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808525" cx="30279975"/>
  <p:notesSz cx="29456050" cy="41748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15:clr>
            <a:srgbClr val="A4A3A4"/>
          </p15:clr>
        </p15:guide>
        <p15:guide id="3" orient="horz" pos="13483">
          <p15:clr>
            <a:srgbClr val="A4A3A4"/>
          </p15:clr>
        </p15:guide>
        <p15:guide id="4" pos="10318">
          <p15:clr>
            <a:srgbClr val="A4A3A4"/>
          </p15:clr>
        </p15:guide>
      </p15:sldGuideLst>
    </p:ext>
    <p:ext uri="http://customooxmlschemas.google.com/">
      <go:slidesCustomData xmlns:go="http://customooxmlschemas.google.com/" r:id="rId7" roundtripDataSignature="AMtx7mhxOHq54GTect5caz3DzNdcvuc3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guide pos="13483" orient="horz"/>
        <p:guide pos="1031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2764294" cy="2094654"/>
          </a:xfrm>
          <a:prstGeom prst="rect">
            <a:avLst/>
          </a:prstGeom>
          <a:noFill/>
          <a:ln>
            <a:noFill/>
          </a:ln>
        </p:spPr>
        <p:txBody>
          <a:bodyPr anchorCtr="0" anchor="t"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6684953" y="0"/>
            <a:ext cx="12764294" cy="2094654"/>
          </a:xfrm>
          <a:prstGeom prst="rect">
            <a:avLst/>
          </a:prstGeom>
          <a:noFill/>
          <a:ln>
            <a:noFill/>
          </a:ln>
        </p:spPr>
        <p:txBody>
          <a:bodyPr anchorCtr="0" anchor="t" bIns="203425" lIns="406875" spcFirstLastPara="1" rIns="406875" wrap="square" tIns="203425">
            <a:noAutofit/>
          </a:bodyPr>
          <a:lstStyle>
            <a:lvl1pPr lvl="0" marR="0" rtl="0" algn="r">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lvl1pPr indent="-228600" lvl="0" marL="457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39653428"/>
            <a:ext cx="12764294" cy="2094649"/>
          </a:xfrm>
          <a:prstGeom prst="rect">
            <a:avLst/>
          </a:prstGeom>
          <a:noFill/>
          <a:ln>
            <a:noFill/>
          </a:ln>
        </p:spPr>
        <p:txBody>
          <a:bodyPr anchorCtr="0" anchor="b"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marR="0" rtl="0" algn="r">
              <a:lnSpc>
                <a:spcPct val="100000"/>
              </a:lnSpc>
              <a:spcBef>
                <a:spcPts val="0"/>
              </a:spcBef>
              <a:spcAft>
                <a:spcPts val="0"/>
              </a:spcAft>
              <a:buClr>
                <a:srgbClr val="000000"/>
              </a:buClr>
              <a:buSzPts val="5300"/>
              <a:buFont typeface="Arial"/>
              <a:buNone/>
            </a:pPr>
            <a:fld id="{00000000-1234-1234-1234-123412341234}" type="slidenum">
              <a:rPr b="0" i="0" lang="en-GB" sz="5300" u="none" cap="none" strike="noStrike">
                <a:solidFill>
                  <a:schemeClr val="dk1"/>
                </a:solidFill>
                <a:latin typeface="Calibri"/>
                <a:ea typeface="Calibri"/>
                <a:cs typeface="Calibri"/>
                <a:sym typeface="Calibri"/>
              </a:rPr>
              <a:t>‹#›</a:t>
            </a:fld>
            <a:endParaRPr b="0" i="0" sz="5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270999" y="13298392"/>
            <a:ext cx="25737977" cy="9176086"/>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4541997" y="24258164"/>
            <a:ext cx="21195983" cy="10939956"/>
          </a:xfrm>
          <a:prstGeom prst="rect">
            <a:avLst/>
          </a:prstGeom>
          <a:noFill/>
          <a:ln>
            <a:noFill/>
          </a:ln>
        </p:spPr>
        <p:txBody>
          <a:bodyPr anchorCtr="0" anchor="t" bIns="208800" lIns="417625" spcFirstLastPara="1" rIns="417625" wrap="square" tIns="208800">
            <a:normAutofit/>
          </a:bodyPr>
          <a:lstStyle>
            <a:lvl1pPr lvl="0" algn="ctr">
              <a:lnSpc>
                <a:spcPct val="100000"/>
              </a:lnSpc>
              <a:spcBef>
                <a:spcPts val="2920"/>
              </a:spcBef>
              <a:spcAft>
                <a:spcPts val="0"/>
              </a:spcAft>
              <a:buClr>
                <a:srgbClr val="888888"/>
              </a:buClr>
              <a:buSzPts val="14600"/>
              <a:buNone/>
              <a:defRPr>
                <a:solidFill>
                  <a:srgbClr val="888888"/>
                </a:solidFill>
              </a:defRPr>
            </a:lvl1pPr>
            <a:lvl2pPr lvl="1" algn="ctr">
              <a:lnSpc>
                <a:spcPct val="100000"/>
              </a:lnSpc>
              <a:spcBef>
                <a:spcPts val="2540"/>
              </a:spcBef>
              <a:spcAft>
                <a:spcPts val="0"/>
              </a:spcAft>
              <a:buClr>
                <a:srgbClr val="888888"/>
              </a:buClr>
              <a:buSzPts val="12700"/>
              <a:buNone/>
              <a:defRPr>
                <a:solidFill>
                  <a:srgbClr val="888888"/>
                </a:solidFill>
              </a:defRPr>
            </a:lvl2pPr>
            <a:lvl3pPr lvl="2" algn="ctr">
              <a:lnSpc>
                <a:spcPct val="100000"/>
              </a:lnSpc>
              <a:spcBef>
                <a:spcPts val="2180"/>
              </a:spcBef>
              <a:spcAft>
                <a:spcPts val="0"/>
              </a:spcAft>
              <a:buClr>
                <a:srgbClr val="888888"/>
              </a:buClr>
              <a:buSzPts val="10900"/>
              <a:buNone/>
              <a:defRPr>
                <a:solidFill>
                  <a:srgbClr val="888888"/>
                </a:solidFill>
              </a:defRPr>
            </a:lvl3pPr>
            <a:lvl4pPr lvl="3" algn="ctr">
              <a:lnSpc>
                <a:spcPct val="100000"/>
              </a:lnSpc>
              <a:spcBef>
                <a:spcPts val="1840"/>
              </a:spcBef>
              <a:spcAft>
                <a:spcPts val="0"/>
              </a:spcAft>
              <a:buClr>
                <a:srgbClr val="888888"/>
              </a:buClr>
              <a:buSzPts val="9200"/>
              <a:buNone/>
              <a:defRPr>
                <a:solidFill>
                  <a:srgbClr val="888888"/>
                </a:solidFill>
              </a:defRPr>
            </a:lvl4pPr>
            <a:lvl5pPr lvl="4" algn="ctr">
              <a:lnSpc>
                <a:spcPct val="100000"/>
              </a:lnSpc>
              <a:spcBef>
                <a:spcPts val="1840"/>
              </a:spcBef>
              <a:spcAft>
                <a:spcPts val="0"/>
              </a:spcAft>
              <a:buClr>
                <a:srgbClr val="888888"/>
              </a:buClr>
              <a:buSzPts val="9200"/>
              <a:buNone/>
              <a:defRPr>
                <a:solidFill>
                  <a:srgbClr val="888888"/>
                </a:solidFill>
              </a:defRPr>
            </a:lvl5pPr>
            <a:lvl6pPr lvl="5" algn="ctr">
              <a:lnSpc>
                <a:spcPct val="100000"/>
              </a:lnSpc>
              <a:spcBef>
                <a:spcPts val="1840"/>
              </a:spcBef>
              <a:spcAft>
                <a:spcPts val="0"/>
              </a:spcAft>
              <a:buClr>
                <a:srgbClr val="888888"/>
              </a:buClr>
              <a:buSzPts val="9200"/>
              <a:buNone/>
              <a:defRPr>
                <a:solidFill>
                  <a:srgbClr val="888888"/>
                </a:solidFill>
              </a:defRPr>
            </a:lvl6pPr>
            <a:lvl7pPr lvl="6" algn="ctr">
              <a:lnSpc>
                <a:spcPct val="100000"/>
              </a:lnSpc>
              <a:spcBef>
                <a:spcPts val="1840"/>
              </a:spcBef>
              <a:spcAft>
                <a:spcPts val="0"/>
              </a:spcAft>
              <a:buClr>
                <a:srgbClr val="888888"/>
              </a:buClr>
              <a:buSzPts val="9200"/>
              <a:buNone/>
              <a:defRPr>
                <a:solidFill>
                  <a:srgbClr val="888888"/>
                </a:solidFill>
              </a:defRPr>
            </a:lvl7pPr>
            <a:lvl8pPr lvl="7" algn="ctr">
              <a:lnSpc>
                <a:spcPct val="100000"/>
              </a:lnSpc>
              <a:spcBef>
                <a:spcPts val="1840"/>
              </a:spcBef>
              <a:spcAft>
                <a:spcPts val="0"/>
              </a:spcAft>
              <a:buClr>
                <a:srgbClr val="888888"/>
              </a:buClr>
              <a:buSzPts val="9200"/>
              <a:buNone/>
              <a:defRPr>
                <a:solidFill>
                  <a:srgbClr val="888888"/>
                </a:solidFill>
              </a:defRPr>
            </a:lvl8pPr>
            <a:lvl9pPr lvl="8" algn="ctr">
              <a:lnSpc>
                <a:spcPct val="100000"/>
              </a:lnSpc>
              <a:spcBef>
                <a:spcPts val="1840"/>
              </a:spcBef>
              <a:spcAft>
                <a:spcPts val="0"/>
              </a:spcAft>
              <a:buClr>
                <a:srgbClr val="888888"/>
              </a:buClr>
              <a:buSzPts val="9200"/>
              <a:buNone/>
              <a:defRPr>
                <a:solidFill>
                  <a:srgbClr val="888888"/>
                </a:solidFill>
              </a:defRPr>
            </a:lvl9pPr>
          </a:lstStyle>
          <a:p/>
        </p:txBody>
      </p:sp>
      <p:sp>
        <p:nvSpPr>
          <p:cNvPr id="18" name="Google Shape;18;p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014166" y="10488494"/>
            <a:ext cx="28251646" cy="27251979"/>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1257611" y="80199200"/>
            <a:ext cx="161195904" cy="1593904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3393287" y="64507234"/>
            <a:ext cx="161195904" cy="4732297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391909" y="27508444"/>
            <a:ext cx="25737977" cy="8502249"/>
          </a:xfrm>
          <a:prstGeom prst="rect">
            <a:avLst/>
          </a:prstGeom>
          <a:noFill/>
          <a:ln>
            <a:noFill/>
          </a:ln>
        </p:spPr>
        <p:txBody>
          <a:bodyPr anchorCtr="0" anchor="t" bIns="208800" lIns="417625" spcFirstLastPara="1" rIns="417625" wrap="square" tIns="208800">
            <a:normAutofit/>
          </a:bodyPr>
          <a:lstStyle>
            <a:lvl1pPr lvl="0" algn="l">
              <a:lnSpc>
                <a:spcPct val="100000"/>
              </a:lnSpc>
              <a:spcBef>
                <a:spcPts val="0"/>
              </a:spcBef>
              <a:spcAft>
                <a:spcPts val="0"/>
              </a:spcAft>
              <a:buClr>
                <a:schemeClr val="dk1"/>
              </a:buClr>
              <a:buSzPts val="18200"/>
              <a:buFont typeface="Calibri"/>
              <a:buNone/>
              <a:defRPr b="1" sz="18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391909" y="18144083"/>
            <a:ext cx="25737977" cy="9364361"/>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1840"/>
              </a:spcBef>
              <a:spcAft>
                <a:spcPts val="0"/>
              </a:spcAft>
              <a:buClr>
                <a:srgbClr val="888888"/>
              </a:buClr>
              <a:buSzPts val="9200"/>
              <a:buNone/>
              <a:defRPr sz="9200">
                <a:solidFill>
                  <a:srgbClr val="888888"/>
                </a:solidFill>
              </a:defRPr>
            </a:lvl1pPr>
            <a:lvl2pPr indent="-228600" lvl="1" marL="914400" algn="l">
              <a:lnSpc>
                <a:spcPct val="100000"/>
              </a:lnSpc>
              <a:spcBef>
                <a:spcPts val="1640"/>
              </a:spcBef>
              <a:spcAft>
                <a:spcPts val="0"/>
              </a:spcAft>
              <a:buClr>
                <a:srgbClr val="888888"/>
              </a:buClr>
              <a:buSzPts val="8200"/>
              <a:buNone/>
              <a:defRPr sz="8200">
                <a:solidFill>
                  <a:srgbClr val="888888"/>
                </a:solidFill>
              </a:defRPr>
            </a:lvl2pPr>
            <a:lvl3pPr indent="-228600" lvl="2" marL="1371600" algn="l">
              <a:lnSpc>
                <a:spcPct val="100000"/>
              </a:lnSpc>
              <a:spcBef>
                <a:spcPts val="1480"/>
              </a:spcBef>
              <a:spcAft>
                <a:spcPts val="0"/>
              </a:spcAft>
              <a:buClr>
                <a:srgbClr val="888888"/>
              </a:buClr>
              <a:buSzPts val="7400"/>
              <a:buNone/>
              <a:defRPr sz="7400">
                <a:solidFill>
                  <a:srgbClr val="888888"/>
                </a:solidFill>
              </a:defRPr>
            </a:lvl3pPr>
            <a:lvl4pPr indent="-228600" lvl="3" marL="1828800" algn="l">
              <a:lnSpc>
                <a:spcPct val="100000"/>
              </a:lnSpc>
              <a:spcBef>
                <a:spcPts val="1280"/>
              </a:spcBef>
              <a:spcAft>
                <a:spcPts val="0"/>
              </a:spcAft>
              <a:buClr>
                <a:srgbClr val="888888"/>
              </a:buClr>
              <a:buSzPts val="6400"/>
              <a:buNone/>
              <a:defRPr sz="6400">
                <a:solidFill>
                  <a:srgbClr val="888888"/>
                </a:solidFill>
              </a:defRPr>
            </a:lvl4pPr>
            <a:lvl5pPr indent="-228600" lvl="4" marL="2286000" algn="l">
              <a:lnSpc>
                <a:spcPct val="100000"/>
              </a:lnSpc>
              <a:spcBef>
                <a:spcPts val="1280"/>
              </a:spcBef>
              <a:spcAft>
                <a:spcPts val="0"/>
              </a:spcAft>
              <a:buClr>
                <a:srgbClr val="888888"/>
              </a:buClr>
              <a:buSzPts val="6400"/>
              <a:buNone/>
              <a:defRPr sz="6400">
                <a:solidFill>
                  <a:srgbClr val="888888"/>
                </a:solidFill>
              </a:defRPr>
            </a:lvl5pPr>
            <a:lvl6pPr indent="-228600" lvl="5" marL="2743200" algn="l">
              <a:lnSpc>
                <a:spcPct val="100000"/>
              </a:lnSpc>
              <a:spcBef>
                <a:spcPts val="1280"/>
              </a:spcBef>
              <a:spcAft>
                <a:spcPts val="0"/>
              </a:spcAft>
              <a:buClr>
                <a:srgbClr val="888888"/>
              </a:buClr>
              <a:buSzPts val="6400"/>
              <a:buNone/>
              <a:defRPr sz="6400">
                <a:solidFill>
                  <a:srgbClr val="888888"/>
                </a:solidFill>
              </a:defRPr>
            </a:lvl6pPr>
            <a:lvl7pPr indent="-228600" lvl="6" marL="3200400" algn="l">
              <a:lnSpc>
                <a:spcPct val="100000"/>
              </a:lnSpc>
              <a:spcBef>
                <a:spcPts val="1280"/>
              </a:spcBef>
              <a:spcAft>
                <a:spcPts val="0"/>
              </a:spcAft>
              <a:buClr>
                <a:srgbClr val="888888"/>
              </a:buClr>
              <a:buSzPts val="6400"/>
              <a:buNone/>
              <a:defRPr sz="6400">
                <a:solidFill>
                  <a:srgbClr val="888888"/>
                </a:solidFill>
              </a:defRPr>
            </a:lvl7pPr>
            <a:lvl8pPr indent="-228600" lvl="7" marL="3657600" algn="l">
              <a:lnSpc>
                <a:spcPct val="100000"/>
              </a:lnSpc>
              <a:spcBef>
                <a:spcPts val="1280"/>
              </a:spcBef>
              <a:spcAft>
                <a:spcPts val="0"/>
              </a:spcAft>
              <a:buClr>
                <a:srgbClr val="888888"/>
              </a:buClr>
              <a:buSzPts val="6400"/>
              <a:buNone/>
              <a:defRPr sz="6400">
                <a:solidFill>
                  <a:srgbClr val="888888"/>
                </a:solidFill>
              </a:defRPr>
            </a:lvl8pPr>
            <a:lvl9pPr indent="-228600" lvl="8" marL="4114800" algn="l">
              <a:lnSpc>
                <a:spcPct val="100000"/>
              </a:lnSpc>
              <a:spcBef>
                <a:spcPts val="1280"/>
              </a:spcBef>
              <a:spcAft>
                <a:spcPts val="0"/>
              </a:spcAft>
              <a:buClr>
                <a:srgbClr val="888888"/>
              </a:buClr>
              <a:buSzPts val="6400"/>
              <a:buNone/>
              <a:defRPr sz="6400">
                <a:solidFill>
                  <a:srgbClr val="888888"/>
                </a:solidFill>
              </a:defRPr>
            </a:lvl9pPr>
          </a:lstStyle>
          <a:p/>
        </p:txBody>
      </p:sp>
      <p:sp>
        <p:nvSpPr>
          <p:cNvPr id="30" name="Google Shape;30;p5"/>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543178" y="44086841"/>
            <a:ext cx="31631012"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6" name="Google Shape;36;p6"/>
          <p:cNvSpPr txBox="1"/>
          <p:nvPr>
            <p:ph idx="2" type="body"/>
          </p:nvPr>
        </p:nvSpPr>
        <p:spPr>
          <a:xfrm>
            <a:off x="35678856" y="44086841"/>
            <a:ext cx="31631006"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7" name="Google Shape;37;p6"/>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20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513999" y="9582375"/>
            <a:ext cx="13378914"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3" name="Google Shape;43;p7"/>
          <p:cNvSpPr txBox="1"/>
          <p:nvPr>
            <p:ph idx="2" type="body"/>
          </p:nvPr>
        </p:nvSpPr>
        <p:spPr>
          <a:xfrm>
            <a:off x="1513999" y="13575853"/>
            <a:ext cx="13378914"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4" name="Google Shape;44;p7"/>
          <p:cNvSpPr txBox="1"/>
          <p:nvPr>
            <p:ph idx="3" type="body"/>
          </p:nvPr>
        </p:nvSpPr>
        <p:spPr>
          <a:xfrm>
            <a:off x="15381809" y="9582375"/>
            <a:ext cx="13384170"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5" name="Google Shape;45;p7"/>
          <p:cNvSpPr txBox="1"/>
          <p:nvPr>
            <p:ph idx="4" type="body"/>
          </p:nvPr>
        </p:nvSpPr>
        <p:spPr>
          <a:xfrm>
            <a:off x="15381809" y="13575853"/>
            <a:ext cx="13384170"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6" name="Google Shape;46;p7"/>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14000" y="1704414"/>
            <a:ext cx="9961904" cy="7253667"/>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1838630" y="1704417"/>
            <a:ext cx="16927347" cy="36535890"/>
          </a:xfrm>
          <a:prstGeom prst="rect">
            <a:avLst/>
          </a:prstGeom>
          <a:noFill/>
          <a:ln>
            <a:noFill/>
          </a:ln>
        </p:spPr>
        <p:txBody>
          <a:bodyPr anchorCtr="0" anchor="t" bIns="208800" lIns="417625" spcFirstLastPara="1" rIns="417625" wrap="square" tIns="208800">
            <a:normAutofit/>
          </a:bodyPr>
          <a:lstStyle>
            <a:lvl1pPr indent="-1155700" lvl="0" marL="457200" algn="l">
              <a:lnSpc>
                <a:spcPct val="100000"/>
              </a:lnSpc>
              <a:spcBef>
                <a:spcPts val="2920"/>
              </a:spcBef>
              <a:spcAft>
                <a:spcPts val="0"/>
              </a:spcAft>
              <a:buClr>
                <a:schemeClr val="dk1"/>
              </a:buClr>
              <a:buSzPts val="14600"/>
              <a:buChar char="•"/>
              <a:defRPr sz="14600"/>
            </a:lvl1pPr>
            <a:lvl2pPr indent="-1035050" lvl="1" marL="914400" algn="l">
              <a:lnSpc>
                <a:spcPct val="100000"/>
              </a:lnSpc>
              <a:spcBef>
                <a:spcPts val="2540"/>
              </a:spcBef>
              <a:spcAft>
                <a:spcPts val="0"/>
              </a:spcAft>
              <a:buClr>
                <a:schemeClr val="dk1"/>
              </a:buClr>
              <a:buSzPts val="12700"/>
              <a:buChar char="–"/>
              <a:defRPr sz="12700"/>
            </a:lvl2pPr>
            <a:lvl3pPr indent="-920750" lvl="2" marL="1371600" algn="l">
              <a:lnSpc>
                <a:spcPct val="100000"/>
              </a:lnSpc>
              <a:spcBef>
                <a:spcPts val="2180"/>
              </a:spcBef>
              <a:spcAft>
                <a:spcPts val="0"/>
              </a:spcAft>
              <a:buClr>
                <a:schemeClr val="dk1"/>
              </a:buClr>
              <a:buSzPts val="10900"/>
              <a:buChar char="•"/>
              <a:defRPr sz="10900"/>
            </a:lvl3pPr>
            <a:lvl4pPr indent="-812800" lvl="3" marL="1828800" algn="l">
              <a:lnSpc>
                <a:spcPct val="100000"/>
              </a:lnSpc>
              <a:spcBef>
                <a:spcPts val="1840"/>
              </a:spcBef>
              <a:spcAft>
                <a:spcPts val="0"/>
              </a:spcAft>
              <a:buClr>
                <a:schemeClr val="dk1"/>
              </a:buClr>
              <a:buSzPts val="9200"/>
              <a:buChar char="–"/>
              <a:defRPr sz="9200"/>
            </a:lvl4pPr>
            <a:lvl5pPr indent="-812800" lvl="4" marL="2286000" algn="l">
              <a:lnSpc>
                <a:spcPct val="100000"/>
              </a:lnSpc>
              <a:spcBef>
                <a:spcPts val="1840"/>
              </a:spcBef>
              <a:spcAft>
                <a:spcPts val="0"/>
              </a:spcAft>
              <a:buClr>
                <a:schemeClr val="dk1"/>
              </a:buClr>
              <a:buSzPts val="9200"/>
              <a:buChar char="»"/>
              <a:defRPr sz="9200"/>
            </a:lvl5pPr>
            <a:lvl6pPr indent="-812800" lvl="5" marL="2743200" algn="l">
              <a:lnSpc>
                <a:spcPct val="100000"/>
              </a:lnSpc>
              <a:spcBef>
                <a:spcPts val="1840"/>
              </a:spcBef>
              <a:spcAft>
                <a:spcPts val="0"/>
              </a:spcAft>
              <a:buClr>
                <a:schemeClr val="dk1"/>
              </a:buClr>
              <a:buSzPts val="9200"/>
              <a:buChar char="•"/>
              <a:defRPr sz="9200"/>
            </a:lvl6pPr>
            <a:lvl7pPr indent="-812800" lvl="6" marL="3200400" algn="l">
              <a:lnSpc>
                <a:spcPct val="100000"/>
              </a:lnSpc>
              <a:spcBef>
                <a:spcPts val="1840"/>
              </a:spcBef>
              <a:spcAft>
                <a:spcPts val="0"/>
              </a:spcAft>
              <a:buClr>
                <a:schemeClr val="dk1"/>
              </a:buClr>
              <a:buSzPts val="9200"/>
              <a:buChar char="•"/>
              <a:defRPr sz="9200"/>
            </a:lvl7pPr>
            <a:lvl8pPr indent="-812800" lvl="7" marL="3657600" algn="l">
              <a:lnSpc>
                <a:spcPct val="100000"/>
              </a:lnSpc>
              <a:spcBef>
                <a:spcPts val="1840"/>
              </a:spcBef>
              <a:spcAft>
                <a:spcPts val="0"/>
              </a:spcAft>
              <a:buClr>
                <a:schemeClr val="dk1"/>
              </a:buClr>
              <a:buSzPts val="9200"/>
              <a:buChar char="•"/>
              <a:defRPr sz="9200"/>
            </a:lvl8pPr>
            <a:lvl9pPr indent="-812800" lvl="8" marL="4114800" algn="l">
              <a:lnSpc>
                <a:spcPct val="100000"/>
              </a:lnSpc>
              <a:spcBef>
                <a:spcPts val="1840"/>
              </a:spcBef>
              <a:spcAft>
                <a:spcPts val="0"/>
              </a:spcAft>
              <a:buClr>
                <a:schemeClr val="dk1"/>
              </a:buClr>
              <a:buSzPts val="9200"/>
              <a:buChar char="•"/>
              <a:defRPr sz="9200"/>
            </a:lvl9pPr>
          </a:lstStyle>
          <a:p/>
        </p:txBody>
      </p:sp>
      <p:sp>
        <p:nvSpPr>
          <p:cNvPr id="61" name="Google Shape;61;p10"/>
          <p:cNvSpPr txBox="1"/>
          <p:nvPr>
            <p:ph idx="2" type="body"/>
          </p:nvPr>
        </p:nvSpPr>
        <p:spPr>
          <a:xfrm>
            <a:off x="1514000" y="8958085"/>
            <a:ext cx="9961904" cy="29282224"/>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2" name="Google Shape;62;p10"/>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935087" y="29965969"/>
            <a:ext cx="18167985" cy="3537652"/>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935087" y="3825022"/>
            <a:ext cx="18167985" cy="25685114"/>
          </a:xfrm>
          <a:prstGeom prst="rect">
            <a:avLst/>
          </a:prstGeom>
          <a:noFill/>
          <a:ln>
            <a:noFill/>
          </a:ln>
        </p:spPr>
      </p:sp>
      <p:sp>
        <p:nvSpPr>
          <p:cNvPr id="68" name="Google Shape;68;p11"/>
          <p:cNvSpPr txBox="1"/>
          <p:nvPr>
            <p:ph idx="1" type="body"/>
          </p:nvPr>
        </p:nvSpPr>
        <p:spPr>
          <a:xfrm>
            <a:off x="5935087" y="33503622"/>
            <a:ext cx="18167985" cy="5024053"/>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9" name="Google Shape;69;p11"/>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marR="0" rtl="0" algn="ctr">
              <a:lnSpc>
                <a:spcPct val="100000"/>
              </a:lnSpc>
              <a:spcBef>
                <a:spcPts val="0"/>
              </a:spcBef>
              <a:spcAft>
                <a:spcPts val="0"/>
              </a:spcAft>
              <a:buClr>
                <a:schemeClr val="dk1"/>
              </a:buClr>
              <a:buSzPts val="20100"/>
              <a:buFont typeface="Calibri"/>
              <a:buNone/>
              <a:defRPr b="0" i="0" sz="20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1155700" lvl="0" marL="457200" marR="0" rtl="0" algn="l">
              <a:lnSpc>
                <a:spcPct val="100000"/>
              </a:lnSpc>
              <a:spcBef>
                <a:spcPts val="2920"/>
              </a:spcBef>
              <a:spcAft>
                <a:spcPts val="0"/>
              </a:spcAft>
              <a:buClr>
                <a:schemeClr val="dk1"/>
              </a:buClr>
              <a:buSzPts val="14600"/>
              <a:buFont typeface="Arial"/>
              <a:buChar char="•"/>
              <a:defRPr b="0" i="0" sz="14600" u="none" cap="none" strike="noStrike">
                <a:solidFill>
                  <a:schemeClr val="dk1"/>
                </a:solidFill>
                <a:latin typeface="Calibri"/>
                <a:ea typeface="Calibri"/>
                <a:cs typeface="Calibri"/>
                <a:sym typeface="Calibri"/>
              </a:defRPr>
            </a:lvl1pPr>
            <a:lvl2pPr indent="-1035050" lvl="1" marL="914400" marR="0" rtl="0" algn="l">
              <a:lnSpc>
                <a:spcPct val="100000"/>
              </a:lnSpc>
              <a:spcBef>
                <a:spcPts val="2540"/>
              </a:spcBef>
              <a:spcAft>
                <a:spcPts val="0"/>
              </a:spcAft>
              <a:buClr>
                <a:schemeClr val="dk1"/>
              </a:buClr>
              <a:buSzPts val="12700"/>
              <a:buFont typeface="Arial"/>
              <a:buChar char="–"/>
              <a:defRPr b="0" i="0" sz="12700" u="none" cap="none" strike="noStrike">
                <a:solidFill>
                  <a:schemeClr val="dk1"/>
                </a:solidFill>
                <a:latin typeface="Calibri"/>
                <a:ea typeface="Calibri"/>
                <a:cs typeface="Calibri"/>
                <a:sym typeface="Calibri"/>
              </a:defRPr>
            </a:lvl2pPr>
            <a:lvl3pPr indent="-920750" lvl="2" marL="13716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12800" lvl="3" marL="1828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4pPr>
            <a:lvl5pPr indent="-812800" lvl="4" marL="22860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5pPr>
            <a:lvl6pPr indent="-812800" lvl="5" marL="27432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6pPr>
            <a:lvl7pPr indent="-812800" lvl="6" marL="32004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7pPr>
            <a:lvl8pPr indent="-812800" lvl="7" marL="36576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8pPr>
            <a:lvl9pPr indent="-812800" lvl="8" marL="4114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marR="0" rtl="0" algn="l">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marR="0" rtl="0" algn="ctr">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cds.cern.ch/record/782076" TargetMode="External"/><Relationship Id="rId10" Type="http://schemas.openxmlformats.org/officeDocument/2006/relationships/image" Target="../media/image12.png"/><Relationship Id="rId13" Type="http://schemas.openxmlformats.org/officeDocument/2006/relationships/hyperlink" Target="https://cds.cern.ch/record/782076" TargetMode="External"/><Relationship Id="rId12" Type="http://schemas.openxmlformats.org/officeDocument/2006/relationships/hyperlink" Target="https://cds.cern.ch/record/782076"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9.png"/><Relationship Id="rId15" Type="http://schemas.openxmlformats.org/officeDocument/2006/relationships/hyperlink" Target="https://www.frontiersin.org/article/10.3389/fphy.2021.788253" TargetMode="External"/><Relationship Id="rId14" Type="http://schemas.openxmlformats.org/officeDocument/2006/relationships/hyperlink" Target="https://fluka.cern" TargetMode="External"/><Relationship Id="rId17" Type="http://schemas.openxmlformats.org/officeDocument/2006/relationships/image" Target="../media/image4.png"/><Relationship Id="rId16" Type="http://schemas.openxmlformats.org/officeDocument/2006/relationships/image" Target="../media/image8.png"/><Relationship Id="rId5" Type="http://schemas.openxmlformats.org/officeDocument/2006/relationships/image" Target="../media/image6.png"/><Relationship Id="rId19" Type="http://schemas.openxmlformats.org/officeDocument/2006/relationships/image" Target="../media/image11.png"/><Relationship Id="rId6" Type="http://schemas.openxmlformats.org/officeDocument/2006/relationships/image" Target="../media/image2.png"/><Relationship Id="rId18"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890600" y="4941025"/>
            <a:ext cx="28656000" cy="369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sp>
        <p:nvSpPr>
          <p:cNvPr id="90" name="Google Shape;90;p1"/>
          <p:cNvSpPr/>
          <p:nvPr/>
        </p:nvSpPr>
        <p:spPr>
          <a:xfrm>
            <a:off x="828000" y="8856425"/>
            <a:ext cx="28656000" cy="33606000"/>
          </a:xfrm>
          <a:prstGeom prst="roundRect">
            <a:avLst>
              <a:gd fmla="val 1383"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b="0" l="0" r="0" t="0"/>
          <a:stretch/>
        </p:blipFill>
        <p:spPr>
          <a:xfrm>
            <a:off x="13714692" y="5091024"/>
            <a:ext cx="3353816" cy="3186691"/>
          </a:xfrm>
          <a:prstGeom prst="rect">
            <a:avLst/>
          </a:prstGeom>
          <a:noFill/>
          <a:ln>
            <a:noFill/>
          </a:ln>
        </p:spPr>
      </p:pic>
      <p:sp>
        <p:nvSpPr>
          <p:cNvPr id="92" name="Google Shape;92;p1"/>
          <p:cNvSpPr/>
          <p:nvPr/>
        </p:nvSpPr>
        <p:spPr>
          <a:xfrm>
            <a:off x="890600" y="833025"/>
            <a:ext cx="28656000" cy="39483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cxnSp>
        <p:nvCxnSpPr>
          <p:cNvPr id="93" name="Google Shape;93;p1"/>
          <p:cNvCxnSpPr/>
          <p:nvPr/>
        </p:nvCxnSpPr>
        <p:spPr>
          <a:xfrm>
            <a:off x="15108194" y="9330800"/>
            <a:ext cx="14400" cy="29394000"/>
          </a:xfrm>
          <a:prstGeom prst="straightConnector1">
            <a:avLst/>
          </a:prstGeom>
          <a:noFill/>
          <a:ln cap="flat" cmpd="sng" w="127000">
            <a:solidFill>
              <a:srgbClr val="22529E"/>
            </a:solidFill>
            <a:prstDash val="solid"/>
            <a:round/>
            <a:headEnd len="sm" w="sm" type="none"/>
            <a:tailEnd len="sm" w="sm" type="none"/>
          </a:ln>
        </p:spPr>
      </p:cxnSp>
      <p:sp>
        <p:nvSpPr>
          <p:cNvPr id="94" name="Google Shape;94;p1"/>
          <p:cNvSpPr txBox="1"/>
          <p:nvPr/>
        </p:nvSpPr>
        <p:spPr>
          <a:xfrm>
            <a:off x="1352550" y="1163600"/>
            <a:ext cx="27955800" cy="16392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chemeClr val="dk1"/>
              </a:buClr>
              <a:buSzPts val="1100"/>
              <a:buFont typeface="Arial"/>
              <a:buNone/>
            </a:pPr>
            <a:r>
              <a:rPr b="1" lang="en-GB" sz="4900">
                <a:solidFill>
                  <a:schemeClr val="dk1"/>
                </a:solidFill>
                <a:latin typeface="Calibri"/>
                <a:ea typeface="Calibri"/>
                <a:cs typeface="Calibri"/>
                <a:sym typeface="Calibri"/>
              </a:rPr>
              <a:t>COMPARISON BETWEEN RUN 2 TID MEASUREMENTS AND FLUKA SIMULATIONS IN THE CERN LHC TUNNEL OF THE ATLAS INSERTION REGION</a:t>
            </a:r>
            <a:endParaRPr b="1" sz="4900">
              <a:solidFill>
                <a:schemeClr val="dk1"/>
              </a:solidFill>
              <a:latin typeface="Calibri"/>
              <a:ea typeface="Calibri"/>
              <a:cs typeface="Calibri"/>
              <a:sym typeface="Calibri"/>
            </a:endParaRPr>
          </a:p>
        </p:txBody>
      </p:sp>
      <p:sp>
        <p:nvSpPr>
          <p:cNvPr id="95" name="Google Shape;95;p1"/>
          <p:cNvSpPr txBox="1"/>
          <p:nvPr/>
        </p:nvSpPr>
        <p:spPr>
          <a:xfrm>
            <a:off x="1214297" y="9793122"/>
            <a:ext cx="13551000" cy="48408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rgbClr val="000000"/>
              </a:buClr>
              <a:buSzPts val="3400"/>
              <a:buFont typeface="Arial"/>
              <a:buNone/>
            </a:pPr>
            <a:r>
              <a:rPr lang="en-GB" sz="3400">
                <a:solidFill>
                  <a:schemeClr val="dk1"/>
                </a:solidFill>
                <a:latin typeface="Calibri"/>
                <a:ea typeface="Calibri"/>
                <a:cs typeface="Calibri"/>
                <a:sym typeface="Calibri"/>
              </a:rPr>
              <a:t>A systematic benchmark between the simulated and the measured data for the radiation monitors useful for Radiation to Electronics (R2E) [1] studies at the Large Hadron Collider (LHC) [2] at CERN. </a:t>
            </a:r>
            <a:br>
              <a:rPr lang="en-GB" sz="3400">
                <a:solidFill>
                  <a:schemeClr val="dk1"/>
                </a:solidFill>
                <a:latin typeface="Calibri"/>
                <a:ea typeface="Calibri"/>
                <a:cs typeface="Calibri"/>
                <a:sym typeface="Calibri"/>
              </a:rPr>
            </a:br>
            <a:r>
              <a:rPr lang="en-GB" sz="3400">
                <a:solidFill>
                  <a:schemeClr val="dk1"/>
                </a:solidFill>
                <a:latin typeface="Calibri"/>
                <a:ea typeface="Calibri"/>
                <a:cs typeface="Calibri"/>
                <a:sym typeface="Calibri"/>
              </a:rPr>
              <a:t>The radiation levels in the main LHC tunnel on the right side of the Interaction Point 1 (ATLAS detector) are simulated using the FLUKA Monte Carlo code [3-5] and compared against Total Ionising Dose (TID) measurements performed with:</a:t>
            </a:r>
            <a:endParaRPr sz="3400">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the Beam Loss Monitoring (BLM) system [6],</a:t>
            </a:r>
            <a:endParaRPr sz="3400">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180 m of Distributed Optical Fibre Radiation Sensor (DOFRS) [7].</a:t>
            </a:r>
            <a:endParaRPr sz="3400">
              <a:solidFill>
                <a:schemeClr val="dk1"/>
              </a:solidFill>
              <a:latin typeface="Calibri"/>
              <a:ea typeface="Calibri"/>
              <a:cs typeface="Calibri"/>
              <a:sym typeface="Calibri"/>
            </a:endParaRPr>
          </a:p>
        </p:txBody>
      </p:sp>
      <p:sp>
        <p:nvSpPr>
          <p:cNvPr id="96" name="Google Shape;96;p1"/>
          <p:cNvSpPr txBox="1"/>
          <p:nvPr/>
        </p:nvSpPr>
        <p:spPr>
          <a:xfrm>
            <a:off x="15321225" y="29712075"/>
            <a:ext cx="13872900" cy="79809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This study aimed to test the understanding of the loss pattern and the mechanism generating the losses, as well as to validate the use of simulation tools like FLUKA and their predicting power in the difficult scenario of the LHC accelerator, which consists of a complex radiation field and for a radiation source propagating into a geometry that spans hundreds of meters. The general level of agreement that results from this study is a factor of 2 or better, with local outliers.</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Used for the design of future accelerators and for the lifetime usage of several beam elements, the FLUKA Monte Carlo code can provide a much more detailed description of the radiation field compared to what the measurements can offer. The simulations benchmarked in this way allows to trust to similar levels of precision also all the other predictions that they provide (such as particle energy spectra or R2E-relevant quantities in positions where no radiation monitors are present and other quantities.)</a:t>
            </a:r>
            <a:endParaRPr sz="3400">
              <a:solidFill>
                <a:schemeClr val="dk1"/>
              </a:solidFill>
              <a:latin typeface="Calibri"/>
              <a:ea typeface="Calibri"/>
              <a:cs typeface="Calibri"/>
              <a:sym typeface="Calibri"/>
            </a:endParaRPr>
          </a:p>
        </p:txBody>
      </p:sp>
      <p:sp>
        <p:nvSpPr>
          <p:cNvPr id="97" name="Google Shape;97;p1"/>
          <p:cNvSpPr/>
          <p:nvPr/>
        </p:nvSpPr>
        <p:spPr>
          <a:xfrm rot="-5400000">
            <a:off x="7516687" y="2212419"/>
            <a:ext cx="946200" cy="14198400"/>
          </a:xfrm>
          <a:prstGeom prst="round2SameRect">
            <a:avLst>
              <a:gd fmla="val 34289" name="adj1"/>
              <a:gd fmla="val 0" name="adj2"/>
            </a:avLst>
          </a:prstGeom>
          <a:solidFill>
            <a:srgbClr val="225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rot="-5400000">
            <a:off x="7521787" y="120053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984577" y="8933464"/>
            <a:ext cx="14104500" cy="756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1. </a:t>
            </a:r>
            <a:r>
              <a:rPr lang="en-GB" sz="5700">
                <a:solidFill>
                  <a:schemeClr val="lt1"/>
                </a:solidFill>
                <a:latin typeface="Calibri"/>
                <a:ea typeface="Calibri"/>
                <a:cs typeface="Calibri"/>
                <a:sym typeface="Calibri"/>
              </a:rPr>
              <a:t>The Large Hadron Collider (LHC)</a:t>
            </a:r>
            <a:endParaRPr b="0" i="0" sz="5700" u="none" cap="none" strike="noStrike">
              <a:solidFill>
                <a:schemeClr val="lt1"/>
              </a:solidFill>
              <a:latin typeface="Calibri"/>
              <a:ea typeface="Calibri"/>
              <a:cs typeface="Calibri"/>
              <a:sym typeface="Calibri"/>
            </a:endParaRPr>
          </a:p>
        </p:txBody>
      </p:sp>
      <p:sp>
        <p:nvSpPr>
          <p:cNvPr id="100" name="Google Shape;100;p1"/>
          <p:cNvSpPr txBox="1"/>
          <p:nvPr/>
        </p:nvSpPr>
        <p:spPr>
          <a:xfrm>
            <a:off x="1065100" y="186316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2. </a:t>
            </a:r>
            <a:r>
              <a:rPr lang="en-GB" sz="5700">
                <a:solidFill>
                  <a:schemeClr val="lt1"/>
                </a:solidFill>
                <a:latin typeface="Calibri"/>
                <a:ea typeface="Calibri"/>
                <a:cs typeface="Calibri"/>
                <a:sym typeface="Calibri"/>
              </a:rPr>
              <a:t>Radiation levels in luminosity-driven in IPs</a:t>
            </a:r>
            <a:endParaRPr b="0" i="0" sz="5700" u="none" cap="none" strike="noStrike">
              <a:solidFill>
                <a:schemeClr val="lt1"/>
              </a:solidFill>
              <a:latin typeface="Calibri"/>
              <a:ea typeface="Calibri"/>
              <a:cs typeface="Calibri"/>
              <a:sym typeface="Calibri"/>
            </a:endParaRPr>
          </a:p>
        </p:txBody>
      </p:sp>
      <p:sp>
        <p:nvSpPr>
          <p:cNvPr id="101" name="Google Shape;101;p1"/>
          <p:cNvSpPr/>
          <p:nvPr/>
        </p:nvSpPr>
        <p:spPr>
          <a:xfrm rot="5400000">
            <a:off x="21821700" y="22192525"/>
            <a:ext cx="936000" cy="142515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15320200" y="28921600"/>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lang="en-GB" sz="5700">
                <a:solidFill>
                  <a:schemeClr val="lt1"/>
                </a:solidFill>
                <a:latin typeface="Calibri"/>
                <a:ea typeface="Calibri"/>
                <a:cs typeface="Calibri"/>
                <a:sym typeface="Calibri"/>
              </a:rPr>
              <a:t>5</a:t>
            </a:r>
            <a:r>
              <a:rPr b="0" i="0" lang="en-GB" sz="5700" u="none" cap="none" strike="noStrike">
                <a:solidFill>
                  <a:schemeClr val="lt1"/>
                </a:solidFill>
                <a:latin typeface="Calibri"/>
                <a:ea typeface="Calibri"/>
                <a:cs typeface="Calibri"/>
                <a:sym typeface="Calibri"/>
              </a:rPr>
              <a:t>. Conclusions</a:t>
            </a:r>
            <a:endParaRPr b="0" i="0" sz="5700" u="none" cap="none" strike="noStrike">
              <a:solidFill>
                <a:schemeClr val="lt1"/>
              </a:solidFill>
              <a:latin typeface="Calibri"/>
              <a:ea typeface="Calibri"/>
              <a:cs typeface="Calibri"/>
              <a:sym typeface="Calibri"/>
            </a:endParaRPr>
          </a:p>
        </p:txBody>
      </p:sp>
      <p:sp>
        <p:nvSpPr>
          <p:cNvPr id="103" name="Google Shape;103;p1"/>
          <p:cNvSpPr txBox="1"/>
          <p:nvPr/>
        </p:nvSpPr>
        <p:spPr>
          <a:xfrm>
            <a:off x="1092375" y="4188800"/>
            <a:ext cx="28454100" cy="5925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000"/>
              <a:buFont typeface="Arial"/>
              <a:buNone/>
            </a:pPr>
            <a:r>
              <a:rPr b="0" baseline="30000" i="0" lang="en-GB" sz="3000" u="none" cap="none" strike="noStrike">
                <a:solidFill>
                  <a:schemeClr val="dk1"/>
                </a:solidFill>
                <a:latin typeface="Calibri"/>
                <a:ea typeface="Calibri"/>
                <a:cs typeface="Calibri"/>
                <a:sym typeface="Calibri"/>
              </a:rPr>
              <a:t>1</a:t>
            </a:r>
            <a:r>
              <a:rPr b="0" i="0" lang="en-GB" sz="3000" u="none" cap="none" strike="noStrike">
                <a:solidFill>
                  <a:schemeClr val="dk1"/>
                </a:solidFill>
                <a:latin typeface="Calibri"/>
                <a:ea typeface="Calibri"/>
                <a:cs typeface="Calibri"/>
                <a:sym typeface="Calibri"/>
              </a:rPr>
              <a:t>CERN (CH-1211 Geneva), </a:t>
            </a:r>
            <a:r>
              <a:rPr b="0" baseline="30000" i="0" lang="en-GB" sz="3000" u="none" cap="none" strike="noStrike">
                <a:solidFill>
                  <a:schemeClr val="dk1"/>
                </a:solidFill>
                <a:latin typeface="Calibri"/>
                <a:ea typeface="Calibri"/>
                <a:cs typeface="Calibri"/>
                <a:sym typeface="Calibri"/>
              </a:rPr>
              <a:t>2</a:t>
            </a:r>
            <a:r>
              <a:rPr b="0" i="0" lang="en-GB" sz="3000" u="none" cap="none" strike="noStrike">
                <a:solidFill>
                  <a:schemeClr val="dk1"/>
                </a:solidFill>
                <a:latin typeface="Calibri"/>
                <a:ea typeface="Calibri"/>
                <a:cs typeface="Calibri"/>
                <a:sym typeface="Calibri"/>
              </a:rPr>
              <a:t>Technical University of Munich (DE-80333 München)</a:t>
            </a:r>
            <a:r>
              <a:rPr lang="en-GB" sz="3000">
                <a:solidFill>
                  <a:schemeClr val="dk1"/>
                </a:solidFill>
                <a:latin typeface="Calibri"/>
                <a:ea typeface="Calibri"/>
                <a:cs typeface="Calibri"/>
                <a:sym typeface="Calibri"/>
              </a:rPr>
              <a:t>, </a:t>
            </a:r>
            <a:r>
              <a:rPr baseline="30000" lang="en-GB" sz="3000">
                <a:solidFill>
                  <a:schemeClr val="dk1"/>
                </a:solidFill>
                <a:latin typeface="Calibri"/>
                <a:ea typeface="Calibri"/>
                <a:cs typeface="Calibri"/>
                <a:sym typeface="Calibri"/>
              </a:rPr>
              <a:t>3</a:t>
            </a:r>
            <a:r>
              <a:rPr b="0" i="0" lang="en-GB" sz="3000" u="none" cap="none" strike="noStrike">
                <a:solidFill>
                  <a:schemeClr val="dk1"/>
                </a:solidFill>
                <a:latin typeface="Calibri"/>
                <a:ea typeface="Calibri"/>
                <a:cs typeface="Calibri"/>
                <a:sym typeface="Calibri"/>
              </a:rPr>
              <a:t>University of </a:t>
            </a:r>
            <a:r>
              <a:rPr lang="en-GB" sz="3000">
                <a:solidFill>
                  <a:schemeClr val="dk1"/>
                </a:solidFill>
                <a:latin typeface="Calibri"/>
                <a:ea typeface="Calibri"/>
                <a:cs typeface="Calibri"/>
                <a:sym typeface="Calibri"/>
              </a:rPr>
              <a:t>Manchester (GB-M13 9PL Manchester)</a:t>
            </a:r>
            <a:r>
              <a:rPr b="0" i="0" lang="en-GB" sz="3000" u="none" cap="none" strike="noStrike">
                <a:solidFill>
                  <a:schemeClr val="dk1"/>
                </a:solidFill>
                <a:latin typeface="Calibri"/>
                <a:ea typeface="Calibri"/>
                <a:cs typeface="Calibri"/>
                <a:sym typeface="Calibri"/>
              </a:rPr>
              <a:t>, </a:t>
            </a:r>
            <a:r>
              <a:rPr baseline="30000" lang="en-GB" sz="3000">
                <a:solidFill>
                  <a:schemeClr val="dk1"/>
                </a:solidFill>
                <a:latin typeface="Calibri"/>
                <a:ea typeface="Calibri"/>
                <a:cs typeface="Calibri"/>
                <a:sym typeface="Calibri"/>
              </a:rPr>
              <a:t>4</a:t>
            </a:r>
            <a:r>
              <a:rPr lang="en-GB" sz="3000">
                <a:solidFill>
                  <a:schemeClr val="dk1"/>
                </a:solidFill>
                <a:latin typeface="Calibri"/>
                <a:ea typeface="Calibri"/>
                <a:cs typeface="Calibri"/>
                <a:sym typeface="Calibri"/>
              </a:rPr>
              <a:t>Technical University of Vienna (AT-1040 Wien)</a:t>
            </a:r>
            <a:endParaRPr b="0" i="0" sz="3000" u="none" cap="none" strike="noStrike">
              <a:solidFill>
                <a:schemeClr val="dk1"/>
              </a:solidFill>
              <a:latin typeface="Calibri"/>
              <a:ea typeface="Calibri"/>
              <a:cs typeface="Calibri"/>
              <a:sym typeface="Calibri"/>
            </a:endParaRPr>
          </a:p>
        </p:txBody>
      </p:sp>
      <p:sp>
        <p:nvSpPr>
          <p:cNvPr id="104" name="Google Shape;104;p1"/>
          <p:cNvSpPr txBox="1"/>
          <p:nvPr/>
        </p:nvSpPr>
        <p:spPr>
          <a:xfrm>
            <a:off x="1371637" y="2861000"/>
            <a:ext cx="27536700" cy="12696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700"/>
              <a:buFont typeface="Arial"/>
              <a:buNone/>
            </a:pPr>
            <a:r>
              <a:rPr b="1" i="1" lang="en-GB" sz="3700" cap="none" strike="noStrike">
                <a:solidFill>
                  <a:schemeClr val="dk1"/>
                </a:solidFill>
                <a:latin typeface="Calibri"/>
                <a:ea typeface="Calibri"/>
                <a:cs typeface="Calibri"/>
                <a:sym typeface="Calibri"/>
              </a:rPr>
              <a:t>Daniel Prelipcean</a:t>
            </a:r>
            <a:r>
              <a:rPr b="1" baseline="30000" i="1" lang="en-GB" sz="3700" u="none" cap="none" strike="noStrike">
                <a:solidFill>
                  <a:schemeClr val="dk1"/>
                </a:solidFill>
                <a:latin typeface="Calibri"/>
                <a:ea typeface="Calibri"/>
                <a:cs typeface="Calibri"/>
                <a:sym typeface="Calibri"/>
              </a:rPr>
              <a:t>1,2</a:t>
            </a:r>
            <a:r>
              <a:rPr b="1" i="1" lang="en-GB" sz="3700" u="none" cap="none" strike="noStrike">
                <a:solidFill>
                  <a:schemeClr val="dk1"/>
                </a:solidFill>
                <a:latin typeface="Calibri"/>
                <a:ea typeface="Calibri"/>
                <a:cs typeface="Calibri"/>
                <a:sym typeface="Calibri"/>
              </a:rPr>
              <a:t> (daniel.prelipcean@cern.ch), Giuseppe Lerner</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Rubén García Alía</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Kacper Bilko</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Mar</a:t>
            </a:r>
            <a:r>
              <a:rPr b="1" i="1" lang="en-GB" sz="3700">
                <a:solidFill>
                  <a:schemeClr val="dk1"/>
                </a:solidFill>
                <a:latin typeface="Calibri"/>
                <a:ea typeface="Calibri"/>
                <a:cs typeface="Calibri"/>
                <a:sym typeface="Calibri"/>
              </a:rPr>
              <a:t>ta Sabaté Gilarte</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a:t>
            </a:r>
            <a:br>
              <a:rPr b="1" i="1" lang="en-GB" sz="3700">
                <a:solidFill>
                  <a:schemeClr val="dk1"/>
                </a:solidFill>
                <a:latin typeface="Calibri"/>
                <a:ea typeface="Calibri"/>
                <a:cs typeface="Calibri"/>
                <a:sym typeface="Calibri"/>
              </a:rPr>
            </a:br>
            <a:r>
              <a:rPr b="1" i="1" lang="en-GB" sz="3700">
                <a:solidFill>
                  <a:schemeClr val="dk1"/>
                </a:solidFill>
                <a:latin typeface="Calibri"/>
                <a:ea typeface="Calibri"/>
                <a:cs typeface="Calibri"/>
                <a:sym typeface="Calibri"/>
              </a:rPr>
              <a:t>Francesco Cerutti</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a:t>
            </a:r>
            <a:r>
              <a:rPr b="1" i="1" lang="en-GB" sz="3700" u="none" cap="none" strike="noStrike">
                <a:solidFill>
                  <a:schemeClr val="dk1"/>
                </a:solidFill>
                <a:latin typeface="Calibri"/>
                <a:ea typeface="Calibri"/>
                <a:cs typeface="Calibri"/>
                <a:sym typeface="Calibri"/>
              </a:rPr>
              <a:t>Diego </a:t>
            </a:r>
            <a:r>
              <a:rPr b="1" i="1" lang="en-GB" sz="3700">
                <a:solidFill>
                  <a:schemeClr val="dk1"/>
                </a:solidFill>
                <a:latin typeface="Calibri"/>
                <a:ea typeface="Calibri"/>
                <a:cs typeface="Calibri"/>
                <a:sym typeface="Calibri"/>
              </a:rPr>
              <a:t>D</a:t>
            </a:r>
            <a:r>
              <a:rPr b="1" i="1" lang="en-GB" sz="3700" u="none" cap="none" strike="noStrike">
                <a:solidFill>
                  <a:schemeClr val="dk1"/>
                </a:solidFill>
                <a:latin typeface="Calibri"/>
                <a:ea typeface="Calibri"/>
                <a:cs typeface="Calibri"/>
                <a:sym typeface="Calibri"/>
              </a:rPr>
              <a:t>i Francesca</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Daniel Ricci</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a:t>
            </a:r>
            <a:r>
              <a:rPr b="1" i="1" lang="en-GB" sz="3700">
                <a:solidFill>
                  <a:schemeClr val="dk1"/>
                </a:solidFill>
                <a:latin typeface="Calibri"/>
                <a:ea typeface="Calibri"/>
                <a:cs typeface="Calibri"/>
                <a:sym typeface="Calibri"/>
              </a:rPr>
              <a:t>Alessia Ciccotelli</a:t>
            </a:r>
            <a:r>
              <a:rPr b="1" baseline="30000" i="1" lang="en-GB" sz="3700" u="none" cap="none" strike="noStrike">
                <a:solidFill>
                  <a:schemeClr val="dk1"/>
                </a:solidFill>
                <a:latin typeface="Calibri"/>
                <a:ea typeface="Calibri"/>
                <a:cs typeface="Calibri"/>
                <a:sym typeface="Calibri"/>
              </a:rPr>
              <a:t>1,</a:t>
            </a:r>
            <a:r>
              <a:rPr b="1" baseline="30000" i="1" lang="en-GB" sz="3700">
                <a:solidFill>
                  <a:schemeClr val="dk1"/>
                </a:solidFill>
                <a:latin typeface="Calibri"/>
                <a:ea typeface="Calibri"/>
                <a:cs typeface="Calibri"/>
                <a:sym typeface="Calibri"/>
              </a:rPr>
              <a:t>3</a:t>
            </a:r>
            <a:r>
              <a:rPr b="1" i="1" lang="en-GB" sz="3700" u="none" cap="none" strike="noStrike">
                <a:solidFill>
                  <a:schemeClr val="dk1"/>
                </a:solidFill>
                <a:latin typeface="Calibri"/>
                <a:ea typeface="Calibri"/>
                <a:cs typeface="Calibri"/>
                <a:sym typeface="Calibri"/>
              </a:rPr>
              <a:t>, </a:t>
            </a:r>
            <a:r>
              <a:rPr b="1" i="1" lang="en-GB" sz="3700" u="sng">
                <a:solidFill>
                  <a:schemeClr val="dk1"/>
                </a:solidFill>
                <a:latin typeface="Calibri"/>
                <a:ea typeface="Calibri"/>
                <a:cs typeface="Calibri"/>
                <a:sym typeface="Calibri"/>
              </a:rPr>
              <a:t>Barbara Humann</a:t>
            </a:r>
            <a:r>
              <a:rPr b="1" baseline="30000" i="1" lang="en-GB" sz="3700" u="none" cap="none" strike="noStrike">
                <a:solidFill>
                  <a:schemeClr val="dk1"/>
                </a:solidFill>
                <a:latin typeface="Calibri"/>
                <a:ea typeface="Calibri"/>
                <a:cs typeface="Calibri"/>
                <a:sym typeface="Calibri"/>
              </a:rPr>
              <a:t>1,</a:t>
            </a:r>
            <a:r>
              <a:rPr b="1" baseline="30000" i="1" lang="en-GB" sz="3700">
                <a:solidFill>
                  <a:schemeClr val="dk1"/>
                </a:solidFill>
                <a:latin typeface="Calibri"/>
                <a:ea typeface="Calibri"/>
                <a:cs typeface="Calibri"/>
                <a:sym typeface="Calibri"/>
              </a:rPr>
              <a:t>4</a:t>
            </a:r>
            <a:endParaRPr b="0" i="0" sz="1100" u="none" cap="none" strike="noStrike">
              <a:solidFill>
                <a:srgbClr val="000000"/>
              </a:solidFill>
              <a:latin typeface="Arial"/>
              <a:ea typeface="Arial"/>
              <a:cs typeface="Arial"/>
              <a:sym typeface="Arial"/>
            </a:endParaRPr>
          </a:p>
        </p:txBody>
      </p:sp>
      <p:pic>
        <p:nvPicPr>
          <p:cNvPr id="105" name="Google Shape;105;p1"/>
          <p:cNvPicPr preferRelativeResize="0"/>
          <p:nvPr/>
        </p:nvPicPr>
        <p:blipFill rotWithShape="1">
          <a:blip r:embed="rId4">
            <a:alphaModFix/>
          </a:blip>
          <a:srcRect b="0" l="0" r="0" t="0"/>
          <a:stretch/>
        </p:blipFill>
        <p:spPr>
          <a:xfrm>
            <a:off x="11339911" y="5087675"/>
            <a:ext cx="2602334" cy="3286955"/>
          </a:xfrm>
          <a:prstGeom prst="rect">
            <a:avLst/>
          </a:prstGeom>
          <a:noFill/>
          <a:ln>
            <a:noFill/>
          </a:ln>
        </p:spPr>
      </p:pic>
      <p:pic>
        <p:nvPicPr>
          <p:cNvPr id="106" name="Google Shape;106;p1"/>
          <p:cNvPicPr preferRelativeResize="0"/>
          <p:nvPr/>
        </p:nvPicPr>
        <p:blipFill rotWithShape="1">
          <a:blip r:embed="rId5">
            <a:alphaModFix/>
          </a:blip>
          <a:srcRect b="0" l="0" r="0" t="0"/>
          <a:stretch/>
        </p:blipFill>
        <p:spPr>
          <a:xfrm>
            <a:off x="4567937" y="5149145"/>
            <a:ext cx="3494840" cy="3186684"/>
          </a:xfrm>
          <a:prstGeom prst="rect">
            <a:avLst/>
          </a:prstGeom>
          <a:noFill/>
          <a:ln>
            <a:noFill/>
          </a:ln>
        </p:spPr>
      </p:pic>
      <p:pic>
        <p:nvPicPr>
          <p:cNvPr descr="A close up of a logo&#10;&#10;Description automatically generated" id="107" name="Google Shape;107;p1"/>
          <p:cNvPicPr preferRelativeResize="0"/>
          <p:nvPr/>
        </p:nvPicPr>
        <p:blipFill rotWithShape="1">
          <a:blip r:embed="rId6">
            <a:alphaModFix/>
          </a:blip>
          <a:srcRect b="0" l="0" r="0" t="0"/>
          <a:stretch/>
        </p:blipFill>
        <p:spPr>
          <a:xfrm>
            <a:off x="8015361" y="5108748"/>
            <a:ext cx="3714011" cy="3186709"/>
          </a:xfrm>
          <a:prstGeom prst="rect">
            <a:avLst/>
          </a:prstGeom>
          <a:noFill/>
          <a:ln>
            <a:noFill/>
          </a:ln>
        </p:spPr>
      </p:pic>
      <p:pic>
        <p:nvPicPr>
          <p:cNvPr id="108" name="Google Shape;108;p1"/>
          <p:cNvPicPr preferRelativeResize="0"/>
          <p:nvPr/>
        </p:nvPicPr>
        <p:blipFill rotWithShape="1">
          <a:blip r:embed="rId7">
            <a:alphaModFix/>
          </a:blip>
          <a:srcRect b="0" l="0" r="0" t="0"/>
          <a:stretch/>
        </p:blipFill>
        <p:spPr>
          <a:xfrm>
            <a:off x="1092375" y="5216345"/>
            <a:ext cx="3458191" cy="3102500"/>
          </a:xfrm>
          <a:prstGeom prst="rect">
            <a:avLst/>
          </a:prstGeom>
          <a:noFill/>
          <a:ln>
            <a:noFill/>
          </a:ln>
        </p:spPr>
      </p:pic>
      <p:pic>
        <p:nvPicPr>
          <p:cNvPr id="109" name="Google Shape;109;p1"/>
          <p:cNvPicPr preferRelativeResize="0"/>
          <p:nvPr/>
        </p:nvPicPr>
        <p:blipFill rotWithShape="1">
          <a:blip r:embed="rId8">
            <a:alphaModFix/>
          </a:blip>
          <a:srcRect b="0" l="0" r="0" t="0"/>
          <a:stretch/>
        </p:blipFill>
        <p:spPr>
          <a:xfrm>
            <a:off x="20686925" y="5257071"/>
            <a:ext cx="5485475" cy="2867213"/>
          </a:xfrm>
          <a:prstGeom prst="rect">
            <a:avLst/>
          </a:prstGeom>
          <a:noFill/>
          <a:ln>
            <a:noFill/>
          </a:ln>
        </p:spPr>
      </p:pic>
      <p:pic>
        <p:nvPicPr>
          <p:cNvPr id="110" name="Google Shape;110;p1"/>
          <p:cNvPicPr preferRelativeResize="0"/>
          <p:nvPr/>
        </p:nvPicPr>
        <p:blipFill rotWithShape="1">
          <a:blip r:embed="rId9">
            <a:alphaModFix/>
          </a:blip>
          <a:srcRect b="0" l="0" r="0" t="0"/>
          <a:stretch/>
        </p:blipFill>
        <p:spPr>
          <a:xfrm flipH="1">
            <a:off x="26354178" y="5257074"/>
            <a:ext cx="2857929" cy="2867208"/>
          </a:xfrm>
          <a:prstGeom prst="rect">
            <a:avLst/>
          </a:prstGeom>
          <a:noFill/>
          <a:ln>
            <a:noFill/>
          </a:ln>
        </p:spPr>
      </p:pic>
      <p:pic>
        <p:nvPicPr>
          <p:cNvPr id="111" name="Google Shape;111;p1"/>
          <p:cNvPicPr preferRelativeResize="0"/>
          <p:nvPr/>
        </p:nvPicPr>
        <p:blipFill>
          <a:blip r:embed="rId10">
            <a:alphaModFix/>
          </a:blip>
          <a:stretch>
            <a:fillRect/>
          </a:stretch>
        </p:blipFill>
        <p:spPr>
          <a:xfrm>
            <a:off x="15525748" y="11382873"/>
            <a:ext cx="13473676" cy="7578943"/>
          </a:xfrm>
          <a:prstGeom prst="rect">
            <a:avLst/>
          </a:prstGeom>
          <a:noFill/>
          <a:ln>
            <a:noFill/>
          </a:ln>
        </p:spPr>
      </p:pic>
      <p:sp>
        <p:nvSpPr>
          <p:cNvPr id="112" name="Google Shape;112;p1"/>
          <p:cNvSpPr/>
          <p:nvPr/>
        </p:nvSpPr>
        <p:spPr>
          <a:xfrm rot="5400000">
            <a:off x="21713150" y="2052094"/>
            <a:ext cx="907800" cy="145017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txBox="1"/>
          <p:nvPr/>
        </p:nvSpPr>
        <p:spPr>
          <a:xfrm>
            <a:off x="15203975" y="8959647"/>
            <a:ext cx="14104500" cy="801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lang="en-GB" sz="5700">
                <a:solidFill>
                  <a:schemeClr val="lt1"/>
                </a:solidFill>
                <a:latin typeface="Calibri"/>
                <a:ea typeface="Calibri"/>
                <a:cs typeface="Calibri"/>
                <a:sym typeface="Calibri"/>
              </a:rPr>
              <a:t>4</a:t>
            </a:r>
            <a:r>
              <a:rPr b="0" i="0" lang="en-GB" sz="5700" u="none" cap="none" strike="noStrike">
                <a:solidFill>
                  <a:schemeClr val="lt1"/>
                </a:solidFill>
                <a:latin typeface="Calibri"/>
                <a:ea typeface="Calibri"/>
                <a:cs typeface="Calibri"/>
                <a:sym typeface="Calibri"/>
              </a:rPr>
              <a:t>. Benchmark Results</a:t>
            </a:r>
            <a:endParaRPr b="0" i="0" sz="5700" u="none" cap="none" strike="noStrike">
              <a:solidFill>
                <a:schemeClr val="lt1"/>
              </a:solidFill>
              <a:latin typeface="Calibri"/>
              <a:ea typeface="Calibri"/>
              <a:cs typeface="Calibri"/>
              <a:sym typeface="Calibri"/>
            </a:endParaRPr>
          </a:p>
        </p:txBody>
      </p:sp>
      <p:sp>
        <p:nvSpPr>
          <p:cNvPr id="114" name="Google Shape;114;p1"/>
          <p:cNvSpPr txBox="1"/>
          <p:nvPr/>
        </p:nvSpPr>
        <p:spPr>
          <a:xfrm>
            <a:off x="1092375" y="19619475"/>
            <a:ext cx="13751400" cy="121674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main source of radiation in the LHC tunnel in IP1 are inelastic proton-proton collisions in the center of the ATLAS experiment (𝑧 = 0 m) whose debris partially propagates in the tunnel leading to radiation showers.</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discussion in this paper is focused on the TID, relevant for cumulated damage and lifetime degradation on machine equipment. The TID is defined as the energy deposited per unit mass by electromagnetic or hadronic showers via ionisation, and is measured by the BLM detectors and simulated with FLUKA.</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Due to the origin of the showers, the BLM measurements are assumed to scale with luminosity, which is a measure of the number of inelastic collisions taking place in the IP. Still, there are several operational parameters of the LHC that can also affect the radiation levels near IP1. The ones examined in this study are: </a:t>
            </a:r>
            <a:endParaRPr sz="3400">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Target Collimator Long (TCL)</a:t>
            </a:r>
            <a:r>
              <a:rPr lang="en-GB" sz="3400">
                <a:solidFill>
                  <a:schemeClr val="dk1"/>
                </a:solidFill>
                <a:latin typeface="Calibri"/>
                <a:ea typeface="Calibri"/>
                <a:cs typeface="Calibri"/>
                <a:sym typeface="Calibri"/>
              </a:rPr>
              <a:t> </a:t>
            </a:r>
            <a:r>
              <a:rPr lang="en-GB" sz="3400">
                <a:solidFill>
                  <a:schemeClr val="dk1"/>
                </a:solidFill>
                <a:latin typeface="Calibri"/>
                <a:ea typeface="Calibri"/>
                <a:cs typeface="Calibri"/>
                <a:sym typeface="Calibri"/>
              </a:rPr>
              <a:t>settings: aperture size (and usage) of the collimators protecting beam elements, such as the cold magnets in half-cells 8 and 9.</a:t>
            </a:r>
            <a:endParaRPr sz="3400">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Roman Pots (RP) [8] settings: devices used to measure the total cross section of two particle beams in a collider.</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br>
              <a:rPr lang="en-GB" sz="3400">
                <a:solidFill>
                  <a:schemeClr val="dk1"/>
                </a:solidFill>
                <a:latin typeface="Calibri"/>
                <a:ea typeface="Calibri"/>
                <a:cs typeface="Calibri"/>
                <a:sym typeface="Calibri"/>
              </a:rPr>
            </a:br>
            <a:r>
              <a:rPr lang="en-GB" sz="3400">
                <a:solidFill>
                  <a:schemeClr val="dk1"/>
                </a:solidFill>
                <a:latin typeface="Calibri"/>
                <a:ea typeface="Calibri"/>
                <a:cs typeface="Calibri"/>
                <a:sym typeface="Calibri"/>
              </a:rPr>
              <a:t>Moreover, the symmetry around IP1 allows to reduce the study to only one side of the tunnel.</a:t>
            </a:r>
            <a:endParaRPr sz="3400">
              <a:solidFill>
                <a:schemeClr val="dk1"/>
              </a:solidFill>
              <a:latin typeface="Calibri"/>
              <a:ea typeface="Calibri"/>
              <a:cs typeface="Calibri"/>
              <a:sym typeface="Calibri"/>
            </a:endParaRPr>
          </a:p>
        </p:txBody>
      </p:sp>
      <p:sp>
        <p:nvSpPr>
          <p:cNvPr id="115" name="Google Shape;115;p1"/>
          <p:cNvSpPr/>
          <p:nvPr/>
        </p:nvSpPr>
        <p:spPr>
          <a:xfrm rot="-5400000">
            <a:off x="7538362" y="3115061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txBox="1"/>
          <p:nvPr/>
        </p:nvSpPr>
        <p:spPr>
          <a:xfrm>
            <a:off x="1092375" y="38758650"/>
            <a:ext cx="14023800" cy="3086100"/>
          </a:xfrm>
          <a:prstGeom prst="rect">
            <a:avLst/>
          </a:prstGeom>
          <a:solidFill>
            <a:schemeClr val="lt1"/>
          </a:solidFill>
          <a:ln>
            <a:noFill/>
          </a:ln>
        </p:spPr>
        <p:txBody>
          <a:bodyPr anchorCtr="0" anchor="t" bIns="64675" lIns="129350" spcFirstLastPara="1" rIns="129350" wrap="square" tIns="64675">
            <a:spAutoFit/>
          </a:bodyPr>
          <a:lstStyle/>
          <a:p>
            <a:pPr indent="-353695" lvl="0" marL="457200" marR="0" rtl="0" algn="just">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M. Brugger. R2E and availability. In Proc. of Workshop on LHC Performance, Chamonix, France, 2014.</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O. Brüning et al. LHC Design Report. CERN Yellow Reports: Monographs. CERN, Geneva, 2004. doi:10.5170/CERN-2004-003-V-1. URL </a:t>
            </a:r>
            <a:r>
              <a:rPr lang="en-GB" sz="2400" u="sng">
                <a:solidFill>
                  <a:schemeClr val="hlink"/>
                </a:solidFill>
                <a:latin typeface="Calibri"/>
                <a:ea typeface="Calibri"/>
                <a:cs typeface="Calibri"/>
                <a:sym typeface="Calibri"/>
                <a:hlinkClick r:id="rId11"/>
              </a:rPr>
              <a:t>https://cd</a:t>
            </a:r>
            <a:r>
              <a:rPr lang="en-GB" sz="2400" u="sng">
                <a:solidFill>
                  <a:schemeClr val="hlink"/>
                </a:solidFill>
                <a:latin typeface="Calibri"/>
                <a:ea typeface="Calibri"/>
                <a:cs typeface="Calibri"/>
                <a:sym typeface="Calibri"/>
                <a:hlinkClick r:id="rId12"/>
              </a:rPr>
              <a:t>s.</a:t>
            </a:r>
            <a:r>
              <a:rPr lang="en-GB" sz="2400" u="sng">
                <a:solidFill>
                  <a:schemeClr val="hlink"/>
                </a:solidFill>
                <a:latin typeface="Calibri"/>
                <a:ea typeface="Calibri"/>
                <a:cs typeface="Calibri"/>
                <a:sym typeface="Calibri"/>
                <a:hlinkClick r:id="rId13"/>
              </a:rPr>
              <a:t>cern.ch/record/782076</a:t>
            </a:r>
            <a:r>
              <a:rPr lang="en-GB"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FLUKA website. URL </a:t>
            </a:r>
            <a:r>
              <a:rPr lang="en-GB" sz="2400" u="sng">
                <a:solidFill>
                  <a:schemeClr val="hlink"/>
                </a:solidFill>
                <a:latin typeface="Calibri"/>
                <a:ea typeface="Calibri"/>
                <a:cs typeface="Calibri"/>
                <a:sym typeface="Calibri"/>
                <a:hlinkClick r:id="rId14"/>
              </a:rPr>
              <a:t>https://fluka.cern</a:t>
            </a:r>
            <a:r>
              <a:rPr lang="en-GB"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C. Ahdida et al. New Capabilities of the FLUKA Multi-Purpose Code. Frontiers in Physics, 9, 2022. ISSN 2296-424X. URL </a:t>
            </a:r>
            <a:r>
              <a:rPr lang="en-GB" sz="2400" u="sng">
                <a:solidFill>
                  <a:schemeClr val="hlink"/>
                </a:solidFill>
                <a:latin typeface="Calibri"/>
                <a:ea typeface="Calibri"/>
                <a:cs typeface="Calibri"/>
                <a:sym typeface="Calibri"/>
                <a:hlinkClick r:id="rId15"/>
              </a:rPr>
              <a:t>https://www.frontiersin.org/article/10.3389/fphy.2021.788253</a:t>
            </a:r>
            <a:r>
              <a:rPr lang="en-GB"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G. Battistoni et al. Overview of the FLUKA code. Annals Nucl. Energy, 82:10–18, 2015. doi: 10.1016/j.anucene.2014.11.007</a:t>
            </a:r>
            <a:endParaRPr sz="2400">
              <a:solidFill>
                <a:schemeClr val="dk1"/>
              </a:solidFill>
              <a:latin typeface="Calibri"/>
              <a:ea typeface="Calibri"/>
              <a:cs typeface="Calibri"/>
              <a:sym typeface="Calibri"/>
            </a:endParaRPr>
          </a:p>
        </p:txBody>
      </p:sp>
      <p:sp>
        <p:nvSpPr>
          <p:cNvPr id="117" name="Google Shape;117;p1"/>
          <p:cNvSpPr txBox="1"/>
          <p:nvPr/>
        </p:nvSpPr>
        <p:spPr>
          <a:xfrm>
            <a:off x="15269175" y="18754200"/>
            <a:ext cx="14127900" cy="166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Fig. </a:t>
            </a:r>
            <a:r>
              <a:rPr lang="en-GB" sz="2400">
                <a:latin typeface="Calibri"/>
                <a:ea typeface="Calibri"/>
                <a:cs typeface="Calibri"/>
                <a:sym typeface="Calibri"/>
              </a:rPr>
              <a:t>2</a:t>
            </a:r>
            <a:r>
              <a:rPr b="0" i="0" lang="en-GB" sz="2400" u="none" cap="none" strike="noStrike">
                <a:solidFill>
                  <a:srgbClr val="000000"/>
                </a:solidFill>
                <a:latin typeface="Calibri"/>
                <a:ea typeface="Calibri"/>
                <a:cs typeface="Calibri"/>
                <a:sym typeface="Calibri"/>
              </a:rPr>
              <a:t>: </a:t>
            </a:r>
            <a:r>
              <a:rPr lang="en-GB" sz="2400">
                <a:latin typeface="Calibri"/>
                <a:ea typeface="Calibri"/>
                <a:cs typeface="Calibri"/>
                <a:sym typeface="Calibri"/>
              </a:rPr>
              <a:t>Top pannel: Comparison between BLM data and FLUKA predictions for the tunnel in the right side of IP1 (ATLAS detector) for 3 years of Run 2 operation with different configurations: 2018 with LSS+DS+ARC TCL456: 15s-35s-park RP: IN (red), 2017 with LSS+DS TCL456: 15s-35s-20s RP: IN (blue), and 2016 with LSS+DS TCL456: 15s-15s-open RP: OUT (green). Center pannels: The ratio of FLUKA simulated values to the BLM measurements. </a:t>
            </a:r>
            <a:endParaRPr sz="2400">
              <a:latin typeface="Calibri"/>
              <a:ea typeface="Calibri"/>
              <a:cs typeface="Calibri"/>
              <a:sym typeface="Calibri"/>
            </a:endParaRPr>
          </a:p>
        </p:txBody>
      </p:sp>
      <p:sp>
        <p:nvSpPr>
          <p:cNvPr id="118" name="Google Shape;118;p1"/>
          <p:cNvSpPr/>
          <p:nvPr/>
        </p:nvSpPr>
        <p:spPr>
          <a:xfrm rot="5400000">
            <a:off x="21660925" y="30979925"/>
            <a:ext cx="936000" cy="145398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txBox="1"/>
          <p:nvPr/>
        </p:nvSpPr>
        <p:spPr>
          <a:xfrm>
            <a:off x="15321225" y="38758650"/>
            <a:ext cx="14023800" cy="3455400"/>
          </a:xfrm>
          <a:prstGeom prst="rect">
            <a:avLst/>
          </a:prstGeom>
          <a:solidFill>
            <a:schemeClr val="lt1"/>
          </a:solidFill>
          <a:ln>
            <a:noFill/>
          </a:ln>
        </p:spPr>
        <p:txBody>
          <a:bodyPr anchorCtr="0" anchor="t" bIns="64675" lIns="129350" spcFirstLastPara="1" rIns="129350" wrap="square" tIns="64675">
            <a:spAutoFit/>
          </a:bodyPr>
          <a:lstStyle/>
          <a:p>
            <a:pPr indent="-353695" lvl="0" marL="457200" marR="0" rtl="0" algn="just">
              <a:lnSpc>
                <a:spcPct val="100000"/>
              </a:lnSpc>
              <a:spcBef>
                <a:spcPts val="0"/>
              </a:spcBef>
              <a:spcAft>
                <a:spcPts val="0"/>
              </a:spcAft>
              <a:buClr>
                <a:schemeClr val="dk1"/>
              </a:buClr>
              <a:buSzPts val="2400"/>
              <a:buAutoNum type="arabicPeriod" startAt="6"/>
            </a:pPr>
            <a:r>
              <a:rPr lang="en-GB" sz="2400">
                <a:solidFill>
                  <a:schemeClr val="dk1"/>
                </a:solidFill>
                <a:latin typeface="Calibri"/>
                <a:ea typeface="Calibri"/>
                <a:cs typeface="Calibri"/>
                <a:sym typeface="Calibri"/>
              </a:rPr>
              <a:t>E. B. Holzer et al. Beam loss monitoring system for the LHC. IEEE Nuclear Science Symposium, 2:1052 –1056, November 2005. doi: 10.1109/NSSMIC.2005.1596433.</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startAt="6"/>
            </a:pPr>
            <a:r>
              <a:rPr b="0" i="0" lang="en-GB" sz="2400" u="none" cap="none" strike="noStrike">
                <a:solidFill>
                  <a:schemeClr val="dk1"/>
                </a:solidFill>
                <a:latin typeface="Calibri"/>
                <a:ea typeface="Calibri"/>
                <a:cs typeface="Calibri"/>
                <a:sym typeface="Calibri"/>
              </a:rPr>
              <a:t>D. Di Francesca et al., »Dosimetry Mapping of Mixed-Field Radiation Environment Through Combined Distributed Optical Fiber Sensing and FLUKA Simulation«, in: IEEE Transactions on Nuclear Science 66.1 (2019), pp. 299–305.</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startAt="6"/>
            </a:pPr>
            <a:r>
              <a:rPr lang="en-GB" sz="2400">
                <a:solidFill>
                  <a:schemeClr val="dk1"/>
                </a:solidFill>
                <a:latin typeface="Calibri"/>
                <a:ea typeface="Calibri"/>
                <a:cs typeface="Calibri"/>
                <a:sym typeface="Calibri"/>
              </a:rPr>
              <a:t>M. Oriunno et al. The Roman Pot for LHC, 2006. URLhttps://cds.cern.ch/record/1078513.</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startAt="6"/>
            </a:pPr>
            <a:r>
              <a:rPr lang="en-GB" sz="2400">
                <a:solidFill>
                  <a:schemeClr val="dk1"/>
                </a:solidFill>
                <a:latin typeface="Calibri"/>
                <a:ea typeface="Calibri"/>
                <a:cs typeface="Calibri"/>
                <a:sym typeface="Calibri"/>
              </a:rPr>
              <a:t>A. Lechner et al. Validation of energy deposition simulations for proton and heavy ion losses in the CERN</a:t>
            </a:r>
            <a:endParaRPr sz="2400">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rPr lang="en-GB" sz="2400">
                <a:solidFill>
                  <a:schemeClr val="dk1"/>
                </a:solidFill>
                <a:latin typeface="Calibri"/>
                <a:ea typeface="Calibri"/>
                <a:cs typeface="Calibri"/>
                <a:sym typeface="Calibri"/>
              </a:rPr>
              <a:t>Large Hadron Collider. Phys. Rev. Accel. Beams, 22:071003, Jul 2019. URL https://link.aps.org/doi/10.1103/PhysRevAccelBeams.22.071003</a:t>
            </a:r>
            <a:endParaRPr sz="2400">
              <a:solidFill>
                <a:schemeClr val="dk1"/>
              </a:solidFill>
              <a:latin typeface="Calibri"/>
              <a:ea typeface="Calibri"/>
              <a:cs typeface="Calibri"/>
              <a:sym typeface="Calibri"/>
            </a:endParaRPr>
          </a:p>
        </p:txBody>
      </p:sp>
      <p:sp>
        <p:nvSpPr>
          <p:cNvPr id="120" name="Google Shape;120;p1"/>
          <p:cNvSpPr txBox="1"/>
          <p:nvPr/>
        </p:nvSpPr>
        <p:spPr>
          <a:xfrm>
            <a:off x="971743" y="37860250"/>
            <a:ext cx="282873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References</a:t>
            </a:r>
            <a:endParaRPr b="0" i="0" sz="5700" u="none" cap="none" strike="noStrike">
              <a:solidFill>
                <a:schemeClr val="lt1"/>
              </a:solidFill>
              <a:latin typeface="Calibri"/>
              <a:ea typeface="Calibri"/>
              <a:cs typeface="Calibri"/>
              <a:sym typeface="Calibri"/>
            </a:endParaRPr>
          </a:p>
        </p:txBody>
      </p:sp>
      <p:pic>
        <p:nvPicPr>
          <p:cNvPr id="121" name="Google Shape;121;p1"/>
          <p:cNvPicPr preferRelativeResize="0"/>
          <p:nvPr/>
        </p:nvPicPr>
        <p:blipFill>
          <a:blip r:embed="rId16">
            <a:alphaModFix/>
          </a:blip>
          <a:stretch>
            <a:fillRect/>
          </a:stretch>
        </p:blipFill>
        <p:spPr>
          <a:xfrm>
            <a:off x="17101702" y="5353995"/>
            <a:ext cx="3353800" cy="2744605"/>
          </a:xfrm>
          <a:prstGeom prst="rect">
            <a:avLst/>
          </a:prstGeom>
          <a:noFill/>
          <a:ln>
            <a:noFill/>
          </a:ln>
        </p:spPr>
      </p:pic>
      <p:pic>
        <p:nvPicPr>
          <p:cNvPr id="122" name="Google Shape;122;p1"/>
          <p:cNvPicPr preferRelativeResize="0"/>
          <p:nvPr/>
        </p:nvPicPr>
        <p:blipFill>
          <a:blip r:embed="rId17">
            <a:alphaModFix/>
          </a:blip>
          <a:stretch>
            <a:fillRect/>
          </a:stretch>
        </p:blipFill>
        <p:spPr>
          <a:xfrm>
            <a:off x="1005275" y="16386500"/>
            <a:ext cx="6291300" cy="1624648"/>
          </a:xfrm>
          <a:prstGeom prst="rect">
            <a:avLst/>
          </a:prstGeom>
          <a:noFill/>
          <a:ln>
            <a:noFill/>
          </a:ln>
        </p:spPr>
      </p:pic>
      <p:pic>
        <p:nvPicPr>
          <p:cNvPr id="123" name="Google Shape;123;p1"/>
          <p:cNvPicPr preferRelativeResize="0"/>
          <p:nvPr/>
        </p:nvPicPr>
        <p:blipFill>
          <a:blip r:embed="rId18">
            <a:alphaModFix/>
          </a:blip>
          <a:stretch>
            <a:fillRect/>
          </a:stretch>
        </p:blipFill>
        <p:spPr>
          <a:xfrm>
            <a:off x="7420556" y="15640412"/>
            <a:ext cx="7563649" cy="2969788"/>
          </a:xfrm>
          <a:prstGeom prst="rect">
            <a:avLst/>
          </a:prstGeom>
          <a:noFill/>
          <a:ln>
            <a:noFill/>
          </a:ln>
        </p:spPr>
      </p:pic>
      <p:sp>
        <p:nvSpPr>
          <p:cNvPr id="124" name="Google Shape;124;p1"/>
          <p:cNvSpPr txBox="1"/>
          <p:nvPr/>
        </p:nvSpPr>
        <p:spPr>
          <a:xfrm>
            <a:off x="1005275" y="14895950"/>
            <a:ext cx="13872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Fig. </a:t>
            </a:r>
            <a:r>
              <a:rPr lang="en-GB" sz="2400">
                <a:latin typeface="Calibri"/>
                <a:ea typeface="Calibri"/>
                <a:cs typeface="Calibri"/>
                <a:sym typeface="Calibri"/>
              </a:rPr>
              <a:t>1</a:t>
            </a:r>
            <a:r>
              <a:rPr b="0" i="0" lang="en-GB" sz="2400" u="none" cap="none" strike="noStrike">
                <a:solidFill>
                  <a:srgbClr val="000000"/>
                </a:solidFill>
                <a:latin typeface="Calibri"/>
                <a:ea typeface="Calibri"/>
                <a:cs typeface="Calibri"/>
                <a:sym typeface="Calibri"/>
              </a:rPr>
              <a:t>: </a:t>
            </a:r>
            <a:r>
              <a:rPr lang="en-GB" sz="2400">
                <a:latin typeface="Calibri"/>
                <a:ea typeface="Calibri"/>
                <a:cs typeface="Calibri"/>
                <a:sym typeface="Calibri"/>
              </a:rPr>
              <a:t>BLM detectors around a quadrupole, as (</a:t>
            </a:r>
            <a:r>
              <a:rPr i="1" lang="en-GB" sz="2400">
                <a:latin typeface="Calibri"/>
                <a:ea typeface="Calibri"/>
                <a:cs typeface="Calibri"/>
                <a:sym typeface="Calibri"/>
              </a:rPr>
              <a:t>upper</a:t>
            </a:r>
            <a:r>
              <a:rPr lang="en-GB" sz="2400">
                <a:latin typeface="Calibri"/>
                <a:ea typeface="Calibri"/>
                <a:cs typeface="Calibri"/>
                <a:sym typeface="Calibri"/>
              </a:rPr>
              <a:t>) modelled in FLUKA and (</a:t>
            </a:r>
            <a:r>
              <a:rPr i="1" lang="en-GB" sz="2400">
                <a:latin typeface="Calibri"/>
                <a:ea typeface="Calibri"/>
                <a:cs typeface="Calibri"/>
                <a:sym typeface="Calibri"/>
              </a:rPr>
              <a:t>lower</a:t>
            </a:r>
            <a:r>
              <a:rPr lang="en-GB" sz="2400">
                <a:latin typeface="Calibri"/>
                <a:ea typeface="Calibri"/>
                <a:cs typeface="Calibri"/>
                <a:sym typeface="Calibri"/>
              </a:rPr>
              <a:t>) installed in the LHC.</a:t>
            </a:r>
            <a:endParaRPr b="0" i="0" sz="2400" u="none" cap="none" strike="noStrike">
              <a:solidFill>
                <a:srgbClr val="000000"/>
              </a:solidFill>
              <a:latin typeface="Calibri"/>
              <a:ea typeface="Calibri"/>
              <a:cs typeface="Calibri"/>
              <a:sym typeface="Calibri"/>
            </a:endParaRPr>
          </a:p>
        </p:txBody>
      </p:sp>
      <p:pic>
        <p:nvPicPr>
          <p:cNvPr id="125" name="Google Shape;125;p1"/>
          <p:cNvPicPr preferRelativeResize="0"/>
          <p:nvPr/>
        </p:nvPicPr>
        <p:blipFill>
          <a:blip r:embed="rId19">
            <a:alphaModFix/>
          </a:blip>
          <a:stretch>
            <a:fillRect/>
          </a:stretch>
        </p:blipFill>
        <p:spPr>
          <a:xfrm>
            <a:off x="16379828" y="23080678"/>
            <a:ext cx="11702125" cy="4680850"/>
          </a:xfrm>
          <a:prstGeom prst="rect">
            <a:avLst/>
          </a:prstGeom>
          <a:noFill/>
          <a:ln>
            <a:noFill/>
          </a:ln>
        </p:spPr>
      </p:pic>
      <p:sp>
        <p:nvSpPr>
          <p:cNvPr id="126" name="Google Shape;126;p1"/>
          <p:cNvSpPr txBox="1"/>
          <p:nvPr/>
        </p:nvSpPr>
        <p:spPr>
          <a:xfrm>
            <a:off x="15251850" y="27609125"/>
            <a:ext cx="141279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Fig. </a:t>
            </a:r>
            <a:r>
              <a:rPr lang="en-GB" sz="2400">
                <a:latin typeface="Calibri"/>
                <a:ea typeface="Calibri"/>
                <a:cs typeface="Calibri"/>
                <a:sym typeface="Calibri"/>
              </a:rPr>
              <a:t>3</a:t>
            </a:r>
            <a:r>
              <a:rPr b="0" i="0" lang="en-GB" sz="2400" u="none" cap="none" strike="noStrike">
                <a:solidFill>
                  <a:srgbClr val="000000"/>
                </a:solidFill>
                <a:latin typeface="Calibri"/>
                <a:ea typeface="Calibri"/>
                <a:cs typeface="Calibri"/>
                <a:sym typeface="Calibri"/>
              </a:rPr>
              <a:t>: </a:t>
            </a:r>
            <a:r>
              <a:rPr lang="en-GB" sz="2400">
                <a:latin typeface="Calibri"/>
                <a:ea typeface="Calibri"/>
                <a:cs typeface="Calibri"/>
                <a:sym typeface="Calibri"/>
              </a:rPr>
              <a:t>Top pannel: Comparison between OF measured data (blue) and FLUKA predictions (green) for the DS in the right side of IP1 (ATLAS detector) for 2018. Center pannel: The ratio of FLUKA simulated values to the measured data. Lower pad: Machine beamline layout, with markers at the cell limits right of IP1.</a:t>
            </a:r>
            <a:endParaRPr sz="2400">
              <a:latin typeface="Calibri"/>
              <a:ea typeface="Calibri"/>
              <a:cs typeface="Calibri"/>
              <a:sym typeface="Calibri"/>
            </a:endParaRPr>
          </a:p>
        </p:txBody>
      </p:sp>
      <p:sp>
        <p:nvSpPr>
          <p:cNvPr id="127" name="Google Shape;127;p1"/>
          <p:cNvSpPr/>
          <p:nvPr/>
        </p:nvSpPr>
        <p:spPr>
          <a:xfrm rot="-5400000">
            <a:off x="7521787" y="250355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txBox="1"/>
          <p:nvPr/>
        </p:nvSpPr>
        <p:spPr>
          <a:xfrm>
            <a:off x="1065100" y="316618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lang="en-GB" sz="5700">
                <a:solidFill>
                  <a:schemeClr val="lt1"/>
                </a:solidFill>
                <a:latin typeface="Calibri"/>
                <a:ea typeface="Calibri"/>
                <a:cs typeface="Calibri"/>
                <a:sym typeface="Calibri"/>
              </a:rPr>
              <a:t>3</a:t>
            </a:r>
            <a:r>
              <a:rPr b="0" i="0" lang="en-GB" sz="5700" u="none" cap="none" strike="noStrike">
                <a:solidFill>
                  <a:schemeClr val="lt1"/>
                </a:solidFill>
                <a:latin typeface="Calibri"/>
                <a:ea typeface="Calibri"/>
                <a:cs typeface="Calibri"/>
                <a:sym typeface="Calibri"/>
              </a:rPr>
              <a:t>. </a:t>
            </a:r>
            <a:r>
              <a:rPr lang="en-GB" sz="5700">
                <a:solidFill>
                  <a:schemeClr val="lt1"/>
                </a:solidFill>
                <a:latin typeface="Calibri"/>
                <a:ea typeface="Calibri"/>
                <a:cs typeface="Calibri"/>
                <a:sym typeface="Calibri"/>
              </a:rPr>
              <a:t>Uncertainties and limitations</a:t>
            </a:r>
            <a:endParaRPr b="0" i="0" sz="5700" u="none" cap="none" strike="noStrike">
              <a:solidFill>
                <a:schemeClr val="lt1"/>
              </a:solidFill>
              <a:latin typeface="Calibri"/>
              <a:ea typeface="Calibri"/>
              <a:cs typeface="Calibri"/>
              <a:sym typeface="Calibri"/>
            </a:endParaRPr>
          </a:p>
        </p:txBody>
      </p:sp>
      <p:sp>
        <p:nvSpPr>
          <p:cNvPr id="129" name="Google Shape;129;p1"/>
          <p:cNvSpPr txBox="1"/>
          <p:nvPr/>
        </p:nvSpPr>
        <p:spPr>
          <a:xfrm>
            <a:off x="1092375" y="32685650"/>
            <a:ext cx="13872900" cy="48408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main sources of uncertainty is considered to be the geometry</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mismodelling, precision misalingments, etc.</a:t>
            </a:r>
            <a:br>
              <a:rPr lang="en-GB" sz="3400">
                <a:solidFill>
                  <a:schemeClr val="dk1"/>
                </a:solidFill>
                <a:latin typeface="Calibri"/>
                <a:ea typeface="Calibri"/>
                <a:cs typeface="Calibri"/>
                <a:sym typeface="Calibri"/>
              </a:rPr>
            </a:br>
            <a:br>
              <a:rPr lang="en-GB" sz="3400">
                <a:solidFill>
                  <a:schemeClr val="dk1"/>
                </a:solidFill>
                <a:latin typeface="Calibri"/>
                <a:ea typeface="Calibri"/>
                <a:cs typeface="Calibri"/>
                <a:sym typeface="Calibri"/>
              </a:rPr>
            </a:br>
            <a:r>
              <a:rPr lang="en-GB" sz="3400">
                <a:solidFill>
                  <a:schemeClr val="dk1"/>
                </a:solidFill>
                <a:latin typeface="Calibri"/>
                <a:ea typeface="Calibri"/>
                <a:cs typeface="Calibri"/>
                <a:sym typeface="Calibri"/>
              </a:rPr>
              <a:t>It is generally considered that for the complex and large accelerator, the elements are modelled correctly within a 10 cm accuracy and only the radiation monitors may have up to a 1 m shift [9]. Locally, some radiation monitors are placed in the close proximity of strong gradients of radiation,</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implying that even a slightly shifted position could significantly change the overall agreement (e.g. 1 m gives almost a factor of 10 at 205 m from IP1).</a:t>
            </a:r>
            <a:endParaRPr sz="3400">
              <a:solidFill>
                <a:schemeClr val="dk1"/>
              </a:solidFill>
              <a:latin typeface="Calibri"/>
              <a:ea typeface="Calibri"/>
              <a:cs typeface="Calibri"/>
              <a:sym typeface="Calibri"/>
            </a:endParaRPr>
          </a:p>
        </p:txBody>
      </p:sp>
      <p:sp>
        <p:nvSpPr>
          <p:cNvPr id="130" name="Google Shape;130;p1"/>
          <p:cNvSpPr txBox="1"/>
          <p:nvPr/>
        </p:nvSpPr>
        <p:spPr>
          <a:xfrm>
            <a:off x="15416302" y="9898062"/>
            <a:ext cx="13568700" cy="22239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None/>
            </a:pPr>
            <a:r>
              <a:rPr lang="en-GB" sz="3400">
                <a:solidFill>
                  <a:schemeClr val="dk1"/>
                </a:solidFill>
                <a:latin typeface="Calibri"/>
                <a:ea typeface="Calibri"/>
                <a:cs typeface="Calibri"/>
                <a:sym typeface="Calibri"/>
              </a:rPr>
              <a:t>The comparison between the different years of operation reflects the impact of the LHC machine parameters on the radiation levels in a local region downstream, if not globally. Three years of Run 2 with different configurations are shown in Figure 2.</a:t>
            </a:r>
            <a:endParaRPr sz="3400">
              <a:solidFill>
                <a:schemeClr val="dk1"/>
              </a:solidFill>
              <a:latin typeface="Calibri"/>
              <a:ea typeface="Calibri"/>
              <a:cs typeface="Calibri"/>
              <a:sym typeface="Calibri"/>
            </a:endParaRPr>
          </a:p>
        </p:txBody>
      </p:sp>
      <p:sp>
        <p:nvSpPr>
          <p:cNvPr id="131" name="Google Shape;131;p1"/>
          <p:cNvSpPr txBox="1"/>
          <p:nvPr/>
        </p:nvSpPr>
        <p:spPr>
          <a:xfrm>
            <a:off x="15269177" y="20489862"/>
            <a:ext cx="13568700" cy="27474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None/>
            </a:pPr>
            <a:r>
              <a:rPr lang="en-GB" sz="3400">
                <a:solidFill>
                  <a:schemeClr val="dk1"/>
                </a:solidFill>
                <a:latin typeface="Calibri"/>
                <a:ea typeface="Calibri"/>
                <a:cs typeface="Calibri"/>
                <a:sym typeface="Calibri"/>
              </a:rPr>
              <a:t>The results of Figure 3 exhibit a good agreement, with a (TID weighted) ratio average of 1.3±0.3 (standard deviation). There seems to be an overestimation particularly near the magnet interconnects which are not yet explicitly modelled in the simulation geometry, leading to less material budget absorbing radiation.</a:t>
            </a:r>
            <a:endParaRPr sz="3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2012-05-14T13:01:44Z</dcterms:created>
  <dc:creator>Markus Brugger</dc:creator>
</cp:coreProperties>
</file>