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http://customooxmlschemas.google.com/">
      <go:slidesCustomData xmlns:go="http://customooxmlschemas.google.com/" r:id="rId7" roundtripDataSignature="AMtx7mgxQL9+BGKyAQKxauylb1VcHQRe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rtl="0" algn="l">
              <a:lnSpc>
                <a:spcPct val="90000"/>
              </a:lnSpc>
              <a:spcBef>
                <a:spcPts val="0"/>
              </a:spcBef>
              <a:spcAft>
                <a:spcPts val="0"/>
              </a:spcAft>
              <a:buClr>
                <a:srgbClr val="203864"/>
              </a:buClr>
              <a:buSzPts val="6700"/>
              <a:buNone/>
              <a:defRPr/>
            </a:lvl1pPr>
            <a:lvl2pPr lvl="1" rtl="0" algn="l">
              <a:lnSpc>
                <a:spcPct val="90000"/>
              </a:lnSpc>
              <a:spcBef>
                <a:spcPts val="0"/>
              </a:spcBef>
              <a:spcAft>
                <a:spcPts val="0"/>
              </a:spcAft>
              <a:buClr>
                <a:srgbClr val="203864"/>
              </a:buClr>
              <a:buSzPts val="6700"/>
              <a:buNone/>
              <a:defRPr/>
            </a:lvl2pPr>
            <a:lvl3pPr lvl="2" rtl="0" algn="l">
              <a:lnSpc>
                <a:spcPct val="90000"/>
              </a:lnSpc>
              <a:spcBef>
                <a:spcPts val="0"/>
              </a:spcBef>
              <a:spcAft>
                <a:spcPts val="0"/>
              </a:spcAft>
              <a:buClr>
                <a:srgbClr val="203864"/>
              </a:buClr>
              <a:buSzPts val="6700"/>
              <a:buNone/>
              <a:defRPr/>
            </a:lvl3pPr>
            <a:lvl4pPr lvl="3" rtl="0" algn="l">
              <a:lnSpc>
                <a:spcPct val="90000"/>
              </a:lnSpc>
              <a:spcBef>
                <a:spcPts val="0"/>
              </a:spcBef>
              <a:spcAft>
                <a:spcPts val="0"/>
              </a:spcAft>
              <a:buClr>
                <a:srgbClr val="203864"/>
              </a:buClr>
              <a:buSzPts val="6700"/>
              <a:buNone/>
              <a:defRPr/>
            </a:lvl4pPr>
            <a:lvl5pPr lvl="4" rtl="0" algn="l">
              <a:lnSpc>
                <a:spcPct val="90000"/>
              </a:lnSpc>
              <a:spcBef>
                <a:spcPts val="0"/>
              </a:spcBef>
              <a:spcAft>
                <a:spcPts val="0"/>
              </a:spcAft>
              <a:buClr>
                <a:srgbClr val="203864"/>
              </a:buClr>
              <a:buSzPts val="6700"/>
              <a:buNone/>
              <a:defRPr/>
            </a:lvl5pPr>
            <a:lvl6pPr lvl="5" rtl="0" algn="l">
              <a:lnSpc>
                <a:spcPct val="90000"/>
              </a:lnSpc>
              <a:spcBef>
                <a:spcPts val="0"/>
              </a:spcBef>
              <a:spcAft>
                <a:spcPts val="0"/>
              </a:spcAft>
              <a:buClr>
                <a:srgbClr val="203864"/>
              </a:buClr>
              <a:buSzPts val="6700"/>
              <a:buNone/>
              <a:defRPr/>
            </a:lvl6pPr>
            <a:lvl7pPr lvl="6" rtl="0" algn="l">
              <a:lnSpc>
                <a:spcPct val="90000"/>
              </a:lnSpc>
              <a:spcBef>
                <a:spcPts val="0"/>
              </a:spcBef>
              <a:spcAft>
                <a:spcPts val="0"/>
              </a:spcAft>
              <a:buClr>
                <a:srgbClr val="203864"/>
              </a:buClr>
              <a:buSzPts val="6700"/>
              <a:buNone/>
              <a:defRPr/>
            </a:lvl7pPr>
            <a:lvl8pPr lvl="7" rtl="0" algn="l">
              <a:lnSpc>
                <a:spcPct val="90000"/>
              </a:lnSpc>
              <a:spcBef>
                <a:spcPts val="0"/>
              </a:spcBef>
              <a:spcAft>
                <a:spcPts val="0"/>
              </a:spcAft>
              <a:buClr>
                <a:srgbClr val="203864"/>
              </a:buClr>
              <a:buSzPts val="6700"/>
              <a:buNone/>
              <a:defRPr/>
            </a:lvl8pPr>
            <a:lvl9pPr lvl="8" rtl="0"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rtl="0" algn="l">
              <a:lnSpc>
                <a:spcPct val="115000"/>
              </a:lnSpc>
              <a:spcBef>
                <a:spcPts val="3700"/>
              </a:spcBef>
              <a:spcAft>
                <a:spcPts val="0"/>
              </a:spcAft>
              <a:buClr>
                <a:srgbClr val="203864"/>
              </a:buClr>
              <a:buSzPts val="6700"/>
              <a:buChar char="•"/>
              <a:defRPr/>
            </a:lvl1pPr>
            <a:lvl2pPr indent="-654050" lvl="1" marL="914400" rtl="0" algn="l">
              <a:lnSpc>
                <a:spcPct val="115000"/>
              </a:lnSpc>
              <a:spcBef>
                <a:spcPts val="3700"/>
              </a:spcBef>
              <a:spcAft>
                <a:spcPts val="0"/>
              </a:spcAft>
              <a:buClr>
                <a:srgbClr val="203864"/>
              </a:buClr>
              <a:buSzPts val="6700"/>
              <a:buChar char="•"/>
              <a:defRPr/>
            </a:lvl2pPr>
            <a:lvl3pPr indent="-654050" lvl="2" marL="1371600" rtl="0" algn="l">
              <a:lnSpc>
                <a:spcPct val="115000"/>
              </a:lnSpc>
              <a:spcBef>
                <a:spcPts val="3700"/>
              </a:spcBef>
              <a:spcAft>
                <a:spcPts val="0"/>
              </a:spcAft>
              <a:buClr>
                <a:srgbClr val="203864"/>
              </a:buClr>
              <a:buSzPts val="6700"/>
              <a:buChar char="•"/>
              <a:defRPr/>
            </a:lvl3pPr>
            <a:lvl4pPr indent="-654050" lvl="3" marL="1828800" rtl="0" algn="l">
              <a:lnSpc>
                <a:spcPct val="115000"/>
              </a:lnSpc>
              <a:spcBef>
                <a:spcPts val="3700"/>
              </a:spcBef>
              <a:spcAft>
                <a:spcPts val="0"/>
              </a:spcAft>
              <a:buClr>
                <a:srgbClr val="203864"/>
              </a:buClr>
              <a:buSzPts val="6700"/>
              <a:buChar char="•"/>
              <a:defRPr/>
            </a:lvl4pPr>
            <a:lvl5pPr indent="-654050" lvl="4" marL="2286000" rtl="0" algn="l">
              <a:lnSpc>
                <a:spcPct val="115000"/>
              </a:lnSpc>
              <a:spcBef>
                <a:spcPts val="3700"/>
              </a:spcBef>
              <a:spcAft>
                <a:spcPts val="0"/>
              </a:spcAft>
              <a:buClr>
                <a:srgbClr val="203864"/>
              </a:buClr>
              <a:buSzPts val="6700"/>
              <a:buChar char="•"/>
              <a:defRPr/>
            </a:lvl5pPr>
            <a:lvl6pPr indent="-654050" lvl="5" marL="2743200" rtl="0" algn="l">
              <a:lnSpc>
                <a:spcPct val="115000"/>
              </a:lnSpc>
              <a:spcBef>
                <a:spcPts val="3700"/>
              </a:spcBef>
              <a:spcAft>
                <a:spcPts val="0"/>
              </a:spcAft>
              <a:buClr>
                <a:srgbClr val="203864"/>
              </a:buClr>
              <a:buSzPts val="6700"/>
              <a:buChar char="•"/>
              <a:defRPr/>
            </a:lvl6pPr>
            <a:lvl7pPr indent="-654050" lvl="6" marL="3200400" rtl="0" algn="l">
              <a:lnSpc>
                <a:spcPct val="115000"/>
              </a:lnSpc>
              <a:spcBef>
                <a:spcPts val="3700"/>
              </a:spcBef>
              <a:spcAft>
                <a:spcPts val="0"/>
              </a:spcAft>
              <a:buClr>
                <a:srgbClr val="203864"/>
              </a:buClr>
              <a:buSzPts val="6700"/>
              <a:buChar char="•"/>
              <a:defRPr/>
            </a:lvl7pPr>
            <a:lvl8pPr indent="-654050" lvl="7" marL="3657600" rtl="0" algn="l">
              <a:lnSpc>
                <a:spcPct val="115000"/>
              </a:lnSpc>
              <a:spcBef>
                <a:spcPts val="3700"/>
              </a:spcBef>
              <a:spcAft>
                <a:spcPts val="0"/>
              </a:spcAft>
              <a:buClr>
                <a:srgbClr val="203864"/>
              </a:buClr>
              <a:buSzPts val="6700"/>
              <a:buChar char="•"/>
              <a:defRPr/>
            </a:lvl8pPr>
            <a:lvl9pPr indent="-654050" lvl="8" marL="4114800" rtl="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rtl="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9.png"/><Relationship Id="rId11" Type="http://schemas.openxmlformats.org/officeDocument/2006/relationships/hyperlink" Target="https://link.aps.org/doi/10.1103/PhysRevAccelBeams.22.042801" TargetMode="External"/><Relationship Id="rId22" Type="http://schemas.openxmlformats.org/officeDocument/2006/relationships/image" Target="../media/image13.png"/><Relationship Id="rId10" Type="http://schemas.openxmlformats.org/officeDocument/2006/relationships/image" Target="../media/image8.png"/><Relationship Id="rId21" Type="http://schemas.openxmlformats.org/officeDocument/2006/relationships/image" Target="../media/image10.png"/><Relationship Id="rId13" Type="http://schemas.openxmlformats.org/officeDocument/2006/relationships/hyperlink" Target="https://fluka.cern" TargetMode="External"/><Relationship Id="rId12" Type="http://schemas.openxmlformats.org/officeDocument/2006/relationships/hyperlink" Target="https://cds.cern.ch/record/782076" TargetMode="External"/><Relationship Id="rId23"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mailto:daniel.prelipcean@cern.ch" TargetMode="External"/><Relationship Id="rId9" Type="http://schemas.openxmlformats.org/officeDocument/2006/relationships/image" Target="../media/image6.png"/><Relationship Id="rId15" Type="http://schemas.openxmlformats.org/officeDocument/2006/relationships/hyperlink" Target="https://cds.cern.ch/record/2777059" TargetMode="External"/><Relationship Id="rId14" Type="http://schemas.openxmlformats.org/officeDocument/2006/relationships/hyperlink" Target="https://www.frontiersin.org/article/10.3389/fphy.2021.788253" TargetMode="External"/><Relationship Id="rId17" Type="http://schemas.openxmlformats.org/officeDocument/2006/relationships/image" Target="../media/image7.png"/><Relationship Id="rId16" Type="http://schemas.openxmlformats.org/officeDocument/2006/relationships/hyperlink" Target="https://link.aps.org/doi/10.1103/PhysRevAccelBeams.22.071003" TargetMode="External"/><Relationship Id="rId5" Type="http://schemas.openxmlformats.org/officeDocument/2006/relationships/image" Target="../media/image3.png"/><Relationship Id="rId19" Type="http://schemas.openxmlformats.org/officeDocument/2006/relationships/image" Target="../media/image11.png"/><Relationship Id="rId6" Type="http://schemas.openxmlformats.org/officeDocument/2006/relationships/image" Target="../media/image2.png"/><Relationship Id="rId18" Type="http://schemas.openxmlformats.org/officeDocument/2006/relationships/image" Target="../media/image12.png"/><Relationship Id="rId7" Type="http://schemas.openxmlformats.org/officeDocument/2006/relationships/image" Target="../media/image5.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890600" y="4636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4" name="Google Shape;94;p1"/>
          <p:cNvSpPr/>
          <p:nvPr/>
        </p:nvSpPr>
        <p:spPr>
          <a:xfrm>
            <a:off x="828000" y="8856425"/>
            <a:ext cx="28656000" cy="336060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3714692" y="4786224"/>
            <a:ext cx="3353816" cy="3186692"/>
          </a:xfrm>
          <a:prstGeom prst="rect">
            <a:avLst/>
          </a:prstGeom>
          <a:noFill/>
          <a:ln>
            <a:noFill/>
          </a:ln>
        </p:spPr>
      </p:pic>
      <p:sp>
        <p:nvSpPr>
          <p:cNvPr id="96" name="Google Shape;96;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7" name="Google Shape;97;p1"/>
          <p:cNvCxnSpPr/>
          <p:nvPr/>
        </p:nvCxnSpPr>
        <p:spPr>
          <a:xfrm>
            <a:off x="15108194" y="9330800"/>
            <a:ext cx="14400" cy="29394000"/>
          </a:xfrm>
          <a:prstGeom prst="straightConnector1">
            <a:avLst/>
          </a:prstGeom>
          <a:noFill/>
          <a:ln cap="flat" cmpd="sng" w="127000">
            <a:solidFill>
              <a:srgbClr val="22529E"/>
            </a:solidFill>
            <a:prstDash val="solid"/>
            <a:round/>
            <a:headEnd len="sm" w="sm" type="none"/>
            <a:tailEnd len="sm" w="sm" type="none"/>
          </a:ln>
        </p:spPr>
      </p:cxnSp>
      <p:sp>
        <p:nvSpPr>
          <p:cNvPr id="98" name="Google Shape;98;p1"/>
          <p:cNvSpPr txBox="1"/>
          <p:nvPr/>
        </p:nvSpPr>
        <p:spPr>
          <a:xfrm>
            <a:off x="1352550" y="1163600"/>
            <a:ext cx="27955800" cy="8850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BGV beam-gas collisions at IR4 and related radiation levels</a:t>
            </a:r>
            <a:endParaRPr b="1" i="0" sz="4900" u="none" cap="none" strike="noStrike">
              <a:solidFill>
                <a:schemeClr val="dk1"/>
              </a:solidFill>
              <a:latin typeface="Calibri"/>
              <a:ea typeface="Calibri"/>
              <a:cs typeface="Calibri"/>
              <a:sym typeface="Calibri"/>
            </a:endParaRPr>
          </a:p>
        </p:txBody>
      </p:sp>
      <p:sp>
        <p:nvSpPr>
          <p:cNvPr id="99" name="Google Shape;99;p1"/>
          <p:cNvSpPr txBox="1"/>
          <p:nvPr/>
        </p:nvSpPr>
        <p:spPr>
          <a:xfrm>
            <a:off x="1214300" y="9793125"/>
            <a:ext cx="13551000" cy="64107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radiation levels caused by the Beam Gas Vertex (BGV) </a:t>
            </a:r>
            <a:r>
              <a:rPr lang="en-GB" sz="3400">
                <a:solidFill>
                  <a:schemeClr val="dk1"/>
                </a:solidFill>
                <a:latin typeface="Calibri"/>
                <a:ea typeface="Calibri"/>
                <a:cs typeface="Calibri"/>
                <a:sym typeface="Calibri"/>
              </a:rPr>
              <a:t>[1] </a:t>
            </a:r>
            <a:r>
              <a:rPr lang="en-GB" sz="3400">
                <a:solidFill>
                  <a:schemeClr val="dk1"/>
                </a:solidFill>
                <a:latin typeface="Calibri"/>
                <a:ea typeface="Calibri"/>
                <a:cs typeface="Calibri"/>
                <a:sym typeface="Calibri"/>
              </a:rPr>
              <a:t>operation in IR4 of the </a:t>
            </a:r>
            <a:r>
              <a:rPr lang="en-GB" sz="3400">
                <a:solidFill>
                  <a:schemeClr val="dk1"/>
                </a:solidFill>
                <a:latin typeface="Calibri"/>
                <a:ea typeface="Calibri"/>
                <a:cs typeface="Calibri"/>
                <a:sym typeface="Calibri"/>
              </a:rPr>
              <a:t>Large Hadron Collider (LHC) [2] at CERN</a:t>
            </a:r>
            <a:r>
              <a:rPr lang="en-GB" sz="3400">
                <a:solidFill>
                  <a:schemeClr val="dk1"/>
                </a:solidFill>
                <a:latin typeface="Calibri"/>
                <a:ea typeface="Calibri"/>
                <a:cs typeface="Calibri"/>
                <a:sym typeface="Calibri"/>
              </a:rPr>
              <a:t> are discussed. The key ingredients of the analysis are:</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Measurements of Total Ionising Dose (TID) performed with the Beam Loss Monitoring (BLM) system [3] from LHC Run 2, during the operation of the BGV demonstrator.</a:t>
            </a:r>
            <a:endParaRPr sz="3400">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lang="en-GB" sz="3400">
                <a:solidFill>
                  <a:schemeClr val="dk1"/>
                </a:solidFill>
                <a:latin typeface="Calibri"/>
                <a:ea typeface="Calibri"/>
                <a:cs typeface="Calibri"/>
                <a:sym typeface="Calibri"/>
              </a:rPr>
              <a:t>FLUKA [4-6] simulations of beam gas interactions for the past LHC Run 2 (benchmark) and future HL-LHC scenarios (radiation levels prediction).</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Main goal is to determine whether the operation of these devices can lead to R2E issues or excessive heat loads on cryogenics systems.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3400" u="none" cap="none" strike="noStrike">
              <a:solidFill>
                <a:schemeClr val="dk1"/>
              </a:solidFill>
              <a:latin typeface="Calibri"/>
              <a:ea typeface="Calibri"/>
              <a:cs typeface="Calibri"/>
              <a:sym typeface="Calibri"/>
            </a:endParaRPr>
          </a:p>
        </p:txBody>
      </p:sp>
      <p:sp>
        <p:nvSpPr>
          <p:cNvPr id="100" name="Google Shape;100;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rot="-5400000">
            <a:off x="7521787" y="91097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The Large Hadron Collider (LHC)</a:t>
            </a:r>
            <a:endParaRPr b="0" i="0" sz="5700" u="none" cap="none" strike="noStrike">
              <a:solidFill>
                <a:schemeClr val="lt1"/>
              </a:solidFill>
              <a:latin typeface="Calibri"/>
              <a:ea typeface="Calibri"/>
              <a:cs typeface="Calibri"/>
              <a:sym typeface="Calibri"/>
            </a:endParaRPr>
          </a:p>
        </p:txBody>
      </p:sp>
      <p:sp>
        <p:nvSpPr>
          <p:cNvPr id="103" name="Google Shape;103;p1"/>
          <p:cNvSpPr txBox="1"/>
          <p:nvPr/>
        </p:nvSpPr>
        <p:spPr>
          <a:xfrm>
            <a:off x="1065100" y="157360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a:t>
            </a:r>
            <a:r>
              <a:rPr lang="en-GB" sz="5700">
                <a:solidFill>
                  <a:schemeClr val="lt1"/>
                </a:solidFill>
                <a:latin typeface="Calibri"/>
                <a:ea typeface="Calibri"/>
                <a:cs typeface="Calibri"/>
                <a:sym typeface="Calibri"/>
              </a:rPr>
              <a:t>Radiation source and normalization</a:t>
            </a:r>
            <a:endParaRPr b="0" i="0" sz="5700" u="none" cap="none" strike="noStrike">
              <a:solidFill>
                <a:schemeClr val="lt1"/>
              </a:solidFill>
              <a:latin typeface="Calibri"/>
              <a:ea typeface="Calibri"/>
              <a:cs typeface="Calibri"/>
              <a:sym typeface="Calibri"/>
            </a:endParaRPr>
          </a:p>
        </p:txBody>
      </p:sp>
      <p:sp>
        <p:nvSpPr>
          <p:cNvPr id="104" name="Google Shape;104;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4</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FLUKA vs Measured data in the LHC tunnel</a:t>
            </a:r>
            <a:endParaRPr b="0" i="0" sz="5700" u="none" cap="none" strike="noStrike">
              <a:solidFill>
                <a:schemeClr val="lt1"/>
              </a:solidFill>
              <a:latin typeface="Calibri"/>
              <a:ea typeface="Calibri"/>
              <a:cs typeface="Calibri"/>
              <a:sym typeface="Calibri"/>
            </a:endParaRPr>
          </a:p>
        </p:txBody>
      </p:sp>
      <p:sp>
        <p:nvSpPr>
          <p:cNvPr id="106" name="Google Shape;106;p1"/>
          <p:cNvSpPr txBox="1"/>
          <p:nvPr/>
        </p:nvSpPr>
        <p:spPr>
          <a:xfrm>
            <a:off x="991550" y="3302625"/>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baseline="30000" i="0" lang="en-GB" sz="3000" u="none" cap="none" strike="noStrike">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Technical University of Munich (DE-80333 München)</a:t>
            </a:r>
            <a:endParaRPr b="0" i="0" sz="3000" u="none" cap="none" strike="noStrike">
              <a:solidFill>
                <a:schemeClr val="dk1"/>
              </a:solidFill>
              <a:latin typeface="Calibri"/>
              <a:ea typeface="Calibri"/>
              <a:cs typeface="Calibri"/>
              <a:sym typeface="Calibri"/>
            </a:endParaRPr>
          </a:p>
        </p:txBody>
      </p:sp>
      <p:sp>
        <p:nvSpPr>
          <p:cNvPr id="107" name="Google Shape;107;p1"/>
          <p:cNvSpPr txBox="1"/>
          <p:nvPr/>
        </p:nvSpPr>
        <p:spPr>
          <a:xfrm>
            <a:off x="1387662" y="2043125"/>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u="none"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1,2</a:t>
            </a:r>
            <a:r>
              <a:rPr b="1" i="1" lang="en-GB" sz="3700" u="none" cap="none" strike="noStrike">
                <a:solidFill>
                  <a:schemeClr val="dk1"/>
                </a:solidFill>
                <a:latin typeface="Calibri"/>
                <a:ea typeface="Calibri"/>
                <a:cs typeface="Calibri"/>
                <a:sym typeface="Calibri"/>
              </a:rPr>
              <a:t> (</a:t>
            </a:r>
            <a:r>
              <a:rPr b="1" i="1" lang="en-GB" sz="3700" u="sng" cap="none" strike="noStrike">
                <a:solidFill>
                  <a:schemeClr val="hlink"/>
                </a:solidFill>
                <a:latin typeface="Calibri"/>
                <a:ea typeface="Calibri"/>
                <a:cs typeface="Calibri"/>
                <a:sym typeface="Calibri"/>
                <a:hlinkClick r:id="rId4"/>
              </a:rPr>
              <a:t>daniel.prelipcean@cern.ch</a:t>
            </a:r>
            <a:r>
              <a:rPr b="1" i="1" lang="en-GB" sz="3700" u="none" cap="none" strike="noStrike">
                <a:solidFill>
                  <a:schemeClr val="dk1"/>
                </a:solidFill>
                <a:latin typeface="Calibri"/>
                <a:ea typeface="Calibri"/>
                <a:cs typeface="Calibri"/>
                <a:sym typeface="Calibri"/>
              </a:rPr>
              <a:t>)</a:t>
            </a:r>
            <a:endParaRPr b="1" i="1" sz="37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700"/>
              <a:buFont typeface="Arial"/>
              <a:buNone/>
            </a:pPr>
            <a:r>
              <a:rPr b="1" i="1" lang="en-GB" sz="3700">
                <a:solidFill>
                  <a:schemeClr val="dk1"/>
                </a:solidFill>
                <a:latin typeface="Calibri"/>
                <a:ea typeface="Calibri"/>
                <a:cs typeface="Calibri"/>
                <a:sym typeface="Calibri"/>
              </a:rPr>
              <a:t>With input from </a:t>
            </a:r>
            <a:r>
              <a:rPr b="1" i="1" lang="en-GB" sz="3700" u="none" cap="none" strike="noStrike">
                <a:solidFill>
                  <a:schemeClr val="dk1"/>
                </a:solidFill>
                <a:latin typeface="Calibri"/>
                <a:ea typeface="Calibri"/>
                <a:cs typeface="Calibri"/>
                <a:sym typeface="Calibri"/>
              </a:rPr>
              <a:t>Giuseppe Lerner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r>
              <a:rPr b="1" i="1" lang="en-GB" sz="3700">
                <a:solidFill>
                  <a:schemeClr val="dk1"/>
                </a:solidFill>
                <a:latin typeface="Calibri"/>
                <a:ea typeface="Calibri"/>
                <a:cs typeface="Calibri"/>
                <a:sym typeface="Calibri"/>
              </a:rPr>
              <a:t>Bernadette Kolbinger</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Helene Guerin</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James Storey</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Alessio Galloro</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Roberto Kersevan</a:t>
            </a:r>
            <a:r>
              <a:rPr b="1" baseline="30000" i="1" lang="en-GB" sz="3700">
                <a:solidFill>
                  <a:schemeClr val="dk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id="108" name="Google Shape;108;p1"/>
          <p:cNvPicPr preferRelativeResize="0"/>
          <p:nvPr/>
        </p:nvPicPr>
        <p:blipFill rotWithShape="1">
          <a:blip r:embed="rId5">
            <a:alphaModFix/>
          </a:blip>
          <a:srcRect b="0" l="0" r="0" t="0"/>
          <a:stretch/>
        </p:blipFill>
        <p:spPr>
          <a:xfrm>
            <a:off x="11339911" y="4782875"/>
            <a:ext cx="2602334" cy="3286955"/>
          </a:xfrm>
          <a:prstGeom prst="rect">
            <a:avLst/>
          </a:prstGeom>
          <a:noFill/>
          <a:ln>
            <a:noFill/>
          </a:ln>
        </p:spPr>
      </p:pic>
      <p:pic>
        <p:nvPicPr>
          <p:cNvPr id="109" name="Google Shape;109;p1"/>
          <p:cNvPicPr preferRelativeResize="0"/>
          <p:nvPr/>
        </p:nvPicPr>
        <p:blipFill rotWithShape="1">
          <a:blip r:embed="rId6">
            <a:alphaModFix/>
          </a:blip>
          <a:srcRect b="0" l="0" r="0" t="0"/>
          <a:stretch/>
        </p:blipFill>
        <p:spPr>
          <a:xfrm>
            <a:off x="4567937" y="4844345"/>
            <a:ext cx="3494840" cy="3186684"/>
          </a:xfrm>
          <a:prstGeom prst="rect">
            <a:avLst/>
          </a:prstGeom>
          <a:noFill/>
          <a:ln>
            <a:noFill/>
          </a:ln>
        </p:spPr>
      </p:pic>
      <p:pic>
        <p:nvPicPr>
          <p:cNvPr descr="A close up of a logo&#10;&#10;Description automatically generated" id="110" name="Google Shape;110;p1"/>
          <p:cNvPicPr preferRelativeResize="0"/>
          <p:nvPr/>
        </p:nvPicPr>
        <p:blipFill rotWithShape="1">
          <a:blip r:embed="rId7">
            <a:alphaModFix/>
          </a:blip>
          <a:srcRect b="0" l="0" r="0" t="0"/>
          <a:stretch/>
        </p:blipFill>
        <p:spPr>
          <a:xfrm>
            <a:off x="8015361" y="4803948"/>
            <a:ext cx="3714011" cy="3186709"/>
          </a:xfrm>
          <a:prstGeom prst="rect">
            <a:avLst/>
          </a:prstGeom>
          <a:noFill/>
          <a:ln>
            <a:noFill/>
          </a:ln>
        </p:spPr>
      </p:pic>
      <p:pic>
        <p:nvPicPr>
          <p:cNvPr id="111" name="Google Shape;111;p1"/>
          <p:cNvPicPr preferRelativeResize="0"/>
          <p:nvPr/>
        </p:nvPicPr>
        <p:blipFill rotWithShape="1">
          <a:blip r:embed="rId8">
            <a:alphaModFix/>
          </a:blip>
          <a:srcRect b="0" l="0" r="0" t="0"/>
          <a:stretch/>
        </p:blipFill>
        <p:spPr>
          <a:xfrm>
            <a:off x="1092375" y="4911545"/>
            <a:ext cx="3458191" cy="3102500"/>
          </a:xfrm>
          <a:prstGeom prst="rect">
            <a:avLst/>
          </a:prstGeom>
          <a:noFill/>
          <a:ln>
            <a:noFill/>
          </a:ln>
        </p:spPr>
      </p:pic>
      <p:pic>
        <p:nvPicPr>
          <p:cNvPr id="112" name="Google Shape;112;p1"/>
          <p:cNvPicPr preferRelativeResize="0"/>
          <p:nvPr/>
        </p:nvPicPr>
        <p:blipFill rotWithShape="1">
          <a:blip r:embed="rId9">
            <a:alphaModFix/>
          </a:blip>
          <a:srcRect b="0" l="0" r="0" t="0"/>
          <a:stretch/>
        </p:blipFill>
        <p:spPr>
          <a:xfrm>
            <a:off x="20686925" y="4952271"/>
            <a:ext cx="5485475" cy="2867213"/>
          </a:xfrm>
          <a:prstGeom prst="rect">
            <a:avLst/>
          </a:prstGeom>
          <a:noFill/>
          <a:ln>
            <a:noFill/>
          </a:ln>
        </p:spPr>
      </p:pic>
      <p:pic>
        <p:nvPicPr>
          <p:cNvPr id="113" name="Google Shape;113;p1"/>
          <p:cNvPicPr preferRelativeResize="0"/>
          <p:nvPr/>
        </p:nvPicPr>
        <p:blipFill rotWithShape="1">
          <a:blip r:embed="rId10">
            <a:alphaModFix/>
          </a:blip>
          <a:srcRect b="0" l="0" r="0" t="0"/>
          <a:stretch/>
        </p:blipFill>
        <p:spPr>
          <a:xfrm flipH="1">
            <a:off x="26354178" y="4952274"/>
            <a:ext cx="2857929" cy="2867208"/>
          </a:xfrm>
          <a:prstGeom prst="rect">
            <a:avLst/>
          </a:prstGeom>
          <a:noFill/>
          <a:ln>
            <a:noFill/>
          </a:ln>
        </p:spPr>
      </p:pic>
      <p:sp>
        <p:nvSpPr>
          <p:cNvPr id="114" name="Google Shape;114;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txBox="1"/>
          <p:nvPr/>
        </p:nvSpPr>
        <p:spPr>
          <a:xfrm>
            <a:off x="15203975" y="895964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3</a:t>
            </a:r>
            <a:r>
              <a:rPr b="0" i="0" lang="en-GB" sz="5700" u="none" cap="none" strike="noStrike">
                <a:solidFill>
                  <a:schemeClr val="lt1"/>
                </a:solidFill>
                <a:latin typeface="Calibri"/>
                <a:ea typeface="Calibri"/>
                <a:cs typeface="Calibri"/>
                <a:sym typeface="Calibri"/>
              </a:rPr>
              <a:t>. </a:t>
            </a:r>
            <a:r>
              <a:rPr lang="en-GB" sz="5700">
                <a:solidFill>
                  <a:schemeClr val="lt1"/>
                </a:solidFill>
                <a:latin typeface="Calibri"/>
                <a:ea typeface="Calibri"/>
                <a:cs typeface="Calibri"/>
                <a:sym typeface="Calibri"/>
              </a:rPr>
              <a:t>Measured BLM data from the LHC Run 2</a:t>
            </a:r>
            <a:endParaRPr b="0" i="0" sz="5700" u="none" cap="none" strike="noStrike">
              <a:solidFill>
                <a:schemeClr val="lt1"/>
              </a:solidFill>
              <a:latin typeface="Calibri"/>
              <a:ea typeface="Calibri"/>
              <a:cs typeface="Calibri"/>
              <a:sym typeface="Calibri"/>
            </a:endParaRPr>
          </a:p>
        </p:txBody>
      </p:sp>
      <p:sp>
        <p:nvSpPr>
          <p:cNvPr id="116" name="Google Shape;116;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txBox="1"/>
          <p:nvPr/>
        </p:nvSpPr>
        <p:spPr>
          <a:xfrm>
            <a:off x="1092375" y="389110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The BGV Collaboration , Noninvasive LHC transverse beam size measurement using inelastic beam-gas interactions. Physical Review Accelerator Beams, vol. 22, issue 4, April 2019.</a:t>
            </a:r>
            <a:br>
              <a:rPr lang="en-GB" sz="2400">
                <a:solidFill>
                  <a:schemeClr val="dk1"/>
                </a:solidFill>
                <a:latin typeface="Calibri"/>
                <a:ea typeface="Calibri"/>
                <a:cs typeface="Calibri"/>
                <a:sym typeface="Calibri"/>
              </a:rPr>
            </a:br>
            <a:r>
              <a:rPr lang="en-GB" sz="2400" u="sng">
                <a:solidFill>
                  <a:schemeClr val="hlink"/>
                </a:solidFill>
                <a:latin typeface="Calibri"/>
                <a:ea typeface="Calibri"/>
                <a:cs typeface="Calibri"/>
                <a:sym typeface="Calibri"/>
                <a:hlinkClick r:id="rId11"/>
              </a:rPr>
              <a:t>https://link.aps.org/doi/10.1103/PhysRevAccelBeams.22.042801</a:t>
            </a: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O. Brüning et al. LHC Design Report. CERN Yellow Reports: Monographs. CERN, Geneva, 2004. doi:10.5170/CERN-2004-003-V-1. URL </a:t>
            </a:r>
            <a:r>
              <a:rPr b="0" i="0" lang="en-GB" sz="2400" u="sng" cap="none" strike="noStrike">
                <a:solidFill>
                  <a:schemeClr val="hlink"/>
                </a:solidFill>
                <a:latin typeface="Calibri"/>
                <a:ea typeface="Calibri"/>
                <a:cs typeface="Calibri"/>
                <a:sym typeface="Calibri"/>
                <a:hlinkClick r:id="rId12"/>
              </a:rPr>
              <a:t>https://cds.cern.ch/record/782076</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E. B. Holzer et al. Beam loss monitoring system for the LHC. IEEE Nuclear Science Symposium, 2:1052 –1056, November 2005. doi: 10.1109/NSSMIC.2005.1596433.</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FLUKA website. URL </a:t>
            </a:r>
            <a:r>
              <a:rPr b="0" i="0" lang="en-GB" sz="2400" u="sng" cap="none" strike="noStrike">
                <a:solidFill>
                  <a:schemeClr val="hlink"/>
                </a:solidFill>
                <a:latin typeface="Calibri"/>
                <a:ea typeface="Calibri"/>
                <a:cs typeface="Calibri"/>
                <a:sym typeface="Calibri"/>
                <a:hlinkClick r:id="rId13"/>
              </a:rPr>
              <a:t>https://fluka.cern</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rtl="0" algn="just">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C. Ahdida et al. New Capabilities of the FLUKA Multi-Purpose Code. Frontiers in Physics, 9, 2022. ISSN </a:t>
            </a:r>
            <a:endParaRPr sz="2400">
              <a:solidFill>
                <a:schemeClr val="dk1"/>
              </a:solidFill>
              <a:latin typeface="Calibri"/>
              <a:ea typeface="Calibri"/>
              <a:cs typeface="Calibri"/>
              <a:sym typeface="Calibri"/>
            </a:endParaRPr>
          </a:p>
        </p:txBody>
      </p:sp>
      <p:sp>
        <p:nvSpPr>
          <p:cNvPr id="118" name="Google Shape;118;p1"/>
          <p:cNvSpPr txBox="1"/>
          <p:nvPr/>
        </p:nvSpPr>
        <p:spPr>
          <a:xfrm>
            <a:off x="15268150" y="25533225"/>
            <a:ext cx="14127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a:t>
            </a:r>
            <a:r>
              <a:rPr lang="en-GB" sz="2400">
                <a:latin typeface="Calibri"/>
                <a:ea typeface="Calibri"/>
                <a:cs typeface="Calibri"/>
                <a:sym typeface="Calibri"/>
              </a:rPr>
              <a:t>3</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BLM BLMQI.07L4.B2E10_MQM measured TID divided by the beam intensity of charges plotted against the BGV pressure gauge reading for all the time periods under consideration, for each year of Run 2 operation.</a:t>
            </a:r>
            <a:endParaRPr b="0" i="0" sz="2400" u="none" cap="none" strike="noStrike">
              <a:solidFill>
                <a:srgbClr val="000000"/>
              </a:solidFill>
              <a:latin typeface="Calibri"/>
              <a:ea typeface="Calibri"/>
              <a:cs typeface="Calibri"/>
              <a:sym typeface="Calibri"/>
            </a:endParaRPr>
          </a:p>
        </p:txBody>
      </p:sp>
      <p:sp>
        <p:nvSpPr>
          <p:cNvPr id="119" name="Google Shape;119;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15321225" y="389110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0" lvl="0" marL="457200" rtl="0" algn="just">
              <a:spcBef>
                <a:spcPts val="0"/>
              </a:spcBef>
              <a:spcAft>
                <a:spcPts val="0"/>
              </a:spcAft>
              <a:buNone/>
            </a:pPr>
            <a:r>
              <a:rPr lang="en-GB" sz="2400">
                <a:solidFill>
                  <a:schemeClr val="dk1"/>
                </a:solidFill>
                <a:latin typeface="Calibri"/>
                <a:ea typeface="Calibri"/>
                <a:cs typeface="Calibri"/>
                <a:sym typeface="Calibri"/>
              </a:rPr>
              <a:t>2296-424X. URL </a:t>
            </a:r>
            <a:r>
              <a:rPr lang="en-GB" sz="2400" u="sng">
                <a:solidFill>
                  <a:schemeClr val="hlink"/>
                </a:solidFill>
                <a:latin typeface="Calibri"/>
                <a:ea typeface="Calibri"/>
                <a:cs typeface="Calibri"/>
                <a:sym typeface="Calibri"/>
                <a:hlinkClick r:id="rId14"/>
              </a:rPr>
              <a:t>https://www.frontiersin.org/article/10.3389/fphy.2021.788253</a:t>
            </a:r>
            <a:r>
              <a:rPr lang="en-GB"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381000" lvl="0" marL="457200" rtl="0" algn="just">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G. Battistoni et al. Overview of the FLUKA code. Annals Nucl. Energy, 82:10–18, 2015. doi: 10.1016/j.anucene.2014.11.007 </a:t>
            </a:r>
            <a:endParaRPr sz="2400">
              <a:solidFill>
                <a:schemeClr val="dk1"/>
              </a:solidFill>
              <a:latin typeface="Calibri"/>
              <a:ea typeface="Calibri"/>
              <a:cs typeface="Calibri"/>
              <a:sym typeface="Calibri"/>
            </a:endParaRPr>
          </a:p>
          <a:p>
            <a:pPr indent="-381000" lvl="0" marL="457200" rtl="0" algn="just">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Daniel Prelipcean, Master Thesis: Comparison between measured radiation levels and FLUKA simulations at CHARM and in the LHC tunnel of P1-5 within the R2E project in Run 2. Presented July 2022.</a:t>
            </a:r>
            <a:br>
              <a:rPr lang="en-GB" sz="2400">
                <a:solidFill>
                  <a:schemeClr val="dk1"/>
                </a:solidFill>
                <a:latin typeface="Calibri"/>
                <a:ea typeface="Calibri"/>
                <a:cs typeface="Calibri"/>
                <a:sym typeface="Calibri"/>
              </a:rPr>
            </a:br>
            <a:r>
              <a:rPr lang="en-GB" sz="2400">
                <a:solidFill>
                  <a:schemeClr val="dk1"/>
                </a:solidFill>
                <a:latin typeface="Calibri"/>
                <a:ea typeface="Calibri"/>
                <a:cs typeface="Calibri"/>
                <a:sym typeface="Calibri"/>
              </a:rPr>
              <a:t> </a:t>
            </a:r>
            <a:r>
              <a:rPr lang="en-GB" sz="2400" u="sng">
                <a:solidFill>
                  <a:schemeClr val="hlink"/>
                </a:solidFill>
                <a:latin typeface="Calibri"/>
                <a:ea typeface="Calibri"/>
                <a:cs typeface="Calibri"/>
                <a:sym typeface="Calibri"/>
                <a:hlinkClick r:id="rId15"/>
              </a:rPr>
              <a:t>https://cds.cern.ch/record/2777059</a:t>
            </a: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A. Lechner et al. Validation of energy deposition simulations for proton and heavy ion losses in the CERN</a:t>
            </a:r>
            <a:endParaRPr b="0" i="0" sz="2400" u="none" cap="none" strike="noStrike">
              <a:solidFill>
                <a:schemeClr val="dk1"/>
              </a:solidFill>
              <a:latin typeface="Calibri"/>
              <a:ea typeface="Calibri"/>
              <a:cs typeface="Calibri"/>
              <a:sym typeface="Calibri"/>
            </a:endParaRPr>
          </a:p>
          <a:p>
            <a:pPr indent="0" lvl="0" marL="457200" marR="0" rtl="0" algn="just">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Calibri"/>
                <a:ea typeface="Calibri"/>
                <a:cs typeface="Calibri"/>
                <a:sym typeface="Calibri"/>
              </a:rPr>
              <a:t>Large Hadron Collider. Phys. Rev. Accel. Beams, 22:071003, Jul 2019. URL </a:t>
            </a:r>
            <a:r>
              <a:rPr b="0" i="0" lang="en-GB" sz="2400" u="sng" cap="none" strike="noStrike">
                <a:solidFill>
                  <a:schemeClr val="hlink"/>
                </a:solidFill>
                <a:latin typeface="Calibri"/>
                <a:ea typeface="Calibri"/>
                <a:cs typeface="Calibri"/>
                <a:sym typeface="Calibri"/>
                <a:hlinkClick r:id="rId16"/>
              </a:rPr>
              <a:t>https://link.aps.org/doi/10.1103/PhysRevAccelBeams.22.071003</a:t>
            </a:r>
            <a:r>
              <a:rPr b="0" i="0" lang="en-GB"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
        <p:nvSpPr>
          <p:cNvPr id="121" name="Google Shape;121;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pic>
        <p:nvPicPr>
          <p:cNvPr id="122" name="Google Shape;122;p1"/>
          <p:cNvPicPr preferRelativeResize="0"/>
          <p:nvPr/>
        </p:nvPicPr>
        <p:blipFill rotWithShape="1">
          <a:blip r:embed="rId17">
            <a:alphaModFix/>
          </a:blip>
          <a:srcRect b="0" l="0" r="0" t="0"/>
          <a:stretch/>
        </p:blipFill>
        <p:spPr>
          <a:xfrm>
            <a:off x="17101702" y="5049195"/>
            <a:ext cx="3353800" cy="2744605"/>
          </a:xfrm>
          <a:prstGeom prst="rect">
            <a:avLst/>
          </a:prstGeom>
          <a:noFill/>
          <a:ln>
            <a:noFill/>
          </a:ln>
        </p:spPr>
      </p:pic>
      <p:sp>
        <p:nvSpPr>
          <p:cNvPr id="123" name="Google Shape;123;p1"/>
          <p:cNvSpPr txBox="1"/>
          <p:nvPr/>
        </p:nvSpPr>
        <p:spPr>
          <a:xfrm>
            <a:off x="15416302" y="9898062"/>
            <a:ext cx="13568700" cy="43173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During a fill, when gas is injected in the BGV, one expects the BLM TID rate signal to be proportional to the product of pressure and intensity.</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For the analysis, we have identified time periods (up to ~1h), with rather constant gas pressure, and higher than a predefined threshold of 2×10-8 mbar, within different beam modes (PRERAMP, FLATTOP &amp; STABLEBEAMS)</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sz="3400">
              <a:solidFill>
                <a:schemeClr val="dk1"/>
              </a:solidFill>
              <a:latin typeface="Calibri"/>
              <a:ea typeface="Calibri"/>
              <a:cs typeface="Calibri"/>
              <a:sym typeface="Calibri"/>
            </a:endParaRPr>
          </a:p>
        </p:txBody>
      </p:sp>
      <p:sp>
        <p:nvSpPr>
          <p:cNvPr id="124" name="Google Shape;124;p1"/>
          <p:cNvSpPr txBox="1"/>
          <p:nvPr/>
        </p:nvSpPr>
        <p:spPr>
          <a:xfrm>
            <a:off x="1301500" y="16815350"/>
            <a:ext cx="135510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Any residual gas will lead to beam-gas interactions causing local radiation showers. This effect can be used to measure the beam profile/position, if there are sufficient secondaries produced. The Beam Gas elements in IR4 inject gas (typically Ne) to increase the local density and measure the secondaries for beam profile reconstruction. The radiation levels scale as:</a:t>
            </a:r>
            <a:endParaRPr b="0" i="0" sz="3400" u="none" cap="none" strike="noStrike">
              <a:solidFill>
                <a:schemeClr val="dk1"/>
              </a:solidFill>
              <a:latin typeface="Calibri"/>
              <a:ea typeface="Calibri"/>
              <a:cs typeface="Calibri"/>
              <a:sym typeface="Calibri"/>
            </a:endParaRPr>
          </a:p>
        </p:txBody>
      </p:sp>
      <p:pic>
        <p:nvPicPr>
          <p:cNvPr id="125" name="Google Shape;125;p1"/>
          <p:cNvPicPr preferRelativeResize="0"/>
          <p:nvPr/>
        </p:nvPicPr>
        <p:blipFill>
          <a:blip r:embed="rId18">
            <a:alphaModFix/>
          </a:blip>
          <a:stretch>
            <a:fillRect/>
          </a:stretch>
        </p:blipFill>
        <p:spPr>
          <a:xfrm>
            <a:off x="8280389" y="26722025"/>
            <a:ext cx="6484900" cy="3097475"/>
          </a:xfrm>
          <a:prstGeom prst="rect">
            <a:avLst/>
          </a:prstGeom>
          <a:noFill/>
          <a:ln>
            <a:noFill/>
          </a:ln>
        </p:spPr>
      </p:pic>
      <p:pic>
        <p:nvPicPr>
          <p:cNvPr id="126" name="Google Shape;126;p1"/>
          <p:cNvPicPr preferRelativeResize="0"/>
          <p:nvPr/>
        </p:nvPicPr>
        <p:blipFill>
          <a:blip r:embed="rId19">
            <a:alphaModFix/>
          </a:blip>
          <a:stretch>
            <a:fillRect/>
          </a:stretch>
        </p:blipFill>
        <p:spPr>
          <a:xfrm>
            <a:off x="1092363" y="24031625"/>
            <a:ext cx="7639050" cy="6153150"/>
          </a:xfrm>
          <a:prstGeom prst="rect">
            <a:avLst/>
          </a:prstGeom>
          <a:noFill/>
          <a:ln>
            <a:noFill/>
          </a:ln>
        </p:spPr>
      </p:pic>
      <p:pic>
        <p:nvPicPr>
          <p:cNvPr id="127" name="Google Shape;127;p1"/>
          <p:cNvPicPr preferRelativeResize="0"/>
          <p:nvPr/>
        </p:nvPicPr>
        <p:blipFill>
          <a:blip r:embed="rId20">
            <a:alphaModFix/>
          </a:blip>
          <a:stretch>
            <a:fillRect/>
          </a:stretch>
        </p:blipFill>
        <p:spPr>
          <a:xfrm>
            <a:off x="18082031" y="19293969"/>
            <a:ext cx="8720438" cy="6410700"/>
          </a:xfrm>
          <a:prstGeom prst="rect">
            <a:avLst/>
          </a:prstGeom>
          <a:noFill/>
          <a:ln>
            <a:noFill/>
          </a:ln>
        </p:spPr>
      </p:pic>
      <p:pic>
        <p:nvPicPr>
          <p:cNvPr id="128" name="Google Shape;128;p1"/>
          <p:cNvPicPr preferRelativeResize="0"/>
          <p:nvPr/>
        </p:nvPicPr>
        <p:blipFill>
          <a:blip r:embed="rId21">
            <a:alphaModFix/>
          </a:blip>
          <a:stretch>
            <a:fillRect/>
          </a:stretch>
        </p:blipFill>
        <p:spPr>
          <a:xfrm>
            <a:off x="15268150" y="12791843"/>
            <a:ext cx="13774326" cy="5433732"/>
          </a:xfrm>
          <a:prstGeom prst="rect">
            <a:avLst/>
          </a:prstGeom>
          <a:noFill/>
          <a:ln>
            <a:noFill/>
          </a:ln>
        </p:spPr>
      </p:pic>
      <p:sp>
        <p:nvSpPr>
          <p:cNvPr id="129" name="Google Shape;129;p1"/>
          <p:cNvSpPr/>
          <p:nvPr/>
        </p:nvSpPr>
        <p:spPr>
          <a:xfrm rot="-5400000">
            <a:off x="7538362" y="25234401"/>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txBox="1"/>
          <p:nvPr/>
        </p:nvSpPr>
        <p:spPr>
          <a:xfrm>
            <a:off x="885775" y="319370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5. Conclusions</a:t>
            </a:r>
            <a:endParaRPr b="0" i="0" sz="5700" u="none" cap="none" strike="noStrike">
              <a:solidFill>
                <a:schemeClr val="lt1"/>
              </a:solidFill>
              <a:latin typeface="Calibri"/>
              <a:ea typeface="Calibri"/>
              <a:cs typeface="Calibri"/>
              <a:sym typeface="Calibri"/>
            </a:endParaRPr>
          </a:p>
        </p:txBody>
      </p:sp>
      <p:sp>
        <p:nvSpPr>
          <p:cNvPr id="131" name="Google Shape;131;p1"/>
          <p:cNvSpPr txBox="1"/>
          <p:nvPr/>
        </p:nvSpPr>
        <p:spPr>
          <a:xfrm>
            <a:off x="1138100" y="32828250"/>
            <a:ext cx="13872900" cy="48408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This study aimed to test the understanding of the loss pattern and the mechanism generating the losses, as well as to validate the use of simulation tools like FLUKA and their predicting power in the difficult scenario of the LHC accelerator, which consists of a complex radiation field and for a radiation source propagating into a geometry that spans hundreds of meters [</a:t>
            </a:r>
            <a:r>
              <a:rPr lang="en-GB" sz="3400">
                <a:solidFill>
                  <a:schemeClr val="dk1"/>
                </a:solidFill>
                <a:latin typeface="Calibri"/>
                <a:ea typeface="Calibri"/>
                <a:cs typeface="Calibri"/>
                <a:sym typeface="Calibri"/>
              </a:rPr>
              <a:t>7, 8</a:t>
            </a:r>
            <a:r>
              <a:rPr b="0" i="0" lang="en-GB" sz="3400" u="none" cap="none" strike="noStrike">
                <a:solidFill>
                  <a:schemeClr val="dk1"/>
                </a:solidFill>
                <a:latin typeface="Calibri"/>
                <a:ea typeface="Calibri"/>
                <a:cs typeface="Calibri"/>
                <a:sym typeface="Calibri"/>
              </a:rPr>
              <a:t>]. </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sz="34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When used, BGV becomes locally the main source of radiation. We build confidence from the Run 2 LHC benchmark with measured data in order to predict the expected HL-LHC radiation levels.</a:t>
            </a:r>
            <a:endParaRPr sz="3400">
              <a:solidFill>
                <a:schemeClr val="dk1"/>
              </a:solidFill>
              <a:latin typeface="Calibri"/>
              <a:ea typeface="Calibri"/>
              <a:cs typeface="Calibri"/>
              <a:sym typeface="Calibri"/>
            </a:endParaRPr>
          </a:p>
        </p:txBody>
      </p:sp>
      <p:pic>
        <p:nvPicPr>
          <p:cNvPr id="132" name="Google Shape;132;p1"/>
          <p:cNvPicPr preferRelativeResize="0"/>
          <p:nvPr/>
        </p:nvPicPr>
        <p:blipFill rotWithShape="1">
          <a:blip r:embed="rId22">
            <a:alphaModFix/>
          </a:blip>
          <a:srcRect b="0" l="0" r="0" t="0"/>
          <a:stretch/>
        </p:blipFill>
        <p:spPr>
          <a:xfrm>
            <a:off x="15321225" y="30204526"/>
            <a:ext cx="14023800" cy="7011900"/>
          </a:xfrm>
          <a:prstGeom prst="rect">
            <a:avLst/>
          </a:prstGeom>
          <a:noFill/>
          <a:ln>
            <a:noFill/>
          </a:ln>
        </p:spPr>
      </p:pic>
      <p:sp>
        <p:nvSpPr>
          <p:cNvPr id="133" name="Google Shape;133;p1"/>
          <p:cNvSpPr txBox="1"/>
          <p:nvPr/>
        </p:nvSpPr>
        <p:spPr>
          <a:xfrm>
            <a:off x="15378300" y="18105163"/>
            <a:ext cx="141279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2: </a:t>
            </a:r>
            <a:r>
              <a:rPr lang="en-GB" sz="2400">
                <a:latin typeface="Calibri"/>
                <a:ea typeface="Calibri"/>
                <a:cs typeface="Calibri"/>
                <a:sym typeface="Calibri"/>
              </a:rPr>
              <a:t>BLM BLMQI.07L4.B2E10_MQM measured TID (blue) for a time period within LHC fill number 7321, showing the beam intensity (red) as measured by the BCT instruments for beam 2 and the BGV pressure gauge reading (purple), together with the RadMON SIMA.7L4.4LM19S cummulated SEU counts (magenta). </a:t>
            </a:r>
            <a:endParaRPr b="0" i="0" sz="2400" u="none" cap="none" strike="noStrike">
              <a:solidFill>
                <a:srgbClr val="000000"/>
              </a:solidFill>
              <a:latin typeface="Calibri"/>
              <a:ea typeface="Calibri"/>
              <a:cs typeface="Calibri"/>
              <a:sym typeface="Calibri"/>
            </a:endParaRPr>
          </a:p>
        </p:txBody>
      </p:sp>
      <p:sp>
        <p:nvSpPr>
          <p:cNvPr id="134" name="Google Shape;134;p1"/>
          <p:cNvSpPr txBox="1"/>
          <p:nvPr/>
        </p:nvSpPr>
        <p:spPr>
          <a:xfrm>
            <a:off x="15225900" y="36931050"/>
            <a:ext cx="14127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2: Top pannel: Comparison between BLM data and FLUKA predictions for</a:t>
            </a:r>
            <a:r>
              <a:rPr lang="en-GB" sz="2400">
                <a:latin typeface="Calibri"/>
                <a:ea typeface="Calibri"/>
                <a:cs typeface="Calibri"/>
                <a:sym typeface="Calibri"/>
              </a:rPr>
              <a:t>. </a:t>
            </a:r>
            <a:r>
              <a:rPr b="0" i="0" lang="en-GB" sz="2400" u="none" cap="none" strike="noStrike">
                <a:solidFill>
                  <a:srgbClr val="000000"/>
                </a:solidFill>
                <a:latin typeface="Calibri"/>
                <a:ea typeface="Calibri"/>
                <a:cs typeface="Calibri"/>
                <a:sym typeface="Calibri"/>
              </a:rPr>
              <a:t>Center pannel: The ratio of FLUKA simulated values to the BLM measurements. Lower pannel</a:t>
            </a:r>
            <a:r>
              <a:rPr lang="en-GB" sz="2400">
                <a:latin typeface="Calibri"/>
                <a:ea typeface="Calibri"/>
                <a:cs typeface="Calibri"/>
                <a:sym typeface="Calibri"/>
              </a:rPr>
              <a:t>: Gas profile. Bottom: Accelerator elements layout.</a:t>
            </a:r>
            <a:endParaRPr b="0" i="0" sz="2400" u="none" cap="none" strike="noStrike">
              <a:solidFill>
                <a:srgbClr val="000000"/>
              </a:solidFill>
              <a:latin typeface="Calibri"/>
              <a:ea typeface="Calibri"/>
              <a:cs typeface="Calibri"/>
              <a:sym typeface="Calibri"/>
            </a:endParaRPr>
          </a:p>
        </p:txBody>
      </p:sp>
      <p:sp>
        <p:nvSpPr>
          <p:cNvPr id="135" name="Google Shape;135;p1"/>
          <p:cNvSpPr txBox="1"/>
          <p:nvPr/>
        </p:nvSpPr>
        <p:spPr>
          <a:xfrm>
            <a:off x="15230600" y="27589400"/>
            <a:ext cx="13872900" cy="27474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geometry of the LHC tunnel and the relevant beam line elements have been reproduced in FLUKA and the radiation source consisted in just the inelastic beam-gas interactions.  The shape of the BLM profile is well reproduced in</a:t>
            </a:r>
            <a:r>
              <a:rPr lang="en-GB" sz="3400">
                <a:solidFill>
                  <a:schemeClr val="dk1"/>
                </a:solidFill>
                <a:latin typeface="Calibri"/>
                <a:ea typeface="Calibri"/>
                <a:cs typeface="Calibri"/>
                <a:sym typeface="Calibri"/>
              </a:rPr>
              <a:t> Figure 3, exhibit a satisfactory global agreement, with local outliers that require further investigation.</a:t>
            </a:r>
            <a:endParaRPr b="0" i="0" sz="3400" u="none" cap="none" strike="noStrike">
              <a:solidFill>
                <a:schemeClr val="dk1"/>
              </a:solidFill>
              <a:latin typeface="Calibri"/>
              <a:ea typeface="Calibri"/>
              <a:cs typeface="Calibri"/>
              <a:sym typeface="Calibri"/>
            </a:endParaRPr>
          </a:p>
        </p:txBody>
      </p:sp>
      <p:pic>
        <p:nvPicPr>
          <p:cNvPr id="136" name="Google Shape;136;p1"/>
          <p:cNvPicPr preferRelativeResize="0"/>
          <p:nvPr/>
        </p:nvPicPr>
        <p:blipFill>
          <a:blip r:embed="rId23">
            <a:alphaModFix/>
          </a:blip>
          <a:stretch>
            <a:fillRect/>
          </a:stretch>
        </p:blipFill>
        <p:spPr>
          <a:xfrm>
            <a:off x="990975" y="19649650"/>
            <a:ext cx="13774324" cy="5181938"/>
          </a:xfrm>
          <a:prstGeom prst="rect">
            <a:avLst/>
          </a:prstGeom>
          <a:noFill/>
          <a:ln>
            <a:noFill/>
          </a:ln>
        </p:spPr>
      </p:pic>
      <p:sp>
        <p:nvSpPr>
          <p:cNvPr id="137" name="Google Shape;137;p1"/>
          <p:cNvSpPr txBox="1"/>
          <p:nvPr/>
        </p:nvSpPr>
        <p:spPr>
          <a:xfrm>
            <a:off x="925825" y="30378675"/>
            <a:ext cx="141279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Calibri"/>
                <a:ea typeface="Calibri"/>
                <a:cs typeface="Calibri"/>
                <a:sym typeface="Calibri"/>
              </a:rPr>
              <a:t>Fig. </a:t>
            </a:r>
            <a:r>
              <a:rPr lang="en-GB" sz="2400">
                <a:latin typeface="Calibri"/>
                <a:ea typeface="Calibri"/>
                <a:cs typeface="Calibri"/>
                <a:sym typeface="Calibri"/>
              </a:rPr>
              <a:t>1</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(Left) Gas profile used for the BGV demonstrator (dashed) and adjusted profiles for the BGV for HL-LHC, considering the vacuum sector (blue) and without (green). (Right) Diagram for beam-gas interactions.</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