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808525" cx="30279975"/>
  <p:notesSz cx="29456050" cy="41748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15:clr>
            <a:srgbClr val="A4A3A4"/>
          </p15:clr>
        </p15:guide>
        <p15:guide id="3" orient="horz" pos="13483">
          <p15:clr>
            <a:srgbClr val="A4A3A4"/>
          </p15:clr>
        </p15:guide>
        <p15:guide id="4" pos="10318">
          <p15:clr>
            <a:srgbClr val="A4A3A4"/>
          </p15:clr>
        </p15:guide>
        <p15:guide id="5" orient="horz" pos="17348">
          <p15:clr>
            <a:srgbClr val="747775"/>
          </p15:clr>
        </p15:guide>
      </p15:sldGuideLst>
    </p:ext>
    <p:ext uri="http://customooxmlschemas.google.com/">
      <go:slidesCustomData xmlns:go="http://customooxmlschemas.google.com/" r:id="rId7" roundtripDataSignature="AMtx7mjY5nsbBvkEkkr+F5iZSBO2OMMS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guide pos="13483" orient="horz"/>
        <p:guide pos="10318"/>
        <p:guide pos="17348"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2764294" cy="2094654"/>
          </a:xfrm>
          <a:prstGeom prst="rect">
            <a:avLst/>
          </a:prstGeom>
          <a:noFill/>
          <a:ln>
            <a:noFill/>
          </a:ln>
        </p:spPr>
        <p:txBody>
          <a:bodyPr anchorCtr="0" anchor="t"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684953" y="0"/>
            <a:ext cx="12764294" cy="2094654"/>
          </a:xfrm>
          <a:prstGeom prst="rect">
            <a:avLst/>
          </a:prstGeom>
          <a:noFill/>
          <a:ln>
            <a:noFill/>
          </a:ln>
        </p:spPr>
        <p:txBody>
          <a:bodyPr anchorCtr="0" anchor="t" bIns="203425" lIns="406875" spcFirstLastPara="1" rIns="406875" wrap="square" tIns="203425">
            <a:noAutofit/>
          </a:bodyPr>
          <a:lstStyle>
            <a:lvl1pPr lvl="0" marR="0" rtl="0" algn="r">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lvl1pPr indent="-228600" lvl="0" marL="457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9653428"/>
            <a:ext cx="12764294" cy="2094649"/>
          </a:xfrm>
          <a:prstGeom prst="rect">
            <a:avLst/>
          </a:prstGeom>
          <a:noFill/>
          <a:ln>
            <a:noFill/>
          </a:ln>
        </p:spPr>
        <p:txBody>
          <a:bodyPr anchorCtr="0" anchor="b"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marR="0" rtl="0" algn="r">
              <a:lnSpc>
                <a:spcPct val="100000"/>
              </a:lnSpc>
              <a:spcBef>
                <a:spcPts val="0"/>
              </a:spcBef>
              <a:spcAft>
                <a:spcPts val="0"/>
              </a:spcAft>
              <a:buClr>
                <a:srgbClr val="000000"/>
              </a:buClr>
              <a:buSzPts val="5300"/>
              <a:buFont typeface="Arial"/>
              <a:buNone/>
            </a:pPr>
            <a:fld id="{00000000-1234-1234-1234-123412341234}" type="slidenum">
              <a:rPr b="0" i="0" lang="en-GB" sz="5300" u="none" cap="none" strike="noStrike">
                <a:solidFill>
                  <a:schemeClr val="dk1"/>
                </a:solidFill>
                <a:latin typeface="Calibri"/>
                <a:ea typeface="Calibri"/>
                <a:cs typeface="Calibri"/>
                <a:sym typeface="Calibri"/>
              </a:rPr>
              <a:t>‹#›</a:t>
            </a:fld>
            <a:endParaRPr b="0" i="0" sz="5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270999" y="13298392"/>
            <a:ext cx="25737977" cy="9176086"/>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541997" y="24258164"/>
            <a:ext cx="21195983" cy="10939956"/>
          </a:xfrm>
          <a:prstGeom prst="rect">
            <a:avLst/>
          </a:prstGeom>
          <a:noFill/>
          <a:ln>
            <a:noFill/>
          </a:ln>
        </p:spPr>
        <p:txBody>
          <a:bodyPr anchorCtr="0" anchor="t" bIns="208800" lIns="417625" spcFirstLastPara="1" rIns="417625" wrap="square" tIns="208800">
            <a:normAutofit/>
          </a:bodyPr>
          <a:lstStyle>
            <a:lvl1pPr lvl="0" algn="ctr">
              <a:lnSpc>
                <a:spcPct val="100000"/>
              </a:lnSpc>
              <a:spcBef>
                <a:spcPts val="2920"/>
              </a:spcBef>
              <a:spcAft>
                <a:spcPts val="0"/>
              </a:spcAft>
              <a:buClr>
                <a:srgbClr val="888888"/>
              </a:buClr>
              <a:buSzPts val="14600"/>
              <a:buNone/>
              <a:defRPr>
                <a:solidFill>
                  <a:srgbClr val="888888"/>
                </a:solidFill>
              </a:defRPr>
            </a:lvl1pPr>
            <a:lvl2pPr lvl="1" algn="ctr">
              <a:lnSpc>
                <a:spcPct val="100000"/>
              </a:lnSpc>
              <a:spcBef>
                <a:spcPts val="2540"/>
              </a:spcBef>
              <a:spcAft>
                <a:spcPts val="0"/>
              </a:spcAft>
              <a:buClr>
                <a:srgbClr val="888888"/>
              </a:buClr>
              <a:buSzPts val="12700"/>
              <a:buNone/>
              <a:defRPr>
                <a:solidFill>
                  <a:srgbClr val="888888"/>
                </a:solidFill>
              </a:defRPr>
            </a:lvl2pPr>
            <a:lvl3pPr lvl="2" algn="ctr">
              <a:lnSpc>
                <a:spcPct val="100000"/>
              </a:lnSpc>
              <a:spcBef>
                <a:spcPts val="2180"/>
              </a:spcBef>
              <a:spcAft>
                <a:spcPts val="0"/>
              </a:spcAft>
              <a:buClr>
                <a:srgbClr val="888888"/>
              </a:buClr>
              <a:buSzPts val="10900"/>
              <a:buNone/>
              <a:defRPr>
                <a:solidFill>
                  <a:srgbClr val="888888"/>
                </a:solidFill>
              </a:defRPr>
            </a:lvl3pPr>
            <a:lvl4pPr lvl="3" algn="ctr">
              <a:lnSpc>
                <a:spcPct val="100000"/>
              </a:lnSpc>
              <a:spcBef>
                <a:spcPts val="1840"/>
              </a:spcBef>
              <a:spcAft>
                <a:spcPts val="0"/>
              </a:spcAft>
              <a:buClr>
                <a:srgbClr val="888888"/>
              </a:buClr>
              <a:buSzPts val="9200"/>
              <a:buNone/>
              <a:defRPr>
                <a:solidFill>
                  <a:srgbClr val="888888"/>
                </a:solidFill>
              </a:defRPr>
            </a:lvl4pPr>
            <a:lvl5pPr lvl="4" algn="ctr">
              <a:lnSpc>
                <a:spcPct val="100000"/>
              </a:lnSpc>
              <a:spcBef>
                <a:spcPts val="1840"/>
              </a:spcBef>
              <a:spcAft>
                <a:spcPts val="0"/>
              </a:spcAft>
              <a:buClr>
                <a:srgbClr val="888888"/>
              </a:buClr>
              <a:buSzPts val="9200"/>
              <a:buNone/>
              <a:defRPr>
                <a:solidFill>
                  <a:srgbClr val="888888"/>
                </a:solidFill>
              </a:defRPr>
            </a:lvl5pPr>
            <a:lvl6pPr lvl="5" algn="ctr">
              <a:lnSpc>
                <a:spcPct val="100000"/>
              </a:lnSpc>
              <a:spcBef>
                <a:spcPts val="1840"/>
              </a:spcBef>
              <a:spcAft>
                <a:spcPts val="0"/>
              </a:spcAft>
              <a:buClr>
                <a:srgbClr val="888888"/>
              </a:buClr>
              <a:buSzPts val="9200"/>
              <a:buNone/>
              <a:defRPr>
                <a:solidFill>
                  <a:srgbClr val="888888"/>
                </a:solidFill>
              </a:defRPr>
            </a:lvl6pPr>
            <a:lvl7pPr lvl="6" algn="ctr">
              <a:lnSpc>
                <a:spcPct val="100000"/>
              </a:lnSpc>
              <a:spcBef>
                <a:spcPts val="1840"/>
              </a:spcBef>
              <a:spcAft>
                <a:spcPts val="0"/>
              </a:spcAft>
              <a:buClr>
                <a:srgbClr val="888888"/>
              </a:buClr>
              <a:buSzPts val="9200"/>
              <a:buNone/>
              <a:defRPr>
                <a:solidFill>
                  <a:srgbClr val="888888"/>
                </a:solidFill>
              </a:defRPr>
            </a:lvl7pPr>
            <a:lvl8pPr lvl="7" algn="ctr">
              <a:lnSpc>
                <a:spcPct val="100000"/>
              </a:lnSpc>
              <a:spcBef>
                <a:spcPts val="1840"/>
              </a:spcBef>
              <a:spcAft>
                <a:spcPts val="0"/>
              </a:spcAft>
              <a:buClr>
                <a:srgbClr val="888888"/>
              </a:buClr>
              <a:buSzPts val="9200"/>
              <a:buNone/>
              <a:defRPr>
                <a:solidFill>
                  <a:srgbClr val="888888"/>
                </a:solidFill>
              </a:defRPr>
            </a:lvl8pPr>
            <a:lvl9pPr lvl="8" algn="ctr">
              <a:lnSpc>
                <a:spcPct val="100000"/>
              </a:lnSpc>
              <a:spcBef>
                <a:spcPts val="1840"/>
              </a:spcBef>
              <a:spcAft>
                <a:spcPts val="0"/>
              </a:spcAft>
              <a:buClr>
                <a:srgbClr val="888888"/>
              </a:buClr>
              <a:buSzPts val="9200"/>
              <a:buNone/>
              <a:defRPr>
                <a:solidFill>
                  <a:srgbClr val="888888"/>
                </a:solidFill>
              </a:defRPr>
            </a:lvl9pPr>
          </a:lstStyle>
          <a:p/>
        </p:txBody>
      </p:sp>
      <p:sp>
        <p:nvSpPr>
          <p:cNvPr id="18" name="Google Shape;18;p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014166" y="10488494"/>
            <a:ext cx="28251646" cy="27251979"/>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1257611" y="80199200"/>
            <a:ext cx="161195904" cy="1593904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3393287" y="64507234"/>
            <a:ext cx="161195904" cy="4732297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391909" y="27508444"/>
            <a:ext cx="25737977" cy="8502249"/>
          </a:xfrm>
          <a:prstGeom prst="rect">
            <a:avLst/>
          </a:prstGeom>
          <a:noFill/>
          <a:ln>
            <a:noFill/>
          </a:ln>
        </p:spPr>
        <p:txBody>
          <a:bodyPr anchorCtr="0" anchor="t" bIns="208800" lIns="417625" spcFirstLastPara="1" rIns="417625" wrap="square" tIns="208800">
            <a:normAutofit/>
          </a:bodyPr>
          <a:lstStyle>
            <a:lvl1pPr lvl="0" algn="l">
              <a:lnSpc>
                <a:spcPct val="100000"/>
              </a:lnSpc>
              <a:spcBef>
                <a:spcPts val="0"/>
              </a:spcBef>
              <a:spcAft>
                <a:spcPts val="0"/>
              </a:spcAft>
              <a:buClr>
                <a:schemeClr val="dk1"/>
              </a:buClr>
              <a:buSzPts val="18200"/>
              <a:buFont typeface="Calibri"/>
              <a:buNone/>
              <a:defRPr b="1" sz="18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391909" y="18144083"/>
            <a:ext cx="25737977" cy="9364361"/>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1840"/>
              </a:spcBef>
              <a:spcAft>
                <a:spcPts val="0"/>
              </a:spcAft>
              <a:buClr>
                <a:srgbClr val="888888"/>
              </a:buClr>
              <a:buSzPts val="9200"/>
              <a:buNone/>
              <a:defRPr sz="9200">
                <a:solidFill>
                  <a:srgbClr val="888888"/>
                </a:solidFill>
              </a:defRPr>
            </a:lvl1pPr>
            <a:lvl2pPr indent="-228600" lvl="1" marL="914400" algn="l">
              <a:lnSpc>
                <a:spcPct val="100000"/>
              </a:lnSpc>
              <a:spcBef>
                <a:spcPts val="1640"/>
              </a:spcBef>
              <a:spcAft>
                <a:spcPts val="0"/>
              </a:spcAft>
              <a:buClr>
                <a:srgbClr val="888888"/>
              </a:buClr>
              <a:buSzPts val="8200"/>
              <a:buNone/>
              <a:defRPr sz="8200">
                <a:solidFill>
                  <a:srgbClr val="888888"/>
                </a:solidFill>
              </a:defRPr>
            </a:lvl2pPr>
            <a:lvl3pPr indent="-228600" lvl="2" marL="1371600" algn="l">
              <a:lnSpc>
                <a:spcPct val="100000"/>
              </a:lnSpc>
              <a:spcBef>
                <a:spcPts val="1480"/>
              </a:spcBef>
              <a:spcAft>
                <a:spcPts val="0"/>
              </a:spcAft>
              <a:buClr>
                <a:srgbClr val="888888"/>
              </a:buClr>
              <a:buSzPts val="7400"/>
              <a:buNone/>
              <a:defRPr sz="7400">
                <a:solidFill>
                  <a:srgbClr val="888888"/>
                </a:solidFill>
              </a:defRPr>
            </a:lvl3pPr>
            <a:lvl4pPr indent="-228600" lvl="3" marL="1828800" algn="l">
              <a:lnSpc>
                <a:spcPct val="100000"/>
              </a:lnSpc>
              <a:spcBef>
                <a:spcPts val="1280"/>
              </a:spcBef>
              <a:spcAft>
                <a:spcPts val="0"/>
              </a:spcAft>
              <a:buClr>
                <a:srgbClr val="888888"/>
              </a:buClr>
              <a:buSzPts val="6400"/>
              <a:buNone/>
              <a:defRPr sz="6400">
                <a:solidFill>
                  <a:srgbClr val="888888"/>
                </a:solidFill>
              </a:defRPr>
            </a:lvl4pPr>
            <a:lvl5pPr indent="-228600" lvl="4" marL="2286000" algn="l">
              <a:lnSpc>
                <a:spcPct val="100000"/>
              </a:lnSpc>
              <a:spcBef>
                <a:spcPts val="1280"/>
              </a:spcBef>
              <a:spcAft>
                <a:spcPts val="0"/>
              </a:spcAft>
              <a:buClr>
                <a:srgbClr val="888888"/>
              </a:buClr>
              <a:buSzPts val="6400"/>
              <a:buNone/>
              <a:defRPr sz="6400">
                <a:solidFill>
                  <a:srgbClr val="888888"/>
                </a:solidFill>
              </a:defRPr>
            </a:lvl5pPr>
            <a:lvl6pPr indent="-228600" lvl="5" marL="2743200" algn="l">
              <a:lnSpc>
                <a:spcPct val="100000"/>
              </a:lnSpc>
              <a:spcBef>
                <a:spcPts val="1280"/>
              </a:spcBef>
              <a:spcAft>
                <a:spcPts val="0"/>
              </a:spcAft>
              <a:buClr>
                <a:srgbClr val="888888"/>
              </a:buClr>
              <a:buSzPts val="6400"/>
              <a:buNone/>
              <a:defRPr sz="6400">
                <a:solidFill>
                  <a:srgbClr val="888888"/>
                </a:solidFill>
              </a:defRPr>
            </a:lvl6pPr>
            <a:lvl7pPr indent="-228600" lvl="6" marL="3200400" algn="l">
              <a:lnSpc>
                <a:spcPct val="100000"/>
              </a:lnSpc>
              <a:spcBef>
                <a:spcPts val="1280"/>
              </a:spcBef>
              <a:spcAft>
                <a:spcPts val="0"/>
              </a:spcAft>
              <a:buClr>
                <a:srgbClr val="888888"/>
              </a:buClr>
              <a:buSzPts val="6400"/>
              <a:buNone/>
              <a:defRPr sz="6400">
                <a:solidFill>
                  <a:srgbClr val="888888"/>
                </a:solidFill>
              </a:defRPr>
            </a:lvl7pPr>
            <a:lvl8pPr indent="-228600" lvl="7" marL="3657600" algn="l">
              <a:lnSpc>
                <a:spcPct val="100000"/>
              </a:lnSpc>
              <a:spcBef>
                <a:spcPts val="1280"/>
              </a:spcBef>
              <a:spcAft>
                <a:spcPts val="0"/>
              </a:spcAft>
              <a:buClr>
                <a:srgbClr val="888888"/>
              </a:buClr>
              <a:buSzPts val="6400"/>
              <a:buNone/>
              <a:defRPr sz="6400">
                <a:solidFill>
                  <a:srgbClr val="888888"/>
                </a:solidFill>
              </a:defRPr>
            </a:lvl8pPr>
            <a:lvl9pPr indent="-228600" lvl="8" marL="4114800" algn="l">
              <a:lnSpc>
                <a:spcPct val="100000"/>
              </a:lnSpc>
              <a:spcBef>
                <a:spcPts val="1280"/>
              </a:spcBef>
              <a:spcAft>
                <a:spcPts val="0"/>
              </a:spcAft>
              <a:buClr>
                <a:srgbClr val="888888"/>
              </a:buClr>
              <a:buSzPts val="6400"/>
              <a:buNone/>
              <a:defRPr sz="6400">
                <a:solidFill>
                  <a:srgbClr val="888888"/>
                </a:solidFill>
              </a:defRPr>
            </a:lvl9pPr>
          </a:lstStyle>
          <a:p/>
        </p:txBody>
      </p:sp>
      <p:sp>
        <p:nvSpPr>
          <p:cNvPr id="30" name="Google Shape;30;p5"/>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543178" y="44086841"/>
            <a:ext cx="31631012"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6" name="Google Shape;36;p6"/>
          <p:cNvSpPr txBox="1"/>
          <p:nvPr>
            <p:ph idx="2" type="body"/>
          </p:nvPr>
        </p:nvSpPr>
        <p:spPr>
          <a:xfrm>
            <a:off x="35678856" y="44086841"/>
            <a:ext cx="31631006"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7" name="Google Shape;37;p6"/>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20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513999" y="9582375"/>
            <a:ext cx="13378914"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3" name="Google Shape;43;p7"/>
          <p:cNvSpPr txBox="1"/>
          <p:nvPr>
            <p:ph idx="2" type="body"/>
          </p:nvPr>
        </p:nvSpPr>
        <p:spPr>
          <a:xfrm>
            <a:off x="1513999" y="13575853"/>
            <a:ext cx="13378914"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4" name="Google Shape;44;p7"/>
          <p:cNvSpPr txBox="1"/>
          <p:nvPr>
            <p:ph idx="3" type="body"/>
          </p:nvPr>
        </p:nvSpPr>
        <p:spPr>
          <a:xfrm>
            <a:off x="15381809" y="9582375"/>
            <a:ext cx="13384170"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5" name="Google Shape;45;p7"/>
          <p:cNvSpPr txBox="1"/>
          <p:nvPr>
            <p:ph idx="4" type="body"/>
          </p:nvPr>
        </p:nvSpPr>
        <p:spPr>
          <a:xfrm>
            <a:off x="15381809" y="13575853"/>
            <a:ext cx="13384170"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6" name="Google Shape;46;p7"/>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4000" y="1704414"/>
            <a:ext cx="9961904" cy="7253667"/>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1838630" y="1704417"/>
            <a:ext cx="16927347" cy="36535890"/>
          </a:xfrm>
          <a:prstGeom prst="rect">
            <a:avLst/>
          </a:prstGeom>
          <a:noFill/>
          <a:ln>
            <a:noFill/>
          </a:ln>
        </p:spPr>
        <p:txBody>
          <a:bodyPr anchorCtr="0" anchor="t" bIns="208800" lIns="417625" spcFirstLastPara="1" rIns="417625" wrap="square" tIns="208800">
            <a:normAutofit/>
          </a:bodyPr>
          <a:lstStyle>
            <a:lvl1pPr indent="-1155700" lvl="0" marL="457200" algn="l">
              <a:lnSpc>
                <a:spcPct val="100000"/>
              </a:lnSpc>
              <a:spcBef>
                <a:spcPts val="2920"/>
              </a:spcBef>
              <a:spcAft>
                <a:spcPts val="0"/>
              </a:spcAft>
              <a:buClr>
                <a:schemeClr val="dk1"/>
              </a:buClr>
              <a:buSzPts val="14600"/>
              <a:buChar char="•"/>
              <a:defRPr sz="14600"/>
            </a:lvl1pPr>
            <a:lvl2pPr indent="-1035050" lvl="1" marL="914400" algn="l">
              <a:lnSpc>
                <a:spcPct val="100000"/>
              </a:lnSpc>
              <a:spcBef>
                <a:spcPts val="2540"/>
              </a:spcBef>
              <a:spcAft>
                <a:spcPts val="0"/>
              </a:spcAft>
              <a:buClr>
                <a:schemeClr val="dk1"/>
              </a:buClr>
              <a:buSzPts val="12700"/>
              <a:buChar char="–"/>
              <a:defRPr sz="12700"/>
            </a:lvl2pPr>
            <a:lvl3pPr indent="-920750" lvl="2" marL="1371600" algn="l">
              <a:lnSpc>
                <a:spcPct val="100000"/>
              </a:lnSpc>
              <a:spcBef>
                <a:spcPts val="2180"/>
              </a:spcBef>
              <a:spcAft>
                <a:spcPts val="0"/>
              </a:spcAft>
              <a:buClr>
                <a:schemeClr val="dk1"/>
              </a:buClr>
              <a:buSzPts val="10900"/>
              <a:buChar char="•"/>
              <a:defRPr sz="10900"/>
            </a:lvl3pPr>
            <a:lvl4pPr indent="-812800" lvl="3" marL="1828800" algn="l">
              <a:lnSpc>
                <a:spcPct val="100000"/>
              </a:lnSpc>
              <a:spcBef>
                <a:spcPts val="1840"/>
              </a:spcBef>
              <a:spcAft>
                <a:spcPts val="0"/>
              </a:spcAft>
              <a:buClr>
                <a:schemeClr val="dk1"/>
              </a:buClr>
              <a:buSzPts val="9200"/>
              <a:buChar char="–"/>
              <a:defRPr sz="9200"/>
            </a:lvl4pPr>
            <a:lvl5pPr indent="-812800" lvl="4" marL="2286000" algn="l">
              <a:lnSpc>
                <a:spcPct val="100000"/>
              </a:lnSpc>
              <a:spcBef>
                <a:spcPts val="1840"/>
              </a:spcBef>
              <a:spcAft>
                <a:spcPts val="0"/>
              </a:spcAft>
              <a:buClr>
                <a:schemeClr val="dk1"/>
              </a:buClr>
              <a:buSzPts val="9200"/>
              <a:buChar char="»"/>
              <a:defRPr sz="9200"/>
            </a:lvl5pPr>
            <a:lvl6pPr indent="-812800" lvl="5" marL="2743200" algn="l">
              <a:lnSpc>
                <a:spcPct val="100000"/>
              </a:lnSpc>
              <a:spcBef>
                <a:spcPts val="1840"/>
              </a:spcBef>
              <a:spcAft>
                <a:spcPts val="0"/>
              </a:spcAft>
              <a:buClr>
                <a:schemeClr val="dk1"/>
              </a:buClr>
              <a:buSzPts val="9200"/>
              <a:buChar char="•"/>
              <a:defRPr sz="9200"/>
            </a:lvl6pPr>
            <a:lvl7pPr indent="-812800" lvl="6" marL="3200400" algn="l">
              <a:lnSpc>
                <a:spcPct val="100000"/>
              </a:lnSpc>
              <a:spcBef>
                <a:spcPts val="1840"/>
              </a:spcBef>
              <a:spcAft>
                <a:spcPts val="0"/>
              </a:spcAft>
              <a:buClr>
                <a:schemeClr val="dk1"/>
              </a:buClr>
              <a:buSzPts val="9200"/>
              <a:buChar char="•"/>
              <a:defRPr sz="9200"/>
            </a:lvl7pPr>
            <a:lvl8pPr indent="-812800" lvl="7" marL="3657600" algn="l">
              <a:lnSpc>
                <a:spcPct val="100000"/>
              </a:lnSpc>
              <a:spcBef>
                <a:spcPts val="1840"/>
              </a:spcBef>
              <a:spcAft>
                <a:spcPts val="0"/>
              </a:spcAft>
              <a:buClr>
                <a:schemeClr val="dk1"/>
              </a:buClr>
              <a:buSzPts val="9200"/>
              <a:buChar char="•"/>
              <a:defRPr sz="9200"/>
            </a:lvl8pPr>
            <a:lvl9pPr indent="-812800" lvl="8" marL="4114800" algn="l">
              <a:lnSpc>
                <a:spcPct val="100000"/>
              </a:lnSpc>
              <a:spcBef>
                <a:spcPts val="1840"/>
              </a:spcBef>
              <a:spcAft>
                <a:spcPts val="0"/>
              </a:spcAft>
              <a:buClr>
                <a:schemeClr val="dk1"/>
              </a:buClr>
              <a:buSzPts val="9200"/>
              <a:buChar char="•"/>
              <a:defRPr sz="9200"/>
            </a:lvl9pPr>
          </a:lstStyle>
          <a:p/>
        </p:txBody>
      </p:sp>
      <p:sp>
        <p:nvSpPr>
          <p:cNvPr id="61" name="Google Shape;61;p10"/>
          <p:cNvSpPr txBox="1"/>
          <p:nvPr>
            <p:ph idx="2" type="body"/>
          </p:nvPr>
        </p:nvSpPr>
        <p:spPr>
          <a:xfrm>
            <a:off x="1514000" y="8958085"/>
            <a:ext cx="9961904" cy="29282224"/>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2" name="Google Shape;62;p10"/>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935087" y="29965969"/>
            <a:ext cx="18167985" cy="3537652"/>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935087" y="3825022"/>
            <a:ext cx="18167985" cy="25685114"/>
          </a:xfrm>
          <a:prstGeom prst="rect">
            <a:avLst/>
          </a:prstGeom>
          <a:noFill/>
          <a:ln>
            <a:noFill/>
          </a:ln>
        </p:spPr>
      </p:sp>
      <p:sp>
        <p:nvSpPr>
          <p:cNvPr id="68" name="Google Shape;68;p11"/>
          <p:cNvSpPr txBox="1"/>
          <p:nvPr>
            <p:ph idx="1" type="body"/>
          </p:nvPr>
        </p:nvSpPr>
        <p:spPr>
          <a:xfrm>
            <a:off x="5935087" y="33503622"/>
            <a:ext cx="18167985" cy="5024053"/>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9" name="Google Shape;69;p11"/>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marR="0" rtl="0" algn="ctr">
              <a:lnSpc>
                <a:spcPct val="100000"/>
              </a:lnSpc>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1155700" lvl="0" marL="457200" marR="0" rtl="0" algn="l">
              <a:lnSpc>
                <a:spcPct val="100000"/>
              </a:lnSpc>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35050" lvl="1" marL="914400" marR="0" rtl="0" algn="l">
              <a:lnSpc>
                <a:spcPct val="100000"/>
              </a:lnSpc>
              <a:spcBef>
                <a:spcPts val="2540"/>
              </a:spcBef>
              <a:spcAft>
                <a:spcPts val="0"/>
              </a:spcAft>
              <a:buClr>
                <a:schemeClr val="dk1"/>
              </a:buClr>
              <a:buSzPts val="12700"/>
              <a:buFont typeface="Arial"/>
              <a:buChar char="–"/>
              <a:defRPr b="0" i="0" sz="12700" u="none" cap="none" strike="noStrike">
                <a:solidFill>
                  <a:schemeClr val="dk1"/>
                </a:solidFill>
                <a:latin typeface="Calibri"/>
                <a:ea typeface="Calibri"/>
                <a:cs typeface="Calibri"/>
                <a:sym typeface="Calibri"/>
              </a:defRPr>
            </a:lvl2pPr>
            <a:lvl3pPr indent="-920750" lvl="2" marL="13716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12800" lvl="3" marL="1828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4pPr>
            <a:lvl5pPr indent="-812800" lvl="4" marL="22860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5pPr>
            <a:lvl6pPr indent="-812800" lvl="5" marL="27432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6pPr>
            <a:lvl7pPr indent="-812800" lvl="6" marL="32004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7pPr>
            <a:lvl8pPr indent="-812800" lvl="7" marL="36576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8pPr>
            <a:lvl9pPr indent="-812800" lvl="8" marL="4114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marR="0" rtl="0" algn="l">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marR="0" rtl="0" algn="ctr">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cds.cern.ch/record/782076" TargetMode="External"/><Relationship Id="rId10" Type="http://schemas.openxmlformats.org/officeDocument/2006/relationships/hyperlink" Target="https://r2e.web.cern.ch/" TargetMode="External"/><Relationship Id="rId13" Type="http://schemas.openxmlformats.org/officeDocument/2006/relationships/hyperlink" Target="https://www.frontiersin.org/article/10.3389/fphy.2021.788253" TargetMode="External"/><Relationship Id="rId12" Type="http://schemas.openxmlformats.org/officeDocument/2006/relationships/hyperlink" Target="https://fluka.cern"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5.png"/><Relationship Id="rId15" Type="http://schemas.openxmlformats.org/officeDocument/2006/relationships/image" Target="../media/image12.png"/><Relationship Id="rId14" Type="http://schemas.openxmlformats.org/officeDocument/2006/relationships/image" Target="../media/image6.png"/><Relationship Id="rId17" Type="http://schemas.openxmlformats.org/officeDocument/2006/relationships/image" Target="../media/image7.jpg"/><Relationship Id="rId16" Type="http://schemas.openxmlformats.org/officeDocument/2006/relationships/image" Target="../media/image8.png"/><Relationship Id="rId5" Type="http://schemas.openxmlformats.org/officeDocument/2006/relationships/image" Target="../media/image2.png"/><Relationship Id="rId19" Type="http://schemas.openxmlformats.org/officeDocument/2006/relationships/image" Target="../media/image9.png"/><Relationship Id="rId6" Type="http://schemas.openxmlformats.org/officeDocument/2006/relationships/image" Target="../media/image1.png"/><Relationship Id="rId18"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890600" y="4941025"/>
            <a:ext cx="28656000" cy="369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sp>
        <p:nvSpPr>
          <p:cNvPr id="90" name="Google Shape;90;p1"/>
          <p:cNvSpPr/>
          <p:nvPr/>
        </p:nvSpPr>
        <p:spPr>
          <a:xfrm>
            <a:off x="828000" y="8856425"/>
            <a:ext cx="28656000" cy="33606000"/>
          </a:xfrm>
          <a:prstGeom prst="roundRect">
            <a:avLst>
              <a:gd fmla="val 1383"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b="0" l="0" r="0" t="0"/>
          <a:stretch/>
        </p:blipFill>
        <p:spPr>
          <a:xfrm>
            <a:off x="13714692" y="5091024"/>
            <a:ext cx="3353816" cy="3186691"/>
          </a:xfrm>
          <a:prstGeom prst="rect">
            <a:avLst/>
          </a:prstGeom>
          <a:noFill/>
          <a:ln>
            <a:noFill/>
          </a:ln>
        </p:spPr>
      </p:pic>
      <p:sp>
        <p:nvSpPr>
          <p:cNvPr id="92" name="Google Shape;92;p1"/>
          <p:cNvSpPr/>
          <p:nvPr/>
        </p:nvSpPr>
        <p:spPr>
          <a:xfrm>
            <a:off x="890600" y="833025"/>
            <a:ext cx="28656000" cy="39483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cxnSp>
        <p:nvCxnSpPr>
          <p:cNvPr id="93" name="Google Shape;93;p1"/>
          <p:cNvCxnSpPr>
            <a:endCxn id="94" idx="2"/>
          </p:cNvCxnSpPr>
          <p:nvPr/>
        </p:nvCxnSpPr>
        <p:spPr>
          <a:xfrm>
            <a:off x="15108193" y="9330850"/>
            <a:ext cx="7200" cy="28941600"/>
          </a:xfrm>
          <a:prstGeom prst="straightConnector1">
            <a:avLst/>
          </a:prstGeom>
          <a:noFill/>
          <a:ln cap="flat" cmpd="sng" w="127000">
            <a:solidFill>
              <a:srgbClr val="22529E"/>
            </a:solidFill>
            <a:prstDash val="solid"/>
            <a:round/>
            <a:headEnd len="sm" w="sm" type="none"/>
            <a:tailEnd len="sm" w="sm" type="none"/>
          </a:ln>
        </p:spPr>
      </p:cxnSp>
      <p:sp>
        <p:nvSpPr>
          <p:cNvPr id="95" name="Google Shape;95;p1"/>
          <p:cNvSpPr txBox="1"/>
          <p:nvPr/>
        </p:nvSpPr>
        <p:spPr>
          <a:xfrm>
            <a:off x="1352550" y="1163600"/>
            <a:ext cx="27955800" cy="16392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chemeClr val="dk1"/>
              </a:buClr>
              <a:buSzPts val="1100"/>
              <a:buFont typeface="Arial"/>
              <a:buNone/>
            </a:pPr>
            <a:r>
              <a:rPr b="1" lang="en-GB" sz="4900">
                <a:solidFill>
                  <a:schemeClr val="dk1"/>
                </a:solidFill>
                <a:latin typeface="Calibri"/>
                <a:ea typeface="Calibri"/>
                <a:cs typeface="Calibri"/>
                <a:sym typeface="Calibri"/>
              </a:rPr>
              <a:t>COMPARISON BETWEEN RUN 2 SEU MEASUREMENTS AND FLUKA SIMULATIONS </a:t>
            </a:r>
            <a:endParaRPr b="1" sz="49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1" lang="en-GB" sz="4900">
                <a:solidFill>
                  <a:schemeClr val="dk1"/>
                </a:solidFill>
                <a:latin typeface="Calibri"/>
                <a:ea typeface="Calibri"/>
                <a:cs typeface="Calibri"/>
                <a:sym typeface="Calibri"/>
              </a:rPr>
              <a:t>IN THE CERN LHC TUNNEL AND SHIELDED ALCOVES AROUND IP1/5</a:t>
            </a:r>
            <a:endParaRPr b="1" sz="4900">
              <a:solidFill>
                <a:schemeClr val="dk1"/>
              </a:solidFill>
              <a:latin typeface="Calibri"/>
              <a:ea typeface="Calibri"/>
              <a:cs typeface="Calibri"/>
              <a:sym typeface="Calibri"/>
            </a:endParaRPr>
          </a:p>
        </p:txBody>
      </p:sp>
      <p:sp>
        <p:nvSpPr>
          <p:cNvPr id="96" name="Google Shape;96;p1"/>
          <p:cNvSpPr txBox="1"/>
          <p:nvPr/>
        </p:nvSpPr>
        <p:spPr>
          <a:xfrm>
            <a:off x="1214297" y="9793122"/>
            <a:ext cx="13551000" cy="27474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rgbClr val="000000"/>
              </a:buClr>
              <a:buSzPts val="3400"/>
              <a:buFont typeface="Arial"/>
              <a:buNone/>
            </a:pPr>
            <a:r>
              <a:rPr lang="en-GB" sz="3400">
                <a:solidFill>
                  <a:schemeClr val="dk1"/>
                </a:solidFill>
                <a:latin typeface="Calibri"/>
                <a:ea typeface="Calibri"/>
                <a:cs typeface="Calibri"/>
                <a:sym typeface="Calibri"/>
              </a:rPr>
              <a:t>The scope of this paper is to present a systematic comparison between the simulated radiation levels and those measured by radiation monitors used for Radiation to Electronics (R2E) [1, 2] applications at the LHC [3] at CERN.</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4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400"/>
              <a:buFont typeface="Arial"/>
              <a:buNone/>
            </a:pPr>
            <a:r>
              <a:t/>
            </a:r>
            <a:endParaRPr b="0" i="0" sz="3400" u="none" cap="none" strike="noStrike">
              <a:solidFill>
                <a:schemeClr val="dk1"/>
              </a:solidFill>
              <a:latin typeface="Calibri"/>
              <a:ea typeface="Calibri"/>
              <a:cs typeface="Calibri"/>
              <a:sym typeface="Calibri"/>
            </a:endParaRPr>
          </a:p>
        </p:txBody>
      </p:sp>
      <p:sp>
        <p:nvSpPr>
          <p:cNvPr id="97" name="Google Shape;97;p1"/>
          <p:cNvSpPr txBox="1"/>
          <p:nvPr/>
        </p:nvSpPr>
        <p:spPr>
          <a:xfrm>
            <a:off x="15321225" y="29712075"/>
            <a:ext cx="13872900" cy="74574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main results of this study was to validate the use of simulation tools like FLUKA and their predicting power in the difficult scenario of the LHC accelerator. The general level of agreement that results from this study is a factor of 2 or better, with local outliers.</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estimated annual HEHeq levels below the beamline (where electronics racks are often located) varies due to the accelerator operation (e.g. collimator apertures), but it is in the range of [10¹¹, 10¹³] cm⁻² up to 150 m, and with local minima down to 10⁸ cm⁻² up to 350 m, assuming a total of    80 fb⁻¹ delivered LHC luminosity per year. Such levels are the highest present in the LHC tunnels, and placing equipment here requires dedicated analysis to assess the feasibility of the installation, often involving the development and qualification of radiation tolerant systems. The levels in the ARC sectors can go as low as 10⁶ cm⁻² [11].</a:t>
            </a:r>
            <a:endParaRPr sz="3400">
              <a:solidFill>
                <a:schemeClr val="dk1"/>
              </a:solidFill>
              <a:latin typeface="Calibri"/>
              <a:ea typeface="Calibri"/>
              <a:cs typeface="Calibri"/>
              <a:sym typeface="Calibri"/>
            </a:endParaRPr>
          </a:p>
        </p:txBody>
      </p:sp>
      <p:sp>
        <p:nvSpPr>
          <p:cNvPr id="98" name="Google Shape;98;p1"/>
          <p:cNvSpPr/>
          <p:nvPr/>
        </p:nvSpPr>
        <p:spPr>
          <a:xfrm rot="-5400000">
            <a:off x="7516687" y="2212419"/>
            <a:ext cx="946200" cy="14198400"/>
          </a:xfrm>
          <a:prstGeom prst="round2SameRect">
            <a:avLst>
              <a:gd fmla="val 34289" name="adj1"/>
              <a:gd fmla="val 0" name="adj2"/>
            </a:avLst>
          </a:prstGeom>
          <a:solidFill>
            <a:srgbClr val="225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984577" y="8933464"/>
            <a:ext cx="14104500" cy="756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1. The Large Hadron Collider (LHC)</a:t>
            </a:r>
            <a:endParaRPr b="0" i="0" sz="5700" u="none" cap="none" strike="noStrike">
              <a:solidFill>
                <a:schemeClr val="lt1"/>
              </a:solidFill>
              <a:latin typeface="Calibri"/>
              <a:ea typeface="Calibri"/>
              <a:cs typeface="Calibri"/>
              <a:sym typeface="Calibri"/>
            </a:endParaRPr>
          </a:p>
        </p:txBody>
      </p:sp>
      <p:grpSp>
        <p:nvGrpSpPr>
          <p:cNvPr id="100" name="Google Shape;100;p1"/>
          <p:cNvGrpSpPr/>
          <p:nvPr/>
        </p:nvGrpSpPr>
        <p:grpSpPr>
          <a:xfrm>
            <a:off x="890587" y="16574275"/>
            <a:ext cx="14198400" cy="940888"/>
            <a:chOff x="890587" y="18631675"/>
            <a:chExt cx="14198400" cy="940888"/>
          </a:xfrm>
        </p:grpSpPr>
        <p:sp>
          <p:nvSpPr>
            <p:cNvPr id="101" name="Google Shape;101;p1"/>
            <p:cNvSpPr/>
            <p:nvPr/>
          </p:nvSpPr>
          <p:spPr>
            <a:xfrm rot="-5400000">
              <a:off x="7521787" y="120053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1065100" y="186316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2. Radiation levels in luminosity-driven in IPs</a:t>
              </a:r>
              <a:endParaRPr b="0" i="0" sz="5700" u="none" cap="none" strike="noStrike">
                <a:solidFill>
                  <a:schemeClr val="lt1"/>
                </a:solidFill>
                <a:latin typeface="Calibri"/>
                <a:ea typeface="Calibri"/>
                <a:cs typeface="Calibri"/>
                <a:sym typeface="Calibri"/>
              </a:endParaRPr>
            </a:p>
          </p:txBody>
        </p:sp>
      </p:grpSp>
      <p:sp>
        <p:nvSpPr>
          <p:cNvPr id="103" name="Google Shape;103;p1"/>
          <p:cNvSpPr/>
          <p:nvPr/>
        </p:nvSpPr>
        <p:spPr>
          <a:xfrm rot="5400000">
            <a:off x="21821700" y="22192525"/>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txBox="1"/>
          <p:nvPr/>
        </p:nvSpPr>
        <p:spPr>
          <a:xfrm>
            <a:off x="15320200" y="28921600"/>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5. Conclusions</a:t>
            </a:r>
            <a:endParaRPr b="0" i="0" sz="5700" u="none" cap="none" strike="noStrike">
              <a:solidFill>
                <a:schemeClr val="lt1"/>
              </a:solidFill>
              <a:latin typeface="Calibri"/>
              <a:ea typeface="Calibri"/>
              <a:cs typeface="Calibri"/>
              <a:sym typeface="Calibri"/>
            </a:endParaRPr>
          </a:p>
        </p:txBody>
      </p:sp>
      <p:sp>
        <p:nvSpPr>
          <p:cNvPr id="105" name="Google Shape;105;p1"/>
          <p:cNvSpPr txBox="1"/>
          <p:nvPr/>
        </p:nvSpPr>
        <p:spPr>
          <a:xfrm>
            <a:off x="1092375" y="4188800"/>
            <a:ext cx="28454100" cy="5925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000"/>
              <a:buFont typeface="Arial"/>
              <a:buNone/>
            </a:pPr>
            <a:r>
              <a:rPr b="0" baseline="30000" i="0" lang="en-GB" sz="3000" u="none" cap="none" strike="noStrike">
                <a:solidFill>
                  <a:schemeClr val="dk1"/>
                </a:solidFill>
                <a:latin typeface="Calibri"/>
                <a:ea typeface="Calibri"/>
                <a:cs typeface="Calibri"/>
                <a:sym typeface="Calibri"/>
              </a:rPr>
              <a:t>1</a:t>
            </a:r>
            <a:r>
              <a:rPr b="0" i="0" lang="en-GB" sz="3000" u="none" cap="none" strike="noStrike">
                <a:solidFill>
                  <a:schemeClr val="dk1"/>
                </a:solidFill>
                <a:latin typeface="Calibri"/>
                <a:ea typeface="Calibri"/>
                <a:cs typeface="Calibri"/>
                <a:sym typeface="Calibri"/>
              </a:rPr>
              <a:t>CERN (CH-1211 Geneva), </a:t>
            </a:r>
            <a:r>
              <a:rPr b="0" baseline="30000" i="0" lang="en-GB" sz="3000" u="none" cap="none" strike="noStrike">
                <a:solidFill>
                  <a:schemeClr val="dk1"/>
                </a:solidFill>
                <a:latin typeface="Calibri"/>
                <a:ea typeface="Calibri"/>
                <a:cs typeface="Calibri"/>
                <a:sym typeface="Calibri"/>
              </a:rPr>
              <a:t>2</a:t>
            </a:r>
            <a:r>
              <a:rPr b="0" i="0" lang="en-GB" sz="3000" u="none" cap="none" strike="noStrike">
                <a:solidFill>
                  <a:schemeClr val="dk1"/>
                </a:solidFill>
                <a:latin typeface="Calibri"/>
                <a:ea typeface="Calibri"/>
                <a:cs typeface="Calibri"/>
                <a:sym typeface="Calibri"/>
              </a:rPr>
              <a:t>Technical University of Munich (DE-80333 München)</a:t>
            </a:r>
            <a:endParaRPr b="0" i="0" sz="3000" u="none" cap="none" strike="noStrike">
              <a:solidFill>
                <a:schemeClr val="dk1"/>
              </a:solidFill>
              <a:latin typeface="Calibri"/>
              <a:ea typeface="Calibri"/>
              <a:cs typeface="Calibri"/>
              <a:sym typeface="Calibri"/>
            </a:endParaRPr>
          </a:p>
        </p:txBody>
      </p:sp>
      <p:sp>
        <p:nvSpPr>
          <p:cNvPr id="106" name="Google Shape;106;p1"/>
          <p:cNvSpPr txBox="1"/>
          <p:nvPr/>
        </p:nvSpPr>
        <p:spPr>
          <a:xfrm>
            <a:off x="1371637" y="2861000"/>
            <a:ext cx="27536700" cy="12696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700"/>
              <a:buFont typeface="Arial"/>
              <a:buNone/>
            </a:pPr>
            <a:r>
              <a:rPr b="1" i="1" lang="en-GB" sz="3700" u="none" cap="none" strike="noStrike">
                <a:solidFill>
                  <a:schemeClr val="dk1"/>
                </a:solidFill>
                <a:latin typeface="Calibri"/>
                <a:ea typeface="Calibri"/>
                <a:cs typeface="Calibri"/>
                <a:sym typeface="Calibri"/>
              </a:rPr>
              <a:t>Daniel Prelipcean</a:t>
            </a:r>
            <a:r>
              <a:rPr b="1" baseline="30000" i="1" lang="en-GB" sz="3700" u="none" cap="none" strike="noStrike">
                <a:solidFill>
                  <a:schemeClr val="dk1"/>
                </a:solidFill>
                <a:latin typeface="Calibri"/>
                <a:ea typeface="Calibri"/>
                <a:cs typeface="Calibri"/>
                <a:sym typeface="Calibri"/>
              </a:rPr>
              <a:t>1,2</a:t>
            </a:r>
            <a:r>
              <a:rPr b="1" i="1" lang="en-GB" sz="3700" u="none" cap="none" strike="noStrike">
                <a:solidFill>
                  <a:schemeClr val="dk1"/>
                </a:solidFill>
                <a:latin typeface="Calibri"/>
                <a:ea typeface="Calibri"/>
                <a:cs typeface="Calibri"/>
                <a:sym typeface="Calibri"/>
              </a:rPr>
              <a:t> (daniel.prelipcean@cern.ch), Giuseppe Lerner</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Rubén García Alía</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a:t>
            </a:r>
            <a:br>
              <a:rPr b="1" i="1" lang="en-GB" sz="3700" u="none" cap="none" strike="noStrike">
                <a:solidFill>
                  <a:schemeClr val="dk1"/>
                </a:solidFill>
                <a:latin typeface="Calibri"/>
                <a:ea typeface="Calibri"/>
                <a:cs typeface="Calibri"/>
                <a:sym typeface="Calibri"/>
              </a:rPr>
            </a:br>
            <a:r>
              <a:rPr b="1" i="1" lang="en-GB" sz="3700" u="none" cap="none" strike="noStrike">
                <a:solidFill>
                  <a:schemeClr val="dk1"/>
                </a:solidFill>
                <a:latin typeface="Calibri"/>
                <a:ea typeface="Calibri"/>
                <a:cs typeface="Calibri"/>
                <a:sym typeface="Calibri"/>
              </a:rPr>
              <a:t>Marta Sabaté Gilarte</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a:t>
            </a:r>
            <a:r>
              <a:rPr b="1" i="1" lang="en-GB" sz="3700" u="none" cap="none" strike="noStrike">
                <a:solidFill>
                  <a:schemeClr val="dk1"/>
                </a:solidFill>
                <a:latin typeface="Calibri"/>
                <a:ea typeface="Calibri"/>
                <a:cs typeface="Calibri"/>
                <a:sym typeface="Calibri"/>
              </a:rPr>
              <a:t>Francesco Cerutti</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a:t>
            </a:r>
            <a:r>
              <a:rPr b="1" i="1" lang="en-GB" sz="3700">
                <a:solidFill>
                  <a:schemeClr val="dk1"/>
                </a:solidFill>
                <a:latin typeface="Calibri"/>
                <a:ea typeface="Calibri"/>
                <a:cs typeface="Calibri"/>
                <a:sym typeface="Calibri"/>
              </a:rPr>
              <a:t>Alessandro Zimmaro</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Salvatore Danzeca</a:t>
            </a:r>
            <a:r>
              <a:rPr b="1" baseline="30000" i="1" lang="en-GB" sz="3700">
                <a:solidFill>
                  <a:schemeClr val="dk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pic>
        <p:nvPicPr>
          <p:cNvPr id="107" name="Google Shape;107;p1"/>
          <p:cNvPicPr preferRelativeResize="0"/>
          <p:nvPr/>
        </p:nvPicPr>
        <p:blipFill rotWithShape="1">
          <a:blip r:embed="rId4">
            <a:alphaModFix/>
          </a:blip>
          <a:srcRect b="0" l="0" r="0" t="0"/>
          <a:stretch/>
        </p:blipFill>
        <p:spPr>
          <a:xfrm>
            <a:off x="11339911" y="5087675"/>
            <a:ext cx="2602334" cy="3286955"/>
          </a:xfrm>
          <a:prstGeom prst="rect">
            <a:avLst/>
          </a:prstGeom>
          <a:noFill/>
          <a:ln>
            <a:noFill/>
          </a:ln>
        </p:spPr>
      </p:pic>
      <p:pic>
        <p:nvPicPr>
          <p:cNvPr id="108" name="Google Shape;108;p1"/>
          <p:cNvPicPr preferRelativeResize="0"/>
          <p:nvPr/>
        </p:nvPicPr>
        <p:blipFill rotWithShape="1">
          <a:blip r:embed="rId5">
            <a:alphaModFix/>
          </a:blip>
          <a:srcRect b="0" l="0" r="0" t="0"/>
          <a:stretch/>
        </p:blipFill>
        <p:spPr>
          <a:xfrm>
            <a:off x="4567937" y="5149145"/>
            <a:ext cx="3494840" cy="3186684"/>
          </a:xfrm>
          <a:prstGeom prst="rect">
            <a:avLst/>
          </a:prstGeom>
          <a:noFill/>
          <a:ln>
            <a:noFill/>
          </a:ln>
        </p:spPr>
      </p:pic>
      <p:pic>
        <p:nvPicPr>
          <p:cNvPr descr="A close up of a logo&#10;&#10;Description automatically generated" id="109" name="Google Shape;109;p1"/>
          <p:cNvPicPr preferRelativeResize="0"/>
          <p:nvPr/>
        </p:nvPicPr>
        <p:blipFill rotWithShape="1">
          <a:blip r:embed="rId6">
            <a:alphaModFix/>
          </a:blip>
          <a:srcRect b="0" l="0" r="0" t="0"/>
          <a:stretch/>
        </p:blipFill>
        <p:spPr>
          <a:xfrm>
            <a:off x="8015361" y="5108748"/>
            <a:ext cx="3714011" cy="3186709"/>
          </a:xfrm>
          <a:prstGeom prst="rect">
            <a:avLst/>
          </a:prstGeom>
          <a:noFill/>
          <a:ln>
            <a:noFill/>
          </a:ln>
        </p:spPr>
      </p:pic>
      <p:pic>
        <p:nvPicPr>
          <p:cNvPr id="110" name="Google Shape;110;p1"/>
          <p:cNvPicPr preferRelativeResize="0"/>
          <p:nvPr/>
        </p:nvPicPr>
        <p:blipFill rotWithShape="1">
          <a:blip r:embed="rId7">
            <a:alphaModFix/>
          </a:blip>
          <a:srcRect b="0" l="0" r="0" t="0"/>
          <a:stretch/>
        </p:blipFill>
        <p:spPr>
          <a:xfrm>
            <a:off x="1092375" y="5216345"/>
            <a:ext cx="3458191" cy="3102500"/>
          </a:xfrm>
          <a:prstGeom prst="rect">
            <a:avLst/>
          </a:prstGeom>
          <a:noFill/>
          <a:ln>
            <a:noFill/>
          </a:ln>
        </p:spPr>
      </p:pic>
      <p:pic>
        <p:nvPicPr>
          <p:cNvPr id="111" name="Google Shape;111;p1"/>
          <p:cNvPicPr preferRelativeResize="0"/>
          <p:nvPr/>
        </p:nvPicPr>
        <p:blipFill rotWithShape="1">
          <a:blip r:embed="rId8">
            <a:alphaModFix/>
          </a:blip>
          <a:srcRect b="0" l="0" r="0" t="0"/>
          <a:stretch/>
        </p:blipFill>
        <p:spPr>
          <a:xfrm>
            <a:off x="20686925" y="5257071"/>
            <a:ext cx="5485475" cy="2867213"/>
          </a:xfrm>
          <a:prstGeom prst="rect">
            <a:avLst/>
          </a:prstGeom>
          <a:noFill/>
          <a:ln>
            <a:noFill/>
          </a:ln>
        </p:spPr>
      </p:pic>
      <p:pic>
        <p:nvPicPr>
          <p:cNvPr id="112" name="Google Shape;112;p1"/>
          <p:cNvPicPr preferRelativeResize="0"/>
          <p:nvPr/>
        </p:nvPicPr>
        <p:blipFill rotWithShape="1">
          <a:blip r:embed="rId9">
            <a:alphaModFix/>
          </a:blip>
          <a:srcRect b="0" l="0" r="0" t="0"/>
          <a:stretch/>
        </p:blipFill>
        <p:spPr>
          <a:xfrm flipH="1">
            <a:off x="26354178" y="5257074"/>
            <a:ext cx="2857929" cy="2867208"/>
          </a:xfrm>
          <a:prstGeom prst="rect">
            <a:avLst/>
          </a:prstGeom>
          <a:noFill/>
          <a:ln>
            <a:noFill/>
          </a:ln>
        </p:spPr>
      </p:pic>
      <p:sp>
        <p:nvSpPr>
          <p:cNvPr id="113" name="Google Shape;113;p1"/>
          <p:cNvSpPr/>
          <p:nvPr/>
        </p:nvSpPr>
        <p:spPr>
          <a:xfrm rot="5400000">
            <a:off x="21713150" y="2052094"/>
            <a:ext cx="907800" cy="145017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txBox="1"/>
          <p:nvPr/>
        </p:nvSpPr>
        <p:spPr>
          <a:xfrm>
            <a:off x="15203975" y="8959647"/>
            <a:ext cx="14104500" cy="801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4. Benchmark Results</a:t>
            </a:r>
            <a:endParaRPr b="0" i="0" sz="5700" u="none" cap="none" strike="noStrike">
              <a:solidFill>
                <a:schemeClr val="lt1"/>
              </a:solidFill>
              <a:latin typeface="Calibri"/>
              <a:ea typeface="Calibri"/>
              <a:cs typeface="Calibri"/>
              <a:sym typeface="Calibri"/>
            </a:endParaRPr>
          </a:p>
        </p:txBody>
      </p:sp>
      <p:sp>
        <p:nvSpPr>
          <p:cNvPr id="115" name="Google Shape;115;p1"/>
          <p:cNvSpPr txBox="1"/>
          <p:nvPr/>
        </p:nvSpPr>
        <p:spPr>
          <a:xfrm>
            <a:off x="1092375" y="17562075"/>
            <a:ext cx="13751400" cy="64107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The main source of radiation in the LHC tunnel in IP1 are inelastic proton-proton collisions in the center of the ATLAS experiment (𝑧 = 0 m) whose debris partially propagates in the tunnel leading to radiation showers.</a:t>
            </a:r>
            <a:endParaRPr b="0" i="0" sz="3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The discussion in this paper </a:t>
            </a:r>
            <a:r>
              <a:rPr lang="en-GB" sz="3400">
                <a:solidFill>
                  <a:schemeClr val="dk1"/>
                </a:solidFill>
                <a:latin typeface="Calibri"/>
                <a:ea typeface="Calibri"/>
                <a:cs typeface="Calibri"/>
                <a:sym typeface="Calibri"/>
              </a:rPr>
              <a:t>deals with effects on the </a:t>
            </a:r>
            <a:r>
              <a:rPr lang="en-GB" sz="3400">
                <a:solidFill>
                  <a:schemeClr val="dk1"/>
                </a:solidFill>
                <a:latin typeface="Calibri"/>
                <a:ea typeface="Calibri"/>
                <a:cs typeface="Calibri"/>
                <a:sym typeface="Calibri"/>
              </a:rPr>
              <a:t>machine equipment electronics leading to failures in operation and accelerator downtime. The cause of  Single Event Effects (SEE), such as the SEUs measured by the RadMon is the </a:t>
            </a:r>
            <a:r>
              <a:rPr lang="en-GB" sz="3400">
                <a:solidFill>
                  <a:schemeClr val="dk1"/>
                </a:solidFill>
                <a:latin typeface="Calibri"/>
                <a:ea typeface="Calibri"/>
                <a:cs typeface="Calibri"/>
                <a:sym typeface="Calibri"/>
              </a:rPr>
              <a:t>High Energy Hadron equivalent fluence (HEHeq), as simulated by FLUKA. </a:t>
            </a:r>
            <a:r>
              <a:rPr b="0" i="0" lang="en-GB" sz="3400" u="none" cap="none" strike="noStrike">
                <a:solidFill>
                  <a:schemeClr val="dk1"/>
                </a:solidFill>
                <a:latin typeface="Calibri"/>
                <a:ea typeface="Calibri"/>
                <a:cs typeface="Calibri"/>
                <a:sym typeface="Calibri"/>
              </a:rPr>
              <a:t>Due to the origin of the showers, the </a:t>
            </a:r>
            <a:r>
              <a:rPr lang="en-GB" sz="3400">
                <a:solidFill>
                  <a:schemeClr val="dk1"/>
                </a:solidFill>
                <a:latin typeface="Calibri"/>
                <a:ea typeface="Calibri"/>
                <a:cs typeface="Calibri"/>
                <a:sym typeface="Calibri"/>
              </a:rPr>
              <a:t>RadMon</a:t>
            </a:r>
            <a:r>
              <a:rPr b="0" i="0" lang="en-GB" sz="3400" u="none" cap="none" strike="noStrike">
                <a:solidFill>
                  <a:schemeClr val="dk1"/>
                </a:solidFill>
                <a:latin typeface="Calibri"/>
                <a:ea typeface="Calibri"/>
                <a:cs typeface="Calibri"/>
                <a:sym typeface="Calibri"/>
              </a:rPr>
              <a:t> measurements in this portion of the tunnel are assumed to scale with luminosity, which is a measure of the number of inelastic collisions taking place in the IP. Moreover, the symmetry around IP allows to reduce the study to only one side of the tunnel (e.g. right side).</a:t>
            </a:r>
            <a:endParaRPr b="0" i="0" sz="3400" u="none" cap="none" strike="noStrike">
              <a:solidFill>
                <a:schemeClr val="dk1"/>
              </a:solidFill>
              <a:latin typeface="Calibri"/>
              <a:ea typeface="Calibri"/>
              <a:cs typeface="Calibri"/>
              <a:sym typeface="Calibri"/>
            </a:endParaRPr>
          </a:p>
        </p:txBody>
      </p:sp>
      <p:sp>
        <p:nvSpPr>
          <p:cNvPr id="116" name="Google Shape;116;p1"/>
          <p:cNvSpPr txBox="1"/>
          <p:nvPr/>
        </p:nvSpPr>
        <p:spPr>
          <a:xfrm>
            <a:off x="1092375" y="38377650"/>
            <a:ext cx="14023800" cy="3455400"/>
          </a:xfrm>
          <a:prstGeom prst="rect">
            <a:avLst/>
          </a:prstGeom>
          <a:solidFill>
            <a:schemeClr val="lt1"/>
          </a:solidFill>
          <a:ln>
            <a:noFill/>
          </a:ln>
        </p:spPr>
        <p:txBody>
          <a:bodyPr anchorCtr="0" anchor="t" bIns="64675" lIns="129350" spcFirstLastPara="1" rIns="129350" wrap="square" tIns="64675">
            <a:spAutoFit/>
          </a:bodyPr>
          <a:lstStyle/>
          <a:p>
            <a:pPr indent="-353695" lvl="0" marL="457200" marR="0" rtl="0" algn="just">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The Radiation to Electronics (R2E) project at CERN, website. URL </a:t>
            </a:r>
            <a:r>
              <a:rPr lang="en-GB" sz="2400" u="sng">
                <a:solidFill>
                  <a:schemeClr val="hlink"/>
                </a:solidFill>
                <a:latin typeface="Calibri"/>
                <a:ea typeface="Calibri"/>
                <a:cs typeface="Calibri"/>
                <a:sym typeface="Calibri"/>
                <a:hlinkClick r:id="rId10"/>
              </a:rPr>
              <a:t>https://r2e.web.cern.ch/</a:t>
            </a:r>
            <a:r>
              <a:rPr lang="en-GB"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M. Brugger. R2E and availability. In Proc. of Workshop on LHC Performance, Chamonix, France, 2014.</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O. Brüning et al. LHC Design Report. CERN Yellow Reports: Monographs. CERN, Geneva, 2004. doi:10.5170/CERN-2004-003-V-1. URL </a:t>
            </a:r>
            <a:r>
              <a:rPr b="0" i="0" lang="en-GB" sz="2400" u="sng" cap="none" strike="noStrike">
                <a:solidFill>
                  <a:schemeClr val="hlink"/>
                </a:solidFill>
                <a:latin typeface="Calibri"/>
                <a:ea typeface="Calibri"/>
                <a:cs typeface="Calibri"/>
                <a:sym typeface="Calibri"/>
                <a:hlinkClick r:id="rId11"/>
              </a:rPr>
              <a:t>https://cds.cern.ch/record/782076</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FLUKA website. URL </a:t>
            </a:r>
            <a:r>
              <a:rPr b="0" i="0" lang="en-GB" sz="2400" u="sng" cap="none" strike="noStrike">
                <a:solidFill>
                  <a:schemeClr val="hlink"/>
                </a:solidFill>
                <a:latin typeface="Calibri"/>
                <a:ea typeface="Calibri"/>
                <a:cs typeface="Calibri"/>
                <a:sym typeface="Calibri"/>
                <a:hlinkClick r:id="rId12"/>
              </a:rPr>
              <a:t>https://fluka.cern</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C. Ahdida et al. New Capabilities of the FLUKA Multi-Purpose Code. Frontiers in Physics, 9, 2022. ISSN 2296-424X. URL </a:t>
            </a:r>
            <a:r>
              <a:rPr b="0" i="0" lang="en-GB" sz="2400" u="sng" cap="none" strike="noStrike">
                <a:solidFill>
                  <a:schemeClr val="hlink"/>
                </a:solidFill>
                <a:latin typeface="Calibri"/>
                <a:ea typeface="Calibri"/>
                <a:cs typeface="Calibri"/>
                <a:sym typeface="Calibri"/>
                <a:hlinkClick r:id="rId13"/>
              </a:rPr>
              <a:t>https://www.frontiersin.org/article/10.3389/fphy.2021.788253</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G. Battistoni et al. Overview of the FLUKA code. Annals Nucl. Energy, 82:10–18, 2015. doi: 10.1016/j.anucene.2014.11.007.</a:t>
            </a:r>
            <a:endParaRPr b="0" i="0" sz="2400" u="none" cap="none" strike="noStrike">
              <a:solidFill>
                <a:schemeClr val="dk1"/>
              </a:solidFill>
              <a:latin typeface="Calibri"/>
              <a:ea typeface="Calibri"/>
              <a:cs typeface="Calibri"/>
              <a:sym typeface="Calibri"/>
            </a:endParaRPr>
          </a:p>
        </p:txBody>
      </p:sp>
      <p:sp>
        <p:nvSpPr>
          <p:cNvPr id="117" name="Google Shape;117;p1"/>
          <p:cNvSpPr txBox="1"/>
          <p:nvPr/>
        </p:nvSpPr>
        <p:spPr>
          <a:xfrm>
            <a:off x="15321225" y="38377650"/>
            <a:ext cx="14023800" cy="3824700"/>
          </a:xfrm>
          <a:prstGeom prst="rect">
            <a:avLst/>
          </a:prstGeom>
          <a:solidFill>
            <a:schemeClr val="lt1"/>
          </a:solidFill>
          <a:ln>
            <a:noFill/>
          </a:ln>
        </p:spPr>
        <p:txBody>
          <a:bodyPr anchorCtr="0" anchor="t" bIns="64675" lIns="129350" spcFirstLastPara="1" rIns="129350" wrap="square" tIns="64675">
            <a:spAutoFit/>
          </a:bodyPr>
          <a:lstStyle/>
          <a:p>
            <a:pPr indent="-353695" lvl="0" marL="457200" marR="0" rtl="0" algn="just">
              <a:lnSpc>
                <a:spcPct val="100000"/>
              </a:lnSpc>
              <a:spcBef>
                <a:spcPts val="0"/>
              </a:spcBef>
              <a:spcAft>
                <a:spcPts val="0"/>
              </a:spcAft>
              <a:buClr>
                <a:schemeClr val="dk1"/>
              </a:buClr>
              <a:buSzPts val="2400"/>
              <a:buAutoNum type="arabicPeriod" startAt="7"/>
            </a:pPr>
            <a:r>
              <a:rPr lang="en-GB" sz="2400">
                <a:solidFill>
                  <a:schemeClr val="dk1"/>
                </a:solidFill>
                <a:latin typeface="Calibri"/>
                <a:ea typeface="Calibri"/>
                <a:cs typeface="Calibri"/>
                <a:sym typeface="Calibri"/>
              </a:rPr>
              <a:t>G. Spiezia et al. </a:t>
            </a:r>
            <a:r>
              <a:rPr lang="en-GB" sz="2400">
                <a:solidFill>
                  <a:schemeClr val="dk1"/>
                </a:solidFill>
                <a:latin typeface="Calibri"/>
                <a:ea typeface="Calibri"/>
                <a:cs typeface="Calibri"/>
                <a:sym typeface="Calibri"/>
              </a:rPr>
              <a:t>The LHC Radiation Monitoring System - RadMon. </a:t>
            </a:r>
            <a:r>
              <a:rPr lang="en-GB" sz="2400">
                <a:solidFill>
                  <a:schemeClr val="dk1"/>
                </a:solidFill>
                <a:latin typeface="Calibri"/>
                <a:ea typeface="Calibri"/>
                <a:cs typeface="Calibri"/>
                <a:sym typeface="Calibri"/>
              </a:rPr>
              <a:t>Proceedings of Science RD11 (2011). </a:t>
            </a:r>
            <a:r>
              <a:rPr lang="en-GB" sz="2400">
                <a:solidFill>
                  <a:schemeClr val="dk1"/>
                </a:solidFill>
                <a:latin typeface="Calibri"/>
                <a:ea typeface="Calibri"/>
                <a:cs typeface="Calibri"/>
                <a:sym typeface="Calibri"/>
              </a:rPr>
              <a:t>doi: 10.22323/1.143.0024.</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Arial"/>
              <a:buAutoNum type="arabicPeriod" startAt="7"/>
            </a:pPr>
            <a:r>
              <a:rPr lang="en-GB" sz="2400">
                <a:solidFill>
                  <a:schemeClr val="dk1"/>
                </a:solidFill>
                <a:latin typeface="Calibri"/>
                <a:ea typeface="Calibri"/>
                <a:cs typeface="Calibri"/>
                <a:sym typeface="Calibri"/>
              </a:rPr>
              <a:t>G. Spiezia et al. A New Radmon Version for the LHC and its Injection Lines. IEEE Transactions on Nuclear Science, 61(6):3424–3431, 2014. doi: 10.1109/TNS. 2014.2365046.</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startAt="7"/>
            </a:pPr>
            <a:r>
              <a:rPr lang="en-GB" sz="2400">
                <a:solidFill>
                  <a:schemeClr val="dk1"/>
                </a:solidFill>
                <a:latin typeface="Calibri"/>
                <a:ea typeface="Calibri"/>
                <a:cs typeface="Calibri"/>
                <a:sym typeface="Calibri"/>
              </a:rPr>
              <a:t>Y. Aguiar et al. “Radiation to Electronics Impact on CERN LHC Operation: Run 2 Overview and HL-LHC Outlook”. In: 12th IPAC. doi:10.18429/JACoW-IPAC2021-MOPAB013.</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startAt="7"/>
            </a:pPr>
            <a:r>
              <a:rPr lang="en-GB" sz="2400">
                <a:solidFill>
                  <a:schemeClr val="dk1"/>
                </a:solidFill>
                <a:latin typeface="Calibri"/>
                <a:ea typeface="Calibri"/>
                <a:cs typeface="Calibri"/>
                <a:sym typeface="Calibri"/>
              </a:rPr>
              <a:t>D. Prelipcean et al. Comparison Between Run 2 TID Measurements and FLUKA Simulations in the CERN LHC Tunnel of the ATLAS Insertion Region. In: 13th IPAC. doi: 10.18429/JACoW-IPAC2022-MOPOMS042.</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startAt="7"/>
            </a:pPr>
            <a:r>
              <a:rPr lang="en-GB" sz="2400">
                <a:solidFill>
                  <a:schemeClr val="dk1"/>
                </a:solidFill>
                <a:latin typeface="Calibri"/>
                <a:ea typeface="Calibri"/>
                <a:cs typeface="Calibri"/>
                <a:sym typeface="Calibri"/>
              </a:rPr>
              <a:t>K. Biłko et al. Radiation Environment in the LHC Arc Sections During Run 2 and Future HL-LHC Operations. IEEE Trans. Nucl. Sci., 67(7):1682–1690, 2020. doi: 10.1109/TNS.2020.2970168.</a:t>
            </a:r>
            <a:endParaRPr sz="2400">
              <a:solidFill>
                <a:schemeClr val="dk1"/>
              </a:solidFill>
              <a:latin typeface="Calibri"/>
              <a:ea typeface="Calibri"/>
              <a:cs typeface="Calibri"/>
              <a:sym typeface="Calibri"/>
            </a:endParaRPr>
          </a:p>
        </p:txBody>
      </p:sp>
      <p:grpSp>
        <p:nvGrpSpPr>
          <p:cNvPr id="118" name="Google Shape;118;p1"/>
          <p:cNvGrpSpPr/>
          <p:nvPr/>
        </p:nvGrpSpPr>
        <p:grpSpPr>
          <a:xfrm>
            <a:off x="907162" y="37400813"/>
            <a:ext cx="28491663" cy="936012"/>
            <a:chOff x="907162" y="37781813"/>
            <a:chExt cx="28491663" cy="936012"/>
          </a:xfrm>
        </p:grpSpPr>
        <p:sp>
          <p:nvSpPr>
            <p:cNvPr id="119" name="Google Shape;119;p1"/>
            <p:cNvSpPr/>
            <p:nvPr/>
          </p:nvSpPr>
          <p:spPr>
            <a:xfrm rot="-5400000">
              <a:off x="7538362" y="3115061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rot="5400000">
              <a:off x="21660925" y="30979925"/>
              <a:ext cx="936000" cy="145398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971743" y="37860250"/>
              <a:ext cx="282873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References</a:t>
              </a:r>
              <a:endParaRPr b="0" i="0" sz="5700" u="none" cap="none" strike="noStrike">
                <a:solidFill>
                  <a:schemeClr val="lt1"/>
                </a:solidFill>
                <a:latin typeface="Calibri"/>
                <a:ea typeface="Calibri"/>
                <a:cs typeface="Calibri"/>
                <a:sym typeface="Calibri"/>
              </a:endParaRPr>
            </a:p>
          </p:txBody>
        </p:sp>
      </p:grpSp>
      <p:pic>
        <p:nvPicPr>
          <p:cNvPr id="121" name="Google Shape;121;p1"/>
          <p:cNvPicPr preferRelativeResize="0"/>
          <p:nvPr/>
        </p:nvPicPr>
        <p:blipFill rotWithShape="1">
          <a:blip r:embed="rId14">
            <a:alphaModFix/>
          </a:blip>
          <a:srcRect b="0" l="0" r="0" t="0"/>
          <a:stretch/>
        </p:blipFill>
        <p:spPr>
          <a:xfrm>
            <a:off x="17101702" y="5353995"/>
            <a:ext cx="3353800" cy="2744605"/>
          </a:xfrm>
          <a:prstGeom prst="rect">
            <a:avLst/>
          </a:prstGeom>
          <a:noFill/>
          <a:ln>
            <a:noFill/>
          </a:ln>
        </p:spPr>
      </p:pic>
      <p:sp>
        <p:nvSpPr>
          <p:cNvPr id="122" name="Google Shape;122;p1"/>
          <p:cNvSpPr txBox="1"/>
          <p:nvPr/>
        </p:nvSpPr>
        <p:spPr>
          <a:xfrm>
            <a:off x="9144000" y="15890950"/>
            <a:ext cx="5821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Fig. 1: </a:t>
            </a:r>
            <a:r>
              <a:rPr lang="en-GB" sz="2400">
                <a:latin typeface="Calibri"/>
                <a:ea typeface="Calibri"/>
                <a:cs typeface="Calibri"/>
                <a:sym typeface="Calibri"/>
              </a:rPr>
              <a:t>RadMon</a:t>
            </a:r>
            <a:r>
              <a:rPr b="0" i="0" lang="en-GB" sz="2400" u="none" cap="none" strike="noStrike">
                <a:solidFill>
                  <a:srgbClr val="000000"/>
                </a:solidFill>
                <a:latin typeface="Calibri"/>
                <a:ea typeface="Calibri"/>
                <a:cs typeface="Calibri"/>
                <a:sym typeface="Calibri"/>
              </a:rPr>
              <a:t> detector installed in the LHC.</a:t>
            </a:r>
            <a:endParaRPr b="0" i="0" sz="2400" u="none" cap="none" strike="noStrike">
              <a:solidFill>
                <a:srgbClr val="000000"/>
              </a:solidFill>
              <a:latin typeface="Calibri"/>
              <a:ea typeface="Calibri"/>
              <a:cs typeface="Calibri"/>
              <a:sym typeface="Calibri"/>
            </a:endParaRPr>
          </a:p>
        </p:txBody>
      </p:sp>
      <p:grpSp>
        <p:nvGrpSpPr>
          <p:cNvPr id="123" name="Google Shape;123;p1"/>
          <p:cNvGrpSpPr/>
          <p:nvPr/>
        </p:nvGrpSpPr>
        <p:grpSpPr>
          <a:xfrm>
            <a:off x="890587" y="23965675"/>
            <a:ext cx="14198400" cy="940888"/>
            <a:chOff x="890587" y="31661875"/>
            <a:chExt cx="14198400" cy="940888"/>
          </a:xfrm>
        </p:grpSpPr>
        <p:sp>
          <p:nvSpPr>
            <p:cNvPr id="124" name="Google Shape;124;p1"/>
            <p:cNvSpPr/>
            <p:nvPr/>
          </p:nvSpPr>
          <p:spPr>
            <a:xfrm rot="-5400000">
              <a:off x="7521787" y="250355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txBox="1"/>
            <p:nvPr/>
          </p:nvSpPr>
          <p:spPr>
            <a:xfrm>
              <a:off x="1065100" y="316618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3. </a:t>
              </a:r>
              <a:r>
                <a:rPr lang="en-GB" sz="5700">
                  <a:solidFill>
                    <a:schemeClr val="lt1"/>
                  </a:solidFill>
                  <a:latin typeface="Calibri"/>
                  <a:ea typeface="Calibri"/>
                  <a:cs typeface="Calibri"/>
                  <a:sym typeface="Calibri"/>
                </a:rPr>
                <a:t>The RadMon detector</a:t>
              </a:r>
              <a:endParaRPr b="0" i="0" sz="5700" u="none" cap="none" strike="noStrike">
                <a:solidFill>
                  <a:schemeClr val="lt1"/>
                </a:solidFill>
                <a:latin typeface="Calibri"/>
                <a:ea typeface="Calibri"/>
                <a:cs typeface="Calibri"/>
                <a:sym typeface="Calibri"/>
              </a:endParaRPr>
            </a:p>
          </p:txBody>
        </p:sp>
      </p:grpSp>
      <p:sp>
        <p:nvSpPr>
          <p:cNvPr id="126" name="Google Shape;126;p1"/>
          <p:cNvSpPr txBox="1"/>
          <p:nvPr/>
        </p:nvSpPr>
        <p:spPr>
          <a:xfrm>
            <a:off x="1092375" y="24913250"/>
            <a:ext cx="13872900" cy="64107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In total, roughly 400 RadMons are placed in strategic locations around the LHC tunnel and its adjacent shielded areas to monitor the radiation field relevant to radiation induced failures in LHC electronics. The RadMon detectors provide measured data on the Total Ionizing Dose (TID) by means of RadFETs [9], Displacement Damage (DD) by the means of p-i-n diodes, and HEHeq (for particle energies above 20 MeV and intermediate energy neutrons) and Thermal Neutron (THN) fluences by counting SEUs of Static Random-Access Memory (SRAM) memories.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total number of SEUs is then defined as the product of fluence (Φ, in units of cm⁻²) and cross section (𝜎, in units of cm⁻²), taking into account both HEHqe and THN as:</a:t>
            </a:r>
            <a:endParaRPr sz="3400">
              <a:solidFill>
                <a:schemeClr val="dk1"/>
              </a:solidFill>
              <a:latin typeface="Calibri"/>
              <a:ea typeface="Calibri"/>
              <a:cs typeface="Calibri"/>
              <a:sym typeface="Calibri"/>
            </a:endParaRPr>
          </a:p>
        </p:txBody>
      </p:sp>
      <p:pic>
        <p:nvPicPr>
          <p:cNvPr id="127" name="Google Shape;127;p1"/>
          <p:cNvPicPr preferRelativeResize="0"/>
          <p:nvPr/>
        </p:nvPicPr>
        <p:blipFill>
          <a:blip r:embed="rId15">
            <a:alphaModFix/>
          </a:blip>
          <a:stretch>
            <a:fillRect/>
          </a:stretch>
        </p:blipFill>
        <p:spPr>
          <a:xfrm>
            <a:off x="1092374" y="1989275"/>
            <a:ext cx="4813124" cy="2655901"/>
          </a:xfrm>
          <a:prstGeom prst="rect">
            <a:avLst/>
          </a:prstGeom>
          <a:noFill/>
          <a:ln>
            <a:noFill/>
          </a:ln>
        </p:spPr>
      </p:pic>
      <p:pic>
        <p:nvPicPr>
          <p:cNvPr id="128" name="Google Shape;128;p1"/>
          <p:cNvPicPr preferRelativeResize="0"/>
          <p:nvPr/>
        </p:nvPicPr>
        <p:blipFill>
          <a:blip r:embed="rId16">
            <a:alphaModFix/>
          </a:blip>
          <a:stretch>
            <a:fillRect/>
          </a:stretch>
        </p:blipFill>
        <p:spPr>
          <a:xfrm>
            <a:off x="26316648" y="1962552"/>
            <a:ext cx="2682777" cy="2655900"/>
          </a:xfrm>
          <a:prstGeom prst="rect">
            <a:avLst/>
          </a:prstGeom>
          <a:noFill/>
          <a:ln>
            <a:noFill/>
          </a:ln>
        </p:spPr>
      </p:pic>
      <p:pic>
        <p:nvPicPr>
          <p:cNvPr id="129" name="Google Shape;129;p1"/>
          <p:cNvPicPr preferRelativeResize="0"/>
          <p:nvPr/>
        </p:nvPicPr>
        <p:blipFill>
          <a:blip r:embed="rId17">
            <a:alphaModFix/>
          </a:blip>
          <a:stretch>
            <a:fillRect/>
          </a:stretch>
        </p:blipFill>
        <p:spPr>
          <a:xfrm>
            <a:off x="9440647" y="11882797"/>
            <a:ext cx="5264404" cy="3948300"/>
          </a:xfrm>
          <a:prstGeom prst="rect">
            <a:avLst/>
          </a:prstGeom>
          <a:noFill/>
          <a:ln>
            <a:noFill/>
          </a:ln>
        </p:spPr>
      </p:pic>
      <p:sp>
        <p:nvSpPr>
          <p:cNvPr id="130" name="Google Shape;130;p1"/>
          <p:cNvSpPr txBox="1"/>
          <p:nvPr/>
        </p:nvSpPr>
        <p:spPr>
          <a:xfrm>
            <a:off x="1065099" y="11841902"/>
            <a:ext cx="7972500" cy="43173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rgbClr val="000000"/>
              </a:buClr>
              <a:buSzPts val="3400"/>
              <a:buFont typeface="Arial"/>
              <a:buNone/>
            </a:pPr>
            <a:r>
              <a:rPr b="0" i="0" lang="en-GB" sz="3400" u="none" cap="none" strike="noStrike">
                <a:solidFill>
                  <a:schemeClr val="dk1"/>
                </a:solidFill>
                <a:latin typeface="Calibri"/>
                <a:ea typeface="Calibri"/>
                <a:cs typeface="Calibri"/>
                <a:sym typeface="Calibri"/>
              </a:rPr>
              <a:t>The radiation levels in the main LHC tunnel on the right side of the Interaction Point 1 (ATLAS detector) and 5 (CMS detector) are simulated using the FLUKA Monte Carlo code [</a:t>
            </a:r>
            <a:r>
              <a:rPr lang="en-GB" sz="3400">
                <a:solidFill>
                  <a:schemeClr val="dk1"/>
                </a:solidFill>
                <a:latin typeface="Calibri"/>
                <a:ea typeface="Calibri"/>
                <a:cs typeface="Calibri"/>
                <a:sym typeface="Calibri"/>
              </a:rPr>
              <a:t>4</a:t>
            </a:r>
            <a:r>
              <a:rPr b="0" i="0" lang="en-GB" sz="3400" u="none" cap="none" strike="noStrike">
                <a:solidFill>
                  <a:schemeClr val="dk1"/>
                </a:solidFill>
                <a:latin typeface="Calibri"/>
                <a:ea typeface="Calibri"/>
                <a:cs typeface="Calibri"/>
                <a:sym typeface="Calibri"/>
              </a:rPr>
              <a:t>-</a:t>
            </a:r>
            <a:r>
              <a:rPr lang="en-GB" sz="3400">
                <a:solidFill>
                  <a:schemeClr val="dk1"/>
                </a:solidFill>
                <a:latin typeface="Calibri"/>
                <a:ea typeface="Calibri"/>
                <a:cs typeface="Calibri"/>
                <a:sym typeface="Calibri"/>
              </a:rPr>
              <a:t>6</a:t>
            </a:r>
            <a:r>
              <a:rPr b="0" i="0" lang="en-GB" sz="3400" u="none" cap="none" strike="noStrike">
                <a:solidFill>
                  <a:schemeClr val="dk1"/>
                </a:solidFill>
                <a:latin typeface="Calibri"/>
                <a:ea typeface="Calibri"/>
                <a:cs typeface="Calibri"/>
                <a:sym typeface="Calibri"/>
              </a:rPr>
              <a:t>] and compared against </a:t>
            </a:r>
            <a:r>
              <a:rPr lang="en-GB" sz="3400">
                <a:solidFill>
                  <a:schemeClr val="dk1"/>
                </a:solidFill>
                <a:latin typeface="Calibri"/>
                <a:ea typeface="Calibri"/>
                <a:cs typeface="Calibri"/>
                <a:sym typeface="Calibri"/>
              </a:rPr>
              <a:t>Single Event Upset</a:t>
            </a:r>
            <a:r>
              <a:rPr b="0" i="0" lang="en-GB" sz="3400" u="none" cap="none" strike="noStrike">
                <a:solidFill>
                  <a:schemeClr val="dk1"/>
                </a:solidFill>
                <a:latin typeface="Calibri"/>
                <a:ea typeface="Calibri"/>
                <a:cs typeface="Calibri"/>
                <a:sym typeface="Calibri"/>
              </a:rPr>
              <a:t> (</a:t>
            </a:r>
            <a:r>
              <a:rPr lang="en-GB" sz="3400">
                <a:solidFill>
                  <a:schemeClr val="dk1"/>
                </a:solidFill>
                <a:latin typeface="Calibri"/>
                <a:ea typeface="Calibri"/>
                <a:cs typeface="Calibri"/>
                <a:sym typeface="Calibri"/>
              </a:rPr>
              <a:t>SEU</a:t>
            </a:r>
            <a:r>
              <a:rPr b="0" i="0" lang="en-GB" sz="3400" u="none" cap="none" strike="noStrike">
                <a:solidFill>
                  <a:schemeClr val="dk1"/>
                </a:solidFill>
                <a:latin typeface="Calibri"/>
                <a:ea typeface="Calibri"/>
                <a:cs typeface="Calibri"/>
                <a:sym typeface="Calibri"/>
              </a:rPr>
              <a:t>) measurements performed with</a:t>
            </a:r>
            <a:r>
              <a:rPr lang="en-GB" sz="3400">
                <a:solidFill>
                  <a:schemeClr val="dk1"/>
                </a:solidFill>
                <a:latin typeface="Calibri"/>
                <a:ea typeface="Calibri"/>
                <a:cs typeface="Calibri"/>
                <a:sym typeface="Calibri"/>
              </a:rPr>
              <a:t> the Radiation Monitor (RadMon) [7-8] system.</a:t>
            </a:r>
            <a:endParaRPr b="0" i="0" sz="3400" u="none" cap="none" strike="noStrike">
              <a:solidFill>
                <a:schemeClr val="dk1"/>
              </a:solidFill>
              <a:latin typeface="Calibri"/>
              <a:ea typeface="Calibri"/>
              <a:cs typeface="Calibri"/>
              <a:sym typeface="Calibri"/>
            </a:endParaRPr>
          </a:p>
        </p:txBody>
      </p:sp>
      <p:pic>
        <p:nvPicPr>
          <p:cNvPr id="131" name="Google Shape;131;p1"/>
          <p:cNvPicPr preferRelativeResize="0"/>
          <p:nvPr/>
        </p:nvPicPr>
        <p:blipFill>
          <a:blip r:embed="rId18">
            <a:alphaModFix/>
          </a:blip>
          <a:stretch>
            <a:fillRect/>
          </a:stretch>
        </p:blipFill>
        <p:spPr>
          <a:xfrm>
            <a:off x="15265601" y="14567901"/>
            <a:ext cx="14104499" cy="10074643"/>
          </a:xfrm>
          <a:prstGeom prst="rect">
            <a:avLst/>
          </a:prstGeom>
          <a:noFill/>
          <a:ln>
            <a:noFill/>
          </a:ln>
        </p:spPr>
      </p:pic>
      <p:pic>
        <p:nvPicPr>
          <p:cNvPr id="132" name="Google Shape;132;p1"/>
          <p:cNvPicPr preferRelativeResize="0"/>
          <p:nvPr/>
        </p:nvPicPr>
        <p:blipFill rotWithShape="1">
          <a:blip r:embed="rId19">
            <a:alphaModFix/>
          </a:blip>
          <a:srcRect b="0" l="0" r="0" t="20344"/>
          <a:stretch/>
        </p:blipFill>
        <p:spPr>
          <a:xfrm>
            <a:off x="1750275" y="31286652"/>
            <a:ext cx="12708025" cy="1305700"/>
          </a:xfrm>
          <a:prstGeom prst="rect">
            <a:avLst/>
          </a:prstGeom>
          <a:noFill/>
          <a:ln>
            <a:noFill/>
          </a:ln>
        </p:spPr>
      </p:pic>
      <p:sp>
        <p:nvSpPr>
          <p:cNvPr id="133" name="Google Shape;133;p1"/>
          <p:cNvSpPr txBox="1"/>
          <p:nvPr/>
        </p:nvSpPr>
        <p:spPr>
          <a:xfrm>
            <a:off x="1167825" y="32419925"/>
            <a:ext cx="13872900" cy="48408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Using precalibrated SRAM detectors with known cross sections, the RadMon can thus be employed to measure HEHeq and thermal neutron fluences.</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Within the large LHC FLUKA geometry, the RadMons are not explicitly modelled (unlike the case of the BLMs [10]) due to the minuscule size of the active volume, but the HEHeq fluence is simulated in larger "equivalent"</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voxels of 20x20x20 cm³ in the positions of interest. This choice is motivated as well by the fact that, unlike the TID, the hadron fluences are expected to be independent on the material and detector geometry.</a:t>
            </a:r>
            <a:endParaRPr sz="3400">
              <a:solidFill>
                <a:schemeClr val="dk1"/>
              </a:solidFill>
              <a:latin typeface="Calibri"/>
              <a:ea typeface="Calibri"/>
              <a:cs typeface="Calibri"/>
              <a:sym typeface="Calibri"/>
            </a:endParaRPr>
          </a:p>
        </p:txBody>
      </p:sp>
      <p:sp>
        <p:nvSpPr>
          <p:cNvPr id="134" name="Google Shape;134;p1"/>
          <p:cNvSpPr txBox="1"/>
          <p:nvPr/>
        </p:nvSpPr>
        <p:spPr>
          <a:xfrm>
            <a:off x="15145575" y="24287250"/>
            <a:ext cx="14251500" cy="4248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Fig. 2: T</a:t>
            </a:r>
            <a:r>
              <a:rPr lang="en-GB" sz="2400">
                <a:latin typeface="Calibri"/>
                <a:ea typeface="Calibri"/>
                <a:cs typeface="Calibri"/>
                <a:sym typeface="Calibri"/>
              </a:rPr>
              <a:t>op pannel: Comparison between RadMon data and FLUKA predictions for the tunnel in the right side of the high luminosity IPs for 3 years of Run 2 operation with different configurations, and the </a:t>
            </a:r>
            <a:r>
              <a:rPr b="1" lang="en-GB" sz="2400">
                <a:latin typeface="Calibri"/>
                <a:ea typeface="Calibri"/>
                <a:cs typeface="Calibri"/>
                <a:sym typeface="Calibri"/>
              </a:rPr>
              <a:t>weighted (on the measured fluences) ratios and the standard deviation </a:t>
            </a:r>
            <a:r>
              <a:rPr lang="en-GB" sz="2400">
                <a:latin typeface="Calibri"/>
                <a:ea typeface="Calibri"/>
                <a:cs typeface="Calibri"/>
                <a:sym typeface="Calibri"/>
              </a:rPr>
              <a:t>of FLUKA to measured data for each year are: </a:t>
            </a:r>
            <a:br>
              <a:rPr lang="en-GB" sz="2400">
                <a:latin typeface="Calibri"/>
                <a:ea typeface="Calibri"/>
                <a:cs typeface="Calibri"/>
                <a:sym typeface="Calibri"/>
              </a:rPr>
            </a:br>
            <a:r>
              <a:rPr lang="en-GB" sz="2400">
                <a:latin typeface="Calibri"/>
                <a:ea typeface="Calibri"/>
                <a:cs typeface="Calibri"/>
                <a:sym typeface="Calibri"/>
              </a:rPr>
              <a:t>for IP1 (ATLAS detector):</a:t>
            </a:r>
            <a:br>
              <a:rPr lang="en-GB" sz="2400">
                <a:latin typeface="Calibri"/>
                <a:ea typeface="Calibri"/>
                <a:cs typeface="Calibri"/>
                <a:sym typeface="Calibri"/>
              </a:rPr>
            </a:br>
            <a:r>
              <a:rPr lang="en-GB" sz="2400">
                <a:latin typeface="Calibri"/>
                <a:ea typeface="Calibri"/>
                <a:cs typeface="Calibri"/>
                <a:sym typeface="Calibri"/>
              </a:rPr>
              <a:t>2018 with LSS+DS+ARC TCL456: 15s-35s-park RP: IN (red) - </a:t>
            </a:r>
            <a:r>
              <a:rPr b="1" lang="en-GB" sz="2400">
                <a:latin typeface="Calibri"/>
                <a:ea typeface="Calibri"/>
                <a:cs typeface="Calibri"/>
                <a:sym typeface="Calibri"/>
              </a:rPr>
              <a:t>1.87 ± 0.88</a:t>
            </a:r>
            <a:r>
              <a:rPr lang="en-GB" sz="2400">
                <a:latin typeface="Calibri"/>
                <a:ea typeface="Calibri"/>
                <a:cs typeface="Calibri"/>
                <a:sym typeface="Calibri"/>
              </a:rPr>
              <a:t> </a:t>
            </a:r>
            <a:endParaRPr sz="24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GB" sz="2400">
                <a:latin typeface="Calibri"/>
                <a:ea typeface="Calibri"/>
                <a:cs typeface="Calibri"/>
                <a:sym typeface="Calibri"/>
              </a:rPr>
              <a:t> 2017 with LSS+DS TCL456: 15s-35s-20s RP: IN (blue) and - </a:t>
            </a:r>
            <a:r>
              <a:rPr b="1" lang="en-GB" sz="2400">
                <a:latin typeface="Calibri"/>
                <a:ea typeface="Calibri"/>
                <a:cs typeface="Calibri"/>
                <a:sym typeface="Calibri"/>
              </a:rPr>
              <a:t>1.13 ± 0.65</a:t>
            </a:r>
            <a:br>
              <a:rPr lang="en-GB" sz="2400">
                <a:latin typeface="Calibri"/>
                <a:ea typeface="Calibri"/>
                <a:cs typeface="Calibri"/>
                <a:sym typeface="Calibri"/>
              </a:rPr>
            </a:br>
            <a:r>
              <a:rPr lang="en-GB" sz="2400">
                <a:latin typeface="Calibri"/>
                <a:ea typeface="Calibri"/>
                <a:cs typeface="Calibri"/>
                <a:sym typeface="Calibri"/>
              </a:rPr>
              <a:t>2016 with LSS+DS TCL456: 15s-15s-open RP: OUT (green)- </a:t>
            </a:r>
            <a:r>
              <a:rPr b="1" lang="en-GB" sz="2400">
                <a:latin typeface="Calibri"/>
                <a:ea typeface="Calibri"/>
                <a:cs typeface="Calibri"/>
                <a:sym typeface="Calibri"/>
              </a:rPr>
              <a:t>0.99 ± 0.58</a:t>
            </a:r>
            <a:endParaRPr b="1" sz="24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GB" sz="2400">
                <a:latin typeface="Calibri"/>
                <a:ea typeface="Calibri"/>
                <a:cs typeface="Calibri"/>
                <a:sym typeface="Calibri"/>
              </a:rPr>
              <a:t> for IP5 (CMS detector): </a:t>
            </a:r>
            <a:br>
              <a:rPr lang="en-GB" sz="2400">
                <a:latin typeface="Calibri"/>
                <a:ea typeface="Calibri"/>
                <a:cs typeface="Calibri"/>
                <a:sym typeface="Calibri"/>
              </a:rPr>
            </a:br>
            <a:r>
              <a:rPr lang="en-GB" sz="2400">
                <a:latin typeface="Calibri"/>
                <a:ea typeface="Calibri"/>
                <a:cs typeface="Calibri"/>
                <a:sym typeface="Calibri"/>
              </a:rPr>
              <a:t>2018 with LSS+DS+ARC TCL456: 15s-35s-park RP: IN (magenta) - </a:t>
            </a:r>
            <a:r>
              <a:rPr b="1" lang="en-GB" sz="2400">
                <a:latin typeface="Calibri"/>
                <a:ea typeface="Calibri"/>
                <a:cs typeface="Calibri"/>
                <a:sym typeface="Calibri"/>
              </a:rPr>
              <a:t>1.87 ± 0.71</a:t>
            </a:r>
            <a:br>
              <a:rPr lang="en-GB" sz="2400">
                <a:latin typeface="Calibri"/>
                <a:ea typeface="Calibri"/>
                <a:cs typeface="Calibri"/>
                <a:sym typeface="Calibri"/>
              </a:rPr>
            </a:br>
            <a:r>
              <a:rPr lang="en-GB" sz="2400">
                <a:latin typeface="Calibri"/>
                <a:ea typeface="Calibri"/>
                <a:cs typeface="Calibri"/>
                <a:sym typeface="Calibri"/>
              </a:rPr>
              <a:t>Center pannels: The ratio of FLUKA simulated values to the RadMon measurements, with arrows indicating outliers outside the plotting range. Lower pad: Machine beamline layout, with markers at the cell limits right of IP.</a:t>
            </a:r>
            <a:endParaRPr sz="2400">
              <a:latin typeface="Calibri"/>
              <a:ea typeface="Calibri"/>
              <a:cs typeface="Calibri"/>
              <a:sym typeface="Calibri"/>
            </a:endParaRPr>
          </a:p>
        </p:txBody>
      </p:sp>
      <p:sp>
        <p:nvSpPr>
          <p:cNvPr id="135" name="Google Shape;135;p1"/>
          <p:cNvSpPr txBox="1"/>
          <p:nvPr/>
        </p:nvSpPr>
        <p:spPr>
          <a:xfrm>
            <a:off x="15416302" y="9898062"/>
            <a:ext cx="13568700" cy="53640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benchmark between simulated and measured data for the RadMons located in the accelerator tunnels are shown in Fig. 2, where the observed agreement of the results is considered to be generally good: the FLUKA predictions reproduce well the measured data trend and the agreement is within a factor of 2 for most RadMons. The results for the </a:t>
            </a:r>
            <a:r>
              <a:rPr lang="en-GB" sz="3400">
                <a:solidFill>
                  <a:schemeClr val="dk1"/>
                </a:solidFill>
                <a:latin typeface="Calibri"/>
                <a:ea typeface="Calibri"/>
                <a:cs typeface="Calibri"/>
                <a:sym typeface="Calibri"/>
              </a:rPr>
              <a:t>RadMons located in</a:t>
            </a:r>
            <a:r>
              <a:rPr lang="en-GB" sz="3400">
                <a:solidFill>
                  <a:schemeClr val="dk1"/>
                </a:solidFill>
                <a:latin typeface="Calibri"/>
                <a:ea typeface="Calibri"/>
                <a:cs typeface="Calibri"/>
                <a:sym typeface="Calibri"/>
              </a:rPr>
              <a:t> the shielded alcoves are presented in the paper, pointing to a slight oversimulation (35%) of the radiation levels. This is considered to be rather good, in order to be on the more cautious side when predicting radiation levels and implementing mitigation measures.</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2012-05-14T13:01:44Z</dcterms:created>
  <dc:creator>Markus Brugger</dc:creator>
</cp:coreProperties>
</file>