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3dben.deviantart.com/art/Blue-Shield-263044219" TargetMode="External"/><Relationship Id="rId13" Type="http://schemas.openxmlformats.org/officeDocument/2006/relationships/hyperlink" Target="http://samurailink3.com/talks/making-security-shiny/" TargetMode="External"/><Relationship Id="rId3" Type="http://schemas.openxmlformats.org/officeDocument/2006/relationships/hyperlink" Target="https://en.wikipedia.org/wiki/HTTPS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sathisharthars.wordpress.com/2014/05/19/dns-enumeration-with-dnsenum-in-kali-linux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75" TargetMode="External"/><Relationship Id="rId2" Type="http://schemas.openxmlformats.org/officeDocument/2006/relationships/hyperlink" Target="https://www.adafruit.com/product/24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2238" TargetMode="External"/><Relationship Id="rId5" Type="http://schemas.openxmlformats.org/officeDocument/2006/relationships/hyperlink" Target="https://www.adafruit.com/product/2240" TargetMode="External"/><Relationship Id="rId4" Type="http://schemas.openxmlformats.org/officeDocument/2006/relationships/hyperlink" Target="https://www.adafruit.com/product/3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json.org/" TargetMode="External"/><Relationship Id="rId2" Type="http://schemas.openxmlformats.org/officeDocument/2006/relationships/hyperlink" Target="https://arduino-esp8266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adafruit.com/adafruit-dotstar-led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80D28B-D6D5-4337-B0A7-9C7FBA1A9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l="7225" r="4356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1F65FA-9D10-4A19-AC7B-AF56B906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 to esp8266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3577-A5FF-433A-AB26-EC0C56147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cap="small"/>
              <a:t>Creating a secure web </a:t>
            </a:r>
            <a:r>
              <a:rPr lang="en-US" cap="small" err="1"/>
              <a:t>api</a:t>
            </a:r>
            <a:r>
              <a:rPr lang="en-US" cap="small"/>
              <a:t> server using ESP8266</a:t>
            </a:r>
          </a:p>
          <a:p>
            <a:pPr algn="ctr"/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30460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7BCD1-472D-4640-BE22-0B355BF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agenda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3590-0180-4693-84B4-9CFC143A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SSL fundamentals</a:t>
            </a:r>
          </a:p>
          <a:p>
            <a:r>
              <a:rPr lang="en-US" sz="1800"/>
              <a:t>LED Strip setup</a:t>
            </a:r>
          </a:p>
          <a:p>
            <a:r>
              <a:rPr lang="en-US" sz="1800"/>
              <a:t>SSL Server and simple request routing</a:t>
            </a:r>
          </a:p>
          <a:p>
            <a:r>
              <a:rPr lang="en-US" sz="1800"/>
              <a:t>GET and POST requests using Json</a:t>
            </a:r>
          </a:p>
          <a:p>
            <a:r>
              <a:rPr lang="en-US" sz="1800"/>
              <a:t>Save/Load configuration to Flash</a:t>
            </a:r>
          </a:p>
          <a:p>
            <a:r>
              <a:rPr lang="en-US" sz="1800"/>
              <a:t>Add authentication to your api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541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A85-3854-4DA5-886A-F2D0DFA5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explained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picture of https website&#10;&#10;This Photo by Unknown Author is licensed under CC BY-SA&#10;">
            <a:extLst>
              <a:ext uri="{FF2B5EF4-FFF2-40B4-BE49-F238E27FC236}">
                <a16:creationId xmlns:a16="http://schemas.microsoft.com/office/drawing/2014/main" id="{E45DF414-CC2E-4D60-BA7C-FCAC4970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9054" y="4646444"/>
            <a:ext cx="1085001" cy="87342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03588A-F7DF-4B1B-A4EF-816EA955D176}"/>
              </a:ext>
            </a:extLst>
          </p:cNvPr>
          <p:cNvSpPr txBox="1"/>
          <p:nvPr/>
        </p:nvSpPr>
        <p:spPr>
          <a:xfrm>
            <a:off x="1286454" y="4898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pic>
        <p:nvPicPr>
          <p:cNvPr id="13" name="Picture 12" descr="picture of DNS">
            <a:extLst>
              <a:ext uri="{FF2B5EF4-FFF2-40B4-BE49-F238E27FC236}">
                <a16:creationId xmlns:a16="http://schemas.microsoft.com/office/drawing/2014/main" id="{26EB9340-91B8-4BBC-B7C0-39A555D71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35548" y="2243845"/>
            <a:ext cx="1112011" cy="892080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F30C9191-5D70-4A86-82F1-633D407E22CE}"/>
              </a:ext>
            </a:extLst>
          </p:cNvPr>
          <p:cNvSpPr/>
          <p:nvPr/>
        </p:nvSpPr>
        <p:spPr>
          <a:xfrm>
            <a:off x="2073992" y="3429000"/>
            <a:ext cx="235123" cy="12174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6CDC8-ECDB-4AF2-BED1-485A377D2461}"/>
              </a:ext>
            </a:extLst>
          </p:cNvPr>
          <p:cNvSpPr txBox="1"/>
          <p:nvPr/>
        </p:nvSpPr>
        <p:spPr>
          <a:xfrm>
            <a:off x="1289585" y="25052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3934E-AFED-420C-ABAA-B18CAECD1B85}"/>
              </a:ext>
            </a:extLst>
          </p:cNvPr>
          <p:cNvSpPr txBox="1"/>
          <p:nvPr/>
        </p:nvSpPr>
        <p:spPr>
          <a:xfrm>
            <a:off x="880938" y="5441945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requests a secure site</a:t>
            </a:r>
          </a:p>
          <a:p>
            <a:pPr algn="ctr"/>
            <a:r>
              <a:rPr lang="en-US" dirty="0"/>
              <a:t>In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16FD6-2AEC-4FED-922F-4F3E996D8B78}"/>
              </a:ext>
            </a:extLst>
          </p:cNvPr>
          <p:cNvSpPr txBox="1"/>
          <p:nvPr/>
        </p:nvSpPr>
        <p:spPr>
          <a:xfrm>
            <a:off x="907996" y="307021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DNS for IP address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F76B94-9B6D-4BAA-BEA5-0CC669E88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997" y="1542316"/>
            <a:ext cx="2630829" cy="941306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E5C44FDD-9A28-4540-970A-8ADF73AEA879}"/>
              </a:ext>
            </a:extLst>
          </p:cNvPr>
          <p:cNvSpPr/>
          <p:nvPr/>
        </p:nvSpPr>
        <p:spPr>
          <a:xfrm>
            <a:off x="2143090" y="1595767"/>
            <a:ext cx="2630829" cy="632580"/>
          </a:xfrm>
          <a:prstGeom prst="bentArrow">
            <a:avLst>
              <a:gd name="adj1" fmla="val 201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152EAA-56EB-4A5E-9CBA-B98D01CFD9E8}"/>
              </a:ext>
            </a:extLst>
          </p:cNvPr>
          <p:cNvSpPr txBox="1"/>
          <p:nvPr/>
        </p:nvSpPr>
        <p:spPr>
          <a:xfrm>
            <a:off x="4380763" y="18317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E0CC85-5574-4DA1-8EBA-B2F1253A2575}"/>
              </a:ext>
            </a:extLst>
          </p:cNvPr>
          <p:cNvSpPr txBox="1"/>
          <p:nvPr/>
        </p:nvSpPr>
        <p:spPr>
          <a:xfrm>
            <a:off x="4800156" y="2414664"/>
            <a:ext cx="26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website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41B9EA-FD71-4F54-8711-3D6BB0427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9628" y="4633014"/>
            <a:ext cx="1743318" cy="8668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B08731-36C0-4972-B2ED-38DDE3A8D6D4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3dben.deviantart.com/art/Blue-Shield-26304421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0DB3D6D9-B06A-4ECC-811B-3B3730CEB9DC}"/>
              </a:ext>
            </a:extLst>
          </p:cNvPr>
          <p:cNvSpPr/>
          <p:nvPr/>
        </p:nvSpPr>
        <p:spPr>
          <a:xfrm rot="5400000">
            <a:off x="7218261" y="1896379"/>
            <a:ext cx="2876719" cy="2493591"/>
          </a:xfrm>
          <a:prstGeom prst="bentArrow">
            <a:avLst>
              <a:gd name="adj1" fmla="val 5641"/>
              <a:gd name="adj2" fmla="val 5708"/>
              <a:gd name="adj3" fmla="val 719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U-Turn 33">
            <a:extLst>
              <a:ext uri="{FF2B5EF4-FFF2-40B4-BE49-F238E27FC236}">
                <a16:creationId xmlns:a16="http://schemas.microsoft.com/office/drawing/2014/main" id="{EB43C8FC-E24A-412F-9460-D20194B1DCE8}"/>
              </a:ext>
            </a:extLst>
          </p:cNvPr>
          <p:cNvSpPr/>
          <p:nvPr/>
        </p:nvSpPr>
        <p:spPr>
          <a:xfrm flipH="1">
            <a:off x="2417735" y="3789996"/>
            <a:ext cx="6749379" cy="791536"/>
          </a:xfrm>
          <a:prstGeom prst="uturnArrow">
            <a:avLst>
              <a:gd name="adj1" fmla="val 17646"/>
              <a:gd name="adj2" fmla="val 20105"/>
              <a:gd name="adj3" fmla="val 21084"/>
              <a:gd name="adj4" fmla="val 43750"/>
              <a:gd name="adj5" fmla="val 98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2EF541-971F-49CF-BA5A-90A2A2DC8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009" y="3595350"/>
            <a:ext cx="1133633" cy="53347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F38B3D-E203-4F7D-8B06-EBDD2CFF9432}"/>
              </a:ext>
            </a:extLst>
          </p:cNvPr>
          <p:cNvGrpSpPr/>
          <p:nvPr/>
        </p:nvGrpSpPr>
        <p:grpSpPr>
          <a:xfrm>
            <a:off x="2910184" y="4950591"/>
            <a:ext cx="5703467" cy="276999"/>
            <a:chOff x="2910184" y="4950591"/>
            <a:chExt cx="5703467" cy="276999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FB3058C0-636A-437A-9201-06E9698F3B60}"/>
                </a:ext>
              </a:extLst>
            </p:cNvPr>
            <p:cNvSpPr/>
            <p:nvPr/>
          </p:nvSpPr>
          <p:spPr>
            <a:xfrm>
              <a:off x="2910184" y="4962487"/>
              <a:ext cx="2716194" cy="2519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255BB6AE-CA1D-4822-99A7-33DF76B3518F}"/>
                </a:ext>
              </a:extLst>
            </p:cNvPr>
            <p:cNvSpPr/>
            <p:nvPr/>
          </p:nvSpPr>
          <p:spPr>
            <a:xfrm flipH="1">
              <a:off x="6283547" y="4950591"/>
              <a:ext cx="2330104" cy="2769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BD8304C-EC3B-4947-96C5-C11D23299A08}"/>
                </a:ext>
              </a:extLst>
            </p:cNvPr>
            <p:cNvSpPr/>
            <p:nvPr/>
          </p:nvSpPr>
          <p:spPr>
            <a:xfrm>
              <a:off x="4187663" y="4950591"/>
              <a:ext cx="3501088" cy="27699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4AEC94-2C21-46B8-8A9D-AF3D60DD3632}"/>
                </a:ext>
              </a:extLst>
            </p:cNvPr>
            <p:cNvSpPr txBox="1"/>
            <p:nvPr/>
          </p:nvSpPr>
          <p:spPr>
            <a:xfrm>
              <a:off x="4187662" y="4950591"/>
              <a:ext cx="3609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01101000 01110100           01  110000 01110011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68CCAA-51B4-448F-AEE7-E5BC58A19431}"/>
              </a:ext>
            </a:extLst>
          </p:cNvPr>
          <p:cNvGrpSpPr/>
          <p:nvPr/>
        </p:nvGrpSpPr>
        <p:grpSpPr>
          <a:xfrm>
            <a:off x="5247933" y="4372865"/>
            <a:ext cx="1414920" cy="1399631"/>
            <a:chOff x="5247933" y="4372865"/>
            <a:chExt cx="1414920" cy="139963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BC45236-1450-4868-88E7-D623B4D88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247933" y="4372865"/>
              <a:ext cx="1414920" cy="1399631"/>
            </a:xfrm>
            <a:prstGeom prst="rect">
              <a:avLst/>
            </a:prstGeom>
          </p:spPr>
        </p:pic>
        <p:pic>
          <p:nvPicPr>
            <p:cNvPr id="31" name="Picture 30" descr="A close up of a device&#10;&#10;Description automatically generated">
              <a:extLst>
                <a:ext uri="{FF2B5EF4-FFF2-40B4-BE49-F238E27FC236}">
                  <a16:creationId xmlns:a16="http://schemas.microsoft.com/office/drawing/2014/main" id="{F5F24715-7A48-447C-B6D2-C29123402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672873" y="4832850"/>
              <a:ext cx="588701" cy="561737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33E4E9-0131-445E-B62D-E3879CE975AE}"/>
              </a:ext>
            </a:extLst>
          </p:cNvPr>
          <p:cNvSpPr txBox="1"/>
          <p:nvPr/>
        </p:nvSpPr>
        <p:spPr>
          <a:xfrm>
            <a:off x="7965463" y="2579960"/>
            <a:ext cx="325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4.   Requesting    Secure SSL</a:t>
            </a:r>
          </a:p>
          <a:p>
            <a:pPr algn="ctr"/>
            <a:r>
              <a:rPr lang="en-US" dirty="0"/>
              <a:t> Connection from    Website 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F53AD-8E0C-4A95-8D74-E186114A98DB}"/>
              </a:ext>
            </a:extLst>
          </p:cNvPr>
          <p:cNvSpPr txBox="1"/>
          <p:nvPr/>
        </p:nvSpPr>
        <p:spPr>
          <a:xfrm>
            <a:off x="4187663" y="4067024"/>
            <a:ext cx="350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5. Host responds with SSL certificate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BA891-48B1-4EB0-8640-1764C826CA43}"/>
              </a:ext>
            </a:extLst>
          </p:cNvPr>
          <p:cNvSpPr txBox="1"/>
          <p:nvPr/>
        </p:nvSpPr>
        <p:spPr>
          <a:xfrm>
            <a:off x="4187662" y="5624957"/>
            <a:ext cx="375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6. Secure connection is now established</a:t>
            </a:r>
          </a:p>
          <a:p>
            <a:pPr algn="ctr"/>
            <a:r>
              <a:rPr lang="en-US" dirty="0"/>
              <a:t>Transferred data is encrypted</a:t>
            </a:r>
          </a:p>
        </p:txBody>
      </p:sp>
    </p:spTree>
    <p:extLst>
      <p:ext uri="{BB962C8B-B14F-4D97-AF65-F5344CB8AC3E}">
        <p14:creationId xmlns:p14="http://schemas.microsoft.com/office/powerpoint/2010/main" val="24732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36953 0.0011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7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7" grpId="0"/>
      <p:bldP spid="18" grpId="0"/>
      <p:bldP spid="20" grpId="0" animBg="1"/>
      <p:bldP spid="21" grpId="0"/>
      <p:bldP spid="22" grpId="0"/>
      <p:bldP spid="33" grpId="0" animBg="1"/>
      <p:bldP spid="34" grpId="0" animBg="1"/>
      <p:bldP spid="39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E2B9E6-3269-47C2-9848-274ADE5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DB73-1010-411F-A95E-ECE509D0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</a:rPr>
              <a:t>Let’s write some code…</a:t>
            </a:r>
          </a:p>
        </p:txBody>
      </p:sp>
    </p:spTree>
    <p:extLst>
      <p:ext uri="{BB962C8B-B14F-4D97-AF65-F5344CB8AC3E}">
        <p14:creationId xmlns:p14="http://schemas.microsoft.com/office/powerpoint/2010/main" val="2591177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A35A-1F5C-4F50-954C-4FF6BD3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used in this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D29B-3508-4967-B074-033B4C8D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ESP8266 Breakout </a:t>
            </a:r>
          </a:p>
          <a:p>
            <a:pPr lvl="1"/>
            <a:r>
              <a:rPr lang="en-US" dirty="0">
                <a:hlinkClick r:id="rId2"/>
              </a:rPr>
              <a:t>https://www.adafruit.com/product/2471</a:t>
            </a:r>
            <a:endParaRPr lang="en-US" dirty="0"/>
          </a:p>
          <a:p>
            <a:r>
              <a:rPr lang="en-US" dirty="0"/>
              <a:t>TXB0104 Bi-Directional Level Shifter - TXB0104/TXB0108</a:t>
            </a:r>
          </a:p>
          <a:p>
            <a:pPr lvl="1"/>
            <a:r>
              <a:rPr lang="en-US" dirty="0">
                <a:hlinkClick r:id="rId3"/>
              </a:rPr>
              <a:t>https://www.adafruit.com/product/1875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https://www.adafruit.com/product/395</a:t>
            </a:r>
            <a:endParaRPr lang="en-US" dirty="0"/>
          </a:p>
          <a:p>
            <a:r>
              <a:rPr lang="en-US" dirty="0" err="1"/>
              <a:t>DotStar</a:t>
            </a:r>
            <a:r>
              <a:rPr lang="en-US" dirty="0"/>
              <a:t> LED Strip – White 30/60</a:t>
            </a:r>
          </a:p>
          <a:p>
            <a:pPr lvl="1"/>
            <a:r>
              <a:rPr lang="en-US" dirty="0">
                <a:hlinkClick r:id="rId5"/>
              </a:rPr>
              <a:t>https://www.adafruit.com/product/2240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https://www.adafruit.com/product/2238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6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3BD3-3A6A-4C39-9544-686492E8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F6CD-A258-4E20-8E79-4AA62385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ESP8266 Arduino Core’s documentation</a:t>
            </a:r>
          </a:p>
          <a:p>
            <a:pPr lvl="1"/>
            <a:r>
              <a:rPr lang="en-US" dirty="0">
                <a:hlinkClick r:id="rId2"/>
              </a:rPr>
              <a:t>https://arduino-esp8266.readthedocs.io/en/latest/</a:t>
            </a:r>
            <a:endParaRPr lang="en-US" dirty="0"/>
          </a:p>
          <a:p>
            <a:r>
              <a:rPr lang="en-US" b="1" dirty="0" err="1"/>
              <a:t>ArduinoJson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https://arduinojson.org/</a:t>
            </a:r>
            <a:endParaRPr lang="en-US" dirty="0"/>
          </a:p>
          <a:p>
            <a:r>
              <a:rPr lang="en-US" b="1" dirty="0"/>
              <a:t>Adafruit </a:t>
            </a:r>
            <a:r>
              <a:rPr lang="en-US" b="1" dirty="0" err="1"/>
              <a:t>DotStar</a:t>
            </a:r>
            <a:endParaRPr lang="en-US" b="1" dirty="0"/>
          </a:p>
          <a:p>
            <a:pPr lvl="1"/>
            <a:r>
              <a:rPr lang="en-US" dirty="0">
                <a:hlinkClick r:id="rId4"/>
              </a:rPr>
              <a:t>https://learn.adafruit.com/adafruit-dotstar-leds/overview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Intro to esp8266</vt:lpstr>
      <vt:lpstr>agenda</vt:lpstr>
      <vt:lpstr>SSL explained </vt:lpstr>
      <vt:lpstr>Demo</vt:lpstr>
      <vt:lpstr>Parts used in this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esp8266</dc:title>
  <dc:creator>Steve Edwards</dc:creator>
  <cp:lastModifiedBy>Steve Edwards</cp:lastModifiedBy>
  <cp:revision>4</cp:revision>
  <dcterms:created xsi:type="dcterms:W3CDTF">2019-09-06T21:41:12Z</dcterms:created>
  <dcterms:modified xsi:type="dcterms:W3CDTF">2019-09-06T22:02:27Z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sedwards@microsoft.com</vt:lpwstr>
  </property>
  <property fmtid="{D5CDD505-2E9C-101B-9397-08002B2CF9AE}" pid="5" name="MSIP_Label_f42aa342-8706-4288-bd11-ebb85995028c_SetDate">
    <vt:lpwstr>2019-09-06T21:45:10.1246961Z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6442b925-8d51-4703-b42f-5226875016ad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