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41"/>
  </p:notesMasterIdLst>
  <p:sldIdLst>
    <p:sldId id="256" r:id="rId2"/>
    <p:sldId id="259" r:id="rId3"/>
    <p:sldId id="260" r:id="rId4"/>
    <p:sldId id="277" r:id="rId5"/>
    <p:sldId id="261" r:id="rId6"/>
    <p:sldId id="262" r:id="rId7"/>
    <p:sldId id="263" r:id="rId8"/>
    <p:sldId id="327" r:id="rId9"/>
    <p:sldId id="278" r:id="rId10"/>
    <p:sldId id="286" r:id="rId11"/>
    <p:sldId id="265" r:id="rId12"/>
    <p:sldId id="267" r:id="rId13"/>
    <p:sldId id="298" r:id="rId14"/>
    <p:sldId id="299" r:id="rId15"/>
    <p:sldId id="300" r:id="rId16"/>
    <p:sldId id="301" r:id="rId17"/>
    <p:sldId id="302" r:id="rId18"/>
    <p:sldId id="303" r:id="rId19"/>
    <p:sldId id="304" r:id="rId20"/>
    <p:sldId id="305" r:id="rId21"/>
    <p:sldId id="317" r:id="rId22"/>
    <p:sldId id="306" r:id="rId23"/>
    <p:sldId id="307" r:id="rId24"/>
    <p:sldId id="308" r:id="rId25"/>
    <p:sldId id="310" r:id="rId26"/>
    <p:sldId id="309" r:id="rId27"/>
    <p:sldId id="318" r:id="rId28"/>
    <p:sldId id="312" r:id="rId29"/>
    <p:sldId id="313" r:id="rId30"/>
    <p:sldId id="314" r:id="rId31"/>
    <p:sldId id="315" r:id="rId32"/>
    <p:sldId id="316" r:id="rId33"/>
    <p:sldId id="328" r:id="rId34"/>
    <p:sldId id="319" r:id="rId35"/>
    <p:sldId id="320" r:id="rId36"/>
    <p:sldId id="329" r:id="rId37"/>
    <p:sldId id="325" r:id="rId38"/>
    <p:sldId id="321" r:id="rId39"/>
    <p:sldId id="322" r:id="rId40"/>
  </p:sldIdLst>
  <p:sldSz cx="9144000" cy="5143500" type="screen16x9"/>
  <p:notesSz cx="6858000" cy="9144000"/>
  <p:embeddedFontLst>
    <p:embeddedFont>
      <p:font typeface="Albert Sans" panose="020B0604020202020204" charset="0"/>
      <p:regular r:id="rId42"/>
      <p:bold r:id="rId43"/>
      <p:italic r:id="rId44"/>
      <p:boldItalic r:id="rId45"/>
    </p:embeddedFont>
    <p:embeddedFont>
      <p:font typeface="Garamond" panose="02020404030301010803" pitchFamily="18" charset="0"/>
      <p:regular r:id="rId46"/>
      <p:bold r:id="rId47"/>
      <p:italic r:id="rId48"/>
    </p:embeddedFont>
    <p:embeddedFont>
      <p:font typeface="Mada" panose="020B0604020202020204" charset="-78"/>
      <p:regular r:id="rId49"/>
      <p:bold r:id="rId50"/>
    </p:embeddedFont>
    <p:embeddedFont>
      <p:font typeface="Nunito Light" pitchFamily="2" charset="0"/>
      <p:regular r:id="rId51"/>
      <p:italic r:id="rId52"/>
    </p:embeddedFont>
    <p:embeddedFont>
      <p:font typeface="Roboto" panose="02000000000000000000" pitchFamily="2"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479B55-CE0C-4F62-AA82-22FF254D6BE8}" v="95" dt="2023-10-03T10:45:41.785"/>
  </p1510:revLst>
</p1510:revInfo>
</file>

<file path=ppt/tableStyles.xml><?xml version="1.0" encoding="utf-8"?>
<a:tblStyleLst xmlns:a="http://schemas.openxmlformats.org/drawingml/2006/main" def="{737D8C86-5A96-407D-85CF-617BA77827CC}">
  <a:tblStyle styleId="{737D8C86-5A96-407D-85CF-617BA77827C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6041D11-93A6-4EC0-AF1C-C67B0D3FCDF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20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viewProps" Target="viewProps.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573532aaa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573532aaa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39229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ff18b49f31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ff18b49f31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125d80b41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125d80b4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502786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82175" y="-232764"/>
            <a:ext cx="9880150" cy="6132839"/>
            <a:chOff x="-582175" y="-232764"/>
            <a:chExt cx="9880150" cy="6132839"/>
          </a:xfrm>
        </p:grpSpPr>
        <p:sp>
          <p:nvSpPr>
            <p:cNvPr id="10" name="Google Shape;10;p2"/>
            <p:cNvSpPr/>
            <p:nvPr/>
          </p:nvSpPr>
          <p:spPr>
            <a:xfrm flipH="1">
              <a:off x="-582175" y="3947375"/>
              <a:ext cx="1952700" cy="1952700"/>
            </a:xfrm>
            <a:prstGeom prst="ellipse">
              <a:avLst/>
            </a:prstGeom>
            <a:solidFill>
              <a:srgbClr val="FF9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03275" y="-232764"/>
              <a:ext cx="1094700" cy="1094700"/>
            </a:xfrm>
            <a:prstGeom prst="ellipse">
              <a:avLst/>
            </a:prstGeom>
            <a:solidFill>
              <a:srgbClr val="4E98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p:nvPr/>
        </p:nvSpPr>
        <p:spPr>
          <a:xfrm flipH="1">
            <a:off x="424500" y="356300"/>
            <a:ext cx="8295000" cy="4430700"/>
          </a:xfrm>
          <a:prstGeom prst="roundRect">
            <a:avLst>
              <a:gd name="adj" fmla="val 2837"/>
            </a:avLst>
          </a:prstGeom>
          <a:solidFill>
            <a:srgbClr val="1D1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flipH="1">
            <a:off x="3690682" y="1025525"/>
            <a:ext cx="4441800" cy="24303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5200"/>
              <a:buNone/>
              <a:defRPr sz="5000">
                <a:solidFill>
                  <a:schemeClr val="lt1"/>
                </a:solidFill>
                <a:latin typeface="Mada"/>
                <a:ea typeface="Mada"/>
                <a:cs typeface="Mada"/>
                <a:sym typeface="Mada"/>
              </a:defRPr>
            </a:lvl1pPr>
            <a:lvl2pPr lvl="1" algn="ctr">
              <a:lnSpc>
                <a:spcPct val="100000"/>
              </a:lnSpc>
              <a:spcBef>
                <a:spcPts val="0"/>
              </a:spcBef>
              <a:spcAft>
                <a:spcPts val="0"/>
              </a:spcAft>
              <a:buClr>
                <a:schemeClr val="lt1"/>
              </a:buClr>
              <a:buSzPts val="5200"/>
              <a:buNone/>
              <a:defRPr sz="5200">
                <a:solidFill>
                  <a:schemeClr val="lt1"/>
                </a:solidFill>
              </a:defRPr>
            </a:lvl2pPr>
            <a:lvl3pPr lvl="2" algn="ctr">
              <a:lnSpc>
                <a:spcPct val="100000"/>
              </a:lnSpc>
              <a:spcBef>
                <a:spcPts val="0"/>
              </a:spcBef>
              <a:spcAft>
                <a:spcPts val="0"/>
              </a:spcAft>
              <a:buClr>
                <a:schemeClr val="lt1"/>
              </a:buClr>
              <a:buSzPts val="5200"/>
              <a:buNone/>
              <a:defRPr sz="5200">
                <a:solidFill>
                  <a:schemeClr val="lt1"/>
                </a:solidFill>
              </a:defRPr>
            </a:lvl3pPr>
            <a:lvl4pPr lvl="3" algn="ctr">
              <a:lnSpc>
                <a:spcPct val="100000"/>
              </a:lnSpc>
              <a:spcBef>
                <a:spcPts val="0"/>
              </a:spcBef>
              <a:spcAft>
                <a:spcPts val="0"/>
              </a:spcAft>
              <a:buClr>
                <a:schemeClr val="lt1"/>
              </a:buClr>
              <a:buSzPts val="5200"/>
              <a:buNone/>
              <a:defRPr sz="5200">
                <a:solidFill>
                  <a:schemeClr val="lt1"/>
                </a:solidFill>
              </a:defRPr>
            </a:lvl4pPr>
            <a:lvl5pPr lvl="4" algn="ctr">
              <a:lnSpc>
                <a:spcPct val="100000"/>
              </a:lnSpc>
              <a:spcBef>
                <a:spcPts val="0"/>
              </a:spcBef>
              <a:spcAft>
                <a:spcPts val="0"/>
              </a:spcAft>
              <a:buClr>
                <a:schemeClr val="lt1"/>
              </a:buClr>
              <a:buSzPts val="5200"/>
              <a:buNone/>
              <a:defRPr sz="5200">
                <a:solidFill>
                  <a:schemeClr val="lt1"/>
                </a:solidFill>
              </a:defRPr>
            </a:lvl5pPr>
            <a:lvl6pPr lvl="5" algn="ctr">
              <a:lnSpc>
                <a:spcPct val="100000"/>
              </a:lnSpc>
              <a:spcBef>
                <a:spcPts val="0"/>
              </a:spcBef>
              <a:spcAft>
                <a:spcPts val="0"/>
              </a:spcAft>
              <a:buClr>
                <a:schemeClr val="lt1"/>
              </a:buClr>
              <a:buSzPts val="5200"/>
              <a:buNone/>
              <a:defRPr sz="5200">
                <a:solidFill>
                  <a:schemeClr val="lt1"/>
                </a:solidFill>
              </a:defRPr>
            </a:lvl6pPr>
            <a:lvl7pPr lvl="6" algn="ctr">
              <a:lnSpc>
                <a:spcPct val="100000"/>
              </a:lnSpc>
              <a:spcBef>
                <a:spcPts val="0"/>
              </a:spcBef>
              <a:spcAft>
                <a:spcPts val="0"/>
              </a:spcAft>
              <a:buClr>
                <a:schemeClr val="lt1"/>
              </a:buClr>
              <a:buSzPts val="5200"/>
              <a:buNone/>
              <a:defRPr sz="5200">
                <a:solidFill>
                  <a:schemeClr val="lt1"/>
                </a:solidFill>
              </a:defRPr>
            </a:lvl7pPr>
            <a:lvl8pPr lvl="7" algn="ctr">
              <a:lnSpc>
                <a:spcPct val="100000"/>
              </a:lnSpc>
              <a:spcBef>
                <a:spcPts val="0"/>
              </a:spcBef>
              <a:spcAft>
                <a:spcPts val="0"/>
              </a:spcAft>
              <a:buClr>
                <a:schemeClr val="lt1"/>
              </a:buClr>
              <a:buSzPts val="5200"/>
              <a:buNone/>
              <a:defRPr sz="5200">
                <a:solidFill>
                  <a:schemeClr val="lt1"/>
                </a:solidFill>
              </a:defRPr>
            </a:lvl8pPr>
            <a:lvl9pPr lvl="8" algn="ctr">
              <a:lnSpc>
                <a:spcPct val="100000"/>
              </a:lnSpc>
              <a:spcBef>
                <a:spcPts val="0"/>
              </a:spcBef>
              <a:spcAft>
                <a:spcPts val="0"/>
              </a:spcAft>
              <a:buClr>
                <a:schemeClr val="lt1"/>
              </a:buClr>
              <a:buSzPts val="5200"/>
              <a:buNone/>
              <a:defRPr sz="5200">
                <a:solidFill>
                  <a:schemeClr val="lt1"/>
                </a:solidFill>
              </a:defRPr>
            </a:lvl9pPr>
          </a:lstStyle>
          <a:p>
            <a:endParaRPr/>
          </a:p>
        </p:txBody>
      </p:sp>
      <p:sp>
        <p:nvSpPr>
          <p:cNvPr id="14" name="Google Shape;14;p2"/>
          <p:cNvSpPr txBox="1">
            <a:spLocks noGrp="1"/>
          </p:cNvSpPr>
          <p:nvPr>
            <p:ph type="subTitle" idx="1"/>
          </p:nvPr>
        </p:nvSpPr>
        <p:spPr>
          <a:xfrm flipH="1">
            <a:off x="3690682" y="3537875"/>
            <a:ext cx="4441800" cy="40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200"/>
              <a:buNone/>
              <a:defRPr sz="1600">
                <a:solidFill>
                  <a:schemeClr val="lt1"/>
                </a:solidFill>
                <a:latin typeface="Albert Sans"/>
                <a:ea typeface="Albert Sans"/>
                <a:cs typeface="Albert Sans"/>
                <a:sym typeface="Albert Sans"/>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23"/>
        <p:cNvGrpSpPr/>
        <p:nvPr/>
      </p:nvGrpSpPr>
      <p:grpSpPr>
        <a:xfrm>
          <a:off x="0" y="0"/>
          <a:ext cx="0" cy="0"/>
          <a:chOff x="0" y="0"/>
          <a:chExt cx="0" cy="0"/>
        </a:xfrm>
      </p:grpSpPr>
      <p:sp>
        <p:nvSpPr>
          <p:cNvPr id="124" name="Google Shape;124;p17"/>
          <p:cNvSpPr/>
          <p:nvPr/>
        </p:nvSpPr>
        <p:spPr>
          <a:xfrm>
            <a:off x="424550" y="356300"/>
            <a:ext cx="8295000" cy="4430700"/>
          </a:xfrm>
          <a:prstGeom prst="roundRect">
            <a:avLst>
              <a:gd name="adj" fmla="val 283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17"/>
          <p:cNvGrpSpPr/>
          <p:nvPr/>
        </p:nvGrpSpPr>
        <p:grpSpPr>
          <a:xfrm>
            <a:off x="-603675" y="-807950"/>
            <a:ext cx="9879725" cy="6132300"/>
            <a:chOff x="-603675" y="-807950"/>
            <a:chExt cx="9879725" cy="6132300"/>
          </a:xfrm>
        </p:grpSpPr>
        <p:sp>
          <p:nvSpPr>
            <p:cNvPr id="126" name="Google Shape;126;p17"/>
            <p:cNvSpPr/>
            <p:nvPr/>
          </p:nvSpPr>
          <p:spPr>
            <a:xfrm>
              <a:off x="-603675" y="-807950"/>
              <a:ext cx="1952700" cy="195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7"/>
            <p:cNvSpPr/>
            <p:nvPr/>
          </p:nvSpPr>
          <p:spPr>
            <a:xfrm>
              <a:off x="8181350" y="4229650"/>
              <a:ext cx="1094700" cy="109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17"/>
          <p:cNvSpPr/>
          <p:nvPr/>
        </p:nvSpPr>
        <p:spPr>
          <a:xfrm>
            <a:off x="424550" y="356300"/>
            <a:ext cx="8295000" cy="4430700"/>
          </a:xfrm>
          <a:prstGeom prst="roundRect">
            <a:avLst>
              <a:gd name="adj" fmla="val 283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accent5"/>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0" name="Google Shape;130;p17"/>
          <p:cNvSpPr txBox="1">
            <a:spLocks noGrp="1"/>
          </p:cNvSpPr>
          <p:nvPr>
            <p:ph type="subTitle" idx="1"/>
          </p:nvPr>
        </p:nvSpPr>
        <p:spPr>
          <a:xfrm>
            <a:off x="791173" y="1995291"/>
            <a:ext cx="2180400" cy="418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2400"/>
              <a:buFont typeface="Mada"/>
              <a:buNone/>
              <a:defRPr sz="1800" b="1">
                <a:solidFill>
                  <a:schemeClr val="accent5"/>
                </a:solidFill>
                <a:latin typeface="Mada"/>
                <a:ea typeface="Mada"/>
                <a:cs typeface="Mada"/>
                <a:sym typeface="Mada"/>
              </a:defRPr>
            </a:lvl1pPr>
            <a:lvl2pPr lvl="1"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2pPr>
            <a:lvl3pPr lvl="2"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3pPr>
            <a:lvl4pPr lvl="3"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4pPr>
            <a:lvl5pPr lvl="4"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5pPr>
            <a:lvl6pPr lvl="5"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6pPr>
            <a:lvl7pPr lvl="6"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7pPr>
            <a:lvl8pPr lvl="7"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8pPr>
            <a:lvl9pPr lvl="8"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9pPr>
          </a:lstStyle>
          <a:p>
            <a:endParaRPr/>
          </a:p>
        </p:txBody>
      </p:sp>
      <p:sp>
        <p:nvSpPr>
          <p:cNvPr id="131" name="Google Shape;131;p17"/>
          <p:cNvSpPr txBox="1">
            <a:spLocks noGrp="1"/>
          </p:cNvSpPr>
          <p:nvPr>
            <p:ph type="subTitle" idx="2"/>
          </p:nvPr>
        </p:nvSpPr>
        <p:spPr>
          <a:xfrm>
            <a:off x="791173" y="2407352"/>
            <a:ext cx="2180400" cy="150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accent5"/>
                </a:solidFill>
              </a:defRPr>
            </a:lvl1pPr>
            <a:lvl2pPr lvl="1" algn="ctr" rtl="0">
              <a:lnSpc>
                <a:spcPct val="100000"/>
              </a:lnSpc>
              <a:spcBef>
                <a:spcPts val="0"/>
              </a:spcBef>
              <a:spcAft>
                <a:spcPts val="0"/>
              </a:spcAft>
              <a:buClr>
                <a:schemeClr val="lt1"/>
              </a:buClr>
              <a:buSzPts val="1200"/>
              <a:buNone/>
              <a:defRPr>
                <a:solidFill>
                  <a:schemeClr val="lt1"/>
                </a:solidFill>
              </a:defRPr>
            </a:lvl2pPr>
            <a:lvl3pPr lvl="2" algn="ctr" rtl="0">
              <a:lnSpc>
                <a:spcPct val="100000"/>
              </a:lnSpc>
              <a:spcBef>
                <a:spcPts val="0"/>
              </a:spcBef>
              <a:spcAft>
                <a:spcPts val="0"/>
              </a:spcAft>
              <a:buClr>
                <a:schemeClr val="lt1"/>
              </a:buClr>
              <a:buSzPts val="1200"/>
              <a:buNone/>
              <a:defRPr>
                <a:solidFill>
                  <a:schemeClr val="lt1"/>
                </a:solidFill>
              </a:defRPr>
            </a:lvl3pPr>
            <a:lvl4pPr lvl="3" algn="ctr" rtl="0">
              <a:lnSpc>
                <a:spcPct val="100000"/>
              </a:lnSpc>
              <a:spcBef>
                <a:spcPts val="0"/>
              </a:spcBef>
              <a:spcAft>
                <a:spcPts val="0"/>
              </a:spcAft>
              <a:buClr>
                <a:schemeClr val="lt1"/>
              </a:buClr>
              <a:buSzPts val="1200"/>
              <a:buNone/>
              <a:defRPr>
                <a:solidFill>
                  <a:schemeClr val="lt1"/>
                </a:solidFill>
              </a:defRPr>
            </a:lvl4pPr>
            <a:lvl5pPr lvl="4" algn="ctr" rtl="0">
              <a:lnSpc>
                <a:spcPct val="100000"/>
              </a:lnSpc>
              <a:spcBef>
                <a:spcPts val="0"/>
              </a:spcBef>
              <a:spcAft>
                <a:spcPts val="0"/>
              </a:spcAft>
              <a:buClr>
                <a:schemeClr val="lt1"/>
              </a:buClr>
              <a:buSzPts val="1200"/>
              <a:buNone/>
              <a:defRPr>
                <a:solidFill>
                  <a:schemeClr val="lt1"/>
                </a:solidFill>
              </a:defRPr>
            </a:lvl5pPr>
            <a:lvl6pPr lvl="5" algn="ctr" rtl="0">
              <a:lnSpc>
                <a:spcPct val="100000"/>
              </a:lnSpc>
              <a:spcBef>
                <a:spcPts val="0"/>
              </a:spcBef>
              <a:spcAft>
                <a:spcPts val="0"/>
              </a:spcAft>
              <a:buClr>
                <a:schemeClr val="lt1"/>
              </a:buClr>
              <a:buSzPts val="1200"/>
              <a:buNone/>
              <a:defRPr>
                <a:solidFill>
                  <a:schemeClr val="lt1"/>
                </a:solidFill>
              </a:defRPr>
            </a:lvl6pPr>
            <a:lvl7pPr lvl="6" algn="ctr" rtl="0">
              <a:lnSpc>
                <a:spcPct val="100000"/>
              </a:lnSpc>
              <a:spcBef>
                <a:spcPts val="0"/>
              </a:spcBef>
              <a:spcAft>
                <a:spcPts val="0"/>
              </a:spcAft>
              <a:buClr>
                <a:schemeClr val="lt1"/>
              </a:buClr>
              <a:buSzPts val="1200"/>
              <a:buNone/>
              <a:defRPr>
                <a:solidFill>
                  <a:schemeClr val="lt1"/>
                </a:solidFill>
              </a:defRPr>
            </a:lvl7pPr>
            <a:lvl8pPr lvl="7" algn="ctr" rtl="0">
              <a:lnSpc>
                <a:spcPct val="100000"/>
              </a:lnSpc>
              <a:spcBef>
                <a:spcPts val="0"/>
              </a:spcBef>
              <a:spcAft>
                <a:spcPts val="0"/>
              </a:spcAft>
              <a:buClr>
                <a:schemeClr val="lt1"/>
              </a:buClr>
              <a:buSzPts val="1200"/>
              <a:buNone/>
              <a:defRPr>
                <a:solidFill>
                  <a:schemeClr val="lt1"/>
                </a:solidFill>
              </a:defRPr>
            </a:lvl8pPr>
            <a:lvl9pPr lvl="8" algn="ctr" rtl="0">
              <a:lnSpc>
                <a:spcPct val="100000"/>
              </a:lnSpc>
              <a:spcBef>
                <a:spcPts val="0"/>
              </a:spcBef>
              <a:spcAft>
                <a:spcPts val="0"/>
              </a:spcAft>
              <a:buClr>
                <a:schemeClr val="lt1"/>
              </a:buClr>
              <a:buSzPts val="1200"/>
              <a:buNone/>
              <a:defRPr>
                <a:solidFill>
                  <a:schemeClr val="lt1"/>
                </a:solidFill>
              </a:defRPr>
            </a:lvl9pPr>
          </a:lstStyle>
          <a:p>
            <a:endParaRPr/>
          </a:p>
        </p:txBody>
      </p:sp>
      <p:sp>
        <p:nvSpPr>
          <p:cNvPr id="132" name="Google Shape;132;p17"/>
          <p:cNvSpPr txBox="1">
            <a:spLocks noGrp="1"/>
          </p:cNvSpPr>
          <p:nvPr>
            <p:ph type="subTitle" idx="3"/>
          </p:nvPr>
        </p:nvSpPr>
        <p:spPr>
          <a:xfrm>
            <a:off x="3481788" y="2407352"/>
            <a:ext cx="2180400" cy="150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accent5"/>
                </a:solidFill>
              </a:defRPr>
            </a:lvl1pPr>
            <a:lvl2pPr lvl="1" algn="ctr" rtl="0">
              <a:lnSpc>
                <a:spcPct val="100000"/>
              </a:lnSpc>
              <a:spcBef>
                <a:spcPts val="0"/>
              </a:spcBef>
              <a:spcAft>
                <a:spcPts val="0"/>
              </a:spcAft>
              <a:buClr>
                <a:schemeClr val="lt1"/>
              </a:buClr>
              <a:buSzPts val="1200"/>
              <a:buNone/>
              <a:defRPr>
                <a:solidFill>
                  <a:schemeClr val="lt1"/>
                </a:solidFill>
              </a:defRPr>
            </a:lvl2pPr>
            <a:lvl3pPr lvl="2" algn="ctr" rtl="0">
              <a:lnSpc>
                <a:spcPct val="100000"/>
              </a:lnSpc>
              <a:spcBef>
                <a:spcPts val="0"/>
              </a:spcBef>
              <a:spcAft>
                <a:spcPts val="0"/>
              </a:spcAft>
              <a:buClr>
                <a:schemeClr val="lt1"/>
              </a:buClr>
              <a:buSzPts val="1200"/>
              <a:buNone/>
              <a:defRPr>
                <a:solidFill>
                  <a:schemeClr val="lt1"/>
                </a:solidFill>
              </a:defRPr>
            </a:lvl3pPr>
            <a:lvl4pPr lvl="3" algn="ctr" rtl="0">
              <a:lnSpc>
                <a:spcPct val="100000"/>
              </a:lnSpc>
              <a:spcBef>
                <a:spcPts val="0"/>
              </a:spcBef>
              <a:spcAft>
                <a:spcPts val="0"/>
              </a:spcAft>
              <a:buClr>
                <a:schemeClr val="lt1"/>
              </a:buClr>
              <a:buSzPts val="1200"/>
              <a:buNone/>
              <a:defRPr>
                <a:solidFill>
                  <a:schemeClr val="lt1"/>
                </a:solidFill>
              </a:defRPr>
            </a:lvl4pPr>
            <a:lvl5pPr lvl="4" algn="ctr" rtl="0">
              <a:lnSpc>
                <a:spcPct val="100000"/>
              </a:lnSpc>
              <a:spcBef>
                <a:spcPts val="0"/>
              </a:spcBef>
              <a:spcAft>
                <a:spcPts val="0"/>
              </a:spcAft>
              <a:buClr>
                <a:schemeClr val="lt1"/>
              </a:buClr>
              <a:buSzPts val="1200"/>
              <a:buNone/>
              <a:defRPr>
                <a:solidFill>
                  <a:schemeClr val="lt1"/>
                </a:solidFill>
              </a:defRPr>
            </a:lvl5pPr>
            <a:lvl6pPr lvl="5" algn="ctr" rtl="0">
              <a:lnSpc>
                <a:spcPct val="100000"/>
              </a:lnSpc>
              <a:spcBef>
                <a:spcPts val="0"/>
              </a:spcBef>
              <a:spcAft>
                <a:spcPts val="0"/>
              </a:spcAft>
              <a:buClr>
                <a:schemeClr val="lt1"/>
              </a:buClr>
              <a:buSzPts val="1200"/>
              <a:buNone/>
              <a:defRPr>
                <a:solidFill>
                  <a:schemeClr val="lt1"/>
                </a:solidFill>
              </a:defRPr>
            </a:lvl6pPr>
            <a:lvl7pPr lvl="6" algn="ctr" rtl="0">
              <a:lnSpc>
                <a:spcPct val="100000"/>
              </a:lnSpc>
              <a:spcBef>
                <a:spcPts val="0"/>
              </a:spcBef>
              <a:spcAft>
                <a:spcPts val="0"/>
              </a:spcAft>
              <a:buClr>
                <a:schemeClr val="lt1"/>
              </a:buClr>
              <a:buSzPts val="1200"/>
              <a:buNone/>
              <a:defRPr>
                <a:solidFill>
                  <a:schemeClr val="lt1"/>
                </a:solidFill>
              </a:defRPr>
            </a:lvl7pPr>
            <a:lvl8pPr lvl="7" algn="ctr" rtl="0">
              <a:lnSpc>
                <a:spcPct val="100000"/>
              </a:lnSpc>
              <a:spcBef>
                <a:spcPts val="0"/>
              </a:spcBef>
              <a:spcAft>
                <a:spcPts val="0"/>
              </a:spcAft>
              <a:buClr>
                <a:schemeClr val="lt1"/>
              </a:buClr>
              <a:buSzPts val="1200"/>
              <a:buNone/>
              <a:defRPr>
                <a:solidFill>
                  <a:schemeClr val="lt1"/>
                </a:solidFill>
              </a:defRPr>
            </a:lvl8pPr>
            <a:lvl9pPr lvl="8" algn="ctr" rtl="0">
              <a:lnSpc>
                <a:spcPct val="100000"/>
              </a:lnSpc>
              <a:spcBef>
                <a:spcPts val="0"/>
              </a:spcBef>
              <a:spcAft>
                <a:spcPts val="0"/>
              </a:spcAft>
              <a:buClr>
                <a:schemeClr val="lt1"/>
              </a:buClr>
              <a:buSzPts val="1200"/>
              <a:buNone/>
              <a:defRPr>
                <a:solidFill>
                  <a:schemeClr val="lt1"/>
                </a:solidFill>
              </a:defRPr>
            </a:lvl9pPr>
          </a:lstStyle>
          <a:p>
            <a:endParaRPr/>
          </a:p>
        </p:txBody>
      </p:sp>
      <p:sp>
        <p:nvSpPr>
          <p:cNvPr id="133" name="Google Shape;133;p17"/>
          <p:cNvSpPr txBox="1">
            <a:spLocks noGrp="1"/>
          </p:cNvSpPr>
          <p:nvPr>
            <p:ph type="subTitle" idx="4"/>
          </p:nvPr>
        </p:nvSpPr>
        <p:spPr>
          <a:xfrm>
            <a:off x="6172427" y="2407352"/>
            <a:ext cx="2180400" cy="150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accent5"/>
                </a:solidFill>
              </a:defRPr>
            </a:lvl1pPr>
            <a:lvl2pPr lvl="1" algn="ctr" rtl="0">
              <a:lnSpc>
                <a:spcPct val="100000"/>
              </a:lnSpc>
              <a:spcBef>
                <a:spcPts val="0"/>
              </a:spcBef>
              <a:spcAft>
                <a:spcPts val="0"/>
              </a:spcAft>
              <a:buClr>
                <a:schemeClr val="lt1"/>
              </a:buClr>
              <a:buSzPts val="1200"/>
              <a:buNone/>
              <a:defRPr>
                <a:solidFill>
                  <a:schemeClr val="lt1"/>
                </a:solidFill>
              </a:defRPr>
            </a:lvl2pPr>
            <a:lvl3pPr lvl="2" algn="ctr" rtl="0">
              <a:lnSpc>
                <a:spcPct val="100000"/>
              </a:lnSpc>
              <a:spcBef>
                <a:spcPts val="0"/>
              </a:spcBef>
              <a:spcAft>
                <a:spcPts val="0"/>
              </a:spcAft>
              <a:buClr>
                <a:schemeClr val="lt1"/>
              </a:buClr>
              <a:buSzPts val="1200"/>
              <a:buNone/>
              <a:defRPr>
                <a:solidFill>
                  <a:schemeClr val="lt1"/>
                </a:solidFill>
              </a:defRPr>
            </a:lvl3pPr>
            <a:lvl4pPr lvl="3" algn="ctr" rtl="0">
              <a:lnSpc>
                <a:spcPct val="100000"/>
              </a:lnSpc>
              <a:spcBef>
                <a:spcPts val="0"/>
              </a:spcBef>
              <a:spcAft>
                <a:spcPts val="0"/>
              </a:spcAft>
              <a:buClr>
                <a:schemeClr val="lt1"/>
              </a:buClr>
              <a:buSzPts val="1200"/>
              <a:buNone/>
              <a:defRPr>
                <a:solidFill>
                  <a:schemeClr val="lt1"/>
                </a:solidFill>
              </a:defRPr>
            </a:lvl4pPr>
            <a:lvl5pPr lvl="4" algn="ctr" rtl="0">
              <a:lnSpc>
                <a:spcPct val="100000"/>
              </a:lnSpc>
              <a:spcBef>
                <a:spcPts val="0"/>
              </a:spcBef>
              <a:spcAft>
                <a:spcPts val="0"/>
              </a:spcAft>
              <a:buClr>
                <a:schemeClr val="lt1"/>
              </a:buClr>
              <a:buSzPts val="1200"/>
              <a:buNone/>
              <a:defRPr>
                <a:solidFill>
                  <a:schemeClr val="lt1"/>
                </a:solidFill>
              </a:defRPr>
            </a:lvl5pPr>
            <a:lvl6pPr lvl="5" algn="ctr" rtl="0">
              <a:lnSpc>
                <a:spcPct val="100000"/>
              </a:lnSpc>
              <a:spcBef>
                <a:spcPts val="0"/>
              </a:spcBef>
              <a:spcAft>
                <a:spcPts val="0"/>
              </a:spcAft>
              <a:buClr>
                <a:schemeClr val="lt1"/>
              </a:buClr>
              <a:buSzPts val="1200"/>
              <a:buNone/>
              <a:defRPr>
                <a:solidFill>
                  <a:schemeClr val="lt1"/>
                </a:solidFill>
              </a:defRPr>
            </a:lvl6pPr>
            <a:lvl7pPr lvl="6" algn="ctr" rtl="0">
              <a:lnSpc>
                <a:spcPct val="100000"/>
              </a:lnSpc>
              <a:spcBef>
                <a:spcPts val="0"/>
              </a:spcBef>
              <a:spcAft>
                <a:spcPts val="0"/>
              </a:spcAft>
              <a:buClr>
                <a:schemeClr val="lt1"/>
              </a:buClr>
              <a:buSzPts val="1200"/>
              <a:buNone/>
              <a:defRPr>
                <a:solidFill>
                  <a:schemeClr val="lt1"/>
                </a:solidFill>
              </a:defRPr>
            </a:lvl7pPr>
            <a:lvl8pPr lvl="7" algn="ctr" rtl="0">
              <a:lnSpc>
                <a:spcPct val="100000"/>
              </a:lnSpc>
              <a:spcBef>
                <a:spcPts val="0"/>
              </a:spcBef>
              <a:spcAft>
                <a:spcPts val="0"/>
              </a:spcAft>
              <a:buClr>
                <a:schemeClr val="lt1"/>
              </a:buClr>
              <a:buSzPts val="1200"/>
              <a:buNone/>
              <a:defRPr>
                <a:solidFill>
                  <a:schemeClr val="lt1"/>
                </a:solidFill>
              </a:defRPr>
            </a:lvl8pPr>
            <a:lvl9pPr lvl="8" algn="ctr" rtl="0">
              <a:lnSpc>
                <a:spcPct val="100000"/>
              </a:lnSpc>
              <a:spcBef>
                <a:spcPts val="0"/>
              </a:spcBef>
              <a:spcAft>
                <a:spcPts val="0"/>
              </a:spcAft>
              <a:buClr>
                <a:schemeClr val="lt1"/>
              </a:buClr>
              <a:buSzPts val="1200"/>
              <a:buNone/>
              <a:defRPr>
                <a:solidFill>
                  <a:schemeClr val="lt1"/>
                </a:solidFill>
              </a:defRPr>
            </a:lvl9pPr>
          </a:lstStyle>
          <a:p>
            <a:endParaRPr/>
          </a:p>
        </p:txBody>
      </p:sp>
      <p:sp>
        <p:nvSpPr>
          <p:cNvPr id="134" name="Google Shape;134;p17"/>
          <p:cNvSpPr txBox="1">
            <a:spLocks noGrp="1"/>
          </p:cNvSpPr>
          <p:nvPr>
            <p:ph type="subTitle" idx="5"/>
          </p:nvPr>
        </p:nvSpPr>
        <p:spPr>
          <a:xfrm>
            <a:off x="3481788" y="1995291"/>
            <a:ext cx="2180400" cy="418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2400"/>
              <a:buFont typeface="Mada"/>
              <a:buNone/>
              <a:defRPr sz="1800" b="1">
                <a:solidFill>
                  <a:schemeClr val="accent5"/>
                </a:solidFill>
                <a:latin typeface="Mada"/>
                <a:ea typeface="Mada"/>
                <a:cs typeface="Mada"/>
                <a:sym typeface="Mada"/>
              </a:defRPr>
            </a:lvl1pPr>
            <a:lvl2pPr lvl="1"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2pPr>
            <a:lvl3pPr lvl="2"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3pPr>
            <a:lvl4pPr lvl="3"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4pPr>
            <a:lvl5pPr lvl="4"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5pPr>
            <a:lvl6pPr lvl="5"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6pPr>
            <a:lvl7pPr lvl="6"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7pPr>
            <a:lvl8pPr lvl="7"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8pPr>
            <a:lvl9pPr lvl="8"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9pPr>
          </a:lstStyle>
          <a:p>
            <a:endParaRPr/>
          </a:p>
        </p:txBody>
      </p:sp>
      <p:sp>
        <p:nvSpPr>
          <p:cNvPr id="135" name="Google Shape;135;p17"/>
          <p:cNvSpPr txBox="1">
            <a:spLocks noGrp="1"/>
          </p:cNvSpPr>
          <p:nvPr>
            <p:ph type="subTitle" idx="6"/>
          </p:nvPr>
        </p:nvSpPr>
        <p:spPr>
          <a:xfrm>
            <a:off x="6172427" y="1995291"/>
            <a:ext cx="2180400" cy="418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2400"/>
              <a:buFont typeface="Mada"/>
              <a:buNone/>
              <a:defRPr sz="1800" b="1">
                <a:solidFill>
                  <a:schemeClr val="accent5"/>
                </a:solidFill>
                <a:latin typeface="Mada"/>
                <a:ea typeface="Mada"/>
                <a:cs typeface="Mada"/>
                <a:sym typeface="Mada"/>
              </a:defRPr>
            </a:lvl1pPr>
            <a:lvl2pPr lvl="1"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2pPr>
            <a:lvl3pPr lvl="2"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3pPr>
            <a:lvl4pPr lvl="3"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4pPr>
            <a:lvl5pPr lvl="4"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5pPr>
            <a:lvl6pPr lvl="5"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6pPr>
            <a:lvl7pPr lvl="6"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7pPr>
            <a:lvl8pPr lvl="7"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8pPr>
            <a:lvl9pPr lvl="8"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48"/>
        <p:cNvGrpSpPr/>
        <p:nvPr/>
      </p:nvGrpSpPr>
      <p:grpSpPr>
        <a:xfrm>
          <a:off x="0" y="0"/>
          <a:ext cx="0" cy="0"/>
          <a:chOff x="0" y="0"/>
          <a:chExt cx="0" cy="0"/>
        </a:xfrm>
      </p:grpSpPr>
      <p:grpSp>
        <p:nvGrpSpPr>
          <p:cNvPr id="149" name="Google Shape;149;p19"/>
          <p:cNvGrpSpPr/>
          <p:nvPr/>
        </p:nvGrpSpPr>
        <p:grpSpPr>
          <a:xfrm>
            <a:off x="-263500" y="-807950"/>
            <a:ext cx="6517900" cy="6227925"/>
            <a:chOff x="-263500" y="-807950"/>
            <a:chExt cx="6517900" cy="6227925"/>
          </a:xfrm>
        </p:grpSpPr>
        <p:sp>
          <p:nvSpPr>
            <p:cNvPr id="150" name="Google Shape;150;p19"/>
            <p:cNvSpPr/>
            <p:nvPr/>
          </p:nvSpPr>
          <p:spPr>
            <a:xfrm>
              <a:off x="5159700" y="4325275"/>
              <a:ext cx="1094700" cy="1094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p:nvPr/>
          </p:nvSpPr>
          <p:spPr>
            <a:xfrm>
              <a:off x="-263500" y="-807950"/>
              <a:ext cx="1952700" cy="1952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19"/>
          <p:cNvSpPr/>
          <p:nvPr/>
        </p:nvSpPr>
        <p:spPr>
          <a:xfrm>
            <a:off x="424550" y="356300"/>
            <a:ext cx="8295000" cy="4430700"/>
          </a:xfrm>
          <a:prstGeom prst="roundRect">
            <a:avLst>
              <a:gd name="adj" fmla="val 283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accent5"/>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154" name="Google Shape;154;p19"/>
          <p:cNvSpPr txBox="1">
            <a:spLocks noGrp="1"/>
          </p:cNvSpPr>
          <p:nvPr>
            <p:ph type="subTitle" idx="1"/>
          </p:nvPr>
        </p:nvSpPr>
        <p:spPr>
          <a:xfrm>
            <a:off x="864274" y="1154075"/>
            <a:ext cx="3342600" cy="52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2400"/>
              <a:buFont typeface="Mada"/>
              <a:buNone/>
              <a:defRPr sz="1800" b="1">
                <a:solidFill>
                  <a:schemeClr val="accent5"/>
                </a:solidFill>
                <a:latin typeface="Mada"/>
                <a:ea typeface="Mada"/>
                <a:cs typeface="Mada"/>
                <a:sym typeface="Mada"/>
              </a:defRPr>
            </a:lvl1pPr>
            <a:lvl2pPr lvl="1"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2pPr>
            <a:lvl3pPr lvl="2"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3pPr>
            <a:lvl4pPr lvl="3"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4pPr>
            <a:lvl5pPr lvl="4"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5pPr>
            <a:lvl6pPr lvl="5"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6pPr>
            <a:lvl7pPr lvl="6"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7pPr>
            <a:lvl8pPr lvl="7"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8pPr>
            <a:lvl9pPr lvl="8"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9pPr>
          </a:lstStyle>
          <a:p>
            <a:endParaRPr/>
          </a:p>
        </p:txBody>
      </p:sp>
      <p:sp>
        <p:nvSpPr>
          <p:cNvPr id="155" name="Google Shape;155;p19"/>
          <p:cNvSpPr txBox="1">
            <a:spLocks noGrp="1"/>
          </p:cNvSpPr>
          <p:nvPr>
            <p:ph type="subTitle" idx="2"/>
          </p:nvPr>
        </p:nvSpPr>
        <p:spPr>
          <a:xfrm>
            <a:off x="864275" y="1662966"/>
            <a:ext cx="33426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accent5"/>
                </a:solidFill>
              </a:defRPr>
            </a:lvl1pPr>
            <a:lvl2pPr lvl="1" algn="ctr" rtl="0">
              <a:lnSpc>
                <a:spcPct val="100000"/>
              </a:lnSpc>
              <a:spcBef>
                <a:spcPts val="0"/>
              </a:spcBef>
              <a:spcAft>
                <a:spcPts val="0"/>
              </a:spcAft>
              <a:buClr>
                <a:schemeClr val="lt1"/>
              </a:buClr>
              <a:buSzPts val="1200"/>
              <a:buNone/>
              <a:defRPr>
                <a:solidFill>
                  <a:schemeClr val="lt1"/>
                </a:solidFill>
              </a:defRPr>
            </a:lvl2pPr>
            <a:lvl3pPr lvl="2" algn="ctr" rtl="0">
              <a:lnSpc>
                <a:spcPct val="100000"/>
              </a:lnSpc>
              <a:spcBef>
                <a:spcPts val="0"/>
              </a:spcBef>
              <a:spcAft>
                <a:spcPts val="0"/>
              </a:spcAft>
              <a:buClr>
                <a:schemeClr val="lt1"/>
              </a:buClr>
              <a:buSzPts val="1200"/>
              <a:buNone/>
              <a:defRPr>
                <a:solidFill>
                  <a:schemeClr val="lt1"/>
                </a:solidFill>
              </a:defRPr>
            </a:lvl3pPr>
            <a:lvl4pPr lvl="3" algn="ctr" rtl="0">
              <a:lnSpc>
                <a:spcPct val="100000"/>
              </a:lnSpc>
              <a:spcBef>
                <a:spcPts val="0"/>
              </a:spcBef>
              <a:spcAft>
                <a:spcPts val="0"/>
              </a:spcAft>
              <a:buClr>
                <a:schemeClr val="lt1"/>
              </a:buClr>
              <a:buSzPts val="1200"/>
              <a:buNone/>
              <a:defRPr>
                <a:solidFill>
                  <a:schemeClr val="lt1"/>
                </a:solidFill>
              </a:defRPr>
            </a:lvl4pPr>
            <a:lvl5pPr lvl="4" algn="ctr" rtl="0">
              <a:lnSpc>
                <a:spcPct val="100000"/>
              </a:lnSpc>
              <a:spcBef>
                <a:spcPts val="0"/>
              </a:spcBef>
              <a:spcAft>
                <a:spcPts val="0"/>
              </a:spcAft>
              <a:buClr>
                <a:schemeClr val="lt1"/>
              </a:buClr>
              <a:buSzPts val="1200"/>
              <a:buNone/>
              <a:defRPr>
                <a:solidFill>
                  <a:schemeClr val="lt1"/>
                </a:solidFill>
              </a:defRPr>
            </a:lvl5pPr>
            <a:lvl6pPr lvl="5" algn="ctr" rtl="0">
              <a:lnSpc>
                <a:spcPct val="100000"/>
              </a:lnSpc>
              <a:spcBef>
                <a:spcPts val="0"/>
              </a:spcBef>
              <a:spcAft>
                <a:spcPts val="0"/>
              </a:spcAft>
              <a:buClr>
                <a:schemeClr val="lt1"/>
              </a:buClr>
              <a:buSzPts val="1200"/>
              <a:buNone/>
              <a:defRPr>
                <a:solidFill>
                  <a:schemeClr val="lt1"/>
                </a:solidFill>
              </a:defRPr>
            </a:lvl6pPr>
            <a:lvl7pPr lvl="6" algn="ctr" rtl="0">
              <a:lnSpc>
                <a:spcPct val="100000"/>
              </a:lnSpc>
              <a:spcBef>
                <a:spcPts val="0"/>
              </a:spcBef>
              <a:spcAft>
                <a:spcPts val="0"/>
              </a:spcAft>
              <a:buClr>
                <a:schemeClr val="lt1"/>
              </a:buClr>
              <a:buSzPts val="1200"/>
              <a:buNone/>
              <a:defRPr>
                <a:solidFill>
                  <a:schemeClr val="lt1"/>
                </a:solidFill>
              </a:defRPr>
            </a:lvl7pPr>
            <a:lvl8pPr lvl="7" algn="ctr" rtl="0">
              <a:lnSpc>
                <a:spcPct val="100000"/>
              </a:lnSpc>
              <a:spcBef>
                <a:spcPts val="0"/>
              </a:spcBef>
              <a:spcAft>
                <a:spcPts val="0"/>
              </a:spcAft>
              <a:buClr>
                <a:schemeClr val="lt1"/>
              </a:buClr>
              <a:buSzPts val="1200"/>
              <a:buNone/>
              <a:defRPr>
                <a:solidFill>
                  <a:schemeClr val="lt1"/>
                </a:solidFill>
              </a:defRPr>
            </a:lvl8pPr>
            <a:lvl9pPr lvl="8" algn="ctr" rtl="0">
              <a:lnSpc>
                <a:spcPct val="100000"/>
              </a:lnSpc>
              <a:spcBef>
                <a:spcPts val="0"/>
              </a:spcBef>
              <a:spcAft>
                <a:spcPts val="0"/>
              </a:spcAft>
              <a:buClr>
                <a:schemeClr val="lt1"/>
              </a:buClr>
              <a:buSzPts val="1200"/>
              <a:buNone/>
              <a:defRPr>
                <a:solidFill>
                  <a:schemeClr val="lt1"/>
                </a:solidFill>
              </a:defRPr>
            </a:lvl9pPr>
          </a:lstStyle>
          <a:p>
            <a:endParaRPr/>
          </a:p>
        </p:txBody>
      </p:sp>
      <p:sp>
        <p:nvSpPr>
          <p:cNvPr id="156" name="Google Shape;156;p19"/>
          <p:cNvSpPr txBox="1">
            <a:spLocks noGrp="1"/>
          </p:cNvSpPr>
          <p:nvPr>
            <p:ph type="subTitle" idx="3"/>
          </p:nvPr>
        </p:nvSpPr>
        <p:spPr>
          <a:xfrm>
            <a:off x="4937126" y="1662966"/>
            <a:ext cx="33426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accent5"/>
                </a:solidFill>
              </a:defRPr>
            </a:lvl1pPr>
            <a:lvl2pPr lvl="1" algn="ctr" rtl="0">
              <a:lnSpc>
                <a:spcPct val="100000"/>
              </a:lnSpc>
              <a:spcBef>
                <a:spcPts val="0"/>
              </a:spcBef>
              <a:spcAft>
                <a:spcPts val="0"/>
              </a:spcAft>
              <a:buClr>
                <a:schemeClr val="lt1"/>
              </a:buClr>
              <a:buSzPts val="1200"/>
              <a:buNone/>
              <a:defRPr>
                <a:solidFill>
                  <a:schemeClr val="lt1"/>
                </a:solidFill>
              </a:defRPr>
            </a:lvl2pPr>
            <a:lvl3pPr lvl="2" algn="ctr" rtl="0">
              <a:lnSpc>
                <a:spcPct val="100000"/>
              </a:lnSpc>
              <a:spcBef>
                <a:spcPts val="0"/>
              </a:spcBef>
              <a:spcAft>
                <a:spcPts val="0"/>
              </a:spcAft>
              <a:buClr>
                <a:schemeClr val="lt1"/>
              </a:buClr>
              <a:buSzPts val="1200"/>
              <a:buNone/>
              <a:defRPr>
                <a:solidFill>
                  <a:schemeClr val="lt1"/>
                </a:solidFill>
              </a:defRPr>
            </a:lvl3pPr>
            <a:lvl4pPr lvl="3" algn="ctr" rtl="0">
              <a:lnSpc>
                <a:spcPct val="100000"/>
              </a:lnSpc>
              <a:spcBef>
                <a:spcPts val="0"/>
              </a:spcBef>
              <a:spcAft>
                <a:spcPts val="0"/>
              </a:spcAft>
              <a:buClr>
                <a:schemeClr val="lt1"/>
              </a:buClr>
              <a:buSzPts val="1200"/>
              <a:buNone/>
              <a:defRPr>
                <a:solidFill>
                  <a:schemeClr val="lt1"/>
                </a:solidFill>
              </a:defRPr>
            </a:lvl4pPr>
            <a:lvl5pPr lvl="4" algn="ctr" rtl="0">
              <a:lnSpc>
                <a:spcPct val="100000"/>
              </a:lnSpc>
              <a:spcBef>
                <a:spcPts val="0"/>
              </a:spcBef>
              <a:spcAft>
                <a:spcPts val="0"/>
              </a:spcAft>
              <a:buClr>
                <a:schemeClr val="lt1"/>
              </a:buClr>
              <a:buSzPts val="1200"/>
              <a:buNone/>
              <a:defRPr>
                <a:solidFill>
                  <a:schemeClr val="lt1"/>
                </a:solidFill>
              </a:defRPr>
            </a:lvl5pPr>
            <a:lvl6pPr lvl="5" algn="ctr" rtl="0">
              <a:lnSpc>
                <a:spcPct val="100000"/>
              </a:lnSpc>
              <a:spcBef>
                <a:spcPts val="0"/>
              </a:spcBef>
              <a:spcAft>
                <a:spcPts val="0"/>
              </a:spcAft>
              <a:buClr>
                <a:schemeClr val="lt1"/>
              </a:buClr>
              <a:buSzPts val="1200"/>
              <a:buNone/>
              <a:defRPr>
                <a:solidFill>
                  <a:schemeClr val="lt1"/>
                </a:solidFill>
              </a:defRPr>
            </a:lvl6pPr>
            <a:lvl7pPr lvl="6" algn="ctr" rtl="0">
              <a:lnSpc>
                <a:spcPct val="100000"/>
              </a:lnSpc>
              <a:spcBef>
                <a:spcPts val="0"/>
              </a:spcBef>
              <a:spcAft>
                <a:spcPts val="0"/>
              </a:spcAft>
              <a:buClr>
                <a:schemeClr val="lt1"/>
              </a:buClr>
              <a:buSzPts val="1200"/>
              <a:buNone/>
              <a:defRPr>
                <a:solidFill>
                  <a:schemeClr val="lt1"/>
                </a:solidFill>
              </a:defRPr>
            </a:lvl7pPr>
            <a:lvl8pPr lvl="7" algn="ctr" rtl="0">
              <a:lnSpc>
                <a:spcPct val="100000"/>
              </a:lnSpc>
              <a:spcBef>
                <a:spcPts val="0"/>
              </a:spcBef>
              <a:spcAft>
                <a:spcPts val="0"/>
              </a:spcAft>
              <a:buClr>
                <a:schemeClr val="lt1"/>
              </a:buClr>
              <a:buSzPts val="1200"/>
              <a:buNone/>
              <a:defRPr>
                <a:solidFill>
                  <a:schemeClr val="lt1"/>
                </a:solidFill>
              </a:defRPr>
            </a:lvl8pPr>
            <a:lvl9pPr lvl="8" algn="ctr" rtl="0">
              <a:lnSpc>
                <a:spcPct val="100000"/>
              </a:lnSpc>
              <a:spcBef>
                <a:spcPts val="0"/>
              </a:spcBef>
              <a:spcAft>
                <a:spcPts val="0"/>
              </a:spcAft>
              <a:buClr>
                <a:schemeClr val="lt1"/>
              </a:buClr>
              <a:buSzPts val="1200"/>
              <a:buNone/>
              <a:defRPr>
                <a:solidFill>
                  <a:schemeClr val="lt1"/>
                </a:solidFill>
              </a:defRPr>
            </a:lvl9pPr>
          </a:lstStyle>
          <a:p>
            <a:endParaRPr/>
          </a:p>
        </p:txBody>
      </p:sp>
      <p:sp>
        <p:nvSpPr>
          <p:cNvPr id="157" name="Google Shape;157;p19"/>
          <p:cNvSpPr txBox="1">
            <a:spLocks noGrp="1"/>
          </p:cNvSpPr>
          <p:nvPr>
            <p:ph type="subTitle" idx="4"/>
          </p:nvPr>
        </p:nvSpPr>
        <p:spPr>
          <a:xfrm>
            <a:off x="864275" y="3262536"/>
            <a:ext cx="33426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accent5"/>
                </a:solidFill>
              </a:defRPr>
            </a:lvl1pPr>
            <a:lvl2pPr lvl="1" algn="ctr" rtl="0">
              <a:lnSpc>
                <a:spcPct val="100000"/>
              </a:lnSpc>
              <a:spcBef>
                <a:spcPts val="0"/>
              </a:spcBef>
              <a:spcAft>
                <a:spcPts val="0"/>
              </a:spcAft>
              <a:buClr>
                <a:schemeClr val="lt1"/>
              </a:buClr>
              <a:buSzPts val="1200"/>
              <a:buNone/>
              <a:defRPr>
                <a:solidFill>
                  <a:schemeClr val="lt1"/>
                </a:solidFill>
              </a:defRPr>
            </a:lvl2pPr>
            <a:lvl3pPr lvl="2" algn="ctr" rtl="0">
              <a:lnSpc>
                <a:spcPct val="100000"/>
              </a:lnSpc>
              <a:spcBef>
                <a:spcPts val="0"/>
              </a:spcBef>
              <a:spcAft>
                <a:spcPts val="0"/>
              </a:spcAft>
              <a:buClr>
                <a:schemeClr val="lt1"/>
              </a:buClr>
              <a:buSzPts val="1200"/>
              <a:buNone/>
              <a:defRPr>
                <a:solidFill>
                  <a:schemeClr val="lt1"/>
                </a:solidFill>
              </a:defRPr>
            </a:lvl3pPr>
            <a:lvl4pPr lvl="3" algn="ctr" rtl="0">
              <a:lnSpc>
                <a:spcPct val="100000"/>
              </a:lnSpc>
              <a:spcBef>
                <a:spcPts val="0"/>
              </a:spcBef>
              <a:spcAft>
                <a:spcPts val="0"/>
              </a:spcAft>
              <a:buClr>
                <a:schemeClr val="lt1"/>
              </a:buClr>
              <a:buSzPts val="1200"/>
              <a:buNone/>
              <a:defRPr>
                <a:solidFill>
                  <a:schemeClr val="lt1"/>
                </a:solidFill>
              </a:defRPr>
            </a:lvl4pPr>
            <a:lvl5pPr lvl="4" algn="ctr" rtl="0">
              <a:lnSpc>
                <a:spcPct val="100000"/>
              </a:lnSpc>
              <a:spcBef>
                <a:spcPts val="0"/>
              </a:spcBef>
              <a:spcAft>
                <a:spcPts val="0"/>
              </a:spcAft>
              <a:buClr>
                <a:schemeClr val="lt1"/>
              </a:buClr>
              <a:buSzPts val="1200"/>
              <a:buNone/>
              <a:defRPr>
                <a:solidFill>
                  <a:schemeClr val="lt1"/>
                </a:solidFill>
              </a:defRPr>
            </a:lvl5pPr>
            <a:lvl6pPr lvl="5" algn="ctr" rtl="0">
              <a:lnSpc>
                <a:spcPct val="100000"/>
              </a:lnSpc>
              <a:spcBef>
                <a:spcPts val="0"/>
              </a:spcBef>
              <a:spcAft>
                <a:spcPts val="0"/>
              </a:spcAft>
              <a:buClr>
                <a:schemeClr val="lt1"/>
              </a:buClr>
              <a:buSzPts val="1200"/>
              <a:buNone/>
              <a:defRPr>
                <a:solidFill>
                  <a:schemeClr val="lt1"/>
                </a:solidFill>
              </a:defRPr>
            </a:lvl6pPr>
            <a:lvl7pPr lvl="6" algn="ctr" rtl="0">
              <a:lnSpc>
                <a:spcPct val="100000"/>
              </a:lnSpc>
              <a:spcBef>
                <a:spcPts val="0"/>
              </a:spcBef>
              <a:spcAft>
                <a:spcPts val="0"/>
              </a:spcAft>
              <a:buClr>
                <a:schemeClr val="lt1"/>
              </a:buClr>
              <a:buSzPts val="1200"/>
              <a:buNone/>
              <a:defRPr>
                <a:solidFill>
                  <a:schemeClr val="lt1"/>
                </a:solidFill>
              </a:defRPr>
            </a:lvl7pPr>
            <a:lvl8pPr lvl="7" algn="ctr" rtl="0">
              <a:lnSpc>
                <a:spcPct val="100000"/>
              </a:lnSpc>
              <a:spcBef>
                <a:spcPts val="0"/>
              </a:spcBef>
              <a:spcAft>
                <a:spcPts val="0"/>
              </a:spcAft>
              <a:buClr>
                <a:schemeClr val="lt1"/>
              </a:buClr>
              <a:buSzPts val="1200"/>
              <a:buNone/>
              <a:defRPr>
                <a:solidFill>
                  <a:schemeClr val="lt1"/>
                </a:solidFill>
              </a:defRPr>
            </a:lvl8pPr>
            <a:lvl9pPr lvl="8" algn="ctr" rtl="0">
              <a:lnSpc>
                <a:spcPct val="100000"/>
              </a:lnSpc>
              <a:spcBef>
                <a:spcPts val="0"/>
              </a:spcBef>
              <a:spcAft>
                <a:spcPts val="0"/>
              </a:spcAft>
              <a:buClr>
                <a:schemeClr val="lt1"/>
              </a:buClr>
              <a:buSzPts val="1200"/>
              <a:buNone/>
              <a:defRPr>
                <a:solidFill>
                  <a:schemeClr val="lt1"/>
                </a:solidFill>
              </a:defRPr>
            </a:lvl9pPr>
          </a:lstStyle>
          <a:p>
            <a:endParaRPr/>
          </a:p>
        </p:txBody>
      </p:sp>
      <p:sp>
        <p:nvSpPr>
          <p:cNvPr id="158" name="Google Shape;158;p19"/>
          <p:cNvSpPr txBox="1">
            <a:spLocks noGrp="1"/>
          </p:cNvSpPr>
          <p:nvPr>
            <p:ph type="subTitle" idx="5"/>
          </p:nvPr>
        </p:nvSpPr>
        <p:spPr>
          <a:xfrm>
            <a:off x="4937126" y="3262536"/>
            <a:ext cx="33426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accent5"/>
                </a:solidFill>
              </a:defRPr>
            </a:lvl1pPr>
            <a:lvl2pPr lvl="1" algn="ctr" rtl="0">
              <a:lnSpc>
                <a:spcPct val="100000"/>
              </a:lnSpc>
              <a:spcBef>
                <a:spcPts val="0"/>
              </a:spcBef>
              <a:spcAft>
                <a:spcPts val="0"/>
              </a:spcAft>
              <a:buClr>
                <a:schemeClr val="lt1"/>
              </a:buClr>
              <a:buSzPts val="1200"/>
              <a:buNone/>
              <a:defRPr>
                <a:solidFill>
                  <a:schemeClr val="lt1"/>
                </a:solidFill>
              </a:defRPr>
            </a:lvl2pPr>
            <a:lvl3pPr lvl="2" algn="ctr" rtl="0">
              <a:lnSpc>
                <a:spcPct val="100000"/>
              </a:lnSpc>
              <a:spcBef>
                <a:spcPts val="0"/>
              </a:spcBef>
              <a:spcAft>
                <a:spcPts val="0"/>
              </a:spcAft>
              <a:buClr>
                <a:schemeClr val="lt1"/>
              </a:buClr>
              <a:buSzPts val="1200"/>
              <a:buNone/>
              <a:defRPr>
                <a:solidFill>
                  <a:schemeClr val="lt1"/>
                </a:solidFill>
              </a:defRPr>
            </a:lvl3pPr>
            <a:lvl4pPr lvl="3" algn="ctr" rtl="0">
              <a:lnSpc>
                <a:spcPct val="100000"/>
              </a:lnSpc>
              <a:spcBef>
                <a:spcPts val="0"/>
              </a:spcBef>
              <a:spcAft>
                <a:spcPts val="0"/>
              </a:spcAft>
              <a:buClr>
                <a:schemeClr val="lt1"/>
              </a:buClr>
              <a:buSzPts val="1200"/>
              <a:buNone/>
              <a:defRPr>
                <a:solidFill>
                  <a:schemeClr val="lt1"/>
                </a:solidFill>
              </a:defRPr>
            </a:lvl4pPr>
            <a:lvl5pPr lvl="4" algn="ctr" rtl="0">
              <a:lnSpc>
                <a:spcPct val="100000"/>
              </a:lnSpc>
              <a:spcBef>
                <a:spcPts val="0"/>
              </a:spcBef>
              <a:spcAft>
                <a:spcPts val="0"/>
              </a:spcAft>
              <a:buClr>
                <a:schemeClr val="lt1"/>
              </a:buClr>
              <a:buSzPts val="1200"/>
              <a:buNone/>
              <a:defRPr>
                <a:solidFill>
                  <a:schemeClr val="lt1"/>
                </a:solidFill>
              </a:defRPr>
            </a:lvl5pPr>
            <a:lvl6pPr lvl="5" algn="ctr" rtl="0">
              <a:lnSpc>
                <a:spcPct val="100000"/>
              </a:lnSpc>
              <a:spcBef>
                <a:spcPts val="0"/>
              </a:spcBef>
              <a:spcAft>
                <a:spcPts val="0"/>
              </a:spcAft>
              <a:buClr>
                <a:schemeClr val="lt1"/>
              </a:buClr>
              <a:buSzPts val="1200"/>
              <a:buNone/>
              <a:defRPr>
                <a:solidFill>
                  <a:schemeClr val="lt1"/>
                </a:solidFill>
              </a:defRPr>
            </a:lvl6pPr>
            <a:lvl7pPr lvl="6" algn="ctr" rtl="0">
              <a:lnSpc>
                <a:spcPct val="100000"/>
              </a:lnSpc>
              <a:spcBef>
                <a:spcPts val="0"/>
              </a:spcBef>
              <a:spcAft>
                <a:spcPts val="0"/>
              </a:spcAft>
              <a:buClr>
                <a:schemeClr val="lt1"/>
              </a:buClr>
              <a:buSzPts val="1200"/>
              <a:buNone/>
              <a:defRPr>
                <a:solidFill>
                  <a:schemeClr val="lt1"/>
                </a:solidFill>
              </a:defRPr>
            </a:lvl7pPr>
            <a:lvl8pPr lvl="7" algn="ctr" rtl="0">
              <a:lnSpc>
                <a:spcPct val="100000"/>
              </a:lnSpc>
              <a:spcBef>
                <a:spcPts val="0"/>
              </a:spcBef>
              <a:spcAft>
                <a:spcPts val="0"/>
              </a:spcAft>
              <a:buClr>
                <a:schemeClr val="lt1"/>
              </a:buClr>
              <a:buSzPts val="1200"/>
              <a:buNone/>
              <a:defRPr>
                <a:solidFill>
                  <a:schemeClr val="lt1"/>
                </a:solidFill>
              </a:defRPr>
            </a:lvl8pPr>
            <a:lvl9pPr lvl="8" algn="ctr" rtl="0">
              <a:lnSpc>
                <a:spcPct val="100000"/>
              </a:lnSpc>
              <a:spcBef>
                <a:spcPts val="0"/>
              </a:spcBef>
              <a:spcAft>
                <a:spcPts val="0"/>
              </a:spcAft>
              <a:buClr>
                <a:schemeClr val="lt1"/>
              </a:buClr>
              <a:buSzPts val="1200"/>
              <a:buNone/>
              <a:defRPr>
                <a:solidFill>
                  <a:schemeClr val="lt1"/>
                </a:solidFill>
              </a:defRPr>
            </a:lvl9pPr>
          </a:lstStyle>
          <a:p>
            <a:endParaRPr/>
          </a:p>
        </p:txBody>
      </p:sp>
      <p:sp>
        <p:nvSpPr>
          <p:cNvPr id="159" name="Google Shape;159;p19"/>
          <p:cNvSpPr txBox="1">
            <a:spLocks noGrp="1"/>
          </p:cNvSpPr>
          <p:nvPr>
            <p:ph type="subTitle" idx="6"/>
          </p:nvPr>
        </p:nvSpPr>
        <p:spPr>
          <a:xfrm>
            <a:off x="864274" y="2747975"/>
            <a:ext cx="3342600" cy="52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2400"/>
              <a:buFont typeface="Mada"/>
              <a:buNone/>
              <a:defRPr sz="1800" b="1">
                <a:solidFill>
                  <a:schemeClr val="accent5"/>
                </a:solidFill>
                <a:latin typeface="Mada"/>
                <a:ea typeface="Mada"/>
                <a:cs typeface="Mada"/>
                <a:sym typeface="Mada"/>
              </a:defRPr>
            </a:lvl1pPr>
            <a:lvl2pPr lvl="1"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2pPr>
            <a:lvl3pPr lvl="2"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3pPr>
            <a:lvl4pPr lvl="3"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4pPr>
            <a:lvl5pPr lvl="4"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5pPr>
            <a:lvl6pPr lvl="5"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6pPr>
            <a:lvl7pPr lvl="6"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7pPr>
            <a:lvl8pPr lvl="7"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8pPr>
            <a:lvl9pPr lvl="8"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9pPr>
          </a:lstStyle>
          <a:p>
            <a:endParaRPr/>
          </a:p>
        </p:txBody>
      </p:sp>
      <p:sp>
        <p:nvSpPr>
          <p:cNvPr id="160" name="Google Shape;160;p19"/>
          <p:cNvSpPr txBox="1">
            <a:spLocks noGrp="1"/>
          </p:cNvSpPr>
          <p:nvPr>
            <p:ph type="subTitle" idx="7"/>
          </p:nvPr>
        </p:nvSpPr>
        <p:spPr>
          <a:xfrm>
            <a:off x="4937124" y="1154075"/>
            <a:ext cx="3342600" cy="52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2400"/>
              <a:buFont typeface="Mada"/>
              <a:buNone/>
              <a:defRPr sz="1800" b="1">
                <a:solidFill>
                  <a:schemeClr val="accent5"/>
                </a:solidFill>
                <a:latin typeface="Mada"/>
                <a:ea typeface="Mada"/>
                <a:cs typeface="Mada"/>
                <a:sym typeface="Mada"/>
              </a:defRPr>
            </a:lvl1pPr>
            <a:lvl2pPr lvl="1"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2pPr>
            <a:lvl3pPr lvl="2"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3pPr>
            <a:lvl4pPr lvl="3"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4pPr>
            <a:lvl5pPr lvl="4"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5pPr>
            <a:lvl6pPr lvl="5"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6pPr>
            <a:lvl7pPr lvl="6"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7pPr>
            <a:lvl8pPr lvl="7"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8pPr>
            <a:lvl9pPr lvl="8"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9pPr>
          </a:lstStyle>
          <a:p>
            <a:endParaRPr/>
          </a:p>
        </p:txBody>
      </p:sp>
      <p:sp>
        <p:nvSpPr>
          <p:cNvPr id="161" name="Google Shape;161;p19"/>
          <p:cNvSpPr txBox="1">
            <a:spLocks noGrp="1"/>
          </p:cNvSpPr>
          <p:nvPr>
            <p:ph type="subTitle" idx="8"/>
          </p:nvPr>
        </p:nvSpPr>
        <p:spPr>
          <a:xfrm>
            <a:off x="4937124" y="2747975"/>
            <a:ext cx="3342600" cy="525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2400"/>
              <a:buFont typeface="Mada"/>
              <a:buNone/>
              <a:defRPr sz="1800" b="1">
                <a:solidFill>
                  <a:schemeClr val="accent5"/>
                </a:solidFill>
                <a:latin typeface="Mada"/>
                <a:ea typeface="Mada"/>
                <a:cs typeface="Mada"/>
                <a:sym typeface="Mada"/>
              </a:defRPr>
            </a:lvl1pPr>
            <a:lvl2pPr lvl="1"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2pPr>
            <a:lvl3pPr lvl="2"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3pPr>
            <a:lvl4pPr lvl="3"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4pPr>
            <a:lvl5pPr lvl="4"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5pPr>
            <a:lvl6pPr lvl="5"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6pPr>
            <a:lvl7pPr lvl="6"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7pPr>
            <a:lvl8pPr lvl="7"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8pPr>
            <a:lvl9pPr lvl="8" algn="ctr" rtl="0">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88"/>
        <p:cNvGrpSpPr/>
        <p:nvPr/>
      </p:nvGrpSpPr>
      <p:grpSpPr>
        <a:xfrm>
          <a:off x="0" y="0"/>
          <a:ext cx="0" cy="0"/>
          <a:chOff x="0" y="0"/>
          <a:chExt cx="0" cy="0"/>
        </a:xfrm>
      </p:grpSpPr>
      <p:sp>
        <p:nvSpPr>
          <p:cNvPr id="189" name="Google Shape;189;p22"/>
          <p:cNvSpPr/>
          <p:nvPr/>
        </p:nvSpPr>
        <p:spPr>
          <a:xfrm flipH="1">
            <a:off x="6435400" y="4325275"/>
            <a:ext cx="1094700" cy="1094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flipH="1">
            <a:off x="1595975" y="-807950"/>
            <a:ext cx="1952700" cy="1952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24550" y="356300"/>
            <a:ext cx="8295000" cy="4430700"/>
          </a:xfrm>
          <a:prstGeom prst="roundRect">
            <a:avLst>
              <a:gd name="adj" fmla="val 283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BLANK_1_1_1_1_1_1_1_1">
    <p:spTree>
      <p:nvGrpSpPr>
        <p:cNvPr id="1" name="Shape 192"/>
        <p:cNvGrpSpPr/>
        <p:nvPr/>
      </p:nvGrpSpPr>
      <p:grpSpPr>
        <a:xfrm>
          <a:off x="0" y="0"/>
          <a:ext cx="0" cy="0"/>
          <a:chOff x="0" y="0"/>
          <a:chExt cx="0" cy="0"/>
        </a:xfrm>
      </p:grpSpPr>
      <p:sp>
        <p:nvSpPr>
          <p:cNvPr id="193" name="Google Shape;193;p23"/>
          <p:cNvSpPr/>
          <p:nvPr/>
        </p:nvSpPr>
        <p:spPr>
          <a:xfrm rot="10800000">
            <a:off x="8350875" y="-284600"/>
            <a:ext cx="1094700" cy="109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3"/>
          <p:cNvSpPr/>
          <p:nvPr/>
        </p:nvSpPr>
        <p:spPr>
          <a:xfrm rot="10800000">
            <a:off x="-769575" y="3778675"/>
            <a:ext cx="1952700" cy="1952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3"/>
          <p:cNvSpPr/>
          <p:nvPr/>
        </p:nvSpPr>
        <p:spPr>
          <a:xfrm>
            <a:off x="424550" y="356300"/>
            <a:ext cx="8295000" cy="4430700"/>
          </a:xfrm>
          <a:prstGeom prst="roundRect">
            <a:avLst>
              <a:gd name="adj" fmla="val 283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grpSp>
        <p:nvGrpSpPr>
          <p:cNvPr id="16" name="Google Shape;16;p3"/>
          <p:cNvGrpSpPr/>
          <p:nvPr/>
        </p:nvGrpSpPr>
        <p:grpSpPr>
          <a:xfrm>
            <a:off x="-263500" y="-807950"/>
            <a:ext cx="5240925" cy="6243625"/>
            <a:chOff x="-263500" y="-807950"/>
            <a:chExt cx="5240925" cy="6243625"/>
          </a:xfrm>
        </p:grpSpPr>
        <p:sp>
          <p:nvSpPr>
            <p:cNvPr id="17" name="Google Shape;17;p3"/>
            <p:cNvSpPr/>
            <p:nvPr/>
          </p:nvSpPr>
          <p:spPr>
            <a:xfrm flipH="1">
              <a:off x="-263500" y="4340975"/>
              <a:ext cx="1094700" cy="1094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flipH="1">
              <a:off x="3024725" y="-807950"/>
              <a:ext cx="1952700" cy="1952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3"/>
          <p:cNvSpPr/>
          <p:nvPr/>
        </p:nvSpPr>
        <p:spPr>
          <a:xfrm>
            <a:off x="424550" y="356300"/>
            <a:ext cx="8295000" cy="4430700"/>
          </a:xfrm>
          <a:prstGeom prst="roundRect">
            <a:avLst>
              <a:gd name="adj" fmla="val 283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1142500" y="2226605"/>
            <a:ext cx="4360200" cy="1486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5000"/>
              <a:buNone/>
              <a:defRPr sz="5000">
                <a:solidFill>
                  <a:schemeClr val="accent5"/>
                </a:solidFill>
              </a:defRPr>
            </a:lvl1pPr>
            <a:lvl2pPr lvl="1" algn="ctr">
              <a:spcBef>
                <a:spcPts val="0"/>
              </a:spcBef>
              <a:spcAft>
                <a:spcPts val="0"/>
              </a:spcAft>
              <a:buClr>
                <a:schemeClr val="lt1"/>
              </a:buClr>
              <a:buSzPts val="5000"/>
              <a:buNone/>
              <a:defRPr sz="5000">
                <a:solidFill>
                  <a:schemeClr val="lt1"/>
                </a:solidFill>
              </a:defRPr>
            </a:lvl2pPr>
            <a:lvl3pPr lvl="2" algn="ctr">
              <a:spcBef>
                <a:spcPts val="0"/>
              </a:spcBef>
              <a:spcAft>
                <a:spcPts val="0"/>
              </a:spcAft>
              <a:buClr>
                <a:schemeClr val="lt1"/>
              </a:buClr>
              <a:buSzPts val="5000"/>
              <a:buNone/>
              <a:defRPr sz="5000">
                <a:solidFill>
                  <a:schemeClr val="lt1"/>
                </a:solidFill>
              </a:defRPr>
            </a:lvl3pPr>
            <a:lvl4pPr lvl="3" algn="ctr">
              <a:spcBef>
                <a:spcPts val="0"/>
              </a:spcBef>
              <a:spcAft>
                <a:spcPts val="0"/>
              </a:spcAft>
              <a:buClr>
                <a:schemeClr val="lt1"/>
              </a:buClr>
              <a:buSzPts val="5000"/>
              <a:buNone/>
              <a:defRPr sz="5000">
                <a:solidFill>
                  <a:schemeClr val="lt1"/>
                </a:solidFill>
              </a:defRPr>
            </a:lvl4pPr>
            <a:lvl5pPr lvl="4" algn="ctr">
              <a:spcBef>
                <a:spcPts val="0"/>
              </a:spcBef>
              <a:spcAft>
                <a:spcPts val="0"/>
              </a:spcAft>
              <a:buClr>
                <a:schemeClr val="lt1"/>
              </a:buClr>
              <a:buSzPts val="5000"/>
              <a:buNone/>
              <a:defRPr sz="5000">
                <a:solidFill>
                  <a:schemeClr val="lt1"/>
                </a:solidFill>
              </a:defRPr>
            </a:lvl5pPr>
            <a:lvl6pPr lvl="5" algn="ctr">
              <a:spcBef>
                <a:spcPts val="0"/>
              </a:spcBef>
              <a:spcAft>
                <a:spcPts val="0"/>
              </a:spcAft>
              <a:buClr>
                <a:schemeClr val="lt1"/>
              </a:buClr>
              <a:buSzPts val="5000"/>
              <a:buNone/>
              <a:defRPr sz="5000">
                <a:solidFill>
                  <a:schemeClr val="lt1"/>
                </a:solidFill>
              </a:defRPr>
            </a:lvl6pPr>
            <a:lvl7pPr lvl="6" algn="ctr">
              <a:spcBef>
                <a:spcPts val="0"/>
              </a:spcBef>
              <a:spcAft>
                <a:spcPts val="0"/>
              </a:spcAft>
              <a:buClr>
                <a:schemeClr val="lt1"/>
              </a:buClr>
              <a:buSzPts val="5000"/>
              <a:buNone/>
              <a:defRPr sz="5000">
                <a:solidFill>
                  <a:schemeClr val="lt1"/>
                </a:solidFill>
              </a:defRPr>
            </a:lvl7pPr>
            <a:lvl8pPr lvl="7" algn="ctr">
              <a:spcBef>
                <a:spcPts val="0"/>
              </a:spcBef>
              <a:spcAft>
                <a:spcPts val="0"/>
              </a:spcAft>
              <a:buClr>
                <a:schemeClr val="lt1"/>
              </a:buClr>
              <a:buSzPts val="5000"/>
              <a:buNone/>
              <a:defRPr sz="5000">
                <a:solidFill>
                  <a:schemeClr val="lt1"/>
                </a:solidFill>
              </a:defRPr>
            </a:lvl8pPr>
            <a:lvl9pPr lvl="8" algn="ctr">
              <a:spcBef>
                <a:spcPts val="0"/>
              </a:spcBef>
              <a:spcAft>
                <a:spcPts val="0"/>
              </a:spcAft>
              <a:buClr>
                <a:schemeClr val="lt1"/>
              </a:buClr>
              <a:buSzPts val="5000"/>
              <a:buNone/>
              <a:defRPr sz="5000">
                <a:solidFill>
                  <a:schemeClr val="lt1"/>
                </a:solidFill>
              </a:defRPr>
            </a:lvl9pPr>
          </a:lstStyle>
          <a:p>
            <a:endParaRPr/>
          </a:p>
        </p:txBody>
      </p:sp>
      <p:sp>
        <p:nvSpPr>
          <p:cNvPr id="21" name="Google Shape;21;p3"/>
          <p:cNvSpPr txBox="1">
            <a:spLocks noGrp="1"/>
          </p:cNvSpPr>
          <p:nvPr>
            <p:ph type="title" idx="2" hasCustomPrompt="1"/>
          </p:nvPr>
        </p:nvSpPr>
        <p:spPr>
          <a:xfrm>
            <a:off x="1142500" y="1009795"/>
            <a:ext cx="1089900" cy="1027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5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grpSp>
        <p:nvGrpSpPr>
          <p:cNvPr id="30" name="Google Shape;30;p5"/>
          <p:cNvGrpSpPr/>
          <p:nvPr/>
        </p:nvGrpSpPr>
        <p:grpSpPr>
          <a:xfrm>
            <a:off x="946550" y="-807950"/>
            <a:ext cx="8799550" cy="6243625"/>
            <a:chOff x="946550" y="-807950"/>
            <a:chExt cx="8799550" cy="6243625"/>
          </a:xfrm>
        </p:grpSpPr>
        <p:sp>
          <p:nvSpPr>
            <p:cNvPr id="31" name="Google Shape;31;p5"/>
            <p:cNvSpPr/>
            <p:nvPr/>
          </p:nvSpPr>
          <p:spPr>
            <a:xfrm flipH="1">
              <a:off x="946550" y="-259200"/>
              <a:ext cx="1094700" cy="109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flipH="1">
              <a:off x="4635075" y="4340975"/>
              <a:ext cx="1094700" cy="1094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flipH="1">
              <a:off x="7793400" y="-807950"/>
              <a:ext cx="1952700" cy="1952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5"/>
          <p:cNvSpPr/>
          <p:nvPr/>
        </p:nvSpPr>
        <p:spPr>
          <a:xfrm>
            <a:off x="424550" y="356300"/>
            <a:ext cx="8295000" cy="4430700"/>
          </a:xfrm>
          <a:prstGeom prst="roundRect">
            <a:avLst>
              <a:gd name="adj" fmla="val 283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txBox="1">
            <a:spLocks noGrp="1"/>
          </p:cNvSpPr>
          <p:nvPr>
            <p:ph type="subTitle" idx="1"/>
          </p:nvPr>
        </p:nvSpPr>
        <p:spPr>
          <a:xfrm>
            <a:off x="1290775" y="1878123"/>
            <a:ext cx="2907600" cy="474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2400"/>
              <a:buFont typeface="Mada"/>
              <a:buNone/>
              <a:defRPr sz="1800" b="1">
                <a:solidFill>
                  <a:schemeClr val="accent5"/>
                </a:solidFill>
                <a:latin typeface="Mada"/>
                <a:ea typeface="Mada"/>
                <a:cs typeface="Mada"/>
                <a:sym typeface="Mada"/>
              </a:defRPr>
            </a:lvl1pPr>
            <a:lvl2pPr lvl="1" algn="ctr">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2pPr>
            <a:lvl3pPr lvl="2" algn="ctr">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3pPr>
            <a:lvl4pPr lvl="3" algn="ctr">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4pPr>
            <a:lvl5pPr lvl="4" algn="ctr">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5pPr>
            <a:lvl6pPr lvl="5" algn="ctr">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6pPr>
            <a:lvl7pPr lvl="6" algn="ctr">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7pPr>
            <a:lvl8pPr lvl="7" algn="ctr">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8pPr>
            <a:lvl9pPr lvl="8" algn="ctr">
              <a:lnSpc>
                <a:spcPct val="100000"/>
              </a:lnSpc>
              <a:spcBef>
                <a:spcPts val="0"/>
              </a:spcBef>
              <a:spcAft>
                <a:spcPts val="0"/>
              </a:spcAft>
              <a:buClr>
                <a:schemeClr val="lt1"/>
              </a:buClr>
              <a:buSzPts val="2400"/>
              <a:buFont typeface="Mada"/>
              <a:buNone/>
              <a:defRPr sz="2400" b="1">
                <a:solidFill>
                  <a:schemeClr val="lt1"/>
                </a:solidFill>
                <a:latin typeface="Mada"/>
                <a:ea typeface="Mada"/>
                <a:cs typeface="Mada"/>
                <a:sym typeface="Mada"/>
              </a:defRPr>
            </a:lvl9pPr>
          </a:lstStyle>
          <a:p>
            <a:endParaRPr/>
          </a:p>
        </p:txBody>
      </p:sp>
      <p:sp>
        <p:nvSpPr>
          <p:cNvPr id="36" name="Google Shape;36;p5"/>
          <p:cNvSpPr txBox="1">
            <a:spLocks noGrp="1"/>
          </p:cNvSpPr>
          <p:nvPr>
            <p:ph type="subTitle" idx="2"/>
          </p:nvPr>
        </p:nvSpPr>
        <p:spPr>
          <a:xfrm>
            <a:off x="4945650" y="1878123"/>
            <a:ext cx="2907600" cy="47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ada"/>
              <a:buNone/>
              <a:defRPr sz="1800" b="1">
                <a:solidFill>
                  <a:schemeClr val="accent5"/>
                </a:solidFill>
                <a:latin typeface="Mada"/>
                <a:ea typeface="Mada"/>
                <a:cs typeface="Mada"/>
                <a:sym typeface="Mada"/>
              </a:defRPr>
            </a:lvl1pPr>
            <a:lvl2pPr lvl="1" algn="ctr" rtl="0">
              <a:lnSpc>
                <a:spcPct val="100000"/>
              </a:lnSpc>
              <a:spcBef>
                <a:spcPts val="0"/>
              </a:spcBef>
              <a:spcAft>
                <a:spcPts val="0"/>
              </a:spcAft>
              <a:buClr>
                <a:schemeClr val="dk1"/>
              </a:buClr>
              <a:buSzPts val="2400"/>
              <a:buFont typeface="Mada"/>
              <a:buNone/>
              <a:defRPr sz="2400" b="1">
                <a:solidFill>
                  <a:schemeClr val="dk1"/>
                </a:solidFill>
                <a:latin typeface="Mada"/>
                <a:ea typeface="Mada"/>
                <a:cs typeface="Mada"/>
                <a:sym typeface="Mada"/>
              </a:defRPr>
            </a:lvl2pPr>
            <a:lvl3pPr lvl="2" algn="ctr" rtl="0">
              <a:lnSpc>
                <a:spcPct val="100000"/>
              </a:lnSpc>
              <a:spcBef>
                <a:spcPts val="0"/>
              </a:spcBef>
              <a:spcAft>
                <a:spcPts val="0"/>
              </a:spcAft>
              <a:buClr>
                <a:schemeClr val="dk1"/>
              </a:buClr>
              <a:buSzPts val="2400"/>
              <a:buFont typeface="Mada"/>
              <a:buNone/>
              <a:defRPr sz="2400" b="1">
                <a:solidFill>
                  <a:schemeClr val="dk1"/>
                </a:solidFill>
                <a:latin typeface="Mada"/>
                <a:ea typeface="Mada"/>
                <a:cs typeface="Mada"/>
                <a:sym typeface="Mada"/>
              </a:defRPr>
            </a:lvl3pPr>
            <a:lvl4pPr lvl="3" algn="ctr" rtl="0">
              <a:lnSpc>
                <a:spcPct val="100000"/>
              </a:lnSpc>
              <a:spcBef>
                <a:spcPts val="0"/>
              </a:spcBef>
              <a:spcAft>
                <a:spcPts val="0"/>
              </a:spcAft>
              <a:buClr>
                <a:schemeClr val="dk1"/>
              </a:buClr>
              <a:buSzPts val="2400"/>
              <a:buFont typeface="Mada"/>
              <a:buNone/>
              <a:defRPr sz="2400" b="1">
                <a:solidFill>
                  <a:schemeClr val="dk1"/>
                </a:solidFill>
                <a:latin typeface="Mada"/>
                <a:ea typeface="Mada"/>
                <a:cs typeface="Mada"/>
                <a:sym typeface="Mada"/>
              </a:defRPr>
            </a:lvl4pPr>
            <a:lvl5pPr lvl="4" algn="ctr" rtl="0">
              <a:lnSpc>
                <a:spcPct val="100000"/>
              </a:lnSpc>
              <a:spcBef>
                <a:spcPts val="0"/>
              </a:spcBef>
              <a:spcAft>
                <a:spcPts val="0"/>
              </a:spcAft>
              <a:buClr>
                <a:schemeClr val="dk1"/>
              </a:buClr>
              <a:buSzPts val="2400"/>
              <a:buFont typeface="Mada"/>
              <a:buNone/>
              <a:defRPr sz="2400" b="1">
                <a:solidFill>
                  <a:schemeClr val="dk1"/>
                </a:solidFill>
                <a:latin typeface="Mada"/>
                <a:ea typeface="Mada"/>
                <a:cs typeface="Mada"/>
                <a:sym typeface="Mada"/>
              </a:defRPr>
            </a:lvl5pPr>
            <a:lvl6pPr lvl="5" algn="ctr" rtl="0">
              <a:lnSpc>
                <a:spcPct val="100000"/>
              </a:lnSpc>
              <a:spcBef>
                <a:spcPts val="0"/>
              </a:spcBef>
              <a:spcAft>
                <a:spcPts val="0"/>
              </a:spcAft>
              <a:buClr>
                <a:schemeClr val="dk1"/>
              </a:buClr>
              <a:buSzPts val="2400"/>
              <a:buFont typeface="Mada"/>
              <a:buNone/>
              <a:defRPr sz="2400" b="1">
                <a:solidFill>
                  <a:schemeClr val="dk1"/>
                </a:solidFill>
                <a:latin typeface="Mada"/>
                <a:ea typeface="Mada"/>
                <a:cs typeface="Mada"/>
                <a:sym typeface="Mada"/>
              </a:defRPr>
            </a:lvl6pPr>
            <a:lvl7pPr lvl="6" algn="ctr" rtl="0">
              <a:lnSpc>
                <a:spcPct val="100000"/>
              </a:lnSpc>
              <a:spcBef>
                <a:spcPts val="0"/>
              </a:spcBef>
              <a:spcAft>
                <a:spcPts val="0"/>
              </a:spcAft>
              <a:buClr>
                <a:schemeClr val="dk1"/>
              </a:buClr>
              <a:buSzPts val="2400"/>
              <a:buFont typeface="Mada"/>
              <a:buNone/>
              <a:defRPr sz="2400" b="1">
                <a:solidFill>
                  <a:schemeClr val="dk1"/>
                </a:solidFill>
                <a:latin typeface="Mada"/>
                <a:ea typeface="Mada"/>
                <a:cs typeface="Mada"/>
                <a:sym typeface="Mada"/>
              </a:defRPr>
            </a:lvl7pPr>
            <a:lvl8pPr lvl="7" algn="ctr" rtl="0">
              <a:lnSpc>
                <a:spcPct val="100000"/>
              </a:lnSpc>
              <a:spcBef>
                <a:spcPts val="0"/>
              </a:spcBef>
              <a:spcAft>
                <a:spcPts val="0"/>
              </a:spcAft>
              <a:buClr>
                <a:schemeClr val="dk1"/>
              </a:buClr>
              <a:buSzPts val="2400"/>
              <a:buFont typeface="Mada"/>
              <a:buNone/>
              <a:defRPr sz="2400" b="1">
                <a:solidFill>
                  <a:schemeClr val="dk1"/>
                </a:solidFill>
                <a:latin typeface="Mada"/>
                <a:ea typeface="Mada"/>
                <a:cs typeface="Mada"/>
                <a:sym typeface="Mada"/>
              </a:defRPr>
            </a:lvl8pPr>
            <a:lvl9pPr lvl="8" algn="ctr" rtl="0">
              <a:lnSpc>
                <a:spcPct val="100000"/>
              </a:lnSpc>
              <a:spcBef>
                <a:spcPts val="0"/>
              </a:spcBef>
              <a:spcAft>
                <a:spcPts val="0"/>
              </a:spcAft>
              <a:buClr>
                <a:schemeClr val="dk1"/>
              </a:buClr>
              <a:buSzPts val="2400"/>
              <a:buFont typeface="Mada"/>
              <a:buNone/>
              <a:defRPr sz="2400" b="1">
                <a:solidFill>
                  <a:schemeClr val="dk1"/>
                </a:solidFill>
                <a:latin typeface="Mada"/>
                <a:ea typeface="Mada"/>
                <a:cs typeface="Mada"/>
                <a:sym typeface="Mada"/>
              </a:defRPr>
            </a:lvl9pPr>
          </a:lstStyle>
          <a:p>
            <a:endParaRPr/>
          </a:p>
        </p:txBody>
      </p:sp>
      <p:sp>
        <p:nvSpPr>
          <p:cNvPr id="37" name="Google Shape;37;p5"/>
          <p:cNvSpPr txBox="1">
            <a:spLocks noGrp="1"/>
          </p:cNvSpPr>
          <p:nvPr>
            <p:ph type="subTitle" idx="3"/>
          </p:nvPr>
        </p:nvSpPr>
        <p:spPr>
          <a:xfrm>
            <a:off x="1290775" y="2353023"/>
            <a:ext cx="2907600" cy="174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accent5"/>
                </a:solidFill>
              </a:defRPr>
            </a:lvl1pPr>
            <a:lvl2pPr lvl="1" algn="ctr" rtl="0">
              <a:lnSpc>
                <a:spcPct val="100000"/>
              </a:lnSpc>
              <a:spcBef>
                <a:spcPts val="0"/>
              </a:spcBef>
              <a:spcAft>
                <a:spcPts val="0"/>
              </a:spcAft>
              <a:buClr>
                <a:schemeClr val="lt1"/>
              </a:buClr>
              <a:buSzPts val="1200"/>
              <a:buNone/>
              <a:defRPr>
                <a:solidFill>
                  <a:schemeClr val="lt1"/>
                </a:solidFill>
              </a:defRPr>
            </a:lvl2pPr>
            <a:lvl3pPr lvl="2" algn="ctr" rtl="0">
              <a:lnSpc>
                <a:spcPct val="100000"/>
              </a:lnSpc>
              <a:spcBef>
                <a:spcPts val="0"/>
              </a:spcBef>
              <a:spcAft>
                <a:spcPts val="0"/>
              </a:spcAft>
              <a:buClr>
                <a:schemeClr val="lt1"/>
              </a:buClr>
              <a:buSzPts val="1200"/>
              <a:buNone/>
              <a:defRPr>
                <a:solidFill>
                  <a:schemeClr val="lt1"/>
                </a:solidFill>
              </a:defRPr>
            </a:lvl3pPr>
            <a:lvl4pPr lvl="3" algn="ctr" rtl="0">
              <a:lnSpc>
                <a:spcPct val="100000"/>
              </a:lnSpc>
              <a:spcBef>
                <a:spcPts val="0"/>
              </a:spcBef>
              <a:spcAft>
                <a:spcPts val="0"/>
              </a:spcAft>
              <a:buClr>
                <a:schemeClr val="lt1"/>
              </a:buClr>
              <a:buSzPts val="1200"/>
              <a:buNone/>
              <a:defRPr>
                <a:solidFill>
                  <a:schemeClr val="lt1"/>
                </a:solidFill>
              </a:defRPr>
            </a:lvl4pPr>
            <a:lvl5pPr lvl="4" algn="ctr" rtl="0">
              <a:lnSpc>
                <a:spcPct val="100000"/>
              </a:lnSpc>
              <a:spcBef>
                <a:spcPts val="0"/>
              </a:spcBef>
              <a:spcAft>
                <a:spcPts val="0"/>
              </a:spcAft>
              <a:buClr>
                <a:schemeClr val="lt1"/>
              </a:buClr>
              <a:buSzPts val="1200"/>
              <a:buNone/>
              <a:defRPr>
                <a:solidFill>
                  <a:schemeClr val="lt1"/>
                </a:solidFill>
              </a:defRPr>
            </a:lvl5pPr>
            <a:lvl6pPr lvl="5" algn="ctr" rtl="0">
              <a:lnSpc>
                <a:spcPct val="100000"/>
              </a:lnSpc>
              <a:spcBef>
                <a:spcPts val="0"/>
              </a:spcBef>
              <a:spcAft>
                <a:spcPts val="0"/>
              </a:spcAft>
              <a:buClr>
                <a:schemeClr val="lt1"/>
              </a:buClr>
              <a:buSzPts val="1200"/>
              <a:buNone/>
              <a:defRPr>
                <a:solidFill>
                  <a:schemeClr val="lt1"/>
                </a:solidFill>
              </a:defRPr>
            </a:lvl6pPr>
            <a:lvl7pPr lvl="6" algn="ctr" rtl="0">
              <a:lnSpc>
                <a:spcPct val="100000"/>
              </a:lnSpc>
              <a:spcBef>
                <a:spcPts val="0"/>
              </a:spcBef>
              <a:spcAft>
                <a:spcPts val="0"/>
              </a:spcAft>
              <a:buClr>
                <a:schemeClr val="lt1"/>
              </a:buClr>
              <a:buSzPts val="1200"/>
              <a:buNone/>
              <a:defRPr>
                <a:solidFill>
                  <a:schemeClr val="lt1"/>
                </a:solidFill>
              </a:defRPr>
            </a:lvl7pPr>
            <a:lvl8pPr lvl="7" algn="ctr" rtl="0">
              <a:lnSpc>
                <a:spcPct val="100000"/>
              </a:lnSpc>
              <a:spcBef>
                <a:spcPts val="0"/>
              </a:spcBef>
              <a:spcAft>
                <a:spcPts val="0"/>
              </a:spcAft>
              <a:buClr>
                <a:schemeClr val="lt1"/>
              </a:buClr>
              <a:buSzPts val="1200"/>
              <a:buNone/>
              <a:defRPr>
                <a:solidFill>
                  <a:schemeClr val="lt1"/>
                </a:solidFill>
              </a:defRPr>
            </a:lvl8pPr>
            <a:lvl9pPr lvl="8" algn="ctr" rtl="0">
              <a:lnSpc>
                <a:spcPct val="100000"/>
              </a:lnSpc>
              <a:spcBef>
                <a:spcPts val="0"/>
              </a:spcBef>
              <a:spcAft>
                <a:spcPts val="0"/>
              </a:spcAft>
              <a:buClr>
                <a:schemeClr val="lt1"/>
              </a:buClr>
              <a:buSzPts val="1200"/>
              <a:buNone/>
              <a:defRPr>
                <a:solidFill>
                  <a:schemeClr val="lt1"/>
                </a:solidFill>
              </a:defRPr>
            </a:lvl9pPr>
          </a:lstStyle>
          <a:p>
            <a:endParaRPr/>
          </a:p>
        </p:txBody>
      </p:sp>
      <p:sp>
        <p:nvSpPr>
          <p:cNvPr id="38" name="Google Shape;38;p5"/>
          <p:cNvSpPr txBox="1">
            <a:spLocks noGrp="1"/>
          </p:cNvSpPr>
          <p:nvPr>
            <p:ph type="subTitle" idx="4"/>
          </p:nvPr>
        </p:nvSpPr>
        <p:spPr>
          <a:xfrm>
            <a:off x="4945650" y="2353023"/>
            <a:ext cx="2907600" cy="174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solidFill>
                  <a:schemeClr val="accent5"/>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9" name="Google Shape;3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3000"/>
              <a:buNone/>
              <a:defRPr>
                <a:solidFill>
                  <a:schemeClr val="accent5"/>
                </a:solidFill>
              </a:defRPr>
            </a:lvl1pPr>
            <a:lvl2pPr lvl="1" algn="ctr" rtl="0">
              <a:lnSpc>
                <a:spcPct val="100000"/>
              </a:lnSpc>
              <a:spcBef>
                <a:spcPts val="0"/>
              </a:spcBef>
              <a:spcAft>
                <a:spcPts val="0"/>
              </a:spcAft>
              <a:buClr>
                <a:schemeClr val="lt1"/>
              </a:buClr>
              <a:buSzPts val="3000"/>
              <a:buNone/>
              <a:defRPr>
                <a:solidFill>
                  <a:schemeClr val="lt1"/>
                </a:solidFill>
              </a:defRPr>
            </a:lvl2pPr>
            <a:lvl3pPr lvl="2" algn="ctr" rtl="0">
              <a:lnSpc>
                <a:spcPct val="100000"/>
              </a:lnSpc>
              <a:spcBef>
                <a:spcPts val="0"/>
              </a:spcBef>
              <a:spcAft>
                <a:spcPts val="0"/>
              </a:spcAft>
              <a:buClr>
                <a:schemeClr val="lt1"/>
              </a:buClr>
              <a:buSzPts val="3000"/>
              <a:buNone/>
              <a:defRPr>
                <a:solidFill>
                  <a:schemeClr val="lt1"/>
                </a:solidFill>
              </a:defRPr>
            </a:lvl3pPr>
            <a:lvl4pPr lvl="3" algn="ctr" rtl="0">
              <a:lnSpc>
                <a:spcPct val="100000"/>
              </a:lnSpc>
              <a:spcBef>
                <a:spcPts val="0"/>
              </a:spcBef>
              <a:spcAft>
                <a:spcPts val="0"/>
              </a:spcAft>
              <a:buClr>
                <a:schemeClr val="lt1"/>
              </a:buClr>
              <a:buSzPts val="3000"/>
              <a:buNone/>
              <a:defRPr>
                <a:solidFill>
                  <a:schemeClr val="lt1"/>
                </a:solidFill>
              </a:defRPr>
            </a:lvl4pPr>
            <a:lvl5pPr lvl="4" algn="ctr" rtl="0">
              <a:lnSpc>
                <a:spcPct val="100000"/>
              </a:lnSpc>
              <a:spcBef>
                <a:spcPts val="0"/>
              </a:spcBef>
              <a:spcAft>
                <a:spcPts val="0"/>
              </a:spcAft>
              <a:buClr>
                <a:schemeClr val="lt1"/>
              </a:buClr>
              <a:buSzPts val="3000"/>
              <a:buNone/>
              <a:defRPr>
                <a:solidFill>
                  <a:schemeClr val="lt1"/>
                </a:solidFill>
              </a:defRPr>
            </a:lvl5pPr>
            <a:lvl6pPr lvl="5" algn="ctr" rtl="0">
              <a:lnSpc>
                <a:spcPct val="100000"/>
              </a:lnSpc>
              <a:spcBef>
                <a:spcPts val="0"/>
              </a:spcBef>
              <a:spcAft>
                <a:spcPts val="0"/>
              </a:spcAft>
              <a:buClr>
                <a:schemeClr val="lt1"/>
              </a:buClr>
              <a:buSzPts val="3000"/>
              <a:buNone/>
              <a:defRPr>
                <a:solidFill>
                  <a:schemeClr val="lt1"/>
                </a:solidFill>
              </a:defRPr>
            </a:lvl6pPr>
            <a:lvl7pPr lvl="6" algn="ctr" rtl="0">
              <a:lnSpc>
                <a:spcPct val="100000"/>
              </a:lnSpc>
              <a:spcBef>
                <a:spcPts val="0"/>
              </a:spcBef>
              <a:spcAft>
                <a:spcPts val="0"/>
              </a:spcAft>
              <a:buClr>
                <a:schemeClr val="lt1"/>
              </a:buClr>
              <a:buSzPts val="3000"/>
              <a:buNone/>
              <a:defRPr>
                <a:solidFill>
                  <a:schemeClr val="lt1"/>
                </a:solidFill>
              </a:defRPr>
            </a:lvl7pPr>
            <a:lvl8pPr lvl="7" algn="ctr" rtl="0">
              <a:lnSpc>
                <a:spcPct val="100000"/>
              </a:lnSpc>
              <a:spcBef>
                <a:spcPts val="0"/>
              </a:spcBef>
              <a:spcAft>
                <a:spcPts val="0"/>
              </a:spcAft>
              <a:buClr>
                <a:schemeClr val="lt1"/>
              </a:buClr>
              <a:buSzPts val="3000"/>
              <a:buNone/>
              <a:defRPr>
                <a:solidFill>
                  <a:schemeClr val="lt1"/>
                </a:solidFill>
              </a:defRPr>
            </a:lvl8pPr>
            <a:lvl9pPr lvl="8" algn="ctr" rtl="0">
              <a:lnSpc>
                <a:spcPct val="100000"/>
              </a:lnSpc>
              <a:spcBef>
                <a:spcPts val="0"/>
              </a:spcBef>
              <a:spcAft>
                <a:spcPts val="0"/>
              </a:spcAft>
              <a:buClr>
                <a:schemeClr val="lt1"/>
              </a:buClr>
              <a:buSzPts val="3000"/>
              <a:buNone/>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grpSp>
        <p:nvGrpSpPr>
          <p:cNvPr id="41" name="Google Shape;41;p6"/>
          <p:cNvGrpSpPr/>
          <p:nvPr/>
        </p:nvGrpSpPr>
        <p:grpSpPr>
          <a:xfrm>
            <a:off x="-582175" y="-232764"/>
            <a:ext cx="9880150" cy="6132839"/>
            <a:chOff x="-582175" y="-232764"/>
            <a:chExt cx="9880150" cy="6132839"/>
          </a:xfrm>
        </p:grpSpPr>
        <p:sp>
          <p:nvSpPr>
            <p:cNvPr id="42" name="Google Shape;42;p6"/>
            <p:cNvSpPr/>
            <p:nvPr/>
          </p:nvSpPr>
          <p:spPr>
            <a:xfrm flipH="1">
              <a:off x="-582175" y="3947375"/>
              <a:ext cx="1952700" cy="1952700"/>
            </a:xfrm>
            <a:prstGeom prst="ellipse">
              <a:avLst/>
            </a:prstGeom>
            <a:solidFill>
              <a:srgbClr val="FF9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flipH="1">
              <a:off x="8203275" y="-232764"/>
              <a:ext cx="1094700" cy="1094700"/>
            </a:xfrm>
            <a:prstGeom prst="ellipse">
              <a:avLst/>
            </a:prstGeom>
            <a:solidFill>
              <a:srgbClr val="4E98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6"/>
          <p:cNvSpPr/>
          <p:nvPr/>
        </p:nvSpPr>
        <p:spPr>
          <a:xfrm flipH="1">
            <a:off x="424500" y="356300"/>
            <a:ext cx="8295000" cy="4430700"/>
          </a:xfrm>
          <a:prstGeom prst="roundRect">
            <a:avLst>
              <a:gd name="adj" fmla="val 2837"/>
            </a:avLst>
          </a:prstGeom>
          <a:solidFill>
            <a:srgbClr val="1D1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424550" y="356300"/>
            <a:ext cx="8295000" cy="4430700"/>
          </a:xfrm>
          <a:prstGeom prst="roundRect">
            <a:avLst>
              <a:gd name="adj" fmla="val 283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3000"/>
              <a:buNone/>
              <a:defRPr>
                <a:solidFill>
                  <a:schemeClr val="accent5"/>
                </a:solidFill>
              </a:defRPr>
            </a:lvl1pPr>
            <a:lvl2pPr lvl="1" algn="ctr" rtl="0">
              <a:lnSpc>
                <a:spcPct val="100000"/>
              </a:lnSpc>
              <a:spcBef>
                <a:spcPts val="0"/>
              </a:spcBef>
              <a:spcAft>
                <a:spcPts val="0"/>
              </a:spcAft>
              <a:buClr>
                <a:schemeClr val="lt1"/>
              </a:buClr>
              <a:buSzPts val="3000"/>
              <a:buNone/>
              <a:defRPr>
                <a:solidFill>
                  <a:schemeClr val="lt1"/>
                </a:solidFill>
              </a:defRPr>
            </a:lvl2pPr>
            <a:lvl3pPr lvl="2" algn="ctr" rtl="0">
              <a:lnSpc>
                <a:spcPct val="100000"/>
              </a:lnSpc>
              <a:spcBef>
                <a:spcPts val="0"/>
              </a:spcBef>
              <a:spcAft>
                <a:spcPts val="0"/>
              </a:spcAft>
              <a:buClr>
                <a:schemeClr val="lt1"/>
              </a:buClr>
              <a:buSzPts val="3000"/>
              <a:buNone/>
              <a:defRPr>
                <a:solidFill>
                  <a:schemeClr val="lt1"/>
                </a:solidFill>
              </a:defRPr>
            </a:lvl3pPr>
            <a:lvl4pPr lvl="3" algn="ctr" rtl="0">
              <a:lnSpc>
                <a:spcPct val="100000"/>
              </a:lnSpc>
              <a:spcBef>
                <a:spcPts val="0"/>
              </a:spcBef>
              <a:spcAft>
                <a:spcPts val="0"/>
              </a:spcAft>
              <a:buClr>
                <a:schemeClr val="lt1"/>
              </a:buClr>
              <a:buSzPts val="3000"/>
              <a:buNone/>
              <a:defRPr>
                <a:solidFill>
                  <a:schemeClr val="lt1"/>
                </a:solidFill>
              </a:defRPr>
            </a:lvl4pPr>
            <a:lvl5pPr lvl="4" algn="ctr" rtl="0">
              <a:lnSpc>
                <a:spcPct val="100000"/>
              </a:lnSpc>
              <a:spcBef>
                <a:spcPts val="0"/>
              </a:spcBef>
              <a:spcAft>
                <a:spcPts val="0"/>
              </a:spcAft>
              <a:buClr>
                <a:schemeClr val="lt1"/>
              </a:buClr>
              <a:buSzPts val="3000"/>
              <a:buNone/>
              <a:defRPr>
                <a:solidFill>
                  <a:schemeClr val="lt1"/>
                </a:solidFill>
              </a:defRPr>
            </a:lvl5pPr>
            <a:lvl6pPr lvl="5" algn="ctr" rtl="0">
              <a:lnSpc>
                <a:spcPct val="100000"/>
              </a:lnSpc>
              <a:spcBef>
                <a:spcPts val="0"/>
              </a:spcBef>
              <a:spcAft>
                <a:spcPts val="0"/>
              </a:spcAft>
              <a:buClr>
                <a:schemeClr val="lt1"/>
              </a:buClr>
              <a:buSzPts val="3000"/>
              <a:buNone/>
              <a:defRPr>
                <a:solidFill>
                  <a:schemeClr val="lt1"/>
                </a:solidFill>
              </a:defRPr>
            </a:lvl6pPr>
            <a:lvl7pPr lvl="6" algn="ctr" rtl="0">
              <a:lnSpc>
                <a:spcPct val="100000"/>
              </a:lnSpc>
              <a:spcBef>
                <a:spcPts val="0"/>
              </a:spcBef>
              <a:spcAft>
                <a:spcPts val="0"/>
              </a:spcAft>
              <a:buClr>
                <a:schemeClr val="lt1"/>
              </a:buClr>
              <a:buSzPts val="3000"/>
              <a:buNone/>
              <a:defRPr>
                <a:solidFill>
                  <a:schemeClr val="lt1"/>
                </a:solidFill>
              </a:defRPr>
            </a:lvl7pPr>
            <a:lvl8pPr lvl="7" algn="ctr" rtl="0">
              <a:lnSpc>
                <a:spcPct val="100000"/>
              </a:lnSpc>
              <a:spcBef>
                <a:spcPts val="0"/>
              </a:spcBef>
              <a:spcAft>
                <a:spcPts val="0"/>
              </a:spcAft>
              <a:buClr>
                <a:schemeClr val="lt1"/>
              </a:buClr>
              <a:buSzPts val="3000"/>
              <a:buNone/>
              <a:defRPr>
                <a:solidFill>
                  <a:schemeClr val="lt1"/>
                </a:solidFill>
              </a:defRPr>
            </a:lvl8pPr>
            <a:lvl9pPr lvl="8" algn="ctr" rtl="0">
              <a:lnSpc>
                <a:spcPct val="100000"/>
              </a:lnSpc>
              <a:spcBef>
                <a:spcPts val="0"/>
              </a:spcBef>
              <a:spcAft>
                <a:spcPts val="0"/>
              </a:spcAft>
              <a:buClr>
                <a:schemeClr val="lt1"/>
              </a:buClr>
              <a:buSzPts val="3000"/>
              <a:buNone/>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grpSp>
        <p:nvGrpSpPr>
          <p:cNvPr id="48" name="Google Shape;48;p7"/>
          <p:cNvGrpSpPr/>
          <p:nvPr/>
        </p:nvGrpSpPr>
        <p:grpSpPr>
          <a:xfrm>
            <a:off x="-763475" y="-855675"/>
            <a:ext cx="8748725" cy="6331450"/>
            <a:chOff x="-763475" y="-855675"/>
            <a:chExt cx="8748725" cy="6331450"/>
          </a:xfrm>
        </p:grpSpPr>
        <p:sp>
          <p:nvSpPr>
            <p:cNvPr id="49" name="Google Shape;49;p7"/>
            <p:cNvSpPr/>
            <p:nvPr/>
          </p:nvSpPr>
          <p:spPr>
            <a:xfrm flipH="1">
              <a:off x="-763475" y="-855675"/>
              <a:ext cx="1952700" cy="1952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flipH="1">
              <a:off x="3705000" y="4381075"/>
              <a:ext cx="1094700" cy="109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flipH="1">
              <a:off x="6890550" y="-507350"/>
              <a:ext cx="1094700" cy="109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p:nvPr/>
        </p:nvSpPr>
        <p:spPr>
          <a:xfrm>
            <a:off x="424550" y="356300"/>
            <a:ext cx="8295000" cy="4430700"/>
          </a:xfrm>
          <a:prstGeom prst="roundRect">
            <a:avLst>
              <a:gd name="adj" fmla="val 283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title"/>
          </p:nvPr>
        </p:nvSpPr>
        <p:spPr>
          <a:xfrm>
            <a:off x="720000" y="902750"/>
            <a:ext cx="4549500" cy="106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3000"/>
              <a:buNone/>
              <a:defRPr sz="2900">
                <a:solidFill>
                  <a:schemeClr val="accent5"/>
                </a:solidFill>
              </a:defRPr>
            </a:lvl1pPr>
            <a:lvl2pPr lvl="1" rtl="0">
              <a:lnSpc>
                <a:spcPct val="100000"/>
              </a:lnSpc>
              <a:spcBef>
                <a:spcPts val="0"/>
              </a:spcBef>
              <a:spcAft>
                <a:spcPts val="0"/>
              </a:spcAft>
              <a:buClr>
                <a:schemeClr val="lt1"/>
              </a:buClr>
              <a:buSzPts val="3000"/>
              <a:buNone/>
              <a:defRPr>
                <a:solidFill>
                  <a:schemeClr val="lt1"/>
                </a:solidFill>
              </a:defRPr>
            </a:lvl2pPr>
            <a:lvl3pPr lvl="2" rtl="0">
              <a:lnSpc>
                <a:spcPct val="100000"/>
              </a:lnSpc>
              <a:spcBef>
                <a:spcPts val="0"/>
              </a:spcBef>
              <a:spcAft>
                <a:spcPts val="0"/>
              </a:spcAft>
              <a:buClr>
                <a:schemeClr val="lt1"/>
              </a:buClr>
              <a:buSzPts val="3000"/>
              <a:buNone/>
              <a:defRPr>
                <a:solidFill>
                  <a:schemeClr val="lt1"/>
                </a:solidFill>
              </a:defRPr>
            </a:lvl3pPr>
            <a:lvl4pPr lvl="3" rtl="0">
              <a:lnSpc>
                <a:spcPct val="100000"/>
              </a:lnSpc>
              <a:spcBef>
                <a:spcPts val="0"/>
              </a:spcBef>
              <a:spcAft>
                <a:spcPts val="0"/>
              </a:spcAft>
              <a:buClr>
                <a:schemeClr val="lt1"/>
              </a:buClr>
              <a:buSzPts val="3000"/>
              <a:buNone/>
              <a:defRPr>
                <a:solidFill>
                  <a:schemeClr val="lt1"/>
                </a:solidFill>
              </a:defRPr>
            </a:lvl4pPr>
            <a:lvl5pPr lvl="4" rtl="0">
              <a:lnSpc>
                <a:spcPct val="100000"/>
              </a:lnSpc>
              <a:spcBef>
                <a:spcPts val="0"/>
              </a:spcBef>
              <a:spcAft>
                <a:spcPts val="0"/>
              </a:spcAft>
              <a:buClr>
                <a:schemeClr val="lt1"/>
              </a:buClr>
              <a:buSzPts val="3000"/>
              <a:buNone/>
              <a:defRPr>
                <a:solidFill>
                  <a:schemeClr val="lt1"/>
                </a:solidFill>
              </a:defRPr>
            </a:lvl5pPr>
            <a:lvl6pPr lvl="5" rtl="0">
              <a:lnSpc>
                <a:spcPct val="100000"/>
              </a:lnSpc>
              <a:spcBef>
                <a:spcPts val="0"/>
              </a:spcBef>
              <a:spcAft>
                <a:spcPts val="0"/>
              </a:spcAft>
              <a:buClr>
                <a:schemeClr val="lt1"/>
              </a:buClr>
              <a:buSzPts val="3000"/>
              <a:buNone/>
              <a:defRPr>
                <a:solidFill>
                  <a:schemeClr val="lt1"/>
                </a:solidFill>
              </a:defRPr>
            </a:lvl6pPr>
            <a:lvl7pPr lvl="6" rtl="0">
              <a:lnSpc>
                <a:spcPct val="100000"/>
              </a:lnSpc>
              <a:spcBef>
                <a:spcPts val="0"/>
              </a:spcBef>
              <a:spcAft>
                <a:spcPts val="0"/>
              </a:spcAft>
              <a:buClr>
                <a:schemeClr val="lt1"/>
              </a:buClr>
              <a:buSzPts val="3000"/>
              <a:buNone/>
              <a:defRPr>
                <a:solidFill>
                  <a:schemeClr val="lt1"/>
                </a:solidFill>
              </a:defRPr>
            </a:lvl7pPr>
            <a:lvl8pPr lvl="7" rtl="0">
              <a:lnSpc>
                <a:spcPct val="100000"/>
              </a:lnSpc>
              <a:spcBef>
                <a:spcPts val="0"/>
              </a:spcBef>
              <a:spcAft>
                <a:spcPts val="0"/>
              </a:spcAft>
              <a:buClr>
                <a:schemeClr val="lt1"/>
              </a:buClr>
              <a:buSzPts val="3000"/>
              <a:buNone/>
              <a:defRPr>
                <a:solidFill>
                  <a:schemeClr val="lt1"/>
                </a:solidFill>
              </a:defRPr>
            </a:lvl8pPr>
            <a:lvl9pPr lvl="8" rtl="0">
              <a:lnSpc>
                <a:spcPct val="100000"/>
              </a:lnSpc>
              <a:spcBef>
                <a:spcPts val="0"/>
              </a:spcBef>
              <a:spcAft>
                <a:spcPts val="0"/>
              </a:spcAft>
              <a:buClr>
                <a:schemeClr val="lt1"/>
              </a:buClr>
              <a:buSzPts val="3000"/>
              <a:buNone/>
              <a:defRPr>
                <a:solidFill>
                  <a:schemeClr val="lt1"/>
                </a:solidFill>
              </a:defRPr>
            </a:lvl9pPr>
          </a:lstStyle>
          <a:p>
            <a:endParaRPr/>
          </a:p>
        </p:txBody>
      </p:sp>
      <p:sp>
        <p:nvSpPr>
          <p:cNvPr id="54" name="Google Shape;54;p7"/>
          <p:cNvSpPr txBox="1">
            <a:spLocks noGrp="1"/>
          </p:cNvSpPr>
          <p:nvPr>
            <p:ph type="body" idx="1"/>
          </p:nvPr>
        </p:nvSpPr>
        <p:spPr>
          <a:xfrm>
            <a:off x="720000" y="2005300"/>
            <a:ext cx="4549500" cy="22998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accent5"/>
              </a:buClr>
              <a:buSzPts val="1200"/>
              <a:buFont typeface="Albert Sans Light"/>
              <a:buChar char="●"/>
              <a:defRPr>
                <a:solidFill>
                  <a:schemeClr val="accent5"/>
                </a:solidFill>
              </a:defRPr>
            </a:lvl1pPr>
            <a:lvl2pPr marL="914400" lvl="1" indent="-304800" rtl="0">
              <a:lnSpc>
                <a:spcPct val="100000"/>
              </a:lnSpc>
              <a:spcBef>
                <a:spcPts val="0"/>
              </a:spcBef>
              <a:spcAft>
                <a:spcPts val="0"/>
              </a:spcAft>
              <a:buClr>
                <a:schemeClr val="accent5"/>
              </a:buClr>
              <a:buSzPts val="1200"/>
              <a:buFont typeface="Nunito Light"/>
              <a:buChar char="○"/>
              <a:defRPr>
                <a:solidFill>
                  <a:schemeClr val="accent5"/>
                </a:solidFill>
              </a:defRPr>
            </a:lvl2pPr>
            <a:lvl3pPr marL="1371600" lvl="2" indent="-304800" rtl="0">
              <a:lnSpc>
                <a:spcPct val="100000"/>
              </a:lnSpc>
              <a:spcBef>
                <a:spcPts val="0"/>
              </a:spcBef>
              <a:spcAft>
                <a:spcPts val="0"/>
              </a:spcAft>
              <a:buClr>
                <a:schemeClr val="accent5"/>
              </a:buClr>
              <a:buSzPts val="1200"/>
              <a:buFont typeface="Nunito Light"/>
              <a:buChar char="■"/>
              <a:defRPr>
                <a:solidFill>
                  <a:schemeClr val="accent5"/>
                </a:solidFill>
              </a:defRPr>
            </a:lvl3pPr>
            <a:lvl4pPr marL="1828800" lvl="3" indent="-304800" rtl="0">
              <a:lnSpc>
                <a:spcPct val="100000"/>
              </a:lnSpc>
              <a:spcBef>
                <a:spcPts val="0"/>
              </a:spcBef>
              <a:spcAft>
                <a:spcPts val="0"/>
              </a:spcAft>
              <a:buClr>
                <a:schemeClr val="accent5"/>
              </a:buClr>
              <a:buSzPts val="1200"/>
              <a:buFont typeface="Nunito Light"/>
              <a:buChar char="●"/>
              <a:defRPr>
                <a:solidFill>
                  <a:schemeClr val="accent5"/>
                </a:solidFill>
              </a:defRPr>
            </a:lvl4pPr>
            <a:lvl5pPr marL="2286000" lvl="4" indent="-304800" rtl="0">
              <a:lnSpc>
                <a:spcPct val="100000"/>
              </a:lnSpc>
              <a:spcBef>
                <a:spcPts val="0"/>
              </a:spcBef>
              <a:spcAft>
                <a:spcPts val="0"/>
              </a:spcAft>
              <a:buClr>
                <a:schemeClr val="accent5"/>
              </a:buClr>
              <a:buSzPts val="1200"/>
              <a:buFont typeface="Nunito Light"/>
              <a:buChar char="○"/>
              <a:defRPr>
                <a:solidFill>
                  <a:schemeClr val="accent5"/>
                </a:solidFill>
              </a:defRPr>
            </a:lvl5pPr>
            <a:lvl6pPr marL="2743200" lvl="5" indent="-304800" rtl="0">
              <a:lnSpc>
                <a:spcPct val="100000"/>
              </a:lnSpc>
              <a:spcBef>
                <a:spcPts val="0"/>
              </a:spcBef>
              <a:spcAft>
                <a:spcPts val="0"/>
              </a:spcAft>
              <a:buClr>
                <a:schemeClr val="accent5"/>
              </a:buClr>
              <a:buSzPts val="1200"/>
              <a:buFont typeface="Nunito Light"/>
              <a:buChar char="■"/>
              <a:defRPr>
                <a:solidFill>
                  <a:schemeClr val="accent5"/>
                </a:solidFill>
              </a:defRPr>
            </a:lvl6pPr>
            <a:lvl7pPr marL="3200400" lvl="6" indent="-304800" rtl="0">
              <a:lnSpc>
                <a:spcPct val="100000"/>
              </a:lnSpc>
              <a:spcBef>
                <a:spcPts val="0"/>
              </a:spcBef>
              <a:spcAft>
                <a:spcPts val="0"/>
              </a:spcAft>
              <a:buClr>
                <a:schemeClr val="accent5"/>
              </a:buClr>
              <a:buSzPts val="1200"/>
              <a:buFont typeface="Nunito Light"/>
              <a:buChar char="●"/>
              <a:defRPr>
                <a:solidFill>
                  <a:schemeClr val="accent5"/>
                </a:solidFill>
              </a:defRPr>
            </a:lvl7pPr>
            <a:lvl8pPr marL="3657600" lvl="7" indent="-304800" rtl="0">
              <a:lnSpc>
                <a:spcPct val="100000"/>
              </a:lnSpc>
              <a:spcBef>
                <a:spcPts val="0"/>
              </a:spcBef>
              <a:spcAft>
                <a:spcPts val="0"/>
              </a:spcAft>
              <a:buClr>
                <a:schemeClr val="accent5"/>
              </a:buClr>
              <a:buSzPts val="1200"/>
              <a:buFont typeface="Nunito Light"/>
              <a:buChar char="○"/>
              <a:defRPr>
                <a:solidFill>
                  <a:schemeClr val="accent5"/>
                </a:solidFill>
              </a:defRPr>
            </a:lvl8pPr>
            <a:lvl9pPr marL="4114800" lvl="8" indent="-304800" rtl="0">
              <a:lnSpc>
                <a:spcPct val="100000"/>
              </a:lnSpc>
              <a:spcBef>
                <a:spcPts val="0"/>
              </a:spcBef>
              <a:spcAft>
                <a:spcPts val="0"/>
              </a:spcAft>
              <a:buClr>
                <a:schemeClr val="accent5"/>
              </a:buClr>
              <a:buSzPts val="1200"/>
              <a:buFont typeface="Nunito Light"/>
              <a:buChar char="■"/>
              <a:defRPr>
                <a:solidFill>
                  <a:schemeClr val="accent5"/>
                </a:solidFill>
              </a:defRPr>
            </a:lvl9pPr>
          </a:lstStyle>
          <a:p>
            <a:endParaRPr/>
          </a:p>
        </p:txBody>
      </p:sp>
      <p:sp>
        <p:nvSpPr>
          <p:cNvPr id="55" name="Google Shape;55;p7"/>
          <p:cNvSpPr>
            <a:spLocks noGrp="1"/>
          </p:cNvSpPr>
          <p:nvPr>
            <p:ph type="pic" idx="2"/>
          </p:nvPr>
        </p:nvSpPr>
        <p:spPr>
          <a:xfrm>
            <a:off x="5599150" y="517625"/>
            <a:ext cx="2958600" cy="4100400"/>
          </a:xfrm>
          <a:prstGeom prst="roundRect">
            <a:avLst>
              <a:gd name="adj" fmla="val 16667"/>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6"/>
        <p:cNvGrpSpPr/>
        <p:nvPr/>
      </p:nvGrpSpPr>
      <p:grpSpPr>
        <a:xfrm>
          <a:off x="0" y="0"/>
          <a:ext cx="0" cy="0"/>
          <a:chOff x="0" y="0"/>
          <a:chExt cx="0" cy="0"/>
        </a:xfrm>
      </p:grpSpPr>
      <p:grpSp>
        <p:nvGrpSpPr>
          <p:cNvPr id="57" name="Google Shape;57;p8"/>
          <p:cNvGrpSpPr/>
          <p:nvPr/>
        </p:nvGrpSpPr>
        <p:grpSpPr>
          <a:xfrm>
            <a:off x="-858550" y="-807950"/>
            <a:ext cx="10152350" cy="6243625"/>
            <a:chOff x="-858550" y="-807950"/>
            <a:chExt cx="10152350" cy="6243625"/>
          </a:xfrm>
        </p:grpSpPr>
        <p:sp>
          <p:nvSpPr>
            <p:cNvPr id="58" name="Google Shape;58;p8"/>
            <p:cNvSpPr/>
            <p:nvPr/>
          </p:nvSpPr>
          <p:spPr>
            <a:xfrm flipH="1">
              <a:off x="8199100" y="4340975"/>
              <a:ext cx="1094700" cy="1094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flipH="1">
              <a:off x="-858550" y="-807950"/>
              <a:ext cx="1952700" cy="195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8"/>
          <p:cNvSpPr/>
          <p:nvPr/>
        </p:nvSpPr>
        <p:spPr>
          <a:xfrm>
            <a:off x="424550" y="356300"/>
            <a:ext cx="8295000" cy="4430700"/>
          </a:xfrm>
          <a:prstGeom prst="roundRect">
            <a:avLst>
              <a:gd name="adj" fmla="val 283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6000"/>
              <a:buNone/>
              <a:defRPr sz="6000">
                <a:solidFill>
                  <a:schemeClr val="accent5"/>
                </a:solidFill>
              </a:defRPr>
            </a:lvl1pPr>
            <a:lvl2pPr lvl="1" algn="ctr">
              <a:spcBef>
                <a:spcPts val="0"/>
              </a:spcBef>
              <a:spcAft>
                <a:spcPts val="0"/>
              </a:spcAft>
              <a:buClr>
                <a:schemeClr val="accent5"/>
              </a:buClr>
              <a:buSzPts val="6000"/>
              <a:buNone/>
              <a:defRPr sz="6000">
                <a:solidFill>
                  <a:schemeClr val="accent5"/>
                </a:solidFill>
              </a:defRPr>
            </a:lvl2pPr>
            <a:lvl3pPr lvl="2" algn="ctr">
              <a:spcBef>
                <a:spcPts val="0"/>
              </a:spcBef>
              <a:spcAft>
                <a:spcPts val="0"/>
              </a:spcAft>
              <a:buClr>
                <a:schemeClr val="accent5"/>
              </a:buClr>
              <a:buSzPts val="6000"/>
              <a:buNone/>
              <a:defRPr sz="6000">
                <a:solidFill>
                  <a:schemeClr val="accent5"/>
                </a:solidFill>
              </a:defRPr>
            </a:lvl3pPr>
            <a:lvl4pPr lvl="3" algn="ctr">
              <a:spcBef>
                <a:spcPts val="0"/>
              </a:spcBef>
              <a:spcAft>
                <a:spcPts val="0"/>
              </a:spcAft>
              <a:buClr>
                <a:schemeClr val="accent5"/>
              </a:buClr>
              <a:buSzPts val="6000"/>
              <a:buNone/>
              <a:defRPr sz="6000">
                <a:solidFill>
                  <a:schemeClr val="accent5"/>
                </a:solidFill>
              </a:defRPr>
            </a:lvl4pPr>
            <a:lvl5pPr lvl="4" algn="ctr">
              <a:spcBef>
                <a:spcPts val="0"/>
              </a:spcBef>
              <a:spcAft>
                <a:spcPts val="0"/>
              </a:spcAft>
              <a:buClr>
                <a:schemeClr val="accent5"/>
              </a:buClr>
              <a:buSzPts val="6000"/>
              <a:buNone/>
              <a:defRPr sz="6000">
                <a:solidFill>
                  <a:schemeClr val="accent5"/>
                </a:solidFill>
              </a:defRPr>
            </a:lvl5pPr>
            <a:lvl6pPr lvl="5" algn="ctr">
              <a:spcBef>
                <a:spcPts val="0"/>
              </a:spcBef>
              <a:spcAft>
                <a:spcPts val="0"/>
              </a:spcAft>
              <a:buClr>
                <a:schemeClr val="accent5"/>
              </a:buClr>
              <a:buSzPts val="6000"/>
              <a:buNone/>
              <a:defRPr sz="6000">
                <a:solidFill>
                  <a:schemeClr val="accent5"/>
                </a:solidFill>
              </a:defRPr>
            </a:lvl6pPr>
            <a:lvl7pPr lvl="6" algn="ctr">
              <a:spcBef>
                <a:spcPts val="0"/>
              </a:spcBef>
              <a:spcAft>
                <a:spcPts val="0"/>
              </a:spcAft>
              <a:buClr>
                <a:schemeClr val="accent5"/>
              </a:buClr>
              <a:buSzPts val="6000"/>
              <a:buNone/>
              <a:defRPr sz="6000">
                <a:solidFill>
                  <a:schemeClr val="accent5"/>
                </a:solidFill>
              </a:defRPr>
            </a:lvl7pPr>
            <a:lvl8pPr lvl="7" algn="ctr">
              <a:spcBef>
                <a:spcPts val="0"/>
              </a:spcBef>
              <a:spcAft>
                <a:spcPts val="0"/>
              </a:spcAft>
              <a:buClr>
                <a:schemeClr val="accent5"/>
              </a:buClr>
              <a:buSzPts val="6000"/>
              <a:buNone/>
              <a:defRPr sz="6000">
                <a:solidFill>
                  <a:schemeClr val="accent5"/>
                </a:solidFill>
              </a:defRPr>
            </a:lvl8pPr>
            <a:lvl9pPr lvl="8" algn="ctr">
              <a:spcBef>
                <a:spcPts val="0"/>
              </a:spcBef>
              <a:spcAft>
                <a:spcPts val="0"/>
              </a:spcAft>
              <a:buClr>
                <a:schemeClr val="accent5"/>
              </a:buClr>
              <a:buSzPts val="6000"/>
              <a:buNone/>
              <a:defRPr sz="6000">
                <a:solidFill>
                  <a:schemeClr val="accent5"/>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2"/>
        <p:cNvGrpSpPr/>
        <p:nvPr/>
      </p:nvGrpSpPr>
      <p:grpSpPr>
        <a:xfrm>
          <a:off x="0" y="0"/>
          <a:ext cx="0" cy="0"/>
          <a:chOff x="0" y="0"/>
          <a:chExt cx="0" cy="0"/>
        </a:xfrm>
      </p:grpSpPr>
      <p:grpSp>
        <p:nvGrpSpPr>
          <p:cNvPr id="73" name="Google Shape;73;p11"/>
          <p:cNvGrpSpPr/>
          <p:nvPr/>
        </p:nvGrpSpPr>
        <p:grpSpPr>
          <a:xfrm>
            <a:off x="-1046025" y="-259200"/>
            <a:ext cx="5739525" cy="5694875"/>
            <a:chOff x="-1046025" y="-259200"/>
            <a:chExt cx="5739525" cy="5694875"/>
          </a:xfrm>
        </p:grpSpPr>
        <p:sp>
          <p:nvSpPr>
            <p:cNvPr id="74" name="Google Shape;74;p11"/>
            <p:cNvSpPr/>
            <p:nvPr/>
          </p:nvSpPr>
          <p:spPr>
            <a:xfrm flipH="1">
              <a:off x="2668350" y="-259200"/>
              <a:ext cx="1094700" cy="1094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flipH="1">
              <a:off x="3598800" y="4340975"/>
              <a:ext cx="1094700" cy="1094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flipH="1">
              <a:off x="-1046025" y="1950125"/>
              <a:ext cx="1952700" cy="1952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p:nvPr/>
        </p:nvSpPr>
        <p:spPr>
          <a:xfrm>
            <a:off x="424550" y="356300"/>
            <a:ext cx="8295000" cy="4430700"/>
          </a:xfrm>
          <a:prstGeom prst="roundRect">
            <a:avLst>
              <a:gd name="adj" fmla="val 283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78" name="Google Shape;78;p11"/>
          <p:cNvSpPr/>
          <p:nvPr/>
        </p:nvSpPr>
        <p:spPr>
          <a:xfrm>
            <a:off x="424550" y="356300"/>
            <a:ext cx="8295000" cy="4430700"/>
          </a:xfrm>
          <a:prstGeom prst="roundRect">
            <a:avLst>
              <a:gd name="adj" fmla="val 283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txBox="1">
            <a:spLocks noGrp="1"/>
          </p:cNvSpPr>
          <p:nvPr>
            <p:ph type="title" hasCustomPrompt="1"/>
          </p:nvPr>
        </p:nvSpPr>
        <p:spPr>
          <a:xfrm>
            <a:off x="1552050" y="1777650"/>
            <a:ext cx="3300000" cy="9294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5"/>
              </a:buClr>
              <a:buSzPts val="9600"/>
              <a:buNone/>
              <a:defRPr sz="6000">
                <a:solidFill>
                  <a:schemeClr val="accent5"/>
                </a:solidFill>
              </a:defRPr>
            </a:lvl1pPr>
            <a:lvl2pPr lvl="1" algn="ctr">
              <a:spcBef>
                <a:spcPts val="0"/>
              </a:spcBef>
              <a:spcAft>
                <a:spcPts val="0"/>
              </a:spcAft>
              <a:buClr>
                <a:schemeClr val="accent5"/>
              </a:buClr>
              <a:buSzPts val="9600"/>
              <a:buNone/>
              <a:defRPr sz="9600">
                <a:solidFill>
                  <a:schemeClr val="accent5"/>
                </a:solidFill>
              </a:defRPr>
            </a:lvl2pPr>
            <a:lvl3pPr lvl="2" algn="ctr">
              <a:spcBef>
                <a:spcPts val="0"/>
              </a:spcBef>
              <a:spcAft>
                <a:spcPts val="0"/>
              </a:spcAft>
              <a:buClr>
                <a:schemeClr val="accent5"/>
              </a:buClr>
              <a:buSzPts val="9600"/>
              <a:buNone/>
              <a:defRPr sz="9600">
                <a:solidFill>
                  <a:schemeClr val="accent5"/>
                </a:solidFill>
              </a:defRPr>
            </a:lvl3pPr>
            <a:lvl4pPr lvl="3" algn="ctr">
              <a:spcBef>
                <a:spcPts val="0"/>
              </a:spcBef>
              <a:spcAft>
                <a:spcPts val="0"/>
              </a:spcAft>
              <a:buClr>
                <a:schemeClr val="accent5"/>
              </a:buClr>
              <a:buSzPts val="9600"/>
              <a:buNone/>
              <a:defRPr sz="9600">
                <a:solidFill>
                  <a:schemeClr val="accent5"/>
                </a:solidFill>
              </a:defRPr>
            </a:lvl4pPr>
            <a:lvl5pPr lvl="4" algn="ctr">
              <a:spcBef>
                <a:spcPts val="0"/>
              </a:spcBef>
              <a:spcAft>
                <a:spcPts val="0"/>
              </a:spcAft>
              <a:buClr>
                <a:schemeClr val="accent5"/>
              </a:buClr>
              <a:buSzPts val="9600"/>
              <a:buNone/>
              <a:defRPr sz="9600">
                <a:solidFill>
                  <a:schemeClr val="accent5"/>
                </a:solidFill>
              </a:defRPr>
            </a:lvl5pPr>
            <a:lvl6pPr lvl="5" algn="ctr">
              <a:spcBef>
                <a:spcPts val="0"/>
              </a:spcBef>
              <a:spcAft>
                <a:spcPts val="0"/>
              </a:spcAft>
              <a:buClr>
                <a:schemeClr val="accent5"/>
              </a:buClr>
              <a:buSzPts val="9600"/>
              <a:buNone/>
              <a:defRPr sz="9600">
                <a:solidFill>
                  <a:schemeClr val="accent5"/>
                </a:solidFill>
              </a:defRPr>
            </a:lvl6pPr>
            <a:lvl7pPr lvl="6" algn="ctr">
              <a:spcBef>
                <a:spcPts val="0"/>
              </a:spcBef>
              <a:spcAft>
                <a:spcPts val="0"/>
              </a:spcAft>
              <a:buClr>
                <a:schemeClr val="accent5"/>
              </a:buClr>
              <a:buSzPts val="9600"/>
              <a:buNone/>
              <a:defRPr sz="9600">
                <a:solidFill>
                  <a:schemeClr val="accent5"/>
                </a:solidFill>
              </a:defRPr>
            </a:lvl7pPr>
            <a:lvl8pPr lvl="7" algn="ctr">
              <a:spcBef>
                <a:spcPts val="0"/>
              </a:spcBef>
              <a:spcAft>
                <a:spcPts val="0"/>
              </a:spcAft>
              <a:buClr>
                <a:schemeClr val="accent5"/>
              </a:buClr>
              <a:buSzPts val="9600"/>
              <a:buNone/>
              <a:defRPr sz="9600">
                <a:solidFill>
                  <a:schemeClr val="accent5"/>
                </a:solidFill>
              </a:defRPr>
            </a:lvl8pPr>
            <a:lvl9pPr lvl="8" algn="ctr">
              <a:spcBef>
                <a:spcPts val="0"/>
              </a:spcBef>
              <a:spcAft>
                <a:spcPts val="0"/>
              </a:spcAft>
              <a:buClr>
                <a:schemeClr val="accent5"/>
              </a:buClr>
              <a:buSzPts val="9600"/>
              <a:buNone/>
              <a:defRPr sz="9600">
                <a:solidFill>
                  <a:schemeClr val="accent5"/>
                </a:solidFill>
              </a:defRPr>
            </a:lvl9pPr>
          </a:lstStyle>
          <a:p>
            <a:r>
              <a:t>xx%</a:t>
            </a:r>
          </a:p>
        </p:txBody>
      </p:sp>
      <p:sp>
        <p:nvSpPr>
          <p:cNvPr id="80" name="Google Shape;80;p11"/>
          <p:cNvSpPr txBox="1">
            <a:spLocks noGrp="1"/>
          </p:cNvSpPr>
          <p:nvPr>
            <p:ph type="subTitle" idx="1"/>
          </p:nvPr>
        </p:nvSpPr>
        <p:spPr>
          <a:xfrm>
            <a:off x="1552050" y="2664674"/>
            <a:ext cx="3300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1600"/>
              <a:buNone/>
              <a:defRPr sz="1600">
                <a:solidFill>
                  <a:schemeClr val="accent5"/>
                </a:solidFill>
              </a:defRPr>
            </a:lvl1pPr>
            <a:lvl2pPr lvl="1" algn="ctr" rtl="0">
              <a:lnSpc>
                <a:spcPct val="100000"/>
              </a:lnSpc>
              <a:spcBef>
                <a:spcPts val="0"/>
              </a:spcBef>
              <a:spcAft>
                <a:spcPts val="0"/>
              </a:spcAft>
              <a:buClr>
                <a:schemeClr val="accent5"/>
              </a:buClr>
              <a:buSzPts val="1600"/>
              <a:buNone/>
              <a:defRPr sz="1600">
                <a:solidFill>
                  <a:schemeClr val="accent5"/>
                </a:solidFill>
              </a:defRPr>
            </a:lvl2pPr>
            <a:lvl3pPr lvl="2" algn="ctr" rtl="0">
              <a:lnSpc>
                <a:spcPct val="100000"/>
              </a:lnSpc>
              <a:spcBef>
                <a:spcPts val="0"/>
              </a:spcBef>
              <a:spcAft>
                <a:spcPts val="0"/>
              </a:spcAft>
              <a:buClr>
                <a:schemeClr val="accent5"/>
              </a:buClr>
              <a:buSzPts val="1600"/>
              <a:buNone/>
              <a:defRPr sz="1600">
                <a:solidFill>
                  <a:schemeClr val="accent5"/>
                </a:solidFill>
              </a:defRPr>
            </a:lvl3pPr>
            <a:lvl4pPr lvl="3" algn="ctr" rtl="0">
              <a:lnSpc>
                <a:spcPct val="100000"/>
              </a:lnSpc>
              <a:spcBef>
                <a:spcPts val="0"/>
              </a:spcBef>
              <a:spcAft>
                <a:spcPts val="0"/>
              </a:spcAft>
              <a:buClr>
                <a:schemeClr val="accent5"/>
              </a:buClr>
              <a:buSzPts val="1600"/>
              <a:buNone/>
              <a:defRPr sz="1600">
                <a:solidFill>
                  <a:schemeClr val="accent5"/>
                </a:solidFill>
              </a:defRPr>
            </a:lvl4pPr>
            <a:lvl5pPr lvl="4" algn="ctr" rtl="0">
              <a:lnSpc>
                <a:spcPct val="100000"/>
              </a:lnSpc>
              <a:spcBef>
                <a:spcPts val="0"/>
              </a:spcBef>
              <a:spcAft>
                <a:spcPts val="0"/>
              </a:spcAft>
              <a:buClr>
                <a:schemeClr val="accent5"/>
              </a:buClr>
              <a:buSzPts val="1600"/>
              <a:buNone/>
              <a:defRPr sz="1600">
                <a:solidFill>
                  <a:schemeClr val="accent5"/>
                </a:solidFill>
              </a:defRPr>
            </a:lvl5pPr>
            <a:lvl6pPr lvl="5" algn="ctr" rtl="0">
              <a:lnSpc>
                <a:spcPct val="100000"/>
              </a:lnSpc>
              <a:spcBef>
                <a:spcPts val="0"/>
              </a:spcBef>
              <a:spcAft>
                <a:spcPts val="0"/>
              </a:spcAft>
              <a:buClr>
                <a:schemeClr val="accent5"/>
              </a:buClr>
              <a:buSzPts val="1600"/>
              <a:buNone/>
              <a:defRPr sz="1600">
                <a:solidFill>
                  <a:schemeClr val="accent5"/>
                </a:solidFill>
              </a:defRPr>
            </a:lvl6pPr>
            <a:lvl7pPr lvl="6" algn="ctr" rtl="0">
              <a:lnSpc>
                <a:spcPct val="100000"/>
              </a:lnSpc>
              <a:spcBef>
                <a:spcPts val="0"/>
              </a:spcBef>
              <a:spcAft>
                <a:spcPts val="0"/>
              </a:spcAft>
              <a:buClr>
                <a:schemeClr val="accent5"/>
              </a:buClr>
              <a:buSzPts val="1600"/>
              <a:buNone/>
              <a:defRPr sz="1600">
                <a:solidFill>
                  <a:schemeClr val="accent5"/>
                </a:solidFill>
              </a:defRPr>
            </a:lvl7pPr>
            <a:lvl8pPr lvl="7" algn="ctr" rtl="0">
              <a:lnSpc>
                <a:spcPct val="100000"/>
              </a:lnSpc>
              <a:spcBef>
                <a:spcPts val="0"/>
              </a:spcBef>
              <a:spcAft>
                <a:spcPts val="0"/>
              </a:spcAft>
              <a:buClr>
                <a:schemeClr val="accent5"/>
              </a:buClr>
              <a:buSzPts val="1600"/>
              <a:buNone/>
              <a:defRPr sz="1600">
                <a:solidFill>
                  <a:schemeClr val="accent5"/>
                </a:solidFill>
              </a:defRPr>
            </a:lvl8pPr>
            <a:lvl9pPr lvl="8" algn="ctr" rtl="0">
              <a:lnSpc>
                <a:spcPct val="100000"/>
              </a:lnSpc>
              <a:spcBef>
                <a:spcPts val="0"/>
              </a:spcBef>
              <a:spcAft>
                <a:spcPts val="0"/>
              </a:spcAft>
              <a:buClr>
                <a:schemeClr val="accent5"/>
              </a:buClr>
              <a:buSzPts val="1600"/>
              <a:buNone/>
              <a:defRPr sz="1600">
                <a:solidFill>
                  <a:schemeClr val="accent5"/>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8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2">
    <p:spTree>
      <p:nvGrpSpPr>
        <p:cNvPr id="1" name="Shape 99"/>
        <p:cNvGrpSpPr/>
        <p:nvPr/>
      </p:nvGrpSpPr>
      <p:grpSpPr>
        <a:xfrm>
          <a:off x="0" y="0"/>
          <a:ext cx="0" cy="0"/>
          <a:chOff x="0" y="0"/>
          <a:chExt cx="0" cy="0"/>
        </a:xfrm>
      </p:grpSpPr>
      <p:grpSp>
        <p:nvGrpSpPr>
          <p:cNvPr id="100" name="Google Shape;100;p14"/>
          <p:cNvGrpSpPr/>
          <p:nvPr/>
        </p:nvGrpSpPr>
        <p:grpSpPr>
          <a:xfrm>
            <a:off x="1069000" y="-807950"/>
            <a:ext cx="8792300" cy="6132300"/>
            <a:chOff x="1069000" y="-807950"/>
            <a:chExt cx="8792300" cy="6132300"/>
          </a:xfrm>
        </p:grpSpPr>
        <p:sp>
          <p:nvSpPr>
            <p:cNvPr id="101" name="Google Shape;101;p14"/>
            <p:cNvSpPr/>
            <p:nvPr/>
          </p:nvSpPr>
          <p:spPr>
            <a:xfrm>
              <a:off x="1069000" y="4229650"/>
              <a:ext cx="1094700" cy="1094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7908600" y="-807950"/>
              <a:ext cx="1952700" cy="1952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4"/>
          <p:cNvSpPr/>
          <p:nvPr/>
        </p:nvSpPr>
        <p:spPr>
          <a:xfrm>
            <a:off x="424550" y="356300"/>
            <a:ext cx="8295000" cy="4430700"/>
          </a:xfrm>
          <a:prstGeom prst="roundRect">
            <a:avLst>
              <a:gd name="adj" fmla="val 283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4" name="Google Shape;104;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accent5"/>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ada"/>
              <a:buNone/>
              <a:defRPr sz="3000" b="1">
                <a:solidFill>
                  <a:schemeClr val="dk1"/>
                </a:solidFill>
                <a:latin typeface="Mada"/>
                <a:ea typeface="Mada"/>
                <a:cs typeface="Mada"/>
                <a:sym typeface="Mada"/>
              </a:defRPr>
            </a:lvl1pPr>
            <a:lvl2pPr lvl="1" rtl="0">
              <a:spcBef>
                <a:spcPts val="0"/>
              </a:spcBef>
              <a:spcAft>
                <a:spcPts val="0"/>
              </a:spcAft>
              <a:buClr>
                <a:schemeClr val="dk1"/>
              </a:buClr>
              <a:buSzPts val="3000"/>
              <a:buFont typeface="Mada"/>
              <a:buNone/>
              <a:defRPr sz="3000" b="1">
                <a:solidFill>
                  <a:schemeClr val="dk1"/>
                </a:solidFill>
                <a:latin typeface="Mada"/>
                <a:ea typeface="Mada"/>
                <a:cs typeface="Mada"/>
                <a:sym typeface="Mada"/>
              </a:defRPr>
            </a:lvl2pPr>
            <a:lvl3pPr lvl="2" rtl="0">
              <a:spcBef>
                <a:spcPts val="0"/>
              </a:spcBef>
              <a:spcAft>
                <a:spcPts val="0"/>
              </a:spcAft>
              <a:buClr>
                <a:schemeClr val="dk1"/>
              </a:buClr>
              <a:buSzPts val="3000"/>
              <a:buFont typeface="Mada"/>
              <a:buNone/>
              <a:defRPr sz="3000" b="1">
                <a:solidFill>
                  <a:schemeClr val="dk1"/>
                </a:solidFill>
                <a:latin typeface="Mada"/>
                <a:ea typeface="Mada"/>
                <a:cs typeface="Mada"/>
                <a:sym typeface="Mada"/>
              </a:defRPr>
            </a:lvl3pPr>
            <a:lvl4pPr lvl="3" rtl="0">
              <a:spcBef>
                <a:spcPts val="0"/>
              </a:spcBef>
              <a:spcAft>
                <a:spcPts val="0"/>
              </a:spcAft>
              <a:buClr>
                <a:schemeClr val="dk1"/>
              </a:buClr>
              <a:buSzPts val="3000"/>
              <a:buFont typeface="Mada"/>
              <a:buNone/>
              <a:defRPr sz="3000" b="1">
                <a:solidFill>
                  <a:schemeClr val="dk1"/>
                </a:solidFill>
                <a:latin typeface="Mada"/>
                <a:ea typeface="Mada"/>
                <a:cs typeface="Mada"/>
                <a:sym typeface="Mada"/>
              </a:defRPr>
            </a:lvl4pPr>
            <a:lvl5pPr lvl="4" rtl="0">
              <a:spcBef>
                <a:spcPts val="0"/>
              </a:spcBef>
              <a:spcAft>
                <a:spcPts val="0"/>
              </a:spcAft>
              <a:buClr>
                <a:schemeClr val="dk1"/>
              </a:buClr>
              <a:buSzPts val="3000"/>
              <a:buFont typeface="Mada"/>
              <a:buNone/>
              <a:defRPr sz="3000" b="1">
                <a:solidFill>
                  <a:schemeClr val="dk1"/>
                </a:solidFill>
                <a:latin typeface="Mada"/>
                <a:ea typeface="Mada"/>
                <a:cs typeface="Mada"/>
                <a:sym typeface="Mada"/>
              </a:defRPr>
            </a:lvl5pPr>
            <a:lvl6pPr lvl="5" rtl="0">
              <a:spcBef>
                <a:spcPts val="0"/>
              </a:spcBef>
              <a:spcAft>
                <a:spcPts val="0"/>
              </a:spcAft>
              <a:buClr>
                <a:schemeClr val="dk1"/>
              </a:buClr>
              <a:buSzPts val="3000"/>
              <a:buFont typeface="Mada"/>
              <a:buNone/>
              <a:defRPr sz="3000" b="1">
                <a:solidFill>
                  <a:schemeClr val="dk1"/>
                </a:solidFill>
                <a:latin typeface="Mada"/>
                <a:ea typeface="Mada"/>
                <a:cs typeface="Mada"/>
                <a:sym typeface="Mada"/>
              </a:defRPr>
            </a:lvl6pPr>
            <a:lvl7pPr lvl="6" rtl="0">
              <a:spcBef>
                <a:spcPts val="0"/>
              </a:spcBef>
              <a:spcAft>
                <a:spcPts val="0"/>
              </a:spcAft>
              <a:buClr>
                <a:schemeClr val="dk1"/>
              </a:buClr>
              <a:buSzPts val="3000"/>
              <a:buFont typeface="Mada"/>
              <a:buNone/>
              <a:defRPr sz="3000" b="1">
                <a:solidFill>
                  <a:schemeClr val="dk1"/>
                </a:solidFill>
                <a:latin typeface="Mada"/>
                <a:ea typeface="Mada"/>
                <a:cs typeface="Mada"/>
                <a:sym typeface="Mada"/>
              </a:defRPr>
            </a:lvl7pPr>
            <a:lvl8pPr lvl="7" rtl="0">
              <a:spcBef>
                <a:spcPts val="0"/>
              </a:spcBef>
              <a:spcAft>
                <a:spcPts val="0"/>
              </a:spcAft>
              <a:buClr>
                <a:schemeClr val="dk1"/>
              </a:buClr>
              <a:buSzPts val="3000"/>
              <a:buFont typeface="Mada"/>
              <a:buNone/>
              <a:defRPr sz="3000" b="1">
                <a:solidFill>
                  <a:schemeClr val="dk1"/>
                </a:solidFill>
                <a:latin typeface="Mada"/>
                <a:ea typeface="Mada"/>
                <a:cs typeface="Mada"/>
                <a:sym typeface="Mada"/>
              </a:defRPr>
            </a:lvl8pPr>
            <a:lvl9pPr lvl="8" rtl="0">
              <a:spcBef>
                <a:spcPts val="0"/>
              </a:spcBef>
              <a:spcAft>
                <a:spcPts val="0"/>
              </a:spcAft>
              <a:buClr>
                <a:schemeClr val="dk1"/>
              </a:buClr>
              <a:buSzPts val="3000"/>
              <a:buFont typeface="Mada"/>
              <a:buNone/>
              <a:defRPr sz="3000" b="1">
                <a:solidFill>
                  <a:schemeClr val="dk1"/>
                </a:solidFill>
                <a:latin typeface="Mada"/>
                <a:ea typeface="Mada"/>
                <a:cs typeface="Mada"/>
                <a:sym typeface="Mada"/>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7" r:id="rId7"/>
    <p:sldLayoutId id="2147483658" r:id="rId8"/>
    <p:sldLayoutId id="2147483660" r:id="rId9"/>
    <p:sldLayoutId id="2147483663" r:id="rId10"/>
    <p:sldLayoutId id="2147483665" r:id="rId11"/>
    <p:sldLayoutId id="2147483668" r:id="rId12"/>
    <p:sldLayoutId id="2147483669"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3.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Google Shape;208;p27"/>
          <p:cNvSpPr/>
          <p:nvPr/>
        </p:nvSpPr>
        <p:spPr>
          <a:xfrm flipH="1">
            <a:off x="1020912" y="2109524"/>
            <a:ext cx="917100" cy="2396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flipH="1">
            <a:off x="1065525" y="-325625"/>
            <a:ext cx="917100" cy="2137800"/>
          </a:xfrm>
          <a:prstGeom prst="roundRect">
            <a:avLst>
              <a:gd name="adj" fmla="val 50000"/>
            </a:avLst>
          </a:prstGeom>
          <a:solidFill>
            <a:srgbClr val="DBAA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flipH="1">
            <a:off x="2146587" y="322569"/>
            <a:ext cx="917100" cy="2396400"/>
          </a:xfrm>
          <a:prstGeom prst="roundRect">
            <a:avLst>
              <a:gd name="adj" fmla="val 50000"/>
            </a:avLst>
          </a:prstGeom>
          <a:solidFill>
            <a:srgbClr val="F453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27"/>
          <p:cNvSpPr/>
          <p:nvPr/>
        </p:nvSpPr>
        <p:spPr>
          <a:xfrm flipH="1">
            <a:off x="2212873" y="2892806"/>
            <a:ext cx="917100" cy="2396400"/>
          </a:xfrm>
          <a:prstGeom prst="roundRect">
            <a:avLst>
              <a:gd name="adj" fmla="val 50000"/>
            </a:avLst>
          </a:prstGeom>
          <a:solidFill>
            <a:srgbClr val="81C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itle 1">
            <a:extLst>
              <a:ext uri="{FF2B5EF4-FFF2-40B4-BE49-F238E27FC236}">
                <a16:creationId xmlns:a16="http://schemas.microsoft.com/office/drawing/2014/main" id="{A1A44B97-7409-B1C6-0D20-8CD52EFB6952}"/>
              </a:ext>
            </a:extLst>
          </p:cNvPr>
          <p:cNvSpPr>
            <a:spLocks noGrp="1"/>
          </p:cNvSpPr>
          <p:nvPr>
            <p:ph type="ctrTitle"/>
          </p:nvPr>
        </p:nvSpPr>
        <p:spPr>
          <a:xfrm>
            <a:off x="3029583" y="3036450"/>
            <a:ext cx="5328227" cy="1153237"/>
          </a:xfrm>
        </p:spPr>
        <p:txBody>
          <a:bodyPr/>
          <a:lstStyle/>
          <a:p>
            <a:pPr algn="ctr" rtl="0">
              <a:spcBef>
                <a:spcPts val="0"/>
              </a:spcBef>
              <a:spcAft>
                <a:spcPts val="0"/>
              </a:spcAft>
            </a:pPr>
            <a:br>
              <a:rPr lang="en-US" sz="1800" b="1" i="0" u="none" strike="noStrike" dirty="0">
                <a:solidFill>
                  <a:srgbClr val="000000"/>
                </a:solidFill>
                <a:effectLst/>
                <a:latin typeface="Roboto" panose="02000000000000000000" pitchFamily="2" charset="0"/>
              </a:rPr>
            </a:br>
            <a:br>
              <a:rPr lang="en-US" sz="1800" b="1" i="0" u="none" strike="noStrike" dirty="0">
                <a:solidFill>
                  <a:srgbClr val="000000"/>
                </a:solidFill>
                <a:effectLst/>
                <a:latin typeface="Roboto" panose="02000000000000000000" pitchFamily="2" charset="0"/>
              </a:rPr>
            </a:br>
            <a:br>
              <a:rPr lang="en-US" sz="1800" b="1" i="0" u="none" strike="noStrike" dirty="0">
                <a:solidFill>
                  <a:srgbClr val="000000"/>
                </a:solidFill>
                <a:effectLst/>
                <a:latin typeface="Roboto" panose="02000000000000000000" pitchFamily="2" charset="0"/>
              </a:rPr>
            </a:br>
            <a:br>
              <a:rPr lang="en-US" sz="800" b="0" dirty="0">
                <a:effectLst/>
              </a:rPr>
            </a:br>
            <a:br>
              <a:rPr lang="en-US" sz="800" dirty="0"/>
            </a:br>
            <a:br>
              <a:rPr lang="en-US" sz="800" dirty="0"/>
            </a:br>
            <a:br>
              <a:rPr lang="en-US" sz="800" dirty="0"/>
            </a:br>
            <a:br>
              <a:rPr lang="en-US" sz="800" dirty="0"/>
            </a:br>
            <a:r>
              <a:rPr lang="en-US" sz="1800" b="1" i="0" u="none" strike="noStrike" dirty="0">
                <a:solidFill>
                  <a:schemeClr val="accent6"/>
                </a:solidFill>
                <a:effectLst/>
                <a:latin typeface="Roboto" panose="02000000000000000000" pitchFamily="2" charset="0"/>
              </a:rPr>
              <a:t>Reconfiguring the ASEAN Framework: General Equilibrium Impact of Australia's Inclusion and India's Exclusion - A Structural Gravity Model Analysis</a:t>
            </a:r>
            <a:br>
              <a:rPr lang="en-US" sz="1400" b="0" dirty="0">
                <a:effectLst/>
              </a:rPr>
            </a:br>
            <a:br>
              <a:rPr lang="en-US" sz="1400" dirty="0"/>
            </a:br>
            <a:endParaRPr lang="en-US" sz="4400" dirty="0"/>
          </a:p>
        </p:txBody>
      </p:sp>
      <p:pic>
        <p:nvPicPr>
          <p:cNvPr id="4" name="Graphic 3" descr="Bar graph with upward trend with solid fill">
            <a:extLst>
              <a:ext uri="{FF2B5EF4-FFF2-40B4-BE49-F238E27FC236}">
                <a16:creationId xmlns:a16="http://schemas.microsoft.com/office/drawing/2014/main" id="{EBCA0A42-7FB9-A41F-953F-3636E91F0C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02875" y="3822458"/>
            <a:ext cx="537096" cy="537096"/>
          </a:xfrm>
          <a:prstGeom prst="rect">
            <a:avLst/>
          </a:prstGeom>
        </p:spPr>
      </p:pic>
      <p:pic>
        <p:nvPicPr>
          <p:cNvPr id="6" name="Graphic 5" descr="Lightbulb and gear with solid fill">
            <a:extLst>
              <a:ext uri="{FF2B5EF4-FFF2-40B4-BE49-F238E27FC236}">
                <a16:creationId xmlns:a16="http://schemas.microsoft.com/office/drawing/2014/main" id="{2F5E03A5-AD03-EC4F-05A1-450DD7CDD63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71200" y="2892806"/>
            <a:ext cx="645069" cy="645069"/>
          </a:xfrm>
          <a:prstGeom prst="rect">
            <a:avLst/>
          </a:prstGeom>
        </p:spPr>
      </p:pic>
      <p:pic>
        <p:nvPicPr>
          <p:cNvPr id="8" name="Graphic 7" descr="Earth globe: Americas with solid fill">
            <a:extLst>
              <a:ext uri="{FF2B5EF4-FFF2-40B4-BE49-F238E27FC236}">
                <a16:creationId xmlns:a16="http://schemas.microsoft.com/office/drawing/2014/main" id="{0CC20A14-2ECC-8027-8146-5B0A618EB3E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215085" y="424341"/>
            <a:ext cx="601184" cy="601184"/>
          </a:xfrm>
          <a:prstGeom prst="rect">
            <a:avLst/>
          </a:prstGeom>
        </p:spPr>
      </p:pic>
      <p:pic>
        <p:nvPicPr>
          <p:cNvPr id="10" name="Graphic 9" descr="Research with solid fill">
            <a:extLst>
              <a:ext uri="{FF2B5EF4-FFF2-40B4-BE49-F238E27FC236}">
                <a16:creationId xmlns:a16="http://schemas.microsoft.com/office/drawing/2014/main" id="{6FDAF9C3-72B0-187B-6F65-8EE63D5C8E3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335134" y="1229362"/>
            <a:ext cx="582814" cy="582814"/>
          </a:xfrm>
          <a:prstGeom prst="rect">
            <a:avLst/>
          </a:prstGeom>
        </p:spPr>
      </p:pic>
      <p:sp>
        <p:nvSpPr>
          <p:cNvPr id="11" name="Subtitle 10">
            <a:extLst>
              <a:ext uri="{FF2B5EF4-FFF2-40B4-BE49-F238E27FC236}">
                <a16:creationId xmlns:a16="http://schemas.microsoft.com/office/drawing/2014/main" id="{11E536AF-5724-0950-E90E-96672DEAB007}"/>
              </a:ext>
            </a:extLst>
          </p:cNvPr>
          <p:cNvSpPr txBox="1">
            <a:spLocks noGrp="1"/>
          </p:cNvSpPr>
          <p:nvPr>
            <p:ph type="subTitle" idx="1"/>
          </p:nvPr>
        </p:nvSpPr>
        <p:spPr>
          <a:xfrm>
            <a:off x="3925660" y="3822458"/>
            <a:ext cx="4432150" cy="615523"/>
          </a:xfrm>
          <a:prstGeom prst="rect">
            <a:avLst/>
          </a:prstGeom>
          <a:noFill/>
        </p:spPr>
        <p:txBody>
          <a:bodyPr wrap="square" rtlCol="0">
            <a:spAutoFit/>
          </a:bodyPr>
          <a:lstStyle/>
          <a:p>
            <a:pPr algn="l"/>
            <a:r>
              <a:rPr lang="en-IN" sz="1400" b="1" dirty="0"/>
              <a:t>Submitted By- </a:t>
            </a:r>
            <a:r>
              <a:rPr lang="en-IN" sz="1400" b="1" dirty="0" err="1"/>
              <a:t>Debashree</a:t>
            </a:r>
            <a:r>
              <a:rPr lang="en-IN" sz="1400" b="1" dirty="0"/>
              <a:t> Priya Sahoo</a:t>
            </a:r>
          </a:p>
          <a:p>
            <a:pPr algn="l"/>
            <a:r>
              <a:rPr lang="en-IN" sz="1400" b="1" dirty="0"/>
              <a:t>Roll no-200307</a:t>
            </a:r>
          </a:p>
        </p:txBody>
      </p:sp>
      <p:sp>
        <p:nvSpPr>
          <p:cNvPr id="12" name="Subtitle 2">
            <a:extLst>
              <a:ext uri="{FF2B5EF4-FFF2-40B4-BE49-F238E27FC236}">
                <a16:creationId xmlns:a16="http://schemas.microsoft.com/office/drawing/2014/main" id="{C6D90C6D-9E99-6579-01F6-92E16598BA53}"/>
              </a:ext>
            </a:extLst>
          </p:cNvPr>
          <p:cNvSpPr txBox="1">
            <a:spLocks/>
          </p:cNvSpPr>
          <p:nvPr/>
        </p:nvSpPr>
        <p:spPr>
          <a:xfrm>
            <a:off x="2605137" y="586054"/>
            <a:ext cx="5838521" cy="612835"/>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lt1"/>
              </a:buClr>
              <a:buSzPts val="1200"/>
              <a:buFont typeface="Albert Sans"/>
              <a:buNone/>
              <a:defRPr sz="1600" b="0" i="0" u="none" strike="noStrike" cap="none">
                <a:solidFill>
                  <a:schemeClr val="lt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lt1"/>
              </a:buClr>
              <a:buSzPts val="1800"/>
              <a:buFont typeface="Albert Sans"/>
              <a:buNone/>
              <a:defRPr sz="1800" b="0" i="0" u="none" strike="noStrike" cap="none">
                <a:solidFill>
                  <a:schemeClr val="lt1"/>
                </a:solidFill>
                <a:latin typeface="Albert Sans"/>
                <a:ea typeface="Albert Sans"/>
                <a:cs typeface="Albert Sans"/>
                <a:sym typeface="Albert Sans"/>
              </a:defRPr>
            </a:lvl9pPr>
          </a:lstStyle>
          <a:p>
            <a:r>
              <a:rPr lang="en-US" sz="1800" b="1" dirty="0">
                <a:solidFill>
                  <a:schemeClr val="bg2">
                    <a:lumMod val="40000"/>
                    <a:lumOff val="60000"/>
                  </a:schemeClr>
                </a:solidFill>
              </a:rPr>
              <a:t>ECO412A: </a:t>
            </a:r>
            <a:r>
              <a:rPr lang="en-IN" sz="1800" b="1" dirty="0">
                <a:solidFill>
                  <a:schemeClr val="bg2">
                    <a:lumMod val="40000"/>
                    <a:lumOff val="60000"/>
                  </a:schemeClr>
                </a:solidFill>
                <a:latin typeface="Times New Roman" panose="02020603050405020304" pitchFamily="18" charset="0"/>
              </a:rPr>
              <a:t>International Economics and Finance</a:t>
            </a:r>
            <a:endParaRPr lang="en-IN" sz="1800" b="1" dirty="0">
              <a:solidFill>
                <a:schemeClr val="bg2">
                  <a:lumMod val="40000"/>
                  <a:lumOff val="60000"/>
                </a:schemeClr>
              </a:solidFill>
            </a:endParaRPr>
          </a:p>
          <a:p>
            <a:br>
              <a:rPr lang="en-IN" sz="800" b="1" dirty="0">
                <a:solidFill>
                  <a:schemeClr val="bg2">
                    <a:lumMod val="40000"/>
                    <a:lumOff val="60000"/>
                  </a:schemeClr>
                </a:solidFill>
              </a:rPr>
            </a:br>
            <a:endParaRPr lang="en-IN" sz="800" b="1" dirty="0">
              <a:solidFill>
                <a:schemeClr val="bg2">
                  <a:lumMod val="40000"/>
                  <a:lumOff val="60000"/>
                </a:schemeClr>
              </a:solidFill>
            </a:endParaRPr>
          </a:p>
          <a:p>
            <a:endParaRPr lang="en-US" sz="1000" b="1" dirty="0">
              <a:solidFill>
                <a:schemeClr val="bg2">
                  <a:lumMod val="40000"/>
                  <a:lumOff val="60000"/>
                </a:schemeClr>
              </a:solidFill>
            </a:endParaRPr>
          </a:p>
        </p:txBody>
      </p:sp>
      <p:pic>
        <p:nvPicPr>
          <p:cNvPr id="14" name="Picture 13">
            <a:extLst>
              <a:ext uri="{FF2B5EF4-FFF2-40B4-BE49-F238E27FC236}">
                <a16:creationId xmlns:a16="http://schemas.microsoft.com/office/drawing/2014/main" id="{C514D7D8-6C9A-9AE2-C0BF-E960A1CEA928}"/>
              </a:ext>
            </a:extLst>
          </p:cNvPr>
          <p:cNvPicPr>
            <a:picLocks noChangeAspect="1"/>
          </p:cNvPicPr>
          <p:nvPr/>
        </p:nvPicPr>
        <p:blipFill>
          <a:blip r:embed="rId11"/>
          <a:stretch>
            <a:fillRect/>
          </a:stretch>
        </p:blipFill>
        <p:spPr>
          <a:xfrm>
            <a:off x="7539360" y="904026"/>
            <a:ext cx="1078229" cy="10266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A100B45A-0FD5-28DF-605E-E2CA9AC54B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340" y="1399223"/>
            <a:ext cx="7625156" cy="22126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6C502F1-6A88-0698-5915-F83BE29A6941}"/>
              </a:ext>
            </a:extLst>
          </p:cNvPr>
          <p:cNvSpPr txBox="1"/>
          <p:nvPr/>
        </p:nvSpPr>
        <p:spPr>
          <a:xfrm>
            <a:off x="1165860" y="931962"/>
            <a:ext cx="4937760" cy="307777"/>
          </a:xfrm>
          <a:prstGeom prst="rect">
            <a:avLst/>
          </a:prstGeom>
          <a:noFill/>
        </p:spPr>
        <p:txBody>
          <a:bodyPr wrap="square">
            <a:spAutoFit/>
          </a:bodyPr>
          <a:lstStyle/>
          <a:p>
            <a:r>
              <a:rPr lang="en-US" sz="1400" b="1" i="0" u="none" strike="noStrike" dirty="0">
                <a:solidFill>
                  <a:schemeClr val="bg1"/>
                </a:solidFill>
                <a:effectLst/>
                <a:latin typeface="Times New Roman" panose="02020603050405020304" pitchFamily="18" charset="0"/>
              </a:rPr>
              <a:t>Other estimators that can be used </a:t>
            </a:r>
            <a:endParaRPr lang="en-IN" dirty="0">
              <a:solidFill>
                <a:schemeClr val="bg1"/>
              </a:solidFill>
            </a:endParaRPr>
          </a:p>
        </p:txBody>
      </p:sp>
    </p:spTree>
    <p:extLst>
      <p:ext uri="{BB962C8B-B14F-4D97-AF65-F5344CB8AC3E}">
        <p14:creationId xmlns:p14="http://schemas.microsoft.com/office/powerpoint/2010/main" val="1028590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707F63C7-02BE-11D3-974F-7487C25BD6DC}"/>
              </a:ext>
            </a:extLst>
          </p:cNvPr>
          <p:cNvSpPr/>
          <p:nvPr/>
        </p:nvSpPr>
        <p:spPr>
          <a:xfrm>
            <a:off x="678180" y="500721"/>
            <a:ext cx="1524000" cy="22631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sz="1100" dirty="0">
              <a:solidFill>
                <a:schemeClr val="tx1"/>
              </a:solidFill>
            </a:endParaRPr>
          </a:p>
          <a:p>
            <a:r>
              <a:rPr lang="en-IN" sz="1100" b="1" dirty="0">
                <a:solidFill>
                  <a:schemeClr val="tx1"/>
                </a:solidFill>
              </a:rPr>
              <a:t>ASEAN NATIONS</a:t>
            </a:r>
          </a:p>
          <a:p>
            <a:pPr marL="228600" indent="-228600">
              <a:buFont typeface="+mj-lt"/>
              <a:buAutoNum type="arabicPeriod"/>
            </a:pPr>
            <a:r>
              <a:rPr lang="en-IN" sz="1050" dirty="0">
                <a:solidFill>
                  <a:schemeClr val="tx1"/>
                </a:solidFill>
              </a:rPr>
              <a:t>Indonesia</a:t>
            </a:r>
          </a:p>
          <a:p>
            <a:pPr marL="228600" indent="-228600">
              <a:buFont typeface="+mj-lt"/>
              <a:buAutoNum type="arabicPeriod"/>
            </a:pPr>
            <a:r>
              <a:rPr lang="en-IN" sz="1050" dirty="0">
                <a:solidFill>
                  <a:schemeClr val="tx1"/>
                </a:solidFill>
              </a:rPr>
              <a:t>Malaysia</a:t>
            </a:r>
          </a:p>
          <a:p>
            <a:pPr marL="228600" indent="-228600">
              <a:buFont typeface="+mj-lt"/>
              <a:buAutoNum type="arabicPeriod"/>
            </a:pPr>
            <a:r>
              <a:rPr lang="en-IN" sz="1050" dirty="0">
                <a:solidFill>
                  <a:schemeClr val="tx1"/>
                </a:solidFill>
              </a:rPr>
              <a:t>Philippines</a:t>
            </a:r>
          </a:p>
          <a:p>
            <a:pPr marL="228600" indent="-228600">
              <a:buFont typeface="+mj-lt"/>
              <a:buAutoNum type="arabicPeriod"/>
            </a:pPr>
            <a:r>
              <a:rPr lang="en-IN" sz="1050" dirty="0">
                <a:solidFill>
                  <a:schemeClr val="tx1"/>
                </a:solidFill>
              </a:rPr>
              <a:t>Singapore</a:t>
            </a:r>
          </a:p>
          <a:p>
            <a:pPr marL="228600" indent="-228600">
              <a:buFont typeface="+mj-lt"/>
              <a:buAutoNum type="arabicPeriod"/>
            </a:pPr>
            <a:r>
              <a:rPr lang="en-IN" sz="1050" dirty="0">
                <a:solidFill>
                  <a:schemeClr val="tx1"/>
                </a:solidFill>
              </a:rPr>
              <a:t>Thailand</a:t>
            </a:r>
          </a:p>
          <a:p>
            <a:pPr marL="228600" indent="-228600">
              <a:buFont typeface="+mj-lt"/>
              <a:buAutoNum type="arabicPeriod"/>
            </a:pPr>
            <a:r>
              <a:rPr lang="en-IN" sz="1050" dirty="0">
                <a:solidFill>
                  <a:schemeClr val="tx1"/>
                </a:solidFill>
              </a:rPr>
              <a:t>Brunei</a:t>
            </a:r>
          </a:p>
          <a:p>
            <a:pPr marL="228600" indent="-228600">
              <a:buFont typeface="+mj-lt"/>
              <a:buAutoNum type="arabicPeriod"/>
            </a:pPr>
            <a:r>
              <a:rPr lang="en-IN" sz="1050" dirty="0">
                <a:solidFill>
                  <a:schemeClr val="tx1"/>
                </a:solidFill>
              </a:rPr>
              <a:t>Vietnam</a:t>
            </a:r>
          </a:p>
          <a:p>
            <a:pPr marL="228600" indent="-228600">
              <a:buFont typeface="+mj-lt"/>
              <a:buAutoNum type="arabicPeriod"/>
            </a:pPr>
            <a:r>
              <a:rPr lang="en-IN" sz="1050" dirty="0">
                <a:solidFill>
                  <a:schemeClr val="tx1"/>
                </a:solidFill>
              </a:rPr>
              <a:t>Laos</a:t>
            </a:r>
          </a:p>
          <a:p>
            <a:pPr marL="228600" indent="-228600">
              <a:buFont typeface="+mj-lt"/>
              <a:buAutoNum type="arabicPeriod"/>
            </a:pPr>
            <a:r>
              <a:rPr lang="en-IN" sz="1050" dirty="0">
                <a:solidFill>
                  <a:schemeClr val="tx1"/>
                </a:solidFill>
              </a:rPr>
              <a:t>Myanmar</a:t>
            </a:r>
          </a:p>
          <a:p>
            <a:pPr marL="228600" indent="-228600">
              <a:buFont typeface="+mj-lt"/>
              <a:buAutoNum type="arabicPeriod"/>
            </a:pPr>
            <a:r>
              <a:rPr lang="en-IN" sz="1050" dirty="0">
                <a:solidFill>
                  <a:schemeClr val="tx1"/>
                </a:solidFill>
              </a:rPr>
              <a:t>Cambodia</a:t>
            </a:r>
          </a:p>
          <a:p>
            <a:pPr marL="228600" indent="-228600">
              <a:buFont typeface="+mj-lt"/>
              <a:buAutoNum type="arabicPeriod"/>
            </a:pPr>
            <a:r>
              <a:rPr lang="en-IN" sz="1050" dirty="0">
                <a:solidFill>
                  <a:schemeClr val="tx1"/>
                </a:solidFill>
              </a:rPr>
              <a:t>India(added recently)</a:t>
            </a: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p:txBody>
      </p:sp>
      <p:sp>
        <p:nvSpPr>
          <p:cNvPr id="7" name="TextBox 6">
            <a:extLst>
              <a:ext uri="{FF2B5EF4-FFF2-40B4-BE49-F238E27FC236}">
                <a16:creationId xmlns:a16="http://schemas.microsoft.com/office/drawing/2014/main" id="{C47DE6E9-7885-9B40-BF0A-FD336A8FF072}"/>
              </a:ext>
            </a:extLst>
          </p:cNvPr>
          <p:cNvSpPr txBox="1"/>
          <p:nvPr/>
        </p:nvSpPr>
        <p:spPr>
          <a:xfrm>
            <a:off x="738673" y="2763861"/>
            <a:ext cx="1524000" cy="1061829"/>
          </a:xfrm>
          <a:prstGeom prst="rect">
            <a:avLst/>
          </a:prstGeom>
          <a:noFill/>
        </p:spPr>
        <p:txBody>
          <a:bodyPr wrap="square" rtlCol="0">
            <a:spAutoFit/>
          </a:bodyPr>
          <a:lstStyle/>
          <a:p>
            <a:pPr rtl="0">
              <a:spcBef>
                <a:spcPts val="0"/>
              </a:spcBef>
              <a:spcAft>
                <a:spcPts val="0"/>
              </a:spcAft>
            </a:pPr>
            <a:r>
              <a:rPr lang="en-US" sz="1050" b="0" i="0" u="none" strike="noStrike" dirty="0">
                <a:solidFill>
                  <a:schemeClr val="bg1"/>
                </a:solidFill>
                <a:effectLst/>
                <a:latin typeface="Times New Roman" panose="02020603050405020304" pitchFamily="18" charset="0"/>
              </a:rPr>
              <a:t>These are the member states, part of the ASEAN Free Trade Area(</a:t>
            </a:r>
            <a:r>
              <a:rPr lang="en-US" sz="1050" b="1" i="0" u="none" strike="noStrike" dirty="0">
                <a:solidFill>
                  <a:schemeClr val="bg1"/>
                </a:solidFill>
                <a:effectLst/>
                <a:latin typeface="Times New Roman" panose="02020603050405020304" pitchFamily="18" charset="0"/>
              </a:rPr>
              <a:t>AFTA)</a:t>
            </a:r>
            <a:r>
              <a:rPr lang="en-US" sz="1050" b="0" i="0" u="none" strike="noStrike" dirty="0">
                <a:solidFill>
                  <a:schemeClr val="bg1"/>
                </a:solidFill>
                <a:effectLst/>
                <a:latin typeface="Times New Roman" panose="02020603050405020304" pitchFamily="18" charset="0"/>
              </a:rPr>
              <a:t> agreement.</a:t>
            </a:r>
            <a:endParaRPr lang="en-US" sz="1050" b="0" dirty="0">
              <a:solidFill>
                <a:schemeClr val="bg1"/>
              </a:solidFill>
              <a:effectLst/>
            </a:endParaRPr>
          </a:p>
          <a:p>
            <a:br>
              <a:rPr lang="en-US" sz="1050" dirty="0">
                <a:solidFill>
                  <a:schemeClr val="bg1"/>
                </a:solidFill>
              </a:rPr>
            </a:br>
            <a:endParaRPr lang="en-IN" sz="1050" dirty="0">
              <a:solidFill>
                <a:schemeClr val="bg1"/>
              </a:solidFill>
            </a:endParaRPr>
          </a:p>
        </p:txBody>
      </p:sp>
      <p:sp>
        <p:nvSpPr>
          <p:cNvPr id="8" name="Rectangle: Rounded Corners 7">
            <a:extLst>
              <a:ext uri="{FF2B5EF4-FFF2-40B4-BE49-F238E27FC236}">
                <a16:creationId xmlns:a16="http://schemas.microsoft.com/office/drawing/2014/main" id="{FEEA2498-6343-A4A6-B2D5-63CEB9A19E06}"/>
              </a:ext>
            </a:extLst>
          </p:cNvPr>
          <p:cNvSpPr/>
          <p:nvPr/>
        </p:nvSpPr>
        <p:spPr>
          <a:xfrm>
            <a:off x="2933700" y="778852"/>
            <a:ext cx="1409700" cy="1792898"/>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1100" b="1" dirty="0">
              <a:solidFill>
                <a:schemeClr val="tx1"/>
              </a:solidFill>
            </a:endParaRPr>
          </a:p>
          <a:p>
            <a:endParaRPr lang="en-IN" sz="1100" b="1" dirty="0">
              <a:solidFill>
                <a:schemeClr val="tx1"/>
              </a:solidFill>
            </a:endParaRPr>
          </a:p>
          <a:p>
            <a:r>
              <a:rPr lang="en-IN" sz="1100" b="1" dirty="0">
                <a:solidFill>
                  <a:schemeClr val="tx1"/>
                </a:solidFill>
              </a:rPr>
              <a:t>NON-MEMBER</a:t>
            </a:r>
          </a:p>
          <a:p>
            <a:r>
              <a:rPr lang="en-IN" sz="1100" b="1" dirty="0">
                <a:solidFill>
                  <a:schemeClr val="tx1"/>
                </a:solidFill>
              </a:rPr>
              <a:t>STATES</a:t>
            </a:r>
          </a:p>
          <a:p>
            <a:pPr marL="228600" indent="-228600">
              <a:buAutoNum type="arabicPeriod"/>
            </a:pPr>
            <a:r>
              <a:rPr lang="en-IN" sz="1100" dirty="0">
                <a:solidFill>
                  <a:schemeClr val="tx1"/>
                </a:solidFill>
              </a:rPr>
              <a:t>Australia</a:t>
            </a:r>
          </a:p>
          <a:p>
            <a:pPr marL="228600" indent="-228600">
              <a:buAutoNum type="arabicPeriod"/>
            </a:pPr>
            <a:r>
              <a:rPr lang="en-IN" sz="1100" dirty="0">
                <a:solidFill>
                  <a:schemeClr val="tx1"/>
                </a:solidFill>
              </a:rPr>
              <a:t>China</a:t>
            </a:r>
          </a:p>
          <a:p>
            <a:pPr marL="228600" indent="-228600">
              <a:buAutoNum type="arabicPeriod"/>
            </a:pPr>
            <a:r>
              <a:rPr lang="en-IN" sz="1100" dirty="0">
                <a:solidFill>
                  <a:schemeClr val="tx1"/>
                </a:solidFill>
              </a:rPr>
              <a:t>United States</a:t>
            </a:r>
          </a:p>
          <a:p>
            <a:pPr marL="228600" indent="-228600">
              <a:buAutoNum type="arabicPeriod"/>
            </a:pPr>
            <a:r>
              <a:rPr lang="en-IN" sz="1100" dirty="0">
                <a:solidFill>
                  <a:schemeClr val="tx1"/>
                </a:solidFill>
              </a:rPr>
              <a:t>UAE</a:t>
            </a:r>
          </a:p>
          <a:p>
            <a:pPr marL="228600" indent="-228600">
              <a:buAutoNum type="arabicPeriod"/>
            </a:pPr>
            <a:r>
              <a:rPr lang="en-IN" sz="1100" dirty="0">
                <a:solidFill>
                  <a:schemeClr val="tx1"/>
                </a:solidFill>
              </a:rPr>
              <a:t>Japan</a:t>
            </a:r>
          </a:p>
          <a:p>
            <a:pPr marL="228600" indent="-228600">
              <a:buAutoNum type="arabicPeriod"/>
            </a:pPr>
            <a:endParaRPr lang="en-IN" sz="1100" dirty="0">
              <a:solidFill>
                <a:schemeClr val="tx1"/>
              </a:solidFill>
            </a:endParaRPr>
          </a:p>
          <a:p>
            <a:pPr marL="228600" indent="-228600">
              <a:buAutoNum type="arabicPeriod"/>
            </a:pPr>
            <a:endParaRPr lang="en-IN" sz="1100" b="1" dirty="0">
              <a:solidFill>
                <a:schemeClr val="tx1"/>
              </a:solidFill>
            </a:endParaRPr>
          </a:p>
          <a:p>
            <a:endParaRPr lang="en-IN" sz="1100" b="1" dirty="0">
              <a:solidFill>
                <a:schemeClr val="tx1"/>
              </a:solidFill>
            </a:endParaRPr>
          </a:p>
        </p:txBody>
      </p:sp>
      <p:sp>
        <p:nvSpPr>
          <p:cNvPr id="11" name="TextBox 10">
            <a:extLst>
              <a:ext uri="{FF2B5EF4-FFF2-40B4-BE49-F238E27FC236}">
                <a16:creationId xmlns:a16="http://schemas.microsoft.com/office/drawing/2014/main" id="{41181D0F-92E9-AB99-B8B5-B0963862C6C0}"/>
              </a:ext>
            </a:extLst>
          </p:cNvPr>
          <p:cNvSpPr txBox="1"/>
          <p:nvPr/>
        </p:nvSpPr>
        <p:spPr>
          <a:xfrm>
            <a:off x="2994660" y="2661080"/>
            <a:ext cx="1636395" cy="769441"/>
          </a:xfrm>
          <a:prstGeom prst="rect">
            <a:avLst/>
          </a:prstGeom>
          <a:noFill/>
        </p:spPr>
        <p:txBody>
          <a:bodyPr wrap="square">
            <a:spAutoFit/>
          </a:bodyPr>
          <a:lstStyle/>
          <a:p>
            <a:pPr rtl="0">
              <a:spcBef>
                <a:spcPts val="0"/>
              </a:spcBef>
              <a:spcAft>
                <a:spcPts val="0"/>
              </a:spcAft>
            </a:pPr>
            <a:r>
              <a:rPr lang="en-US" sz="1100" b="0" i="0" u="none" strike="noStrike" dirty="0">
                <a:solidFill>
                  <a:schemeClr val="bg1"/>
                </a:solidFill>
                <a:effectLst/>
                <a:latin typeface="Times New Roman" panose="02020603050405020304" pitchFamily="18" charset="0"/>
              </a:rPr>
              <a:t>These are the non-member states that have good trade relation with both Australia And India</a:t>
            </a:r>
            <a:endParaRPr lang="en-IN" sz="1100" dirty="0">
              <a:solidFill>
                <a:schemeClr val="bg1"/>
              </a:solidFill>
            </a:endParaRPr>
          </a:p>
        </p:txBody>
      </p:sp>
      <p:sp>
        <p:nvSpPr>
          <p:cNvPr id="13" name="Plus Sign 12">
            <a:extLst>
              <a:ext uri="{FF2B5EF4-FFF2-40B4-BE49-F238E27FC236}">
                <a16:creationId xmlns:a16="http://schemas.microsoft.com/office/drawing/2014/main" id="{82F583BF-0785-FE6C-13E5-B56106C6C1CF}"/>
              </a:ext>
            </a:extLst>
          </p:cNvPr>
          <p:cNvSpPr/>
          <p:nvPr/>
        </p:nvSpPr>
        <p:spPr>
          <a:xfrm>
            <a:off x="2476500" y="1600200"/>
            <a:ext cx="320040" cy="350520"/>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5BD387AD-B020-5447-5F4D-B007FCFEE054}"/>
              </a:ext>
            </a:extLst>
          </p:cNvPr>
          <p:cNvSpPr txBox="1"/>
          <p:nvPr/>
        </p:nvSpPr>
        <p:spPr>
          <a:xfrm>
            <a:off x="4800602" y="1783080"/>
            <a:ext cx="4002405" cy="1277273"/>
          </a:xfrm>
          <a:prstGeom prst="rect">
            <a:avLst/>
          </a:prstGeom>
          <a:noFill/>
        </p:spPr>
        <p:txBody>
          <a:bodyPr wrap="square" rtlCol="0">
            <a:spAutoFit/>
          </a:bodyPr>
          <a:lstStyle/>
          <a:p>
            <a:r>
              <a:rPr lang="en-IN" sz="1100" dirty="0">
                <a:solidFill>
                  <a:schemeClr val="bg1"/>
                </a:solidFill>
              </a:rPr>
              <a:t>Inclusion of the non-member states will help to address the issue of RTA dummy variable=1, when Australia or India will get added to ASEAN and no non-member states will be there resulting </a:t>
            </a:r>
            <a:r>
              <a:rPr lang="en-IN" sz="1100" dirty="0" err="1">
                <a:solidFill>
                  <a:schemeClr val="bg1"/>
                </a:solidFill>
              </a:rPr>
              <a:t>RTAij</a:t>
            </a:r>
            <a:r>
              <a:rPr lang="en-IN" sz="1100" dirty="0">
                <a:solidFill>
                  <a:schemeClr val="bg1"/>
                </a:solidFill>
              </a:rPr>
              <a:t>=1 for every country </a:t>
            </a:r>
          </a:p>
          <a:p>
            <a:endParaRPr lang="en-IN" sz="1100" dirty="0">
              <a:solidFill>
                <a:schemeClr val="bg1"/>
              </a:solidFill>
            </a:endParaRPr>
          </a:p>
          <a:p>
            <a:r>
              <a:rPr lang="en-IN" sz="1100" dirty="0">
                <a:solidFill>
                  <a:schemeClr val="bg1"/>
                </a:solidFill>
              </a:rPr>
              <a:t>But when non-member states are included RTA=0 for them and RTA=1 for those in member states FTA agreement </a:t>
            </a:r>
          </a:p>
        </p:txBody>
      </p:sp>
      <p:sp>
        <p:nvSpPr>
          <p:cNvPr id="17" name="TextBox 16">
            <a:extLst>
              <a:ext uri="{FF2B5EF4-FFF2-40B4-BE49-F238E27FC236}">
                <a16:creationId xmlns:a16="http://schemas.microsoft.com/office/drawing/2014/main" id="{BB011C54-0EE1-F7DA-C957-A88F17BFD326}"/>
              </a:ext>
            </a:extLst>
          </p:cNvPr>
          <p:cNvSpPr txBox="1"/>
          <p:nvPr/>
        </p:nvSpPr>
        <p:spPr>
          <a:xfrm>
            <a:off x="4969688" y="1461700"/>
            <a:ext cx="3496132" cy="276999"/>
          </a:xfrm>
          <a:prstGeom prst="rect">
            <a:avLst/>
          </a:prstGeom>
          <a:noFill/>
        </p:spPr>
        <p:txBody>
          <a:bodyPr wrap="square" rtlCol="0">
            <a:spAutoFit/>
          </a:bodyPr>
          <a:lstStyle/>
          <a:p>
            <a:r>
              <a:rPr lang="en-IN" sz="1200" b="1" dirty="0">
                <a:solidFill>
                  <a:schemeClr val="bg2"/>
                </a:solidFill>
              </a:rPr>
              <a:t>How RTA Dummy Variable issue gets solved </a:t>
            </a:r>
          </a:p>
        </p:txBody>
      </p:sp>
      <p:sp>
        <p:nvSpPr>
          <p:cNvPr id="18" name="TextBox 17">
            <a:extLst>
              <a:ext uri="{FF2B5EF4-FFF2-40B4-BE49-F238E27FC236}">
                <a16:creationId xmlns:a16="http://schemas.microsoft.com/office/drawing/2014/main" id="{2869BFD3-777C-75C7-A96C-33D2416476D9}"/>
              </a:ext>
            </a:extLst>
          </p:cNvPr>
          <p:cNvSpPr txBox="1"/>
          <p:nvPr/>
        </p:nvSpPr>
        <p:spPr>
          <a:xfrm>
            <a:off x="501015" y="3642985"/>
            <a:ext cx="8260080" cy="1277273"/>
          </a:xfrm>
          <a:prstGeom prst="rect">
            <a:avLst/>
          </a:prstGeom>
          <a:noFill/>
        </p:spPr>
        <p:txBody>
          <a:bodyPr wrap="square">
            <a:spAutoFit/>
          </a:bodyPr>
          <a:lstStyle/>
          <a:p>
            <a:pPr rtl="0">
              <a:spcBef>
                <a:spcPts val="0"/>
              </a:spcBef>
              <a:spcAft>
                <a:spcPts val="0"/>
              </a:spcAft>
            </a:pPr>
            <a:r>
              <a:rPr lang="en-US" sz="1100" b="0" i="0" u="none" strike="noStrike" dirty="0">
                <a:solidFill>
                  <a:schemeClr val="bg1"/>
                </a:solidFill>
                <a:effectLst/>
                <a:latin typeface="Times New Roman" panose="02020603050405020304" pitchFamily="18" charset="0"/>
              </a:rPr>
              <a:t>So in total there are </a:t>
            </a:r>
            <a:r>
              <a:rPr lang="en-US" sz="1100" b="0" i="0" u="none" strike="noStrike" dirty="0">
                <a:solidFill>
                  <a:schemeClr val="bg2"/>
                </a:solidFill>
                <a:effectLst/>
                <a:latin typeface="Times New Roman" panose="02020603050405020304" pitchFamily="18" charset="0"/>
              </a:rPr>
              <a:t>16</a:t>
            </a:r>
            <a:r>
              <a:rPr lang="en-US" sz="1100" b="0" i="0" u="none" strike="noStrike" dirty="0">
                <a:solidFill>
                  <a:schemeClr val="bg1"/>
                </a:solidFill>
                <a:effectLst/>
                <a:latin typeface="Times New Roman" panose="02020603050405020304" pitchFamily="18" charset="0"/>
              </a:rPr>
              <a:t> countries, so total trading partners and relationships are </a:t>
            </a:r>
            <a:r>
              <a:rPr lang="en-US" sz="1100" b="1" i="0" u="none" strike="noStrike" dirty="0">
                <a:solidFill>
                  <a:schemeClr val="bg2"/>
                </a:solidFill>
                <a:effectLst/>
                <a:latin typeface="Times New Roman" panose="02020603050405020304" pitchFamily="18" charset="0"/>
              </a:rPr>
              <a:t>16P2</a:t>
            </a:r>
            <a:r>
              <a:rPr lang="en-US" sz="1100" b="1" i="0" u="none" strike="noStrike" dirty="0">
                <a:solidFill>
                  <a:schemeClr val="bg1"/>
                </a:solidFill>
                <a:effectLst/>
                <a:latin typeface="Times New Roman" panose="02020603050405020304" pitchFamily="18" charset="0"/>
              </a:rPr>
              <a:t> </a:t>
            </a:r>
            <a:r>
              <a:rPr lang="en-US" sz="1100" b="0" i="0" u="none" strike="noStrike" dirty="0">
                <a:solidFill>
                  <a:schemeClr val="bg1"/>
                </a:solidFill>
                <a:effectLst/>
                <a:latin typeface="Times New Roman" panose="02020603050405020304" pitchFamily="18" charset="0"/>
              </a:rPr>
              <a:t>that accounts for inter trade or bilateral trade between countries and </a:t>
            </a:r>
            <a:r>
              <a:rPr lang="en-US" sz="1100" b="1" i="0" u="none" strike="noStrike" dirty="0">
                <a:solidFill>
                  <a:schemeClr val="bg1"/>
                </a:solidFill>
                <a:effectLst/>
                <a:latin typeface="Times New Roman" panose="02020603050405020304" pitchFamily="18" charset="0"/>
              </a:rPr>
              <a:t>16</a:t>
            </a:r>
            <a:r>
              <a:rPr lang="en-US" sz="1100" b="0" i="0" u="none" strike="noStrike" dirty="0">
                <a:solidFill>
                  <a:schemeClr val="bg1"/>
                </a:solidFill>
                <a:effectLst/>
                <a:latin typeface="Times New Roman" panose="02020603050405020304" pitchFamily="18" charset="0"/>
              </a:rPr>
              <a:t> for intra trade, so total is </a:t>
            </a:r>
            <a:r>
              <a:rPr lang="en-US" sz="1100" b="0" i="0" u="none" strike="noStrike" dirty="0">
                <a:solidFill>
                  <a:schemeClr val="bg2"/>
                </a:solidFill>
                <a:effectLst/>
                <a:latin typeface="Times New Roman" panose="02020603050405020304" pitchFamily="18" charset="0"/>
              </a:rPr>
              <a:t>240+16=</a:t>
            </a:r>
            <a:r>
              <a:rPr lang="en-US" sz="1100" b="1" i="0" u="none" strike="noStrike" dirty="0">
                <a:solidFill>
                  <a:schemeClr val="bg2"/>
                </a:solidFill>
                <a:effectLst/>
                <a:latin typeface="Times New Roman" panose="02020603050405020304" pitchFamily="18" charset="0"/>
              </a:rPr>
              <a:t>256</a:t>
            </a:r>
            <a:r>
              <a:rPr lang="en-US" sz="1100" b="0" i="0" u="none" strike="noStrike" dirty="0">
                <a:solidFill>
                  <a:schemeClr val="bg1"/>
                </a:solidFill>
                <a:effectLst/>
                <a:latin typeface="Times New Roman" panose="02020603050405020304" pitchFamily="18" charset="0"/>
              </a:rPr>
              <a:t> trading partners/relations, that is to form a Square Dataset as it is essential for general equilibrium effect estimation.</a:t>
            </a:r>
            <a:endParaRPr lang="en-US" sz="1100" b="0" dirty="0">
              <a:solidFill>
                <a:schemeClr val="bg1"/>
              </a:solidFill>
              <a:effectLst/>
            </a:endParaRPr>
          </a:p>
          <a:p>
            <a:pPr rtl="0">
              <a:spcBef>
                <a:spcPts val="0"/>
              </a:spcBef>
              <a:spcAft>
                <a:spcPts val="0"/>
              </a:spcAft>
            </a:pPr>
            <a:br>
              <a:rPr lang="en-US" sz="1100" b="0" dirty="0">
                <a:solidFill>
                  <a:schemeClr val="bg1"/>
                </a:solidFill>
                <a:effectLst/>
              </a:rPr>
            </a:br>
            <a:r>
              <a:rPr lang="en-US" sz="1100" b="0" dirty="0">
                <a:solidFill>
                  <a:schemeClr val="bg1"/>
                </a:solidFill>
                <a:effectLst/>
                <a:latin typeface="Times New Roman" panose="02020603050405020304" pitchFamily="18" charset="0"/>
              </a:rPr>
              <a:t>Cross </a:t>
            </a:r>
            <a:r>
              <a:rPr lang="en-US" sz="1100" dirty="0">
                <a:solidFill>
                  <a:schemeClr val="bg1"/>
                </a:solidFill>
                <a:latin typeface="Times New Roman" panose="02020603050405020304" pitchFamily="18" charset="0"/>
              </a:rPr>
              <a:t>Section </a:t>
            </a:r>
            <a:r>
              <a:rPr lang="en-US" sz="1100" b="0" i="0" u="none" strike="noStrike" dirty="0">
                <a:solidFill>
                  <a:schemeClr val="bg1"/>
                </a:solidFill>
                <a:effectLst/>
                <a:latin typeface="Times New Roman" panose="02020603050405020304" pitchFamily="18" charset="0"/>
              </a:rPr>
              <a:t>analysis will be done to estimate and compare the results.</a:t>
            </a:r>
            <a:endParaRPr lang="en-US" sz="1100" b="0" dirty="0">
              <a:solidFill>
                <a:schemeClr val="bg1"/>
              </a:solidFill>
              <a:effectLst/>
            </a:endParaRPr>
          </a:p>
          <a:p>
            <a:br>
              <a:rPr lang="en-US" sz="1100" b="0" dirty="0">
                <a:solidFill>
                  <a:schemeClr val="bg1"/>
                </a:solidFill>
                <a:effectLst/>
              </a:rPr>
            </a:br>
            <a:endParaRPr lang="en-IN" sz="1100"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8"/>
          <p:cNvSpPr txBox="1">
            <a:spLocks noGrp="1"/>
          </p:cNvSpPr>
          <p:nvPr>
            <p:ph type="title"/>
          </p:nvPr>
        </p:nvSpPr>
        <p:spPr>
          <a:xfrm>
            <a:off x="1356257" y="434917"/>
            <a:ext cx="6557100" cy="64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200" dirty="0">
                <a:solidFill>
                  <a:schemeClr val="accent1">
                    <a:lumMod val="60000"/>
                    <a:lumOff val="40000"/>
                  </a:schemeClr>
                </a:solidFill>
              </a:rPr>
              <a:t>Initial Idea</a:t>
            </a:r>
            <a:endParaRPr sz="3200" dirty="0">
              <a:solidFill>
                <a:schemeClr val="accent1">
                  <a:lumMod val="60000"/>
                  <a:lumOff val="40000"/>
                </a:schemeClr>
              </a:solidFill>
            </a:endParaRPr>
          </a:p>
        </p:txBody>
      </p:sp>
      <p:pic>
        <p:nvPicPr>
          <p:cNvPr id="3" name="Graphic 2" descr="Lightbulb and gear with solid fill">
            <a:extLst>
              <a:ext uri="{FF2B5EF4-FFF2-40B4-BE49-F238E27FC236}">
                <a16:creationId xmlns:a16="http://schemas.microsoft.com/office/drawing/2014/main" id="{556A9240-03C9-96FB-3A8D-7375074084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92880" y="2269245"/>
            <a:ext cx="826655" cy="871709"/>
          </a:xfrm>
          <a:prstGeom prst="rect">
            <a:avLst/>
          </a:prstGeom>
        </p:spPr>
      </p:pic>
      <p:sp>
        <p:nvSpPr>
          <p:cNvPr id="4" name="Rectangle: Rounded Corners 3">
            <a:extLst>
              <a:ext uri="{FF2B5EF4-FFF2-40B4-BE49-F238E27FC236}">
                <a16:creationId xmlns:a16="http://schemas.microsoft.com/office/drawing/2014/main" id="{FA49D21E-1D4F-297F-9E9D-90DC2198648C}"/>
              </a:ext>
            </a:extLst>
          </p:cNvPr>
          <p:cNvSpPr/>
          <p:nvPr/>
        </p:nvSpPr>
        <p:spPr>
          <a:xfrm>
            <a:off x="546983" y="819461"/>
            <a:ext cx="2985180" cy="17754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1.Baseline Assessment</a:t>
            </a:r>
          </a:p>
          <a:p>
            <a:pPr marL="171450" indent="-171450">
              <a:buFont typeface="Arial" panose="020B0604020202020204" pitchFamily="34" charset="0"/>
              <a:buChar char="•"/>
            </a:pPr>
            <a:r>
              <a:rPr lang="en-US" sz="1000" b="0" i="0" dirty="0">
                <a:solidFill>
                  <a:schemeClr val="tx1"/>
                </a:solidFill>
                <a:effectLst/>
                <a:latin typeface="Söhne"/>
              </a:rPr>
              <a:t>Evaluate the general equilibrium (GE) impact of the </a:t>
            </a:r>
            <a:r>
              <a:rPr lang="en-US" sz="1000" b="1" i="0" dirty="0">
                <a:solidFill>
                  <a:schemeClr val="tx1"/>
                </a:solidFill>
                <a:effectLst/>
                <a:latin typeface="Söhne"/>
              </a:rPr>
              <a:t>ASEAN Free Trade Agreement (AFTA) </a:t>
            </a:r>
            <a:r>
              <a:rPr lang="en-US" sz="1000" b="0" i="0" dirty="0">
                <a:solidFill>
                  <a:schemeClr val="tx1"/>
                </a:solidFill>
                <a:effectLst/>
                <a:latin typeface="Söhne"/>
              </a:rPr>
              <a:t>on trade between member and non-member states</a:t>
            </a:r>
          </a:p>
          <a:p>
            <a:pPr marL="171450" indent="-171450">
              <a:buFont typeface="Arial" panose="020B0604020202020204" pitchFamily="34" charset="0"/>
              <a:buChar char="•"/>
            </a:pPr>
            <a:r>
              <a:rPr lang="en-US" sz="1000" dirty="0">
                <a:solidFill>
                  <a:schemeClr val="tx1"/>
                </a:solidFill>
              </a:rPr>
              <a:t>GE analysis, will consider Partial Trade Impact (</a:t>
            </a:r>
            <a:r>
              <a:rPr lang="en-US" sz="1000" b="1" dirty="0">
                <a:solidFill>
                  <a:schemeClr val="tx1"/>
                </a:solidFill>
              </a:rPr>
              <a:t>PTI)</a:t>
            </a:r>
            <a:r>
              <a:rPr lang="en-US" sz="1000" dirty="0">
                <a:solidFill>
                  <a:schemeClr val="tx1"/>
                </a:solidFill>
              </a:rPr>
              <a:t>, Modular Trade Impact (</a:t>
            </a:r>
            <a:r>
              <a:rPr lang="en-US" sz="1000" b="1" dirty="0">
                <a:solidFill>
                  <a:schemeClr val="tx1"/>
                </a:solidFill>
              </a:rPr>
              <a:t>MTI)</a:t>
            </a:r>
            <a:r>
              <a:rPr lang="en-US" sz="1000" dirty="0">
                <a:solidFill>
                  <a:schemeClr val="tx1"/>
                </a:solidFill>
              </a:rPr>
              <a:t>, </a:t>
            </a:r>
            <a:r>
              <a:rPr lang="en-US" sz="1000" b="1" dirty="0">
                <a:solidFill>
                  <a:schemeClr val="tx1"/>
                </a:solidFill>
              </a:rPr>
              <a:t>GETI </a:t>
            </a:r>
            <a:r>
              <a:rPr lang="en-US" sz="1000" dirty="0">
                <a:solidFill>
                  <a:schemeClr val="tx1"/>
                </a:solidFill>
              </a:rPr>
              <a:t>(General Equilibrium Trade Impact) (as given by Head and Mayer, 2013) and Welfare (Anderson, Larch, </a:t>
            </a:r>
            <a:r>
              <a:rPr lang="en-US" sz="1000" dirty="0" err="1">
                <a:solidFill>
                  <a:schemeClr val="tx1"/>
                </a:solidFill>
              </a:rPr>
              <a:t>Yotov</a:t>
            </a:r>
            <a:r>
              <a:rPr lang="en-US" sz="1000" dirty="0">
                <a:solidFill>
                  <a:schemeClr val="tx1"/>
                </a:solidFill>
              </a:rPr>
              <a:t> 2017)</a:t>
            </a:r>
          </a:p>
          <a:p>
            <a:pPr marL="171450" indent="-171450">
              <a:buFont typeface="Arial" panose="020B0604020202020204" pitchFamily="34" charset="0"/>
              <a:buChar char="•"/>
            </a:pPr>
            <a:endParaRPr lang="en-IN" sz="900" dirty="0">
              <a:solidFill>
                <a:schemeClr val="tx1"/>
              </a:solidFill>
            </a:endParaRPr>
          </a:p>
        </p:txBody>
      </p:sp>
      <p:sp>
        <p:nvSpPr>
          <p:cNvPr id="5" name="Rectangle: Rounded Corners 4">
            <a:extLst>
              <a:ext uri="{FF2B5EF4-FFF2-40B4-BE49-F238E27FC236}">
                <a16:creationId xmlns:a16="http://schemas.microsoft.com/office/drawing/2014/main" id="{8D5C0E4B-8A73-D16A-E41C-69A39739DBCE}"/>
              </a:ext>
            </a:extLst>
          </p:cNvPr>
          <p:cNvSpPr/>
          <p:nvPr/>
        </p:nvSpPr>
        <p:spPr>
          <a:xfrm>
            <a:off x="1099930" y="3209534"/>
            <a:ext cx="2230010" cy="1318260"/>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IN" sz="1200" b="1" i="0" dirty="0">
                <a:solidFill>
                  <a:schemeClr val="tx1"/>
                </a:solidFill>
                <a:effectLst/>
                <a:latin typeface="Söhne"/>
              </a:rPr>
              <a:t>2. Counterfactual Analysis - Adding Australia</a:t>
            </a:r>
          </a:p>
          <a:p>
            <a:pPr algn="l"/>
            <a:endParaRPr lang="en-IN" b="1" dirty="0">
              <a:solidFill>
                <a:schemeClr val="tx1"/>
              </a:solidFill>
              <a:latin typeface="Söhne"/>
            </a:endParaRPr>
          </a:p>
          <a:p>
            <a:pPr algn="l"/>
            <a:r>
              <a:rPr lang="en-US" sz="1100" b="0" i="0" dirty="0">
                <a:solidFill>
                  <a:schemeClr val="tx1"/>
                </a:solidFill>
                <a:effectLst/>
                <a:latin typeface="Söhne"/>
              </a:rPr>
              <a:t>Modify the original GE model and check the GE impact to include Australia as a member state.</a:t>
            </a:r>
            <a:endParaRPr lang="en-IN" sz="1100" b="1" i="0" dirty="0">
              <a:solidFill>
                <a:schemeClr val="tx1"/>
              </a:solidFill>
              <a:effectLst/>
              <a:latin typeface="Söhne"/>
            </a:endParaRPr>
          </a:p>
          <a:p>
            <a:pPr algn="l"/>
            <a:endParaRPr lang="en-IN" b="1" i="0" dirty="0">
              <a:solidFill>
                <a:schemeClr val="tx1"/>
              </a:solidFill>
              <a:effectLst/>
              <a:latin typeface="Söhne"/>
            </a:endParaRPr>
          </a:p>
        </p:txBody>
      </p:sp>
      <p:sp>
        <p:nvSpPr>
          <p:cNvPr id="6" name="Rectangle: Rounded Corners 5">
            <a:extLst>
              <a:ext uri="{FF2B5EF4-FFF2-40B4-BE49-F238E27FC236}">
                <a16:creationId xmlns:a16="http://schemas.microsoft.com/office/drawing/2014/main" id="{42565FB7-B571-C223-E793-BE61F08BF6E4}"/>
              </a:ext>
            </a:extLst>
          </p:cNvPr>
          <p:cNvSpPr/>
          <p:nvPr/>
        </p:nvSpPr>
        <p:spPr>
          <a:xfrm>
            <a:off x="5608322" y="1161791"/>
            <a:ext cx="2100470" cy="1356055"/>
          </a:xfrm>
          <a:prstGeom prst="roundRect">
            <a:avLst/>
          </a:prstGeom>
          <a:solidFill>
            <a:schemeClr val="bg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IN" sz="1200" b="1" dirty="0">
                <a:solidFill>
                  <a:schemeClr val="tx1"/>
                </a:solidFill>
                <a:latin typeface="Söhne"/>
              </a:rPr>
              <a:t>3</a:t>
            </a:r>
            <a:r>
              <a:rPr lang="en-IN" sz="1200" b="1" i="0" dirty="0">
                <a:solidFill>
                  <a:schemeClr val="tx1"/>
                </a:solidFill>
                <a:effectLst/>
                <a:latin typeface="Söhne"/>
              </a:rPr>
              <a:t>. Counterfactual Analysis – Removing India</a:t>
            </a:r>
          </a:p>
          <a:p>
            <a:pPr algn="l"/>
            <a:endParaRPr lang="en-IN" b="1" dirty="0">
              <a:solidFill>
                <a:schemeClr val="tx1"/>
              </a:solidFill>
              <a:latin typeface="Söhne"/>
            </a:endParaRPr>
          </a:p>
          <a:p>
            <a:pPr algn="l"/>
            <a:r>
              <a:rPr lang="en-US" sz="1100" b="0" i="0" dirty="0">
                <a:solidFill>
                  <a:schemeClr val="tx1"/>
                </a:solidFill>
                <a:effectLst/>
                <a:latin typeface="Söhne"/>
              </a:rPr>
              <a:t>Modify the GE model once again by removing  India from ASEAN and check GE effects</a:t>
            </a:r>
            <a:endParaRPr lang="en-IN" sz="1100" b="1" i="0" dirty="0">
              <a:solidFill>
                <a:schemeClr val="tx1"/>
              </a:solidFill>
              <a:effectLst/>
              <a:latin typeface="Söhne"/>
            </a:endParaRPr>
          </a:p>
          <a:p>
            <a:pPr algn="l"/>
            <a:endParaRPr lang="en-IN" b="1" i="0" dirty="0">
              <a:solidFill>
                <a:schemeClr val="tx1"/>
              </a:solidFill>
              <a:effectLst/>
              <a:latin typeface="Söhne"/>
            </a:endParaRPr>
          </a:p>
        </p:txBody>
      </p:sp>
      <p:sp>
        <p:nvSpPr>
          <p:cNvPr id="9" name="Rectangle: Rounded Corners 8">
            <a:extLst>
              <a:ext uri="{FF2B5EF4-FFF2-40B4-BE49-F238E27FC236}">
                <a16:creationId xmlns:a16="http://schemas.microsoft.com/office/drawing/2014/main" id="{E7D57FE8-17ED-A347-EDB9-1280ADD3BAE8}"/>
              </a:ext>
            </a:extLst>
          </p:cNvPr>
          <p:cNvSpPr/>
          <p:nvPr/>
        </p:nvSpPr>
        <p:spPr>
          <a:xfrm>
            <a:off x="5229970" y="2903220"/>
            <a:ext cx="3197750" cy="1737360"/>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100" b="1" i="0" dirty="0">
                <a:solidFill>
                  <a:schemeClr val="tx1"/>
                </a:solidFill>
                <a:effectLst/>
                <a:latin typeface="Söhne"/>
              </a:rPr>
              <a:t>4. </a:t>
            </a:r>
            <a:r>
              <a:rPr lang="en-IN" b="1" i="0" dirty="0">
                <a:solidFill>
                  <a:schemeClr val="tx1"/>
                </a:solidFill>
                <a:effectLst/>
                <a:latin typeface="Söhne"/>
              </a:rPr>
              <a:t>Comparative Analysis</a:t>
            </a:r>
          </a:p>
          <a:p>
            <a:pPr algn="l"/>
            <a:endParaRPr lang="en-IN" sz="1100" b="1" dirty="0">
              <a:solidFill>
                <a:schemeClr val="tx1"/>
              </a:solidFill>
              <a:latin typeface="Söhne"/>
            </a:endParaRPr>
          </a:p>
          <a:p>
            <a:pPr marL="171450" indent="-171450" algn="l">
              <a:buFont typeface="Arial" panose="020B0604020202020204" pitchFamily="34" charset="0"/>
              <a:buChar char="•"/>
            </a:pPr>
            <a:r>
              <a:rPr lang="en-US" sz="1100" b="0" i="0" dirty="0">
                <a:solidFill>
                  <a:schemeClr val="tx1"/>
                </a:solidFill>
                <a:effectLst/>
                <a:latin typeface="Söhne"/>
              </a:rPr>
              <a:t>Determine either addition of Australia or </a:t>
            </a:r>
            <a:r>
              <a:rPr lang="en-US" sz="1100" dirty="0">
                <a:solidFill>
                  <a:schemeClr val="tx1"/>
                </a:solidFill>
                <a:latin typeface="Söhne"/>
              </a:rPr>
              <a:t>removal of </a:t>
            </a:r>
            <a:r>
              <a:rPr lang="en-US" sz="1100" b="0" i="0" dirty="0">
                <a:solidFill>
                  <a:schemeClr val="tx1"/>
                </a:solidFill>
                <a:effectLst/>
                <a:latin typeface="Söhne"/>
              </a:rPr>
              <a:t>India is more impactful for ASEAN.</a:t>
            </a:r>
          </a:p>
          <a:p>
            <a:pPr marL="171450" indent="-171450" algn="l">
              <a:buFont typeface="Arial" panose="020B0604020202020204" pitchFamily="34" charset="0"/>
              <a:buChar char="•"/>
            </a:pPr>
            <a:r>
              <a:rPr lang="en-US" sz="1100" b="0" i="0" dirty="0">
                <a:solidFill>
                  <a:schemeClr val="tx1"/>
                </a:solidFill>
                <a:effectLst/>
                <a:latin typeface="Söhne"/>
              </a:rPr>
              <a:t>Use GEPPML estimation method for robust comparison.</a:t>
            </a:r>
          </a:p>
          <a:p>
            <a:pPr marL="171450" indent="-171450" algn="l">
              <a:buFont typeface="Arial" panose="020B0604020202020204" pitchFamily="34" charset="0"/>
              <a:buChar char="•"/>
            </a:pPr>
            <a:r>
              <a:rPr lang="en-US" sz="1100" b="0" i="0" dirty="0">
                <a:solidFill>
                  <a:schemeClr val="tx1"/>
                </a:solidFill>
                <a:effectLst/>
                <a:latin typeface="Söhne"/>
              </a:rPr>
              <a:t>Summarize which country's inclusion is more beneficial or impactful for ASEAN, based on the analyses.</a:t>
            </a:r>
            <a:endParaRPr lang="en-IN" sz="1100" b="1" i="0" dirty="0">
              <a:solidFill>
                <a:schemeClr val="tx1"/>
              </a:solidFill>
              <a:effectLst/>
              <a:latin typeface="Söhne"/>
            </a:endParaRPr>
          </a:p>
        </p:txBody>
      </p:sp>
      <p:cxnSp>
        <p:nvCxnSpPr>
          <p:cNvPr id="19" name="Connector: Elbow 18">
            <a:extLst>
              <a:ext uri="{FF2B5EF4-FFF2-40B4-BE49-F238E27FC236}">
                <a16:creationId xmlns:a16="http://schemas.microsoft.com/office/drawing/2014/main" id="{61D92786-6E01-D7BB-878C-D011CFD3037E}"/>
              </a:ext>
            </a:extLst>
          </p:cNvPr>
          <p:cNvCxnSpPr>
            <a:endCxn id="4" idx="3"/>
          </p:cNvCxnSpPr>
          <p:nvPr/>
        </p:nvCxnSpPr>
        <p:spPr>
          <a:xfrm rot="16200000" flipV="1">
            <a:off x="3433113" y="1806242"/>
            <a:ext cx="864559" cy="666457"/>
          </a:xfrm>
          <a:prstGeom prst="bentConnector2">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Connector: Elbow 26">
            <a:extLst>
              <a:ext uri="{FF2B5EF4-FFF2-40B4-BE49-F238E27FC236}">
                <a16:creationId xmlns:a16="http://schemas.microsoft.com/office/drawing/2014/main" id="{0E486121-9CD2-2D0A-25A0-11F36E6C7EF7}"/>
              </a:ext>
            </a:extLst>
          </p:cNvPr>
          <p:cNvCxnSpPr>
            <a:cxnSpLocks/>
            <a:stCxn id="3" idx="3"/>
            <a:endCxn id="9" idx="1"/>
          </p:cNvCxnSpPr>
          <p:nvPr/>
        </p:nvCxnSpPr>
        <p:spPr>
          <a:xfrm>
            <a:off x="4819535" y="2705100"/>
            <a:ext cx="410435" cy="1066800"/>
          </a:xfrm>
          <a:prstGeom prst="bentConnector3">
            <a:avLst>
              <a:gd name="adj1" fmla="val 50000"/>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Connector: Elbow 30">
            <a:extLst>
              <a:ext uri="{FF2B5EF4-FFF2-40B4-BE49-F238E27FC236}">
                <a16:creationId xmlns:a16="http://schemas.microsoft.com/office/drawing/2014/main" id="{7B2C9F0B-ED12-D742-B401-1B2173B8030D}"/>
              </a:ext>
            </a:extLst>
          </p:cNvPr>
          <p:cNvCxnSpPr>
            <a:cxnSpLocks/>
            <a:stCxn id="3" idx="1"/>
            <a:endCxn id="5" idx="3"/>
          </p:cNvCxnSpPr>
          <p:nvPr/>
        </p:nvCxnSpPr>
        <p:spPr>
          <a:xfrm rot="10800000" flipV="1">
            <a:off x="3329940" y="2705100"/>
            <a:ext cx="662940" cy="1163564"/>
          </a:xfrm>
          <a:prstGeom prst="bentConnector3">
            <a:avLst>
              <a:gd name="adj1" fmla="val 50000"/>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Connector: Elbow 37">
            <a:extLst>
              <a:ext uri="{FF2B5EF4-FFF2-40B4-BE49-F238E27FC236}">
                <a16:creationId xmlns:a16="http://schemas.microsoft.com/office/drawing/2014/main" id="{7913B0F4-928D-DA96-451C-42F560CC2A6B}"/>
              </a:ext>
            </a:extLst>
          </p:cNvPr>
          <p:cNvCxnSpPr>
            <a:cxnSpLocks/>
            <a:stCxn id="3" idx="0"/>
          </p:cNvCxnSpPr>
          <p:nvPr/>
        </p:nvCxnSpPr>
        <p:spPr>
          <a:xfrm rot="5400000" flipH="1" flipV="1">
            <a:off x="4726238" y="1387161"/>
            <a:ext cx="562054" cy="1202114"/>
          </a:xfrm>
          <a:prstGeom prst="bentConnector2">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798AC955-BB9B-DF08-BBA0-24353772373A}"/>
              </a:ext>
            </a:extLst>
          </p:cNvPr>
          <p:cNvGraphicFramePr>
            <a:graphicFrameLocks noGrp="1"/>
          </p:cNvGraphicFramePr>
          <p:nvPr>
            <p:extLst>
              <p:ext uri="{D42A27DB-BD31-4B8C-83A1-F6EECF244321}">
                <p14:modId xmlns:p14="http://schemas.microsoft.com/office/powerpoint/2010/main" val="405451208"/>
              </p:ext>
            </p:extLst>
          </p:nvPr>
        </p:nvGraphicFramePr>
        <p:xfrm>
          <a:off x="1628078" y="961835"/>
          <a:ext cx="6096000" cy="3490734"/>
        </p:xfrm>
        <a:graphic>
          <a:graphicData uri="http://schemas.openxmlformats.org/drawingml/2006/table">
            <a:tbl>
              <a:tblPr firstRow="1" bandRow="1">
                <a:tableStyleId>{073A0DAA-6AF3-43AB-8588-CEC1D06C72B9}</a:tableStyleId>
              </a:tblPr>
              <a:tblGrid>
                <a:gridCol w="3048000">
                  <a:extLst>
                    <a:ext uri="{9D8B030D-6E8A-4147-A177-3AD203B41FA5}">
                      <a16:colId xmlns:a16="http://schemas.microsoft.com/office/drawing/2014/main" val="1554043277"/>
                    </a:ext>
                  </a:extLst>
                </a:gridCol>
                <a:gridCol w="3048000">
                  <a:extLst>
                    <a:ext uri="{9D8B030D-6E8A-4147-A177-3AD203B41FA5}">
                      <a16:colId xmlns:a16="http://schemas.microsoft.com/office/drawing/2014/main" val="1019702413"/>
                    </a:ext>
                  </a:extLst>
                </a:gridCol>
              </a:tblGrid>
              <a:tr h="524014">
                <a:tc>
                  <a:txBody>
                    <a:bodyPr/>
                    <a:lstStyle/>
                    <a:p>
                      <a:r>
                        <a:rPr lang="en-IN" dirty="0">
                          <a:solidFill>
                            <a:schemeClr val="bg1"/>
                          </a:solidFill>
                        </a:rPr>
                        <a:t>Variable Type </a:t>
                      </a:r>
                    </a:p>
                  </a:txBody>
                  <a:tcPr/>
                </a:tc>
                <a:tc>
                  <a:txBody>
                    <a:bodyPr/>
                    <a:lstStyle/>
                    <a:p>
                      <a:r>
                        <a:rPr lang="en-IN" dirty="0">
                          <a:solidFill>
                            <a:schemeClr val="bg1"/>
                          </a:solidFill>
                        </a:rPr>
                        <a:t>Notation</a:t>
                      </a:r>
                    </a:p>
                  </a:txBody>
                  <a:tcPr/>
                </a:tc>
                <a:extLst>
                  <a:ext uri="{0D108BD9-81ED-4DB2-BD59-A6C34878D82A}">
                    <a16:rowId xmlns:a16="http://schemas.microsoft.com/office/drawing/2014/main" val="3223771575"/>
                  </a:ext>
                </a:extLst>
              </a:tr>
              <a:tr h="370840">
                <a:tc>
                  <a:txBody>
                    <a:bodyPr/>
                    <a:lstStyle/>
                    <a:p>
                      <a:r>
                        <a:rPr lang="en-IN" dirty="0">
                          <a:solidFill>
                            <a:schemeClr val="tx1"/>
                          </a:solidFill>
                        </a:rPr>
                        <a:t>GDP</a:t>
                      </a:r>
                    </a:p>
                  </a:txBody>
                  <a:tcPr/>
                </a:tc>
                <a:tc>
                  <a:txBody>
                    <a:bodyPr/>
                    <a:lstStyle/>
                    <a:p>
                      <a:r>
                        <a:rPr lang="en-IN" dirty="0" err="1">
                          <a:solidFill>
                            <a:schemeClr val="tx1"/>
                          </a:solidFill>
                        </a:rPr>
                        <a:t>gdp_o</a:t>
                      </a:r>
                      <a:r>
                        <a:rPr lang="en-IN" dirty="0">
                          <a:solidFill>
                            <a:schemeClr val="tx1"/>
                          </a:solidFill>
                        </a:rPr>
                        <a:t> and </a:t>
                      </a:r>
                      <a:r>
                        <a:rPr lang="en-IN" dirty="0" err="1">
                          <a:solidFill>
                            <a:schemeClr val="tx1"/>
                          </a:solidFill>
                        </a:rPr>
                        <a:t>gdp_d</a:t>
                      </a:r>
                      <a:endParaRPr lang="en-IN" dirty="0">
                        <a:solidFill>
                          <a:schemeClr val="tx1"/>
                        </a:solidFill>
                      </a:endParaRPr>
                    </a:p>
                  </a:txBody>
                  <a:tcPr/>
                </a:tc>
                <a:extLst>
                  <a:ext uri="{0D108BD9-81ED-4DB2-BD59-A6C34878D82A}">
                    <a16:rowId xmlns:a16="http://schemas.microsoft.com/office/drawing/2014/main" val="875358709"/>
                  </a:ext>
                </a:extLst>
              </a:tr>
              <a:tr h="370840">
                <a:tc>
                  <a:txBody>
                    <a:bodyPr/>
                    <a:lstStyle/>
                    <a:p>
                      <a:r>
                        <a:rPr lang="en-IN" dirty="0">
                          <a:solidFill>
                            <a:schemeClr val="tx1"/>
                          </a:solidFill>
                        </a:rPr>
                        <a:t>Tariff</a:t>
                      </a:r>
                    </a:p>
                  </a:txBody>
                  <a:tcPr/>
                </a:tc>
                <a:tc>
                  <a:txBody>
                    <a:bodyPr/>
                    <a:lstStyle/>
                    <a:p>
                      <a:r>
                        <a:rPr lang="en-IN" dirty="0">
                          <a:solidFill>
                            <a:schemeClr val="tx1"/>
                          </a:solidFill>
                        </a:rPr>
                        <a:t>tariff</a:t>
                      </a:r>
                    </a:p>
                  </a:txBody>
                  <a:tcPr/>
                </a:tc>
                <a:extLst>
                  <a:ext uri="{0D108BD9-81ED-4DB2-BD59-A6C34878D82A}">
                    <a16:rowId xmlns:a16="http://schemas.microsoft.com/office/drawing/2014/main" val="3840542111"/>
                  </a:ext>
                </a:extLst>
              </a:tr>
              <a:tr h="370840">
                <a:tc>
                  <a:txBody>
                    <a:bodyPr/>
                    <a:lstStyle/>
                    <a:p>
                      <a:r>
                        <a:rPr lang="en-IN" dirty="0">
                          <a:solidFill>
                            <a:schemeClr val="tx1"/>
                          </a:solidFill>
                        </a:rPr>
                        <a:t>Trade</a:t>
                      </a:r>
                    </a:p>
                  </a:txBody>
                  <a:tcPr/>
                </a:tc>
                <a:tc>
                  <a:txBody>
                    <a:bodyPr/>
                    <a:lstStyle/>
                    <a:p>
                      <a:r>
                        <a:rPr lang="en-IN" dirty="0" err="1">
                          <a:solidFill>
                            <a:schemeClr val="tx1"/>
                          </a:solidFill>
                        </a:rPr>
                        <a:t>Trade_o</a:t>
                      </a:r>
                      <a:endParaRPr lang="en-IN" dirty="0">
                        <a:solidFill>
                          <a:schemeClr val="tx1"/>
                        </a:solidFill>
                      </a:endParaRPr>
                    </a:p>
                  </a:txBody>
                  <a:tcPr/>
                </a:tc>
                <a:extLst>
                  <a:ext uri="{0D108BD9-81ED-4DB2-BD59-A6C34878D82A}">
                    <a16:rowId xmlns:a16="http://schemas.microsoft.com/office/drawing/2014/main" val="3955892375"/>
                  </a:ext>
                </a:extLst>
              </a:tr>
              <a:tr h="370840">
                <a:tc>
                  <a:txBody>
                    <a:bodyPr/>
                    <a:lstStyle/>
                    <a:p>
                      <a:r>
                        <a:rPr lang="en-IN" dirty="0">
                          <a:solidFill>
                            <a:schemeClr val="tx1"/>
                          </a:solidFill>
                        </a:rPr>
                        <a:t>Contiguity</a:t>
                      </a:r>
                    </a:p>
                  </a:txBody>
                  <a:tcPr/>
                </a:tc>
                <a:tc>
                  <a:txBody>
                    <a:bodyPr/>
                    <a:lstStyle/>
                    <a:p>
                      <a:r>
                        <a:rPr lang="en-IN" dirty="0">
                          <a:solidFill>
                            <a:schemeClr val="tx1"/>
                          </a:solidFill>
                        </a:rPr>
                        <a:t>contig</a:t>
                      </a:r>
                    </a:p>
                  </a:txBody>
                  <a:tcPr/>
                </a:tc>
                <a:extLst>
                  <a:ext uri="{0D108BD9-81ED-4DB2-BD59-A6C34878D82A}">
                    <a16:rowId xmlns:a16="http://schemas.microsoft.com/office/drawing/2014/main" val="2801260120"/>
                  </a:ext>
                </a:extLst>
              </a:tr>
              <a:tr h="370840">
                <a:tc>
                  <a:txBody>
                    <a:bodyPr/>
                    <a:lstStyle/>
                    <a:p>
                      <a:r>
                        <a:rPr lang="en-IN" dirty="0">
                          <a:solidFill>
                            <a:schemeClr val="tx1"/>
                          </a:solidFill>
                        </a:rPr>
                        <a:t>Common Language</a:t>
                      </a:r>
                    </a:p>
                  </a:txBody>
                  <a:tcPr/>
                </a:tc>
                <a:tc>
                  <a:txBody>
                    <a:bodyPr/>
                    <a:lstStyle/>
                    <a:p>
                      <a:r>
                        <a:rPr lang="en-IN" dirty="0" err="1">
                          <a:solidFill>
                            <a:schemeClr val="tx1"/>
                          </a:solidFill>
                        </a:rPr>
                        <a:t>comlang_off</a:t>
                      </a:r>
                      <a:endParaRPr lang="en-IN" dirty="0">
                        <a:solidFill>
                          <a:schemeClr val="tx1"/>
                        </a:solidFill>
                      </a:endParaRPr>
                    </a:p>
                  </a:txBody>
                  <a:tcPr/>
                </a:tc>
                <a:extLst>
                  <a:ext uri="{0D108BD9-81ED-4DB2-BD59-A6C34878D82A}">
                    <a16:rowId xmlns:a16="http://schemas.microsoft.com/office/drawing/2014/main" val="1209515335"/>
                  </a:ext>
                </a:extLst>
              </a:tr>
              <a:tr h="370840">
                <a:tc>
                  <a:txBody>
                    <a:bodyPr/>
                    <a:lstStyle/>
                    <a:p>
                      <a:r>
                        <a:rPr lang="en-IN" dirty="0">
                          <a:solidFill>
                            <a:schemeClr val="tx1"/>
                          </a:solidFill>
                        </a:rPr>
                        <a:t>International Dummy</a:t>
                      </a:r>
                    </a:p>
                  </a:txBody>
                  <a:tcPr/>
                </a:tc>
                <a:tc>
                  <a:txBody>
                    <a:bodyPr/>
                    <a:lstStyle/>
                    <a:p>
                      <a:r>
                        <a:rPr lang="en-IN" dirty="0">
                          <a:solidFill>
                            <a:schemeClr val="tx1"/>
                          </a:solidFill>
                        </a:rPr>
                        <a:t>international</a:t>
                      </a:r>
                    </a:p>
                  </a:txBody>
                  <a:tcPr/>
                </a:tc>
                <a:extLst>
                  <a:ext uri="{0D108BD9-81ED-4DB2-BD59-A6C34878D82A}">
                    <a16:rowId xmlns:a16="http://schemas.microsoft.com/office/drawing/2014/main" val="695127471"/>
                  </a:ext>
                </a:extLst>
              </a:tr>
              <a:tr h="370840">
                <a:tc>
                  <a:txBody>
                    <a:bodyPr/>
                    <a:lstStyle/>
                    <a:p>
                      <a:r>
                        <a:rPr lang="en-IN" dirty="0">
                          <a:solidFill>
                            <a:schemeClr val="tx1"/>
                          </a:solidFill>
                        </a:rPr>
                        <a:t>FTA</a:t>
                      </a:r>
                    </a:p>
                  </a:txBody>
                  <a:tcPr/>
                </a:tc>
                <a:tc>
                  <a:txBody>
                    <a:bodyPr/>
                    <a:lstStyle/>
                    <a:p>
                      <a:r>
                        <a:rPr lang="en-IN" dirty="0" err="1">
                          <a:solidFill>
                            <a:schemeClr val="tx1"/>
                          </a:solidFill>
                        </a:rPr>
                        <a:t>asean_FTA</a:t>
                      </a:r>
                      <a:endParaRPr lang="en-IN" dirty="0">
                        <a:solidFill>
                          <a:schemeClr val="tx1"/>
                        </a:solidFill>
                      </a:endParaRPr>
                    </a:p>
                  </a:txBody>
                  <a:tcPr/>
                </a:tc>
                <a:extLst>
                  <a:ext uri="{0D108BD9-81ED-4DB2-BD59-A6C34878D82A}">
                    <a16:rowId xmlns:a16="http://schemas.microsoft.com/office/drawing/2014/main" val="3581380793"/>
                  </a:ext>
                </a:extLst>
              </a:tr>
              <a:tr h="370840">
                <a:tc>
                  <a:txBody>
                    <a:bodyPr/>
                    <a:lstStyle/>
                    <a:p>
                      <a:r>
                        <a:rPr lang="en-IN" dirty="0">
                          <a:solidFill>
                            <a:schemeClr val="tx1"/>
                          </a:solidFill>
                        </a:rPr>
                        <a:t>Distance b/w exp and imp</a:t>
                      </a:r>
                    </a:p>
                  </a:txBody>
                  <a:tcPr/>
                </a:tc>
                <a:tc>
                  <a:txBody>
                    <a:bodyPr/>
                    <a:lstStyle/>
                    <a:p>
                      <a:r>
                        <a:rPr lang="en-IN" dirty="0" err="1">
                          <a:solidFill>
                            <a:schemeClr val="tx1"/>
                          </a:solidFill>
                        </a:rPr>
                        <a:t>dist</a:t>
                      </a:r>
                      <a:endParaRPr lang="en-IN" dirty="0">
                        <a:solidFill>
                          <a:schemeClr val="tx1"/>
                        </a:solidFill>
                      </a:endParaRPr>
                    </a:p>
                  </a:txBody>
                  <a:tcPr/>
                </a:tc>
                <a:extLst>
                  <a:ext uri="{0D108BD9-81ED-4DB2-BD59-A6C34878D82A}">
                    <a16:rowId xmlns:a16="http://schemas.microsoft.com/office/drawing/2014/main" val="1042506060"/>
                  </a:ext>
                </a:extLst>
              </a:tr>
            </a:tbl>
          </a:graphicData>
        </a:graphic>
      </p:graphicFrame>
      <p:sp>
        <p:nvSpPr>
          <p:cNvPr id="8" name="TextBox 7">
            <a:extLst>
              <a:ext uri="{FF2B5EF4-FFF2-40B4-BE49-F238E27FC236}">
                <a16:creationId xmlns:a16="http://schemas.microsoft.com/office/drawing/2014/main" id="{C39714F7-F2F1-41DA-2AA7-0DABDC578728}"/>
              </a:ext>
            </a:extLst>
          </p:cNvPr>
          <p:cNvSpPr txBox="1"/>
          <p:nvPr/>
        </p:nvSpPr>
        <p:spPr>
          <a:xfrm>
            <a:off x="758283" y="438615"/>
            <a:ext cx="2029522" cy="523220"/>
          </a:xfrm>
          <a:prstGeom prst="rect">
            <a:avLst/>
          </a:prstGeom>
          <a:noFill/>
        </p:spPr>
        <p:txBody>
          <a:bodyPr wrap="square" rtlCol="0">
            <a:spAutoFit/>
          </a:bodyPr>
          <a:lstStyle/>
          <a:p>
            <a:r>
              <a:rPr lang="en-IN" sz="2800" b="1" dirty="0">
                <a:solidFill>
                  <a:schemeClr val="bg2"/>
                </a:solidFill>
              </a:rPr>
              <a:t>Variables</a:t>
            </a:r>
          </a:p>
        </p:txBody>
      </p:sp>
    </p:spTree>
    <p:extLst>
      <p:ext uri="{BB962C8B-B14F-4D97-AF65-F5344CB8AC3E}">
        <p14:creationId xmlns:p14="http://schemas.microsoft.com/office/powerpoint/2010/main" val="1612667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B28D0-0019-4614-0CD6-D705DA122FD1}"/>
              </a:ext>
            </a:extLst>
          </p:cNvPr>
          <p:cNvSpPr>
            <a:spLocks noGrp="1"/>
          </p:cNvSpPr>
          <p:nvPr>
            <p:ph type="title"/>
          </p:nvPr>
        </p:nvSpPr>
        <p:spPr>
          <a:xfrm>
            <a:off x="808236" y="1002681"/>
            <a:ext cx="6990184" cy="4140819"/>
          </a:xfrm>
        </p:spPr>
        <p:txBody>
          <a:bodyPr/>
          <a:lstStyle/>
          <a:p>
            <a:pPr algn="l"/>
            <a:r>
              <a:rPr lang="en-IN" sz="900" b="0" dirty="0">
                <a:solidFill>
                  <a:srgbClr val="D4D4D4"/>
                </a:solidFill>
                <a:effectLst/>
                <a:latin typeface="Courier New" panose="02070309020205020404" pitchFamily="49" charset="0"/>
              </a:rPr>
              <a:t>pip install </a:t>
            </a:r>
            <a:r>
              <a:rPr lang="en-IN" sz="900" b="0" dirty="0" err="1">
                <a:solidFill>
                  <a:srgbClr val="D4D4D4"/>
                </a:solidFill>
                <a:effectLst/>
                <a:latin typeface="Courier New" panose="02070309020205020404" pitchFamily="49" charset="0"/>
              </a:rPr>
              <a:t>gegravity</a:t>
            </a:r>
            <a:br>
              <a:rPr lang="en-IN" sz="900" b="0" dirty="0">
                <a:solidFill>
                  <a:srgbClr val="D4D4D4"/>
                </a:solidFill>
                <a:effectLst/>
                <a:latin typeface="Courier New" panose="02070309020205020404" pitchFamily="49" charset="0"/>
              </a:rPr>
            </a:br>
            <a:r>
              <a:rPr lang="en-IN" sz="900" b="0" dirty="0">
                <a:solidFill>
                  <a:srgbClr val="C586C0"/>
                </a:solidFill>
                <a:effectLst/>
                <a:latin typeface="Courier New" panose="02070309020205020404" pitchFamily="49" charset="0"/>
              </a:rPr>
              <a:t>import</a:t>
            </a:r>
            <a:r>
              <a:rPr lang="en-IN" sz="900" b="0" dirty="0">
                <a:solidFill>
                  <a:srgbClr val="D4D4D4"/>
                </a:solidFill>
                <a:effectLst/>
                <a:latin typeface="Courier New" panose="02070309020205020404" pitchFamily="49" charset="0"/>
              </a:rPr>
              <a:t> </a:t>
            </a:r>
            <a:r>
              <a:rPr lang="en-IN" sz="900" b="0" dirty="0" err="1">
                <a:solidFill>
                  <a:srgbClr val="D4D4D4"/>
                </a:solidFill>
                <a:effectLst/>
                <a:latin typeface="Courier New" panose="02070309020205020404" pitchFamily="49" charset="0"/>
              </a:rPr>
              <a:t>gegravity</a:t>
            </a:r>
            <a:r>
              <a:rPr lang="en-IN" sz="900" b="0" dirty="0">
                <a:solidFill>
                  <a:srgbClr val="D4D4D4"/>
                </a:solidFill>
                <a:effectLst/>
                <a:latin typeface="Courier New" panose="02070309020205020404" pitchFamily="49" charset="0"/>
              </a:rPr>
              <a:t> </a:t>
            </a:r>
            <a:r>
              <a:rPr lang="en-IN" sz="900" b="0" dirty="0">
                <a:solidFill>
                  <a:srgbClr val="C586C0"/>
                </a:solidFill>
                <a:effectLst/>
                <a:latin typeface="Courier New" panose="02070309020205020404" pitchFamily="49" charset="0"/>
              </a:rPr>
              <a:t>as</a:t>
            </a:r>
            <a:r>
              <a:rPr lang="en-IN" sz="900" b="0" dirty="0">
                <a:solidFill>
                  <a:srgbClr val="D4D4D4"/>
                </a:solidFill>
                <a:effectLst/>
                <a:latin typeface="Courier New" panose="02070309020205020404" pitchFamily="49" charset="0"/>
              </a:rPr>
              <a:t> </a:t>
            </a:r>
            <a:r>
              <a:rPr lang="en-IN" sz="900" b="0" dirty="0" err="1">
                <a:solidFill>
                  <a:srgbClr val="D4D4D4"/>
                </a:solidFill>
                <a:effectLst/>
                <a:latin typeface="Courier New" panose="02070309020205020404" pitchFamily="49" charset="0"/>
              </a:rPr>
              <a:t>ge</a:t>
            </a:r>
            <a:br>
              <a:rPr lang="en-IN" sz="900" b="0" dirty="0">
                <a:solidFill>
                  <a:srgbClr val="D4D4D4"/>
                </a:solidFill>
                <a:effectLst/>
                <a:latin typeface="Courier New" panose="02070309020205020404" pitchFamily="49" charset="0"/>
              </a:rPr>
            </a:br>
            <a:r>
              <a:rPr lang="en-IN" sz="900" b="0" dirty="0">
                <a:solidFill>
                  <a:srgbClr val="C586C0"/>
                </a:solidFill>
                <a:effectLst/>
                <a:latin typeface="Courier New" panose="02070309020205020404" pitchFamily="49" charset="0"/>
              </a:rPr>
              <a:t>import</a:t>
            </a:r>
            <a:r>
              <a:rPr lang="en-IN" sz="900" b="0" dirty="0">
                <a:solidFill>
                  <a:srgbClr val="D4D4D4"/>
                </a:solidFill>
                <a:effectLst/>
                <a:latin typeface="Courier New" panose="02070309020205020404" pitchFamily="49" charset="0"/>
              </a:rPr>
              <a:t> pandas </a:t>
            </a:r>
            <a:r>
              <a:rPr lang="en-IN" sz="900" b="0" dirty="0">
                <a:solidFill>
                  <a:srgbClr val="C586C0"/>
                </a:solidFill>
                <a:effectLst/>
                <a:latin typeface="Courier New" panose="02070309020205020404" pitchFamily="49" charset="0"/>
              </a:rPr>
              <a:t>as</a:t>
            </a:r>
            <a:r>
              <a:rPr lang="en-IN" sz="900" b="0" dirty="0">
                <a:solidFill>
                  <a:srgbClr val="D4D4D4"/>
                </a:solidFill>
                <a:effectLst/>
                <a:latin typeface="Courier New" panose="02070309020205020404" pitchFamily="49" charset="0"/>
              </a:rPr>
              <a:t> pd</a:t>
            </a:r>
            <a:br>
              <a:rPr lang="en-IN" sz="900" b="0" dirty="0">
                <a:solidFill>
                  <a:srgbClr val="D4D4D4"/>
                </a:solidFill>
                <a:effectLst/>
                <a:latin typeface="Courier New" panose="02070309020205020404" pitchFamily="49" charset="0"/>
              </a:rPr>
            </a:br>
            <a:br>
              <a:rPr lang="en-IN" sz="900" b="0" dirty="0">
                <a:solidFill>
                  <a:srgbClr val="D4D4D4"/>
                </a:solidFill>
                <a:effectLst/>
                <a:latin typeface="Courier New" panose="02070309020205020404" pitchFamily="49" charset="0"/>
              </a:rPr>
            </a:br>
            <a:r>
              <a:rPr lang="en-IN" sz="900" b="0" dirty="0">
                <a:solidFill>
                  <a:srgbClr val="6AA94F"/>
                </a:solidFill>
                <a:effectLst/>
                <a:latin typeface="Courier New" panose="02070309020205020404" pitchFamily="49" charset="0"/>
              </a:rPr>
              <a:t># Increase number of columns printed for a pandas </a:t>
            </a:r>
            <a:r>
              <a:rPr lang="en-IN" sz="900" b="0" dirty="0" err="1">
                <a:solidFill>
                  <a:srgbClr val="6AA94F"/>
                </a:solidFill>
                <a:effectLst/>
                <a:latin typeface="Courier New" panose="02070309020205020404" pitchFamily="49" charset="0"/>
              </a:rPr>
              <a:t>DataFrame</a:t>
            </a:r>
            <a:br>
              <a:rPr lang="en-IN" sz="900" b="0" dirty="0">
                <a:solidFill>
                  <a:srgbClr val="D4D4D4"/>
                </a:solidFill>
                <a:effectLst/>
                <a:latin typeface="Courier New" panose="02070309020205020404" pitchFamily="49" charset="0"/>
              </a:rPr>
            </a:br>
            <a:r>
              <a:rPr lang="en-IN" sz="900" b="0" dirty="0" err="1">
                <a:solidFill>
                  <a:srgbClr val="D4D4D4"/>
                </a:solidFill>
                <a:effectLst/>
                <a:latin typeface="Courier New" panose="02070309020205020404" pitchFamily="49" charset="0"/>
              </a:rPr>
              <a:t>pd.set_option</a:t>
            </a:r>
            <a:r>
              <a:rPr lang="en-IN" sz="900" b="0" dirty="0">
                <a:solidFill>
                  <a:srgbClr val="DCDCDC"/>
                </a:solidFill>
                <a:effectLst/>
                <a:latin typeface="Courier New" panose="02070309020205020404" pitchFamily="49" charset="0"/>
              </a:rPr>
              <a:t>(</a:t>
            </a:r>
            <a:r>
              <a:rPr lang="en-IN" sz="900" b="0" dirty="0">
                <a:solidFill>
                  <a:srgbClr val="CE9178"/>
                </a:solidFill>
                <a:effectLst/>
                <a:latin typeface="Courier New" panose="02070309020205020404" pitchFamily="49" charset="0"/>
              </a:rPr>
              <a:t>"</a:t>
            </a:r>
            <a:r>
              <a:rPr lang="en-IN" sz="900" b="0" dirty="0" err="1">
                <a:solidFill>
                  <a:srgbClr val="CE9178"/>
                </a:solidFill>
                <a:effectLst/>
                <a:latin typeface="Courier New" panose="02070309020205020404" pitchFamily="49" charset="0"/>
              </a:rPr>
              <a:t>display.max_columns</a:t>
            </a:r>
            <a:r>
              <a:rPr lang="en-IN" sz="900" b="0" dirty="0">
                <a:solidFill>
                  <a:srgbClr val="CE9178"/>
                </a:solidFill>
                <a:effectLst/>
                <a:latin typeface="Courier New" panose="02070309020205020404" pitchFamily="49" charset="0"/>
              </a:rPr>
              <a:t>"</a:t>
            </a:r>
            <a:r>
              <a:rPr lang="en-IN" sz="900" b="0" dirty="0">
                <a:solidFill>
                  <a:srgbClr val="DCDCDC"/>
                </a:solidFill>
                <a:effectLst/>
                <a:latin typeface="Courier New" panose="02070309020205020404" pitchFamily="49" charset="0"/>
              </a:rPr>
              <a:t>,</a:t>
            </a:r>
            <a:r>
              <a:rPr lang="en-IN" sz="900" b="0" dirty="0">
                <a:solidFill>
                  <a:srgbClr val="D4D4D4"/>
                </a:solidFill>
                <a:effectLst/>
                <a:latin typeface="Courier New" panose="02070309020205020404" pitchFamily="49" charset="0"/>
              </a:rPr>
              <a:t> </a:t>
            </a:r>
            <a:r>
              <a:rPr lang="en-IN" sz="900" b="0" dirty="0">
                <a:solidFill>
                  <a:srgbClr val="569CD6"/>
                </a:solidFill>
                <a:effectLst/>
                <a:latin typeface="Courier New" panose="02070309020205020404" pitchFamily="49" charset="0"/>
              </a:rPr>
              <a:t>None</a:t>
            </a:r>
            <a:r>
              <a:rPr lang="en-IN" sz="900" b="0" dirty="0">
                <a:solidFill>
                  <a:srgbClr val="DCDCDC"/>
                </a:solidFill>
                <a:effectLst/>
                <a:latin typeface="Courier New" panose="02070309020205020404" pitchFamily="49" charset="0"/>
              </a:rPr>
              <a:t>)</a:t>
            </a:r>
            <a:br>
              <a:rPr lang="en-IN" sz="900" b="0" dirty="0">
                <a:solidFill>
                  <a:srgbClr val="D4D4D4"/>
                </a:solidFill>
                <a:effectLst/>
                <a:latin typeface="Courier New" panose="02070309020205020404" pitchFamily="49" charset="0"/>
              </a:rPr>
            </a:br>
            <a:r>
              <a:rPr lang="en-IN" sz="900" b="0" dirty="0" err="1">
                <a:solidFill>
                  <a:srgbClr val="D4D4D4"/>
                </a:solidFill>
                <a:effectLst/>
                <a:latin typeface="Courier New" panose="02070309020205020404" pitchFamily="49" charset="0"/>
              </a:rPr>
              <a:t>pd.set_option</a:t>
            </a:r>
            <a:r>
              <a:rPr lang="en-IN" sz="900" b="0" dirty="0">
                <a:solidFill>
                  <a:srgbClr val="DCDCDC"/>
                </a:solidFill>
                <a:effectLst/>
                <a:latin typeface="Courier New" panose="02070309020205020404" pitchFamily="49" charset="0"/>
              </a:rPr>
              <a:t>(</a:t>
            </a:r>
            <a:r>
              <a:rPr lang="en-IN" sz="900" b="0" dirty="0">
                <a:solidFill>
                  <a:srgbClr val="CE9178"/>
                </a:solidFill>
                <a:effectLst/>
                <a:latin typeface="Courier New" panose="02070309020205020404" pitchFamily="49" charset="0"/>
              </a:rPr>
              <a:t>'</a:t>
            </a:r>
            <a:r>
              <a:rPr lang="en-IN" sz="900" b="0" dirty="0" err="1">
                <a:solidFill>
                  <a:srgbClr val="CE9178"/>
                </a:solidFill>
                <a:effectLst/>
                <a:latin typeface="Courier New" panose="02070309020205020404" pitchFamily="49" charset="0"/>
              </a:rPr>
              <a:t>display.width</a:t>
            </a:r>
            <a:r>
              <a:rPr lang="en-IN" sz="900" b="0" dirty="0">
                <a:solidFill>
                  <a:srgbClr val="CE9178"/>
                </a:solidFill>
                <a:effectLst/>
                <a:latin typeface="Courier New" panose="02070309020205020404" pitchFamily="49" charset="0"/>
              </a:rPr>
              <a:t>'</a:t>
            </a:r>
            <a:r>
              <a:rPr lang="en-IN" sz="900" b="0" dirty="0">
                <a:solidFill>
                  <a:srgbClr val="DCDCDC"/>
                </a:solidFill>
                <a:effectLst/>
                <a:latin typeface="Courier New" panose="02070309020205020404" pitchFamily="49" charset="0"/>
              </a:rPr>
              <a:t>,</a:t>
            </a:r>
            <a:r>
              <a:rPr lang="en-IN" sz="900" b="0" dirty="0">
                <a:solidFill>
                  <a:srgbClr val="D4D4D4"/>
                </a:solidFill>
                <a:effectLst/>
                <a:latin typeface="Courier New" panose="02070309020205020404" pitchFamily="49" charset="0"/>
              </a:rPr>
              <a:t> </a:t>
            </a:r>
            <a:r>
              <a:rPr lang="en-IN" sz="900" b="0" dirty="0">
                <a:solidFill>
                  <a:srgbClr val="B5CEA8"/>
                </a:solidFill>
                <a:effectLst/>
                <a:latin typeface="Courier New" panose="02070309020205020404" pitchFamily="49" charset="0"/>
              </a:rPr>
              <a:t>1000</a:t>
            </a:r>
            <a:r>
              <a:rPr lang="en-IN" sz="900" b="0" dirty="0">
                <a:solidFill>
                  <a:srgbClr val="DCDCDC"/>
                </a:solidFill>
                <a:effectLst/>
                <a:latin typeface="Courier New" panose="02070309020205020404" pitchFamily="49" charset="0"/>
              </a:rPr>
              <a:t>)</a:t>
            </a:r>
            <a:br>
              <a:rPr lang="en-IN" sz="900" b="0" dirty="0">
                <a:solidFill>
                  <a:srgbClr val="D4D4D4"/>
                </a:solidFill>
                <a:effectLst/>
                <a:latin typeface="Courier New" panose="02070309020205020404" pitchFamily="49" charset="0"/>
              </a:rPr>
            </a:br>
            <a:r>
              <a:rPr lang="en-IN" sz="900" b="0" dirty="0">
                <a:solidFill>
                  <a:srgbClr val="C586C0"/>
                </a:solidFill>
                <a:effectLst/>
                <a:latin typeface="Courier New" panose="02070309020205020404" pitchFamily="49" charset="0"/>
              </a:rPr>
              <a:t>import</a:t>
            </a:r>
            <a:r>
              <a:rPr lang="en-IN" sz="900" b="0" dirty="0">
                <a:solidFill>
                  <a:srgbClr val="D4D4D4"/>
                </a:solidFill>
                <a:effectLst/>
                <a:latin typeface="Courier New" panose="02070309020205020404" pitchFamily="49" charset="0"/>
              </a:rPr>
              <a:t> </a:t>
            </a:r>
            <a:r>
              <a:rPr lang="en-IN" sz="900" b="0" dirty="0" err="1">
                <a:solidFill>
                  <a:srgbClr val="D4D4D4"/>
                </a:solidFill>
                <a:effectLst/>
                <a:latin typeface="Courier New" panose="02070309020205020404" pitchFamily="49" charset="0"/>
              </a:rPr>
              <a:t>gme</a:t>
            </a:r>
            <a:r>
              <a:rPr lang="en-IN" sz="900" b="0" dirty="0">
                <a:solidFill>
                  <a:srgbClr val="D4D4D4"/>
                </a:solidFill>
                <a:effectLst/>
                <a:latin typeface="Courier New" panose="02070309020205020404" pitchFamily="49" charset="0"/>
              </a:rPr>
              <a:t> </a:t>
            </a:r>
            <a:r>
              <a:rPr lang="en-IN" sz="900" b="0" dirty="0">
                <a:solidFill>
                  <a:srgbClr val="C586C0"/>
                </a:solidFill>
                <a:effectLst/>
                <a:latin typeface="Courier New" panose="02070309020205020404" pitchFamily="49" charset="0"/>
              </a:rPr>
              <a:t>as</a:t>
            </a:r>
            <a:r>
              <a:rPr lang="en-IN" sz="900" b="0" dirty="0">
                <a:solidFill>
                  <a:srgbClr val="D4D4D4"/>
                </a:solidFill>
                <a:effectLst/>
                <a:latin typeface="Courier New" panose="02070309020205020404" pitchFamily="49" charset="0"/>
              </a:rPr>
              <a:t> </a:t>
            </a:r>
            <a:r>
              <a:rPr lang="en-IN" sz="900" b="0" dirty="0" err="1">
                <a:solidFill>
                  <a:srgbClr val="D4D4D4"/>
                </a:solidFill>
                <a:effectLst/>
                <a:latin typeface="Courier New" panose="02070309020205020404" pitchFamily="49" charset="0"/>
              </a:rPr>
              <a:t>gme</a:t>
            </a:r>
            <a:br>
              <a:rPr lang="en-IN" sz="900" b="0" dirty="0">
                <a:solidFill>
                  <a:srgbClr val="D4D4D4"/>
                </a:solidFill>
                <a:effectLst/>
                <a:latin typeface="Courier New" panose="02070309020205020404" pitchFamily="49" charset="0"/>
              </a:rPr>
            </a:br>
            <a:br>
              <a:rPr lang="en-IN" sz="900" b="0" dirty="0">
                <a:solidFill>
                  <a:srgbClr val="D4D4D4"/>
                </a:solidFill>
                <a:effectLst/>
                <a:latin typeface="Courier New" panose="02070309020205020404" pitchFamily="49" charset="0"/>
              </a:rPr>
            </a:br>
            <a:r>
              <a:rPr lang="en-US" sz="900" b="0" i="0" dirty="0">
                <a:solidFill>
                  <a:srgbClr val="D5D5D5"/>
                </a:solidFill>
                <a:effectLst/>
                <a:latin typeface="Roboto" panose="02000000000000000000" pitchFamily="2" charset="0"/>
              </a:rPr>
              <a:t>Next, load the gravity data</a:t>
            </a:r>
            <a:br>
              <a:rPr lang="en-US" sz="900" b="0" i="0" dirty="0">
                <a:solidFill>
                  <a:srgbClr val="D5D5D5"/>
                </a:solidFill>
                <a:effectLst/>
                <a:latin typeface="Roboto" panose="02000000000000000000" pitchFamily="2" charset="0"/>
              </a:rPr>
            </a:br>
            <a:br>
              <a:rPr lang="en-US" sz="900" b="0" i="0" dirty="0">
                <a:solidFill>
                  <a:srgbClr val="D5D5D5"/>
                </a:solidFill>
                <a:effectLst/>
                <a:latin typeface="Roboto" panose="02000000000000000000" pitchFamily="2" charset="0"/>
              </a:rPr>
            </a:br>
            <a:r>
              <a:rPr lang="en-US" sz="900" b="0" dirty="0">
                <a:solidFill>
                  <a:srgbClr val="C586C0"/>
                </a:solidFill>
                <a:effectLst/>
                <a:latin typeface="Courier New" panose="02070309020205020404" pitchFamily="49" charset="0"/>
              </a:rPr>
              <a:t>from</a:t>
            </a:r>
            <a:r>
              <a:rPr lang="en-US" sz="900" b="0" dirty="0">
                <a:solidFill>
                  <a:srgbClr val="D4D4D4"/>
                </a:solidFill>
                <a:effectLst/>
                <a:latin typeface="Courier New" panose="02070309020205020404" pitchFamily="49" charset="0"/>
              </a:rPr>
              <a:t> </a:t>
            </a:r>
            <a:r>
              <a:rPr lang="en-US" sz="900" b="0" dirty="0" err="1">
                <a:solidFill>
                  <a:srgbClr val="D4D4D4"/>
                </a:solidFill>
                <a:effectLst/>
                <a:latin typeface="Courier New" panose="02070309020205020404" pitchFamily="49" charset="0"/>
              </a:rPr>
              <a:t>google.colab</a:t>
            </a:r>
            <a:r>
              <a:rPr lang="en-US" sz="900" b="0" dirty="0">
                <a:solidFill>
                  <a:srgbClr val="D4D4D4"/>
                </a:solidFill>
                <a:effectLst/>
                <a:latin typeface="Courier New" panose="02070309020205020404" pitchFamily="49" charset="0"/>
              </a:rPr>
              <a:t> </a:t>
            </a:r>
            <a:r>
              <a:rPr lang="en-US" sz="900" b="0" dirty="0">
                <a:solidFill>
                  <a:srgbClr val="C586C0"/>
                </a:solidFill>
                <a:effectLst/>
                <a:latin typeface="Courier New" panose="02070309020205020404" pitchFamily="49" charset="0"/>
              </a:rPr>
              <a:t>import</a:t>
            </a:r>
            <a:r>
              <a:rPr lang="en-US" sz="900" b="0" dirty="0">
                <a:solidFill>
                  <a:srgbClr val="D4D4D4"/>
                </a:solidFill>
                <a:effectLst/>
                <a:latin typeface="Courier New" panose="02070309020205020404" pitchFamily="49" charset="0"/>
              </a:rPr>
              <a:t> files</a:t>
            </a:r>
            <a:br>
              <a:rPr lang="en-US" sz="900" b="0" dirty="0">
                <a:solidFill>
                  <a:srgbClr val="D4D4D4"/>
                </a:solidFill>
                <a:effectLst/>
                <a:latin typeface="Courier New" panose="02070309020205020404" pitchFamily="49" charset="0"/>
              </a:rPr>
            </a:br>
            <a:r>
              <a:rPr lang="en-US" sz="900" b="0" dirty="0">
                <a:solidFill>
                  <a:srgbClr val="D4D4D4"/>
                </a:solidFill>
                <a:effectLst/>
                <a:latin typeface="Courier New" panose="02070309020205020404" pitchFamily="49" charset="0"/>
              </a:rPr>
              <a:t>uploaded = </a:t>
            </a:r>
            <a:r>
              <a:rPr lang="en-US" sz="900" b="0" dirty="0" err="1">
                <a:solidFill>
                  <a:srgbClr val="D4D4D4"/>
                </a:solidFill>
                <a:effectLst/>
                <a:latin typeface="Courier New" panose="02070309020205020404" pitchFamily="49" charset="0"/>
              </a:rPr>
              <a:t>files.upload</a:t>
            </a:r>
            <a:r>
              <a:rPr lang="en-US" sz="900" b="0" dirty="0">
                <a:solidFill>
                  <a:srgbClr val="DCDCDC"/>
                </a:solidFill>
                <a:effectLst/>
                <a:latin typeface="Courier New" panose="02070309020205020404" pitchFamily="49" charset="0"/>
              </a:rPr>
              <a:t>()</a:t>
            </a:r>
            <a:br>
              <a:rPr lang="en-US" sz="900" b="0" dirty="0">
                <a:solidFill>
                  <a:srgbClr val="D4D4D4"/>
                </a:solidFill>
                <a:effectLst/>
                <a:latin typeface="Courier New" panose="02070309020205020404" pitchFamily="49" charset="0"/>
              </a:rPr>
            </a:br>
            <a:r>
              <a:rPr lang="en-IN" sz="700" b="0" dirty="0" err="1">
                <a:solidFill>
                  <a:srgbClr val="D4D4D4"/>
                </a:solidFill>
                <a:effectLst/>
                <a:latin typeface="Courier New" panose="02070309020205020404" pitchFamily="49" charset="0"/>
              </a:rPr>
              <a:t>gravity_data_location</a:t>
            </a:r>
            <a:r>
              <a:rPr lang="en-IN" sz="700" b="0" dirty="0">
                <a:solidFill>
                  <a:srgbClr val="D4D4D4"/>
                </a:solidFill>
                <a:effectLst/>
                <a:latin typeface="Courier New" panose="02070309020205020404" pitchFamily="49" charset="0"/>
              </a:rPr>
              <a:t> = </a:t>
            </a:r>
            <a:r>
              <a:rPr lang="en-IN" sz="700" b="0" dirty="0">
                <a:solidFill>
                  <a:srgbClr val="CE9178"/>
                </a:solidFill>
                <a:effectLst/>
                <a:latin typeface="Courier New" panose="02070309020205020404" pitchFamily="49" charset="0"/>
              </a:rPr>
              <a:t>"/content/DEBA</a:t>
            </a:r>
            <a:r>
              <a:rPr lang="en-IN" sz="700" b="0" dirty="0">
                <a:solidFill>
                  <a:srgbClr val="CE9178"/>
                </a:solidFill>
                <a:latin typeface="Courier New" panose="02070309020205020404" pitchFamily="49" charset="0"/>
              </a:rPr>
              <a:t>SHREE_FINALDATASET_200307</a:t>
            </a:r>
            <a:r>
              <a:rPr lang="en-IN" sz="700" b="0" dirty="0">
                <a:solidFill>
                  <a:srgbClr val="CE9178"/>
                </a:solidFill>
                <a:effectLst/>
                <a:latin typeface="Courier New" panose="02070309020205020404" pitchFamily="49" charset="0"/>
              </a:rPr>
              <a:t>.csv"</a:t>
            </a:r>
            <a:br>
              <a:rPr lang="en-IN" sz="700" b="0" dirty="0">
                <a:solidFill>
                  <a:srgbClr val="D4D4D4"/>
                </a:solidFill>
                <a:effectLst/>
                <a:latin typeface="Courier New" panose="02070309020205020404" pitchFamily="49" charset="0"/>
              </a:rPr>
            </a:br>
            <a:r>
              <a:rPr lang="en-IN" sz="700" b="0" dirty="0" err="1">
                <a:solidFill>
                  <a:srgbClr val="D4D4D4"/>
                </a:solidFill>
                <a:effectLst/>
                <a:latin typeface="Courier New" panose="02070309020205020404" pitchFamily="49" charset="0"/>
              </a:rPr>
              <a:t>grav_data</a:t>
            </a:r>
            <a:r>
              <a:rPr lang="en-IN" sz="700" b="0" dirty="0">
                <a:solidFill>
                  <a:srgbClr val="D4D4D4"/>
                </a:solidFill>
                <a:effectLst/>
                <a:latin typeface="Courier New" panose="02070309020205020404" pitchFamily="49" charset="0"/>
              </a:rPr>
              <a:t> = </a:t>
            </a:r>
            <a:r>
              <a:rPr lang="en-IN" sz="700" b="0" dirty="0" err="1">
                <a:solidFill>
                  <a:srgbClr val="D4D4D4"/>
                </a:solidFill>
                <a:effectLst/>
                <a:latin typeface="Courier New" panose="02070309020205020404" pitchFamily="49" charset="0"/>
              </a:rPr>
              <a:t>pd.read_csv</a:t>
            </a:r>
            <a:r>
              <a:rPr lang="en-IN" sz="700" b="0" dirty="0">
                <a:solidFill>
                  <a:srgbClr val="DCDCDC"/>
                </a:solidFill>
                <a:effectLst/>
                <a:latin typeface="Courier New" panose="02070309020205020404" pitchFamily="49" charset="0"/>
              </a:rPr>
              <a:t>(</a:t>
            </a:r>
            <a:r>
              <a:rPr lang="en-IN" sz="700" b="0" dirty="0" err="1">
                <a:solidFill>
                  <a:srgbClr val="D4D4D4"/>
                </a:solidFill>
                <a:effectLst/>
                <a:latin typeface="Courier New" panose="02070309020205020404" pitchFamily="49" charset="0"/>
              </a:rPr>
              <a:t>gravity_data_location</a:t>
            </a:r>
            <a:r>
              <a:rPr lang="en-IN" sz="700" b="0" dirty="0">
                <a:solidFill>
                  <a:srgbClr val="DCDCDC"/>
                </a:solidFill>
                <a:effectLst/>
                <a:latin typeface="Courier New" panose="02070309020205020404" pitchFamily="49" charset="0"/>
              </a:rPr>
              <a:t>)</a:t>
            </a:r>
            <a:br>
              <a:rPr lang="en-IN" sz="700" b="0" dirty="0">
                <a:solidFill>
                  <a:srgbClr val="D4D4D4"/>
                </a:solidFill>
                <a:effectLst/>
                <a:latin typeface="Courier New" panose="02070309020205020404" pitchFamily="49" charset="0"/>
              </a:rPr>
            </a:br>
            <a:r>
              <a:rPr lang="en-IN" sz="700" b="0" dirty="0" err="1">
                <a:solidFill>
                  <a:srgbClr val="D4D4D4"/>
                </a:solidFill>
                <a:effectLst/>
                <a:latin typeface="Courier New" panose="02070309020205020404" pitchFamily="49" charset="0"/>
              </a:rPr>
              <a:t>df</a:t>
            </a:r>
            <a:r>
              <a:rPr lang="en-IN" sz="700" b="0" dirty="0">
                <a:solidFill>
                  <a:srgbClr val="D4D4D4"/>
                </a:solidFill>
                <a:effectLst/>
                <a:latin typeface="Courier New" panose="02070309020205020404" pitchFamily="49" charset="0"/>
              </a:rPr>
              <a:t> = </a:t>
            </a:r>
            <a:r>
              <a:rPr lang="en-IN" sz="700" b="0" dirty="0" err="1">
                <a:solidFill>
                  <a:srgbClr val="D4D4D4"/>
                </a:solidFill>
                <a:effectLst/>
                <a:latin typeface="Courier New" panose="02070309020205020404" pitchFamily="49" charset="0"/>
              </a:rPr>
              <a:t>pd.read_csv</a:t>
            </a:r>
            <a:r>
              <a:rPr lang="en-IN" sz="700" b="0" dirty="0">
                <a:solidFill>
                  <a:srgbClr val="DCDCDC"/>
                </a:solidFill>
                <a:effectLst/>
                <a:latin typeface="Courier New" panose="02070309020205020404" pitchFamily="49" charset="0"/>
              </a:rPr>
              <a:t>(</a:t>
            </a:r>
            <a:r>
              <a:rPr lang="en-IN" sz="700" b="0" dirty="0">
                <a:solidFill>
                  <a:srgbClr val="CE9178"/>
                </a:solidFill>
                <a:effectLst/>
                <a:latin typeface="Courier New" panose="02070309020205020404" pitchFamily="49" charset="0"/>
              </a:rPr>
              <a:t>'/content/DEBASHREE_FINALDATASET_200307.csv'</a:t>
            </a:r>
            <a:r>
              <a:rPr lang="en-IN" sz="700" b="0" dirty="0">
                <a:solidFill>
                  <a:srgbClr val="DCDCDC"/>
                </a:solidFill>
                <a:effectLst/>
                <a:latin typeface="Courier New" panose="02070309020205020404" pitchFamily="49" charset="0"/>
              </a:rPr>
              <a:t>)</a:t>
            </a:r>
            <a:br>
              <a:rPr lang="en-IN" sz="700" b="0" dirty="0">
                <a:solidFill>
                  <a:srgbClr val="D4D4D4"/>
                </a:solidFill>
                <a:effectLst/>
                <a:latin typeface="Courier New" panose="02070309020205020404" pitchFamily="49" charset="0"/>
              </a:rPr>
            </a:br>
            <a:r>
              <a:rPr lang="en-IN" sz="700" b="0" dirty="0">
                <a:solidFill>
                  <a:srgbClr val="DCDCAA"/>
                </a:solidFill>
                <a:effectLst/>
                <a:latin typeface="Courier New" panose="02070309020205020404" pitchFamily="49" charset="0"/>
              </a:rPr>
              <a:t>print</a:t>
            </a:r>
            <a:r>
              <a:rPr lang="en-IN" sz="700" b="0" dirty="0">
                <a:solidFill>
                  <a:srgbClr val="DCDCDC"/>
                </a:solidFill>
                <a:effectLst/>
                <a:latin typeface="Courier New" panose="02070309020205020404" pitchFamily="49" charset="0"/>
              </a:rPr>
              <a:t>(</a:t>
            </a:r>
            <a:r>
              <a:rPr lang="en-IN" sz="700" b="0" dirty="0" err="1">
                <a:solidFill>
                  <a:srgbClr val="D4D4D4"/>
                </a:solidFill>
                <a:effectLst/>
                <a:latin typeface="Courier New" panose="02070309020205020404" pitchFamily="49" charset="0"/>
              </a:rPr>
              <a:t>grav_data.head</a:t>
            </a:r>
            <a:r>
              <a:rPr lang="en-IN" sz="700" b="0" dirty="0">
                <a:solidFill>
                  <a:srgbClr val="DCDCDC"/>
                </a:solidFill>
                <a:effectLst/>
                <a:latin typeface="Courier New" panose="02070309020205020404" pitchFamily="49" charset="0"/>
              </a:rPr>
              <a:t>())</a:t>
            </a:r>
            <a:br>
              <a:rPr lang="en-IN" sz="700" b="0" dirty="0">
                <a:solidFill>
                  <a:srgbClr val="D4D4D4"/>
                </a:solidFill>
                <a:effectLst/>
                <a:latin typeface="Courier New" panose="02070309020205020404" pitchFamily="49" charset="0"/>
              </a:rPr>
            </a:br>
            <a:br>
              <a:rPr lang="en-IN" sz="700" b="0" dirty="0">
                <a:solidFill>
                  <a:srgbClr val="D4D4D4"/>
                </a:solidFill>
                <a:effectLst/>
                <a:latin typeface="Courier New" panose="02070309020205020404" pitchFamily="49" charset="0"/>
              </a:rPr>
            </a:br>
            <a:r>
              <a:rPr lang="en-IN" sz="700" b="0" i="0" dirty="0">
                <a:solidFill>
                  <a:srgbClr val="D5D5D5"/>
                </a:solidFill>
                <a:effectLst/>
                <a:latin typeface="Roboto" panose="02000000000000000000" pitchFamily="2" charset="0"/>
              </a:rPr>
              <a:t>Prepare data and econometric inputs for GE model</a:t>
            </a:r>
            <a:br>
              <a:rPr lang="en-IN" sz="700" b="0" i="0" dirty="0">
                <a:solidFill>
                  <a:srgbClr val="D5D5D5"/>
                </a:solidFill>
                <a:effectLst/>
                <a:latin typeface="Roboto" panose="02000000000000000000" pitchFamily="2" charset="0"/>
              </a:rPr>
            </a:br>
            <a:br>
              <a:rPr lang="en-IN" sz="700" b="0" i="0" dirty="0">
                <a:solidFill>
                  <a:srgbClr val="D5D5D5"/>
                </a:solidFill>
                <a:effectLst/>
                <a:latin typeface="Roboto" panose="02000000000000000000" pitchFamily="2" charset="0"/>
              </a:rPr>
            </a:br>
            <a:r>
              <a:rPr lang="en-IN" sz="700" b="0" dirty="0">
                <a:solidFill>
                  <a:srgbClr val="6AA94F"/>
                </a:solidFill>
                <a:effectLst/>
                <a:latin typeface="Courier New" panose="02070309020205020404" pitchFamily="49" charset="0"/>
              </a:rPr>
              <a:t> #Define GME Estimation Data</a:t>
            </a:r>
            <a:br>
              <a:rPr lang="en-IN" sz="700" b="0" dirty="0">
                <a:solidFill>
                  <a:srgbClr val="D4D4D4"/>
                </a:solidFill>
                <a:effectLst/>
                <a:latin typeface="Courier New" panose="02070309020205020404" pitchFamily="49" charset="0"/>
              </a:rPr>
            </a:br>
            <a:r>
              <a:rPr lang="en-IN" sz="700" b="0" dirty="0" err="1">
                <a:solidFill>
                  <a:srgbClr val="D4D4D4"/>
                </a:solidFill>
                <a:effectLst/>
                <a:latin typeface="Courier New" panose="02070309020205020404" pitchFamily="49" charset="0"/>
              </a:rPr>
              <a:t>gme_data</a:t>
            </a:r>
            <a:r>
              <a:rPr lang="en-IN" sz="700" b="0" dirty="0">
                <a:solidFill>
                  <a:srgbClr val="D4D4D4"/>
                </a:solidFill>
                <a:effectLst/>
                <a:latin typeface="Courier New" panose="02070309020205020404" pitchFamily="49" charset="0"/>
              </a:rPr>
              <a:t> = </a:t>
            </a:r>
            <a:r>
              <a:rPr lang="en-IN" sz="700" b="0" dirty="0" err="1">
                <a:solidFill>
                  <a:srgbClr val="D4D4D4"/>
                </a:solidFill>
                <a:effectLst/>
                <a:latin typeface="Courier New" panose="02070309020205020404" pitchFamily="49" charset="0"/>
              </a:rPr>
              <a:t>gme.EstimationData</a:t>
            </a:r>
            <a:r>
              <a:rPr lang="en-IN" sz="700" b="0" dirty="0">
                <a:solidFill>
                  <a:srgbClr val="DCDCDC"/>
                </a:solidFill>
                <a:effectLst/>
                <a:latin typeface="Courier New" panose="02070309020205020404" pitchFamily="49" charset="0"/>
              </a:rPr>
              <a:t>(</a:t>
            </a:r>
            <a:r>
              <a:rPr lang="en-IN" sz="700" b="0" dirty="0" err="1">
                <a:solidFill>
                  <a:srgbClr val="D4D4D4"/>
                </a:solidFill>
                <a:effectLst/>
                <a:latin typeface="Courier New" panose="02070309020205020404" pitchFamily="49" charset="0"/>
              </a:rPr>
              <a:t>grav_data</a:t>
            </a:r>
            <a:r>
              <a:rPr lang="en-IN" sz="700" b="0" dirty="0">
                <a:solidFill>
                  <a:srgbClr val="DCDCDC"/>
                </a:solidFill>
                <a:effectLst/>
                <a:latin typeface="Courier New" panose="02070309020205020404" pitchFamily="49" charset="0"/>
              </a:rPr>
              <a:t>,</a:t>
            </a:r>
            <a:r>
              <a:rPr lang="en-IN" sz="700" b="0" dirty="0">
                <a:solidFill>
                  <a:srgbClr val="D4D4D4"/>
                </a:solidFill>
                <a:effectLst/>
                <a:latin typeface="Courier New" panose="02070309020205020404" pitchFamily="49" charset="0"/>
              </a:rPr>
              <a:t> </a:t>
            </a:r>
            <a:r>
              <a:rPr lang="en-IN" sz="700" b="0" dirty="0">
                <a:solidFill>
                  <a:srgbClr val="6AA94F"/>
                </a:solidFill>
                <a:effectLst/>
                <a:latin typeface="Courier New" panose="02070309020205020404" pitchFamily="49" charset="0"/>
              </a:rPr>
              <a:t># Dataset</a:t>
            </a:r>
            <a:br>
              <a:rPr lang="en-IN" sz="700" b="0" dirty="0">
                <a:solidFill>
                  <a:srgbClr val="D4D4D4"/>
                </a:solidFill>
                <a:effectLst/>
                <a:latin typeface="Courier New" panose="02070309020205020404" pitchFamily="49" charset="0"/>
              </a:rPr>
            </a:br>
            <a:r>
              <a:rPr lang="en-IN" sz="700" b="0" dirty="0">
                <a:solidFill>
                  <a:srgbClr val="D4D4D4"/>
                </a:solidFill>
                <a:effectLst/>
                <a:latin typeface="Courier New" panose="02070309020205020404" pitchFamily="49" charset="0"/>
              </a:rPr>
              <a:t>                              </a:t>
            </a:r>
            <a:r>
              <a:rPr lang="en-IN" sz="700" b="0" dirty="0" err="1">
                <a:solidFill>
                  <a:srgbClr val="D4D4D4"/>
                </a:solidFill>
                <a:effectLst/>
                <a:latin typeface="Courier New" panose="02070309020205020404" pitchFamily="49" charset="0"/>
              </a:rPr>
              <a:t>imp_var_name</a:t>
            </a:r>
            <a:r>
              <a:rPr lang="en-IN" sz="700" b="0" dirty="0">
                <a:solidFill>
                  <a:srgbClr val="D4D4D4"/>
                </a:solidFill>
                <a:effectLst/>
                <a:latin typeface="Courier New" panose="02070309020205020404" pitchFamily="49" charset="0"/>
              </a:rPr>
              <a:t>=</a:t>
            </a:r>
            <a:r>
              <a:rPr lang="en-IN" sz="700" b="0" dirty="0">
                <a:solidFill>
                  <a:srgbClr val="CE9178"/>
                </a:solidFill>
                <a:effectLst/>
                <a:latin typeface="Courier New" panose="02070309020205020404" pitchFamily="49" charset="0"/>
              </a:rPr>
              <a:t>"</a:t>
            </a:r>
            <a:r>
              <a:rPr lang="en-IN" sz="700" b="0" dirty="0" err="1">
                <a:solidFill>
                  <a:srgbClr val="CE9178"/>
                </a:solidFill>
                <a:effectLst/>
                <a:latin typeface="Courier New" panose="02070309020205020404" pitchFamily="49" charset="0"/>
              </a:rPr>
              <a:t>iso_o</a:t>
            </a:r>
            <a:r>
              <a:rPr lang="en-IN" sz="700" b="0" dirty="0">
                <a:solidFill>
                  <a:srgbClr val="CE9178"/>
                </a:solidFill>
                <a:effectLst/>
                <a:latin typeface="Courier New" panose="02070309020205020404" pitchFamily="49" charset="0"/>
              </a:rPr>
              <a:t>"</a:t>
            </a:r>
            <a:r>
              <a:rPr lang="en-IN" sz="700" b="0" dirty="0">
                <a:solidFill>
                  <a:srgbClr val="DCDCDC"/>
                </a:solidFill>
                <a:effectLst/>
                <a:latin typeface="Courier New" panose="02070309020205020404" pitchFamily="49" charset="0"/>
              </a:rPr>
              <a:t>,</a:t>
            </a:r>
            <a:r>
              <a:rPr lang="en-IN" sz="700" b="0" dirty="0">
                <a:solidFill>
                  <a:srgbClr val="D4D4D4"/>
                </a:solidFill>
                <a:effectLst/>
                <a:latin typeface="Courier New" panose="02070309020205020404" pitchFamily="49" charset="0"/>
              </a:rPr>
              <a:t> </a:t>
            </a:r>
            <a:r>
              <a:rPr lang="en-IN" sz="700" b="0" dirty="0">
                <a:solidFill>
                  <a:srgbClr val="6AA94F"/>
                </a:solidFill>
                <a:effectLst/>
                <a:latin typeface="Courier New" panose="02070309020205020404" pitchFamily="49" charset="0"/>
              </a:rPr>
              <a:t># Importer column name</a:t>
            </a:r>
            <a:br>
              <a:rPr lang="en-IN" sz="700" b="0" dirty="0">
                <a:solidFill>
                  <a:srgbClr val="D4D4D4"/>
                </a:solidFill>
                <a:effectLst/>
                <a:latin typeface="Courier New" panose="02070309020205020404" pitchFamily="49" charset="0"/>
              </a:rPr>
            </a:br>
            <a:r>
              <a:rPr lang="en-IN" sz="700" b="0" dirty="0">
                <a:solidFill>
                  <a:srgbClr val="D4D4D4"/>
                </a:solidFill>
                <a:effectLst/>
                <a:latin typeface="Courier New" panose="02070309020205020404" pitchFamily="49" charset="0"/>
              </a:rPr>
              <a:t>                              </a:t>
            </a:r>
            <a:r>
              <a:rPr lang="en-IN" sz="700" b="0" dirty="0" err="1">
                <a:solidFill>
                  <a:srgbClr val="D4D4D4"/>
                </a:solidFill>
                <a:effectLst/>
                <a:latin typeface="Courier New" panose="02070309020205020404" pitchFamily="49" charset="0"/>
              </a:rPr>
              <a:t>exp_var_name</a:t>
            </a:r>
            <a:r>
              <a:rPr lang="en-IN" sz="700" b="0" dirty="0">
                <a:solidFill>
                  <a:srgbClr val="D4D4D4"/>
                </a:solidFill>
                <a:effectLst/>
                <a:latin typeface="Courier New" panose="02070309020205020404" pitchFamily="49" charset="0"/>
              </a:rPr>
              <a:t>=</a:t>
            </a:r>
            <a:r>
              <a:rPr lang="en-IN" sz="700" b="0" dirty="0">
                <a:solidFill>
                  <a:srgbClr val="CE9178"/>
                </a:solidFill>
                <a:effectLst/>
                <a:latin typeface="Courier New" panose="02070309020205020404" pitchFamily="49" charset="0"/>
              </a:rPr>
              <a:t>"</a:t>
            </a:r>
            <a:r>
              <a:rPr lang="en-IN" sz="700" b="0" dirty="0" err="1">
                <a:solidFill>
                  <a:srgbClr val="CE9178"/>
                </a:solidFill>
                <a:effectLst/>
                <a:latin typeface="Courier New" panose="02070309020205020404" pitchFamily="49" charset="0"/>
              </a:rPr>
              <a:t>iso_d</a:t>
            </a:r>
            <a:r>
              <a:rPr lang="en-IN" sz="700" b="0" dirty="0">
                <a:solidFill>
                  <a:srgbClr val="CE9178"/>
                </a:solidFill>
                <a:effectLst/>
                <a:latin typeface="Courier New" panose="02070309020205020404" pitchFamily="49" charset="0"/>
              </a:rPr>
              <a:t>"</a:t>
            </a:r>
            <a:r>
              <a:rPr lang="en-IN" sz="700" b="0" dirty="0">
                <a:solidFill>
                  <a:srgbClr val="DCDCDC"/>
                </a:solidFill>
                <a:effectLst/>
                <a:latin typeface="Courier New" panose="02070309020205020404" pitchFamily="49" charset="0"/>
              </a:rPr>
              <a:t>,</a:t>
            </a:r>
            <a:r>
              <a:rPr lang="en-IN" sz="700" b="0" dirty="0">
                <a:solidFill>
                  <a:srgbClr val="D4D4D4"/>
                </a:solidFill>
                <a:effectLst/>
                <a:latin typeface="Courier New" panose="02070309020205020404" pitchFamily="49" charset="0"/>
              </a:rPr>
              <a:t> </a:t>
            </a:r>
            <a:r>
              <a:rPr lang="en-IN" sz="700" b="0" dirty="0">
                <a:solidFill>
                  <a:srgbClr val="6AA94F"/>
                </a:solidFill>
                <a:effectLst/>
                <a:latin typeface="Courier New" panose="02070309020205020404" pitchFamily="49" charset="0"/>
              </a:rPr>
              <a:t># Exporter column name</a:t>
            </a:r>
            <a:br>
              <a:rPr lang="en-IN" sz="700" b="0" dirty="0">
                <a:solidFill>
                  <a:srgbClr val="D4D4D4"/>
                </a:solidFill>
                <a:effectLst/>
                <a:latin typeface="Courier New" panose="02070309020205020404" pitchFamily="49" charset="0"/>
              </a:rPr>
            </a:br>
            <a:r>
              <a:rPr lang="en-IN" sz="700" b="0" dirty="0">
                <a:solidFill>
                  <a:srgbClr val="D4D4D4"/>
                </a:solidFill>
                <a:effectLst/>
                <a:latin typeface="Courier New" panose="02070309020205020404" pitchFamily="49" charset="0"/>
              </a:rPr>
              <a:t>                              </a:t>
            </a:r>
            <a:r>
              <a:rPr lang="en-IN" sz="700" b="0" dirty="0" err="1">
                <a:solidFill>
                  <a:srgbClr val="D4D4D4"/>
                </a:solidFill>
                <a:effectLst/>
                <a:latin typeface="Courier New" panose="02070309020205020404" pitchFamily="49" charset="0"/>
              </a:rPr>
              <a:t>year_var_name</a:t>
            </a:r>
            <a:r>
              <a:rPr lang="en-IN" sz="700" b="0" dirty="0">
                <a:solidFill>
                  <a:srgbClr val="D4D4D4"/>
                </a:solidFill>
                <a:effectLst/>
                <a:latin typeface="Courier New" panose="02070309020205020404" pitchFamily="49" charset="0"/>
              </a:rPr>
              <a:t> = </a:t>
            </a:r>
            <a:r>
              <a:rPr lang="en-IN" sz="700" b="0" dirty="0">
                <a:solidFill>
                  <a:srgbClr val="CE9178"/>
                </a:solidFill>
                <a:effectLst/>
                <a:latin typeface="Courier New" panose="02070309020205020404" pitchFamily="49" charset="0"/>
              </a:rPr>
              <a:t>"year"</a:t>
            </a:r>
            <a:r>
              <a:rPr lang="en-IN" sz="700" b="0" dirty="0">
                <a:solidFill>
                  <a:srgbClr val="DCDCDC"/>
                </a:solidFill>
                <a:effectLst/>
                <a:latin typeface="Courier New" panose="02070309020205020404" pitchFamily="49" charset="0"/>
              </a:rPr>
              <a:t>,</a:t>
            </a:r>
            <a:r>
              <a:rPr lang="en-IN" sz="700" b="0" dirty="0">
                <a:solidFill>
                  <a:srgbClr val="D4D4D4"/>
                </a:solidFill>
                <a:effectLst/>
                <a:latin typeface="Courier New" panose="02070309020205020404" pitchFamily="49" charset="0"/>
              </a:rPr>
              <a:t>  </a:t>
            </a:r>
            <a:r>
              <a:rPr lang="en-IN" sz="700" b="0" dirty="0">
                <a:solidFill>
                  <a:srgbClr val="6AA94F"/>
                </a:solidFill>
                <a:effectLst/>
                <a:latin typeface="Courier New" panose="02070309020205020404" pitchFamily="49" charset="0"/>
              </a:rPr>
              <a:t># Year column name</a:t>
            </a:r>
            <a:br>
              <a:rPr lang="en-IN" sz="700" b="0" dirty="0">
                <a:solidFill>
                  <a:srgbClr val="D4D4D4"/>
                </a:solidFill>
                <a:effectLst/>
                <a:latin typeface="Courier New" panose="02070309020205020404" pitchFamily="49" charset="0"/>
              </a:rPr>
            </a:br>
            <a:r>
              <a:rPr lang="en-IN" sz="700" b="0" dirty="0">
                <a:solidFill>
                  <a:srgbClr val="D4D4D4"/>
                </a:solidFill>
                <a:effectLst/>
                <a:latin typeface="Courier New" panose="02070309020205020404" pitchFamily="49" charset="0"/>
              </a:rPr>
              <a:t>                              </a:t>
            </a:r>
            <a:r>
              <a:rPr lang="en-IN" sz="700" b="0" dirty="0" err="1">
                <a:solidFill>
                  <a:srgbClr val="D4D4D4"/>
                </a:solidFill>
                <a:effectLst/>
                <a:latin typeface="Courier New" panose="02070309020205020404" pitchFamily="49" charset="0"/>
              </a:rPr>
              <a:t>trade_var_name</a:t>
            </a:r>
            <a:r>
              <a:rPr lang="en-IN" sz="700" b="0" dirty="0">
                <a:solidFill>
                  <a:srgbClr val="D4D4D4"/>
                </a:solidFill>
                <a:effectLst/>
                <a:latin typeface="Courier New" panose="02070309020205020404" pitchFamily="49" charset="0"/>
              </a:rPr>
              <a:t>=</a:t>
            </a:r>
            <a:r>
              <a:rPr lang="en-IN" sz="700" b="0" dirty="0">
                <a:solidFill>
                  <a:srgbClr val="CE9178"/>
                </a:solidFill>
                <a:effectLst/>
                <a:latin typeface="Courier New" panose="02070309020205020404" pitchFamily="49" charset="0"/>
              </a:rPr>
              <a:t>“</a:t>
            </a:r>
            <a:r>
              <a:rPr lang="en-IN" sz="700" b="0" dirty="0" err="1">
                <a:solidFill>
                  <a:srgbClr val="CE9178"/>
                </a:solidFill>
                <a:latin typeface="Courier New" panose="02070309020205020404" pitchFamily="49" charset="0"/>
              </a:rPr>
              <a:t>trade_o</a:t>
            </a:r>
            <a:r>
              <a:rPr lang="en-IN" sz="700" b="0" dirty="0">
                <a:solidFill>
                  <a:srgbClr val="CE9178"/>
                </a:solidFill>
                <a:effectLst/>
                <a:latin typeface="Courier New" panose="02070309020205020404" pitchFamily="49" charset="0"/>
              </a:rPr>
              <a:t>"</a:t>
            </a:r>
            <a:r>
              <a:rPr lang="en-IN" sz="700" b="0" dirty="0">
                <a:solidFill>
                  <a:srgbClr val="DCDCDC"/>
                </a:solidFill>
                <a:effectLst/>
                <a:latin typeface="Courier New" panose="02070309020205020404" pitchFamily="49" charset="0"/>
              </a:rPr>
              <a:t>)</a:t>
            </a:r>
            <a:r>
              <a:rPr lang="en-IN" sz="700" b="0" dirty="0">
                <a:solidFill>
                  <a:srgbClr val="D4D4D4"/>
                </a:solidFill>
                <a:effectLst/>
                <a:latin typeface="Courier New" panose="02070309020205020404" pitchFamily="49" charset="0"/>
              </a:rPr>
              <a:t>  </a:t>
            </a:r>
            <a:r>
              <a:rPr lang="en-IN" sz="700" b="0" dirty="0">
                <a:solidFill>
                  <a:srgbClr val="6AA94F"/>
                </a:solidFill>
                <a:effectLst/>
                <a:latin typeface="Courier New" panose="02070309020205020404" pitchFamily="49" charset="0"/>
              </a:rPr>
              <a:t># Trade column name</a:t>
            </a:r>
            <a:br>
              <a:rPr lang="en-IN" sz="700" b="0" dirty="0">
                <a:solidFill>
                  <a:srgbClr val="6AA94F"/>
                </a:solidFill>
                <a:effectLst/>
                <a:latin typeface="Courier New" panose="02070309020205020404" pitchFamily="49" charset="0"/>
              </a:rPr>
            </a:br>
            <a:r>
              <a:rPr lang="en-IN" sz="700" b="0" dirty="0">
                <a:solidFill>
                  <a:srgbClr val="6AA94F"/>
                </a:solidFill>
                <a:effectLst/>
                <a:latin typeface="Courier New" panose="02070309020205020404" pitchFamily="49" charset="0"/>
              </a:rPr>
              <a:t>#Create Gravity Model</a:t>
            </a:r>
            <a:br>
              <a:rPr lang="en-IN" sz="700" b="0" dirty="0">
                <a:solidFill>
                  <a:srgbClr val="D4D4D4"/>
                </a:solidFill>
                <a:effectLst/>
                <a:latin typeface="Courier New" panose="02070309020205020404" pitchFamily="49" charset="0"/>
              </a:rPr>
            </a:br>
            <a:r>
              <a:rPr lang="en-IN" sz="700" b="0" dirty="0" err="1">
                <a:solidFill>
                  <a:srgbClr val="D4D4D4"/>
                </a:solidFill>
                <a:effectLst/>
                <a:latin typeface="Courier New" panose="02070309020205020404" pitchFamily="49" charset="0"/>
              </a:rPr>
              <a:t>gme_model</a:t>
            </a:r>
            <a:r>
              <a:rPr lang="en-IN" sz="700" b="0" dirty="0">
                <a:solidFill>
                  <a:srgbClr val="D4D4D4"/>
                </a:solidFill>
                <a:effectLst/>
                <a:latin typeface="Courier New" panose="02070309020205020404" pitchFamily="49" charset="0"/>
              </a:rPr>
              <a:t> = </a:t>
            </a:r>
            <a:r>
              <a:rPr lang="en-IN" sz="700" b="0" dirty="0" err="1">
                <a:solidFill>
                  <a:srgbClr val="D4D4D4"/>
                </a:solidFill>
                <a:effectLst/>
                <a:latin typeface="Courier New" panose="02070309020205020404" pitchFamily="49" charset="0"/>
              </a:rPr>
              <a:t>gme.EstimationModel</a:t>
            </a:r>
            <a:r>
              <a:rPr lang="en-IN" sz="700" b="0" dirty="0">
                <a:solidFill>
                  <a:srgbClr val="DCDCDC"/>
                </a:solidFill>
                <a:effectLst/>
                <a:latin typeface="Courier New" panose="02070309020205020404" pitchFamily="49" charset="0"/>
              </a:rPr>
              <a:t>(</a:t>
            </a:r>
            <a:r>
              <a:rPr lang="en-IN" sz="700" b="0" dirty="0" err="1">
                <a:solidFill>
                  <a:srgbClr val="D4D4D4"/>
                </a:solidFill>
                <a:effectLst/>
                <a:latin typeface="Courier New" panose="02070309020205020404" pitchFamily="49" charset="0"/>
              </a:rPr>
              <a:t>gme_data</a:t>
            </a:r>
            <a:r>
              <a:rPr lang="en-IN" sz="700" b="0" dirty="0">
                <a:solidFill>
                  <a:srgbClr val="DCDCDC"/>
                </a:solidFill>
                <a:effectLst/>
                <a:latin typeface="Courier New" panose="02070309020205020404" pitchFamily="49" charset="0"/>
              </a:rPr>
              <a:t>,</a:t>
            </a:r>
            <a:r>
              <a:rPr lang="en-IN" sz="700" b="0" dirty="0">
                <a:solidFill>
                  <a:srgbClr val="D4D4D4"/>
                </a:solidFill>
                <a:effectLst/>
                <a:latin typeface="Courier New" panose="02070309020205020404" pitchFamily="49" charset="0"/>
              </a:rPr>
              <a:t> </a:t>
            </a:r>
            <a:r>
              <a:rPr lang="en-IN" sz="700" b="0" dirty="0">
                <a:solidFill>
                  <a:srgbClr val="6AA94F"/>
                </a:solidFill>
                <a:effectLst/>
                <a:latin typeface="Courier New" panose="02070309020205020404" pitchFamily="49" charset="0"/>
              </a:rPr>
              <a:t># Specify data to use</a:t>
            </a:r>
            <a:br>
              <a:rPr lang="en-IN" sz="700" b="0" dirty="0">
                <a:solidFill>
                  <a:srgbClr val="D4D4D4"/>
                </a:solidFill>
                <a:effectLst/>
                <a:latin typeface="Courier New" panose="02070309020205020404" pitchFamily="49" charset="0"/>
              </a:rPr>
            </a:br>
            <a:r>
              <a:rPr lang="en-IN" sz="700" b="0" dirty="0">
                <a:solidFill>
                  <a:srgbClr val="D4D4D4"/>
                </a:solidFill>
                <a:effectLst/>
                <a:latin typeface="Courier New" panose="02070309020205020404" pitchFamily="49" charset="0"/>
              </a:rPr>
              <a:t>                                </a:t>
            </a:r>
            <a:r>
              <a:rPr lang="en-IN" sz="700" b="0" dirty="0" err="1">
                <a:solidFill>
                  <a:srgbClr val="D4D4D4"/>
                </a:solidFill>
                <a:effectLst/>
                <a:latin typeface="Courier New" panose="02070309020205020404" pitchFamily="49" charset="0"/>
              </a:rPr>
              <a:t>lhs_var</a:t>
            </a:r>
            <a:r>
              <a:rPr lang="en-IN" sz="700" b="0" dirty="0">
                <a:solidFill>
                  <a:srgbClr val="D4D4D4"/>
                </a:solidFill>
                <a:effectLst/>
                <a:latin typeface="Courier New" panose="02070309020205020404" pitchFamily="49" charset="0"/>
              </a:rPr>
              <a:t>=</a:t>
            </a:r>
            <a:r>
              <a:rPr lang="en-IN" sz="700" b="0" dirty="0">
                <a:solidFill>
                  <a:srgbClr val="CE9178"/>
                </a:solidFill>
                <a:effectLst/>
                <a:latin typeface="Courier New" panose="02070309020205020404" pitchFamily="49" charset="0"/>
              </a:rPr>
              <a:t>"TRADE"</a:t>
            </a:r>
            <a:r>
              <a:rPr lang="en-IN" sz="700" b="0" dirty="0">
                <a:solidFill>
                  <a:srgbClr val="DCDCDC"/>
                </a:solidFill>
                <a:effectLst/>
                <a:latin typeface="Courier New" panose="02070309020205020404" pitchFamily="49" charset="0"/>
              </a:rPr>
              <a:t>,</a:t>
            </a:r>
            <a:r>
              <a:rPr lang="en-IN" sz="700" b="0" dirty="0">
                <a:solidFill>
                  <a:srgbClr val="D4D4D4"/>
                </a:solidFill>
                <a:effectLst/>
                <a:latin typeface="Courier New" panose="02070309020205020404" pitchFamily="49" charset="0"/>
              </a:rPr>
              <a:t>                               </a:t>
            </a:r>
            <a:r>
              <a:rPr lang="en-IN" sz="700" b="0" dirty="0">
                <a:solidFill>
                  <a:srgbClr val="6AA94F"/>
                </a:solidFill>
                <a:effectLst/>
                <a:latin typeface="Courier New" panose="02070309020205020404" pitchFamily="49" charset="0"/>
              </a:rPr>
              <a:t># dependent, "left hand side" variable</a:t>
            </a:r>
            <a:br>
              <a:rPr lang="en-IN" sz="700" b="0" dirty="0">
                <a:solidFill>
                  <a:srgbClr val="D4D4D4"/>
                </a:solidFill>
                <a:effectLst/>
                <a:latin typeface="Courier New" panose="02070309020205020404" pitchFamily="49" charset="0"/>
              </a:rPr>
            </a:br>
            <a:r>
              <a:rPr lang="en-IN" sz="700" b="0" dirty="0">
                <a:solidFill>
                  <a:srgbClr val="D4D4D4"/>
                </a:solidFill>
                <a:effectLst/>
                <a:latin typeface="Courier New" panose="02070309020205020404" pitchFamily="49" charset="0"/>
              </a:rPr>
              <a:t>                                </a:t>
            </a:r>
            <a:r>
              <a:rPr lang="en-IN" sz="700" b="0" dirty="0" err="1">
                <a:solidFill>
                  <a:srgbClr val="D4D4D4"/>
                </a:solidFill>
                <a:effectLst/>
                <a:latin typeface="Courier New" panose="02070309020205020404" pitchFamily="49" charset="0"/>
              </a:rPr>
              <a:t>rhs_var</a:t>
            </a:r>
            <a:r>
              <a:rPr lang="en-IN" sz="700" b="0" dirty="0">
                <a:solidFill>
                  <a:srgbClr val="D4D4D4"/>
                </a:solidFill>
                <a:effectLst/>
                <a:latin typeface="Courier New" panose="02070309020205020404" pitchFamily="49" charset="0"/>
              </a:rPr>
              <a:t>=</a:t>
            </a:r>
            <a:r>
              <a:rPr lang="en-IN" sz="700" b="0" dirty="0">
                <a:solidFill>
                  <a:srgbClr val="DCDCDC"/>
                </a:solidFill>
                <a:effectLst/>
                <a:latin typeface="Courier New" panose="02070309020205020404" pitchFamily="49" charset="0"/>
              </a:rPr>
              <a:t>[</a:t>
            </a:r>
            <a:r>
              <a:rPr lang="en-IN" sz="700" b="0" dirty="0">
                <a:solidFill>
                  <a:srgbClr val="D4D4D4"/>
                </a:solidFill>
                <a:effectLst/>
                <a:latin typeface="Courier New" panose="02070309020205020404" pitchFamily="49" charset="0"/>
              </a:rPr>
              <a:t> </a:t>
            </a:r>
            <a:r>
              <a:rPr lang="en-IN" sz="700" b="0" dirty="0">
                <a:solidFill>
                  <a:srgbClr val="CE9178"/>
                </a:solidFill>
                <a:effectLst/>
                <a:latin typeface="Courier New" panose="02070309020205020404" pitchFamily="49" charset="0"/>
              </a:rPr>
              <a:t>"tariff"</a:t>
            </a:r>
            <a:r>
              <a:rPr lang="en-IN" sz="700" b="0" dirty="0">
                <a:solidFill>
                  <a:srgbClr val="DCDCDC"/>
                </a:solidFill>
                <a:effectLst/>
                <a:latin typeface="Courier New" panose="02070309020205020404" pitchFamily="49" charset="0"/>
              </a:rPr>
              <a:t>,</a:t>
            </a:r>
            <a:r>
              <a:rPr lang="en-IN" sz="700" b="0" dirty="0">
                <a:solidFill>
                  <a:srgbClr val="CE9178"/>
                </a:solidFill>
                <a:effectLst/>
                <a:latin typeface="Courier New" panose="02070309020205020404" pitchFamily="49" charset="0"/>
              </a:rPr>
              <a:t>"contig"</a:t>
            </a:r>
            <a:r>
              <a:rPr lang="en-IN" sz="700" b="0" dirty="0">
                <a:solidFill>
                  <a:srgbClr val="DCDCDC"/>
                </a:solidFill>
                <a:effectLst/>
                <a:latin typeface="Courier New" panose="02070309020205020404" pitchFamily="49" charset="0"/>
              </a:rPr>
              <a:t>,</a:t>
            </a:r>
            <a:r>
              <a:rPr lang="en-IN" sz="700" b="0" dirty="0">
                <a:solidFill>
                  <a:srgbClr val="CE9178"/>
                </a:solidFill>
                <a:effectLst/>
                <a:latin typeface="Courier New" panose="02070309020205020404" pitchFamily="49" charset="0"/>
              </a:rPr>
              <a:t>"comlang_off"</a:t>
            </a:r>
            <a:r>
              <a:rPr lang="en-IN" sz="700" b="0" dirty="0">
                <a:solidFill>
                  <a:srgbClr val="DCDCDC"/>
                </a:solidFill>
                <a:effectLst/>
                <a:latin typeface="Courier New" panose="02070309020205020404" pitchFamily="49" charset="0"/>
              </a:rPr>
              <a:t>,</a:t>
            </a:r>
            <a:r>
              <a:rPr lang="en-IN" sz="700" b="0" dirty="0">
                <a:solidFill>
                  <a:srgbClr val="CE9178"/>
                </a:solidFill>
                <a:effectLst/>
                <a:latin typeface="Courier New" panose="02070309020205020404" pitchFamily="49" charset="0"/>
              </a:rPr>
              <a:t>"</a:t>
            </a:r>
            <a:r>
              <a:rPr lang="en-IN" sz="700" b="0" dirty="0" err="1">
                <a:solidFill>
                  <a:srgbClr val="CE9178"/>
                </a:solidFill>
                <a:effectLst/>
                <a:latin typeface="Courier New" panose="02070309020205020404" pitchFamily="49" charset="0"/>
              </a:rPr>
              <a:t>comcol</a:t>
            </a:r>
            <a:r>
              <a:rPr lang="en-IN" sz="700" b="0" dirty="0">
                <a:solidFill>
                  <a:srgbClr val="CE9178"/>
                </a:solidFill>
                <a:effectLst/>
                <a:latin typeface="Courier New" panose="02070309020205020404" pitchFamily="49" charset="0"/>
              </a:rPr>
              <a:t>"</a:t>
            </a:r>
            <a:r>
              <a:rPr lang="en-IN" sz="700" b="0" dirty="0">
                <a:solidFill>
                  <a:srgbClr val="DCDCDC"/>
                </a:solidFill>
                <a:effectLst/>
                <a:latin typeface="Courier New" panose="02070309020205020404" pitchFamily="49" charset="0"/>
              </a:rPr>
              <a:t>,</a:t>
            </a:r>
            <a:r>
              <a:rPr lang="en-IN" sz="700" b="0" dirty="0">
                <a:solidFill>
                  <a:srgbClr val="6AA94F"/>
                </a:solidFill>
                <a:effectLst/>
                <a:latin typeface="Courier New" panose="02070309020205020404" pitchFamily="49" charset="0"/>
              </a:rPr>
              <a:t># independent variables</a:t>
            </a:r>
            <a:br>
              <a:rPr lang="en-IN" sz="700" b="0" dirty="0">
                <a:solidFill>
                  <a:srgbClr val="D4D4D4"/>
                </a:solidFill>
                <a:effectLst/>
                <a:latin typeface="Courier New" panose="02070309020205020404" pitchFamily="49" charset="0"/>
              </a:rPr>
            </a:br>
            <a:r>
              <a:rPr lang="en-IN" sz="700" b="0" dirty="0">
                <a:solidFill>
                  <a:srgbClr val="D4D4D4"/>
                </a:solidFill>
                <a:effectLst/>
                <a:latin typeface="Courier New" panose="02070309020205020404" pitchFamily="49" charset="0"/>
              </a:rPr>
              <a:t>                                         </a:t>
            </a:r>
            <a:r>
              <a:rPr lang="en-IN" sz="700" b="0" dirty="0">
                <a:solidFill>
                  <a:srgbClr val="CE9178"/>
                </a:solidFill>
                <a:effectLst/>
                <a:latin typeface="Courier New" panose="02070309020205020404" pitchFamily="49" charset="0"/>
              </a:rPr>
              <a:t>“</a:t>
            </a:r>
            <a:r>
              <a:rPr lang="en-IN" sz="700" b="0" dirty="0" err="1">
                <a:solidFill>
                  <a:srgbClr val="CE9178"/>
                </a:solidFill>
                <a:effectLst/>
                <a:latin typeface="Courier New" panose="02070309020205020404" pitchFamily="49" charset="0"/>
              </a:rPr>
              <a:t>lndist</a:t>
            </a:r>
            <a:r>
              <a:rPr lang="en-IN" sz="700" b="0" dirty="0">
                <a:solidFill>
                  <a:srgbClr val="CE9178"/>
                </a:solidFill>
                <a:effectLst/>
                <a:latin typeface="Courier New" panose="02070309020205020404" pitchFamily="49" charset="0"/>
              </a:rPr>
              <a:t>"</a:t>
            </a:r>
            <a:r>
              <a:rPr lang="en-IN" sz="700" b="0" dirty="0">
                <a:solidFill>
                  <a:srgbClr val="DCDCDC"/>
                </a:solidFill>
                <a:effectLst/>
                <a:latin typeface="Courier New" panose="02070309020205020404" pitchFamily="49" charset="0"/>
              </a:rPr>
              <a:t>,</a:t>
            </a:r>
            <a:r>
              <a:rPr lang="en-IN" sz="700" b="0" dirty="0">
                <a:solidFill>
                  <a:srgbClr val="D4D4D4"/>
                </a:solidFill>
                <a:effectLst/>
                <a:latin typeface="Courier New" panose="02070309020205020404" pitchFamily="49" charset="0"/>
              </a:rPr>
              <a:t> </a:t>
            </a:r>
            <a:r>
              <a:rPr lang="en-IN" sz="700" b="0" dirty="0">
                <a:solidFill>
                  <a:srgbClr val="CE9178"/>
                </a:solidFill>
                <a:effectLst/>
                <a:latin typeface="Courier New" panose="02070309020205020404" pitchFamily="49" charset="0"/>
              </a:rPr>
              <a:t>"</a:t>
            </a:r>
            <a:r>
              <a:rPr lang="en-IN" sz="700" b="0" dirty="0" err="1">
                <a:solidFill>
                  <a:srgbClr val="CE9178"/>
                </a:solidFill>
                <a:effectLst/>
                <a:latin typeface="Courier New" panose="02070309020205020404" pitchFamily="49" charset="0"/>
              </a:rPr>
              <a:t>pta</a:t>
            </a:r>
            <a:r>
              <a:rPr lang="en-IN" sz="700" b="0" dirty="0">
                <a:solidFill>
                  <a:srgbClr val="CE9178"/>
                </a:solidFill>
                <a:effectLst/>
                <a:latin typeface="Courier New" panose="02070309020205020404" pitchFamily="49" charset="0"/>
              </a:rPr>
              <a:t>"</a:t>
            </a:r>
            <a:r>
              <a:rPr lang="en-IN" sz="700" b="0" dirty="0">
                <a:solidFill>
                  <a:srgbClr val="DCDCDC"/>
                </a:solidFill>
                <a:effectLst/>
                <a:latin typeface="Courier New" panose="02070309020205020404" pitchFamily="49" charset="0"/>
              </a:rPr>
              <a:t>,</a:t>
            </a:r>
            <a:r>
              <a:rPr lang="en-IN" sz="700" b="0" dirty="0">
                <a:solidFill>
                  <a:srgbClr val="CE9178"/>
                </a:solidFill>
                <a:effectLst/>
                <a:latin typeface="Courier New" panose="02070309020205020404" pitchFamily="49" charset="0"/>
              </a:rPr>
              <a:t>“</a:t>
            </a:r>
            <a:r>
              <a:rPr lang="en-IN" sz="700" b="0" dirty="0">
                <a:solidFill>
                  <a:srgbClr val="CE9178"/>
                </a:solidFill>
                <a:latin typeface="Courier New" panose="02070309020205020404" pitchFamily="49" charset="0"/>
              </a:rPr>
              <a:t>international</a:t>
            </a:r>
            <a:r>
              <a:rPr lang="en-IN" sz="700" b="0" dirty="0">
                <a:solidFill>
                  <a:srgbClr val="CE9178"/>
                </a:solidFill>
                <a:effectLst/>
                <a:latin typeface="Courier New" panose="02070309020205020404" pitchFamily="49" charset="0"/>
              </a:rPr>
              <a:t>"</a:t>
            </a:r>
            <a:r>
              <a:rPr lang="en-IN" sz="700" b="0" dirty="0">
                <a:solidFill>
                  <a:srgbClr val="DCDCDC"/>
                </a:solidFill>
                <a:effectLst/>
                <a:latin typeface="Courier New" panose="02070309020205020404" pitchFamily="49" charset="0"/>
              </a:rPr>
              <a:t>],</a:t>
            </a:r>
            <a:br>
              <a:rPr lang="en-IN" sz="700" b="0" dirty="0">
                <a:solidFill>
                  <a:srgbClr val="D4D4D4"/>
                </a:solidFill>
                <a:effectLst/>
                <a:latin typeface="Courier New" panose="02070309020205020404" pitchFamily="49" charset="0"/>
              </a:rPr>
            </a:br>
            <a:r>
              <a:rPr lang="en-IN" sz="700" b="0" dirty="0">
                <a:solidFill>
                  <a:srgbClr val="D4D4D4"/>
                </a:solidFill>
                <a:effectLst/>
                <a:latin typeface="Courier New" panose="02070309020205020404" pitchFamily="49" charset="0"/>
              </a:rPr>
              <a:t>                                </a:t>
            </a:r>
            <a:r>
              <a:rPr lang="en-IN" sz="700" b="0" dirty="0" err="1">
                <a:solidFill>
                  <a:srgbClr val="D4D4D4"/>
                </a:solidFill>
                <a:effectLst/>
                <a:latin typeface="Courier New" panose="02070309020205020404" pitchFamily="49" charset="0"/>
              </a:rPr>
              <a:t>fixed_effects</a:t>
            </a:r>
            <a:r>
              <a:rPr lang="en-IN" sz="700" b="0" dirty="0">
                <a:solidFill>
                  <a:srgbClr val="D4D4D4"/>
                </a:solidFill>
                <a:effectLst/>
                <a:latin typeface="Courier New" panose="02070309020205020404" pitchFamily="49" charset="0"/>
              </a:rPr>
              <a:t>=</a:t>
            </a:r>
            <a:r>
              <a:rPr lang="en-IN" sz="700" b="0" dirty="0">
                <a:solidFill>
                  <a:srgbClr val="DCDCDC"/>
                </a:solidFill>
                <a:effectLst/>
                <a:latin typeface="Courier New" panose="02070309020205020404" pitchFamily="49" charset="0"/>
              </a:rPr>
              <a:t>[[</a:t>
            </a:r>
            <a:r>
              <a:rPr lang="en-IN" sz="700" b="0" dirty="0">
                <a:solidFill>
                  <a:srgbClr val="CE9178"/>
                </a:solidFill>
                <a:effectLst/>
                <a:latin typeface="Courier New" panose="02070309020205020404" pitchFamily="49" charset="0"/>
              </a:rPr>
              <a:t>"</a:t>
            </a:r>
            <a:r>
              <a:rPr lang="en-IN" sz="700" b="0" dirty="0" err="1">
                <a:solidFill>
                  <a:srgbClr val="CE9178"/>
                </a:solidFill>
                <a:effectLst/>
                <a:latin typeface="Courier New" panose="02070309020205020404" pitchFamily="49" charset="0"/>
              </a:rPr>
              <a:t>iso_o</a:t>
            </a:r>
            <a:r>
              <a:rPr lang="en-IN" sz="700" b="0" dirty="0">
                <a:solidFill>
                  <a:srgbClr val="CE9178"/>
                </a:solidFill>
                <a:effectLst/>
                <a:latin typeface="Courier New" panose="02070309020205020404" pitchFamily="49" charset="0"/>
              </a:rPr>
              <a:t>"</a:t>
            </a:r>
            <a:r>
              <a:rPr lang="en-IN" sz="700" b="0" dirty="0">
                <a:solidFill>
                  <a:srgbClr val="DCDCDC"/>
                </a:solidFill>
                <a:effectLst/>
                <a:latin typeface="Courier New" panose="02070309020205020404" pitchFamily="49" charset="0"/>
              </a:rPr>
              <a:t>],[</a:t>
            </a:r>
            <a:r>
              <a:rPr lang="en-IN" sz="700" b="0" dirty="0">
                <a:solidFill>
                  <a:srgbClr val="CE9178"/>
                </a:solidFill>
                <a:effectLst/>
                <a:latin typeface="Courier New" panose="02070309020205020404" pitchFamily="49" charset="0"/>
              </a:rPr>
              <a:t>"</a:t>
            </a:r>
            <a:r>
              <a:rPr lang="en-IN" sz="700" b="0" dirty="0" err="1">
                <a:solidFill>
                  <a:srgbClr val="CE9178"/>
                </a:solidFill>
                <a:effectLst/>
                <a:latin typeface="Courier New" panose="02070309020205020404" pitchFamily="49" charset="0"/>
              </a:rPr>
              <a:t>iso_d</a:t>
            </a:r>
            <a:r>
              <a:rPr lang="en-IN" sz="700" b="0" dirty="0">
                <a:solidFill>
                  <a:srgbClr val="CE9178"/>
                </a:solidFill>
                <a:effectLst/>
                <a:latin typeface="Courier New" panose="02070309020205020404" pitchFamily="49" charset="0"/>
              </a:rPr>
              <a:t>"</a:t>
            </a:r>
            <a:r>
              <a:rPr lang="en-IN" sz="700" b="0" dirty="0">
                <a:solidFill>
                  <a:srgbClr val="DCDCDC"/>
                </a:solidFill>
                <a:effectLst/>
                <a:latin typeface="Courier New" panose="02070309020205020404" pitchFamily="49" charset="0"/>
              </a:rPr>
              <a:t>]])</a:t>
            </a:r>
            <a:r>
              <a:rPr lang="en-IN" sz="700" b="0" dirty="0">
                <a:solidFill>
                  <a:srgbClr val="D4D4D4"/>
                </a:solidFill>
                <a:effectLst/>
                <a:latin typeface="Courier New" panose="02070309020205020404" pitchFamily="49" charset="0"/>
              </a:rPr>
              <a:t>     </a:t>
            </a:r>
            <a:r>
              <a:rPr lang="en-IN" sz="700" b="0" dirty="0">
                <a:solidFill>
                  <a:srgbClr val="6AA94F"/>
                </a:solidFill>
                <a:effectLst/>
                <a:latin typeface="Courier New" panose="02070309020205020404" pitchFamily="49" charset="0"/>
              </a:rPr>
              <a:t># Fixed effects to use</a:t>
            </a:r>
            <a:br>
              <a:rPr lang="en-IN" sz="700" b="0" dirty="0">
                <a:solidFill>
                  <a:srgbClr val="D4D4D4"/>
                </a:solidFill>
                <a:effectLst/>
                <a:latin typeface="Courier New" panose="02070309020205020404" pitchFamily="49" charset="0"/>
              </a:rPr>
            </a:br>
            <a:br>
              <a:rPr lang="en-IN" sz="700" b="0" dirty="0">
                <a:solidFill>
                  <a:srgbClr val="D4D4D4"/>
                </a:solidFill>
                <a:effectLst/>
                <a:latin typeface="Courier New" panose="02070309020205020404" pitchFamily="49" charset="0"/>
              </a:rPr>
            </a:br>
            <a:br>
              <a:rPr lang="en-IN" sz="900" b="0" dirty="0">
                <a:solidFill>
                  <a:srgbClr val="D4D4D4"/>
                </a:solidFill>
                <a:effectLst/>
                <a:latin typeface="Courier New" panose="02070309020205020404" pitchFamily="49" charset="0"/>
              </a:rPr>
            </a:br>
            <a:endParaRPr lang="en-IN" sz="2400" dirty="0"/>
          </a:p>
        </p:txBody>
      </p:sp>
      <p:sp>
        <p:nvSpPr>
          <p:cNvPr id="3" name="TextBox 2">
            <a:extLst>
              <a:ext uri="{FF2B5EF4-FFF2-40B4-BE49-F238E27FC236}">
                <a16:creationId xmlns:a16="http://schemas.microsoft.com/office/drawing/2014/main" id="{EA62297E-6D59-6EBA-1646-A692D243ABE1}"/>
              </a:ext>
            </a:extLst>
          </p:cNvPr>
          <p:cNvSpPr txBox="1"/>
          <p:nvPr/>
        </p:nvSpPr>
        <p:spPr>
          <a:xfrm>
            <a:off x="607513" y="334536"/>
            <a:ext cx="1918010" cy="523220"/>
          </a:xfrm>
          <a:prstGeom prst="rect">
            <a:avLst/>
          </a:prstGeom>
          <a:noFill/>
        </p:spPr>
        <p:txBody>
          <a:bodyPr wrap="square" rtlCol="0">
            <a:spAutoFit/>
          </a:bodyPr>
          <a:lstStyle/>
          <a:p>
            <a:r>
              <a:rPr lang="en-IN" sz="2800" b="1" dirty="0">
                <a:solidFill>
                  <a:schemeClr val="bg1"/>
                </a:solidFill>
              </a:rPr>
              <a:t>Codes</a:t>
            </a:r>
          </a:p>
        </p:txBody>
      </p:sp>
    </p:spTree>
    <p:extLst>
      <p:ext uri="{BB962C8B-B14F-4D97-AF65-F5344CB8AC3E}">
        <p14:creationId xmlns:p14="http://schemas.microsoft.com/office/powerpoint/2010/main" val="502250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6127D2-F328-B365-468D-CC8B4938E86A}"/>
              </a:ext>
            </a:extLst>
          </p:cNvPr>
          <p:cNvSpPr txBox="1"/>
          <p:nvPr/>
        </p:nvSpPr>
        <p:spPr>
          <a:xfrm>
            <a:off x="529682" y="515258"/>
            <a:ext cx="8123663" cy="4401205"/>
          </a:xfrm>
          <a:prstGeom prst="rect">
            <a:avLst/>
          </a:prstGeom>
          <a:noFill/>
        </p:spPr>
        <p:txBody>
          <a:bodyPr wrap="square">
            <a:spAutoFit/>
          </a:bodyPr>
          <a:lstStyle/>
          <a:p>
            <a:r>
              <a:rPr lang="en-US" sz="800" b="0" dirty="0">
                <a:solidFill>
                  <a:srgbClr val="6AA94F"/>
                </a:solidFill>
                <a:effectLst/>
                <a:latin typeface="Courier New" panose="02070309020205020404" pitchFamily="49" charset="0"/>
              </a:rPr>
              <a:t># Estimate gravity model with PPML</a:t>
            </a:r>
            <a:endParaRPr lang="en-US" sz="800" b="0" dirty="0">
              <a:solidFill>
                <a:srgbClr val="D4D4D4"/>
              </a:solidFill>
              <a:effectLst/>
              <a:latin typeface="Courier New" panose="02070309020205020404" pitchFamily="49" charset="0"/>
            </a:endParaRPr>
          </a:p>
          <a:p>
            <a:r>
              <a:rPr lang="en-US" sz="800" b="0" dirty="0" err="1">
                <a:solidFill>
                  <a:srgbClr val="D4D4D4"/>
                </a:solidFill>
                <a:effectLst/>
                <a:latin typeface="Courier New" panose="02070309020205020404" pitchFamily="49" charset="0"/>
              </a:rPr>
              <a:t>gme_model.estimate</a:t>
            </a:r>
            <a:r>
              <a:rPr lang="en-US" sz="800" b="0" dirty="0">
                <a:solidFill>
                  <a:srgbClr val="DCDCDC"/>
                </a:solidFill>
                <a:effectLst/>
                <a:latin typeface="Courier New" panose="02070309020205020404" pitchFamily="49" charset="0"/>
              </a:rPr>
              <a:t>()</a:t>
            </a:r>
          </a:p>
          <a:p>
            <a:endParaRPr lang="en-US" sz="800" dirty="0">
              <a:solidFill>
                <a:srgbClr val="DCDCDC"/>
              </a:solidFill>
              <a:latin typeface="Courier New" panose="02070309020205020404" pitchFamily="49" charset="0"/>
            </a:endParaRPr>
          </a:p>
          <a:p>
            <a:r>
              <a:rPr lang="en-US" sz="1000" b="0" dirty="0">
                <a:solidFill>
                  <a:srgbClr val="6AA94F"/>
                </a:solidFill>
                <a:effectLst/>
                <a:latin typeface="Courier New" panose="02070309020205020404" pitchFamily="49" charset="0"/>
              </a:rPr>
              <a:t># Print econometric results table</a:t>
            </a:r>
            <a:endParaRPr lang="en-US" sz="1000" b="0" dirty="0">
              <a:solidFill>
                <a:srgbClr val="D4D4D4"/>
              </a:solidFill>
              <a:effectLst/>
              <a:latin typeface="Courier New" panose="02070309020205020404" pitchFamily="49" charset="0"/>
            </a:endParaRPr>
          </a:p>
          <a:p>
            <a:r>
              <a:rPr lang="en-US" sz="1000" b="0" dirty="0">
                <a:solidFill>
                  <a:srgbClr val="DCDCAA"/>
                </a:solidFill>
                <a:effectLst/>
                <a:latin typeface="Courier New" panose="02070309020205020404" pitchFamily="49" charset="0"/>
              </a:rPr>
              <a:t>print</a:t>
            </a:r>
            <a:r>
              <a:rPr lang="en-US" sz="1000" b="0" dirty="0">
                <a:solidFill>
                  <a:srgbClr val="DCDCDC"/>
                </a:solidFill>
                <a:effectLst/>
                <a:latin typeface="Courier New" panose="02070309020205020404" pitchFamily="49" charset="0"/>
              </a:rPr>
              <a:t>(</a:t>
            </a:r>
            <a:r>
              <a:rPr lang="en-US" sz="1000" b="0" dirty="0" err="1">
                <a:solidFill>
                  <a:srgbClr val="D4D4D4"/>
                </a:solidFill>
                <a:effectLst/>
                <a:latin typeface="Courier New" panose="02070309020205020404" pitchFamily="49" charset="0"/>
              </a:rPr>
              <a:t>gme_model.results_dict</a:t>
            </a:r>
            <a:r>
              <a:rPr lang="en-US" sz="1000" b="0" dirty="0">
                <a:solidFill>
                  <a:srgbClr val="DCDCDC"/>
                </a:solidFill>
                <a:effectLst/>
                <a:latin typeface="Courier New" panose="02070309020205020404" pitchFamily="49" charset="0"/>
              </a:rPr>
              <a:t>[</a:t>
            </a:r>
            <a:r>
              <a:rPr lang="en-US" sz="1000" b="0" dirty="0">
                <a:solidFill>
                  <a:srgbClr val="CE9178"/>
                </a:solidFill>
                <a:effectLst/>
                <a:latin typeface="Courier New" panose="02070309020205020404" pitchFamily="49" charset="0"/>
              </a:rPr>
              <a:t>'all'</a:t>
            </a:r>
            <a:r>
              <a:rPr lang="en-US" sz="1000" b="0" dirty="0">
                <a:solidFill>
                  <a:srgbClr val="DCDCDC"/>
                </a:solidFill>
                <a:effectLst/>
                <a:latin typeface="Courier New" panose="02070309020205020404" pitchFamily="49" charset="0"/>
              </a:rPr>
              <a:t>]</a:t>
            </a:r>
            <a:r>
              <a:rPr lang="en-US" sz="1000" b="0" dirty="0">
                <a:solidFill>
                  <a:srgbClr val="D4D4D4"/>
                </a:solidFill>
                <a:effectLst/>
                <a:latin typeface="Courier New" panose="02070309020205020404" pitchFamily="49" charset="0"/>
              </a:rPr>
              <a:t>.summary</a:t>
            </a:r>
            <a:r>
              <a:rPr lang="en-US" sz="1000" b="0" dirty="0">
                <a:solidFill>
                  <a:srgbClr val="DCDCDC"/>
                </a:solidFill>
                <a:effectLst/>
                <a:latin typeface="Courier New" panose="02070309020205020404" pitchFamily="49" charset="0"/>
              </a:rPr>
              <a:t>())</a:t>
            </a:r>
          </a:p>
          <a:p>
            <a:endParaRPr lang="en-US" sz="1000" dirty="0">
              <a:solidFill>
                <a:srgbClr val="DCDCDC"/>
              </a:solidFill>
              <a:latin typeface="Courier New" panose="02070309020205020404" pitchFamily="49" charset="0"/>
            </a:endParaRPr>
          </a:p>
          <a:p>
            <a:r>
              <a:rPr lang="en-US" sz="1050" b="0" i="0" dirty="0">
                <a:solidFill>
                  <a:srgbClr val="D5D5D5"/>
                </a:solidFill>
                <a:effectLst/>
                <a:latin typeface="Roboto" panose="02000000000000000000" pitchFamily="2" charset="0"/>
              </a:rPr>
              <a:t>After econometric estimation, now we solve the baseline model. We assume India is the reference importer, and take cross section sample for year 2021</a:t>
            </a:r>
          </a:p>
          <a:p>
            <a:r>
              <a:rPr lang="en-IN" sz="1000" b="0" dirty="0">
                <a:solidFill>
                  <a:srgbClr val="6AA94F"/>
                </a:solidFill>
                <a:effectLst/>
                <a:latin typeface="Courier New" panose="02070309020205020404" pitchFamily="49" charset="0"/>
              </a:rPr>
              <a:t># Define GE model</a:t>
            </a:r>
            <a:endParaRPr lang="en-IN" sz="1000" b="0" dirty="0">
              <a:solidFill>
                <a:srgbClr val="D4D4D4"/>
              </a:solidFill>
              <a:effectLst/>
              <a:latin typeface="Courier New" panose="02070309020205020404" pitchFamily="49" charset="0"/>
            </a:endParaRPr>
          </a:p>
          <a:p>
            <a:r>
              <a:rPr lang="en-IN" sz="1000" b="0" dirty="0" err="1">
                <a:solidFill>
                  <a:srgbClr val="D4D4D4"/>
                </a:solidFill>
                <a:effectLst/>
                <a:latin typeface="Courier New" panose="02070309020205020404" pitchFamily="49" charset="0"/>
              </a:rPr>
              <a:t>ge_model</a:t>
            </a:r>
            <a:r>
              <a:rPr lang="en-IN" sz="1000" b="0" dirty="0">
                <a:solidFill>
                  <a:srgbClr val="D4D4D4"/>
                </a:solidFill>
                <a:effectLst/>
                <a:latin typeface="Courier New" panose="02070309020205020404" pitchFamily="49" charset="0"/>
              </a:rPr>
              <a:t> = </a:t>
            </a:r>
            <a:r>
              <a:rPr lang="en-IN" sz="1000" b="0" dirty="0" err="1">
                <a:solidFill>
                  <a:srgbClr val="D4D4D4"/>
                </a:solidFill>
                <a:effectLst/>
                <a:latin typeface="Courier New" panose="02070309020205020404" pitchFamily="49" charset="0"/>
              </a:rPr>
              <a:t>ge.OneSectorGE</a:t>
            </a:r>
            <a:r>
              <a:rPr lang="en-IN" sz="1000" b="0" dirty="0">
                <a:solidFill>
                  <a:srgbClr val="DCDCDC"/>
                </a:solidFill>
                <a:effectLst/>
                <a:latin typeface="Courier New" panose="02070309020205020404" pitchFamily="49" charset="0"/>
              </a:rPr>
              <a:t>(</a:t>
            </a:r>
            <a:r>
              <a:rPr lang="en-IN" sz="1000" b="0" dirty="0" err="1">
                <a:solidFill>
                  <a:srgbClr val="D4D4D4"/>
                </a:solidFill>
                <a:effectLst/>
                <a:latin typeface="Courier New" panose="02070309020205020404" pitchFamily="49" charset="0"/>
              </a:rPr>
              <a:t>gme_model</a:t>
            </a:r>
            <a:r>
              <a:rPr lang="en-IN" sz="1000" b="0" dirty="0">
                <a:solidFill>
                  <a:srgbClr val="DCDCDC"/>
                </a:solidFill>
                <a:effectLst/>
                <a:latin typeface="Courier New" panose="02070309020205020404" pitchFamily="49" charset="0"/>
              </a:rPr>
              <a:t>,</a:t>
            </a:r>
            <a:r>
              <a:rPr lang="en-IN" sz="1000" b="0" dirty="0">
                <a:solidFill>
                  <a:srgbClr val="D4D4D4"/>
                </a:solidFill>
                <a:effectLst/>
                <a:latin typeface="Courier New" panose="02070309020205020404" pitchFamily="49" charset="0"/>
              </a:rPr>
              <a:t>                   </a:t>
            </a:r>
            <a:r>
              <a:rPr lang="en-IN" sz="1000" b="0" dirty="0">
                <a:solidFill>
                  <a:srgbClr val="6AA94F"/>
                </a:solidFill>
                <a:effectLst/>
                <a:latin typeface="Courier New" panose="02070309020205020404" pitchFamily="49" charset="0"/>
              </a:rPr>
              <a:t># </a:t>
            </a:r>
            <a:r>
              <a:rPr lang="en-IN" sz="1000" b="0" dirty="0" err="1">
                <a:solidFill>
                  <a:srgbClr val="6AA94F"/>
                </a:solidFill>
                <a:effectLst/>
                <a:latin typeface="Courier New" panose="02070309020205020404" pitchFamily="49" charset="0"/>
              </a:rPr>
              <a:t>gme</a:t>
            </a:r>
            <a:r>
              <a:rPr lang="en-IN" sz="1000" b="0" dirty="0">
                <a:solidFill>
                  <a:srgbClr val="6AA94F"/>
                </a:solidFill>
                <a:effectLst/>
                <a:latin typeface="Courier New" panose="02070309020205020404" pitchFamily="49" charset="0"/>
              </a:rPr>
              <a:t> gravity model</a:t>
            </a:r>
            <a:endParaRPr lang="en-IN" sz="1000" b="0" dirty="0">
              <a:solidFill>
                <a:srgbClr val="D4D4D4"/>
              </a:solidFill>
              <a:effectLst/>
              <a:latin typeface="Courier New" panose="02070309020205020404" pitchFamily="49" charset="0"/>
            </a:endParaRPr>
          </a:p>
          <a:p>
            <a:r>
              <a:rPr lang="en-IN" sz="1000" b="0" dirty="0">
                <a:solidFill>
                  <a:srgbClr val="D4D4D4"/>
                </a:solidFill>
                <a:effectLst/>
                <a:latin typeface="Courier New" panose="02070309020205020404" pitchFamily="49" charset="0"/>
              </a:rPr>
              <a:t>                       year = </a:t>
            </a:r>
            <a:r>
              <a:rPr lang="en-IN" sz="1000" b="0" dirty="0">
                <a:solidFill>
                  <a:srgbClr val="CE9178"/>
                </a:solidFill>
                <a:effectLst/>
                <a:latin typeface="Courier New" panose="02070309020205020404" pitchFamily="49" charset="0"/>
              </a:rPr>
              <a:t>"2021"</a:t>
            </a:r>
            <a:r>
              <a:rPr lang="en-IN" sz="1000" b="0" dirty="0">
                <a:solidFill>
                  <a:srgbClr val="DCDCDC"/>
                </a:solidFill>
                <a:effectLst/>
                <a:latin typeface="Courier New" panose="02070309020205020404" pitchFamily="49" charset="0"/>
              </a:rPr>
              <a:t>,</a:t>
            </a:r>
            <a:r>
              <a:rPr lang="en-IN" sz="1000" b="0" dirty="0">
                <a:solidFill>
                  <a:srgbClr val="D4D4D4"/>
                </a:solidFill>
                <a:effectLst/>
                <a:latin typeface="Courier New" panose="02070309020205020404" pitchFamily="49" charset="0"/>
              </a:rPr>
              <a:t>               </a:t>
            </a:r>
            <a:r>
              <a:rPr lang="en-IN" sz="1000" b="0" dirty="0">
                <a:solidFill>
                  <a:srgbClr val="6AA94F"/>
                </a:solidFill>
                <a:effectLst/>
                <a:latin typeface="Courier New" panose="02070309020205020404" pitchFamily="49" charset="0"/>
              </a:rPr>
              <a:t># Year to use for model</a:t>
            </a:r>
            <a:endParaRPr lang="en-IN" sz="1000" b="0" dirty="0">
              <a:solidFill>
                <a:srgbClr val="D4D4D4"/>
              </a:solidFill>
              <a:effectLst/>
              <a:latin typeface="Courier New" panose="02070309020205020404" pitchFamily="49" charset="0"/>
            </a:endParaRPr>
          </a:p>
          <a:p>
            <a:r>
              <a:rPr lang="en-IN" sz="1000" b="0" dirty="0">
                <a:solidFill>
                  <a:srgbClr val="D4D4D4"/>
                </a:solidFill>
                <a:effectLst/>
                <a:latin typeface="Courier New" panose="02070309020205020404" pitchFamily="49" charset="0"/>
              </a:rPr>
              <a:t>                       </a:t>
            </a:r>
            <a:r>
              <a:rPr lang="en-IN" sz="1000" b="0" dirty="0" err="1">
                <a:solidFill>
                  <a:srgbClr val="D4D4D4"/>
                </a:solidFill>
                <a:effectLst/>
                <a:latin typeface="Courier New" panose="02070309020205020404" pitchFamily="49" charset="0"/>
              </a:rPr>
              <a:t>expend_var_name</a:t>
            </a:r>
            <a:r>
              <a:rPr lang="en-IN" sz="1000" b="0" dirty="0">
                <a:solidFill>
                  <a:srgbClr val="D4D4D4"/>
                </a:solidFill>
                <a:effectLst/>
                <a:latin typeface="Courier New" panose="02070309020205020404" pitchFamily="49" charset="0"/>
              </a:rPr>
              <a:t> = </a:t>
            </a:r>
            <a:r>
              <a:rPr lang="en-IN" sz="1000" b="0" dirty="0">
                <a:solidFill>
                  <a:srgbClr val="CE9178"/>
                </a:solidFill>
                <a:effectLst/>
                <a:latin typeface="Courier New" panose="02070309020205020404" pitchFamily="49" charset="0"/>
              </a:rPr>
              <a:t>"</a:t>
            </a:r>
            <a:r>
              <a:rPr lang="en-IN" sz="1000" b="0" dirty="0" err="1">
                <a:solidFill>
                  <a:srgbClr val="CE9178"/>
                </a:solidFill>
                <a:effectLst/>
                <a:latin typeface="Courier New" panose="02070309020205020404" pitchFamily="49" charset="0"/>
              </a:rPr>
              <a:t>gdp_d</a:t>
            </a:r>
            <a:r>
              <a:rPr lang="en-IN" sz="1000" b="0" dirty="0">
                <a:solidFill>
                  <a:srgbClr val="CE9178"/>
                </a:solidFill>
                <a:effectLst/>
                <a:latin typeface="Courier New" panose="02070309020205020404" pitchFamily="49" charset="0"/>
              </a:rPr>
              <a:t>"</a:t>
            </a:r>
            <a:r>
              <a:rPr lang="en-IN" sz="1000" b="0" dirty="0">
                <a:solidFill>
                  <a:srgbClr val="DCDCDC"/>
                </a:solidFill>
                <a:effectLst/>
                <a:latin typeface="Courier New" panose="02070309020205020404" pitchFamily="49" charset="0"/>
              </a:rPr>
              <a:t>,</a:t>
            </a:r>
            <a:r>
              <a:rPr lang="en-IN" sz="1000" b="0" dirty="0">
                <a:solidFill>
                  <a:srgbClr val="D4D4D4"/>
                </a:solidFill>
                <a:effectLst/>
                <a:latin typeface="Courier New" panose="02070309020205020404" pitchFamily="49" charset="0"/>
              </a:rPr>
              <a:t>       </a:t>
            </a:r>
            <a:r>
              <a:rPr lang="en-IN" sz="1000" b="0" dirty="0">
                <a:solidFill>
                  <a:srgbClr val="6AA94F"/>
                </a:solidFill>
                <a:effectLst/>
                <a:latin typeface="Courier New" panose="02070309020205020404" pitchFamily="49" charset="0"/>
              </a:rPr>
              <a:t># Expenditure column name</a:t>
            </a:r>
            <a:endParaRPr lang="en-IN" sz="1000" b="0" dirty="0">
              <a:solidFill>
                <a:srgbClr val="D4D4D4"/>
              </a:solidFill>
              <a:effectLst/>
              <a:latin typeface="Courier New" panose="02070309020205020404" pitchFamily="49" charset="0"/>
            </a:endParaRPr>
          </a:p>
          <a:p>
            <a:r>
              <a:rPr lang="en-IN" sz="1000" b="0" dirty="0">
                <a:solidFill>
                  <a:srgbClr val="D4D4D4"/>
                </a:solidFill>
                <a:effectLst/>
                <a:latin typeface="Courier New" panose="02070309020205020404" pitchFamily="49" charset="0"/>
              </a:rPr>
              <a:t>                       </a:t>
            </a:r>
            <a:r>
              <a:rPr lang="en-IN" sz="1000" b="0" dirty="0" err="1">
                <a:solidFill>
                  <a:srgbClr val="D4D4D4"/>
                </a:solidFill>
                <a:effectLst/>
                <a:latin typeface="Courier New" panose="02070309020205020404" pitchFamily="49" charset="0"/>
              </a:rPr>
              <a:t>output_var_name</a:t>
            </a:r>
            <a:r>
              <a:rPr lang="en-IN" sz="1000" b="0" dirty="0">
                <a:solidFill>
                  <a:srgbClr val="D4D4D4"/>
                </a:solidFill>
                <a:effectLst/>
                <a:latin typeface="Courier New" panose="02070309020205020404" pitchFamily="49" charset="0"/>
              </a:rPr>
              <a:t> = </a:t>
            </a:r>
            <a:r>
              <a:rPr lang="en-IN" sz="1000" b="0" dirty="0">
                <a:solidFill>
                  <a:srgbClr val="CE9178"/>
                </a:solidFill>
                <a:effectLst/>
                <a:latin typeface="Courier New" panose="02070309020205020404" pitchFamily="49" charset="0"/>
              </a:rPr>
              <a:t>"</a:t>
            </a:r>
            <a:r>
              <a:rPr lang="en-IN" sz="1000" b="0" dirty="0" err="1">
                <a:solidFill>
                  <a:srgbClr val="CE9178"/>
                </a:solidFill>
                <a:effectLst/>
                <a:latin typeface="Courier New" panose="02070309020205020404" pitchFamily="49" charset="0"/>
              </a:rPr>
              <a:t>gdp_o</a:t>
            </a:r>
            <a:r>
              <a:rPr lang="en-IN" sz="1000" b="0" dirty="0">
                <a:solidFill>
                  <a:srgbClr val="CE9178"/>
                </a:solidFill>
                <a:effectLst/>
                <a:latin typeface="Courier New" panose="02070309020205020404" pitchFamily="49" charset="0"/>
              </a:rPr>
              <a:t>"</a:t>
            </a:r>
            <a:r>
              <a:rPr lang="en-IN" sz="1000" b="0" dirty="0">
                <a:solidFill>
                  <a:srgbClr val="DCDCDC"/>
                </a:solidFill>
                <a:effectLst/>
                <a:latin typeface="Courier New" panose="02070309020205020404" pitchFamily="49" charset="0"/>
              </a:rPr>
              <a:t>,</a:t>
            </a:r>
            <a:r>
              <a:rPr lang="en-IN" sz="1000" b="0" dirty="0">
                <a:solidFill>
                  <a:srgbClr val="D4D4D4"/>
                </a:solidFill>
                <a:effectLst/>
                <a:latin typeface="Courier New" panose="02070309020205020404" pitchFamily="49" charset="0"/>
              </a:rPr>
              <a:t>       </a:t>
            </a:r>
            <a:r>
              <a:rPr lang="en-IN" sz="1000" b="0" dirty="0">
                <a:solidFill>
                  <a:srgbClr val="6AA94F"/>
                </a:solidFill>
                <a:effectLst/>
                <a:latin typeface="Courier New" panose="02070309020205020404" pitchFamily="49" charset="0"/>
              </a:rPr>
              <a:t># Output column name</a:t>
            </a:r>
            <a:endParaRPr lang="en-IN" sz="1000" b="0" dirty="0">
              <a:solidFill>
                <a:srgbClr val="D4D4D4"/>
              </a:solidFill>
              <a:effectLst/>
              <a:latin typeface="Courier New" panose="02070309020205020404" pitchFamily="49" charset="0"/>
            </a:endParaRPr>
          </a:p>
          <a:p>
            <a:r>
              <a:rPr lang="en-IN" sz="1000" b="0" dirty="0">
                <a:solidFill>
                  <a:srgbClr val="D4D4D4"/>
                </a:solidFill>
                <a:effectLst/>
                <a:latin typeface="Courier New" panose="02070309020205020404" pitchFamily="49" charset="0"/>
              </a:rPr>
              <a:t>                       </a:t>
            </a:r>
            <a:r>
              <a:rPr lang="en-IN" sz="1000" b="0" dirty="0" err="1">
                <a:solidFill>
                  <a:srgbClr val="D4D4D4"/>
                </a:solidFill>
                <a:effectLst/>
                <a:latin typeface="Courier New" panose="02070309020205020404" pitchFamily="49" charset="0"/>
              </a:rPr>
              <a:t>reference_importer</a:t>
            </a:r>
            <a:r>
              <a:rPr lang="en-IN" sz="1000" b="0" dirty="0">
                <a:solidFill>
                  <a:srgbClr val="D4D4D4"/>
                </a:solidFill>
                <a:effectLst/>
                <a:latin typeface="Courier New" panose="02070309020205020404" pitchFamily="49" charset="0"/>
              </a:rPr>
              <a:t> = </a:t>
            </a:r>
            <a:r>
              <a:rPr lang="en-IN" sz="1000" b="0" dirty="0">
                <a:solidFill>
                  <a:srgbClr val="CE9178"/>
                </a:solidFill>
                <a:effectLst/>
                <a:latin typeface="Courier New" panose="02070309020205020404" pitchFamily="49" charset="0"/>
              </a:rPr>
              <a:t>“</a:t>
            </a:r>
            <a:r>
              <a:rPr lang="en-IN" sz="1000" dirty="0">
                <a:solidFill>
                  <a:srgbClr val="CE9178"/>
                </a:solidFill>
                <a:latin typeface="Courier New" panose="02070309020205020404" pitchFamily="49" charset="0"/>
              </a:rPr>
              <a:t>ARE</a:t>
            </a:r>
            <a:r>
              <a:rPr lang="en-IN" sz="1000" b="0" dirty="0">
                <a:solidFill>
                  <a:srgbClr val="CE9178"/>
                </a:solidFill>
                <a:effectLst/>
                <a:latin typeface="Courier New" panose="02070309020205020404" pitchFamily="49" charset="0"/>
              </a:rPr>
              <a:t>"</a:t>
            </a:r>
            <a:r>
              <a:rPr lang="en-IN" sz="1000" b="0" dirty="0">
                <a:solidFill>
                  <a:srgbClr val="DCDCDC"/>
                </a:solidFill>
                <a:effectLst/>
                <a:latin typeface="Courier New" panose="02070309020205020404" pitchFamily="49" charset="0"/>
              </a:rPr>
              <a:t>,</a:t>
            </a:r>
            <a:r>
              <a:rPr lang="en-IN" sz="1000" b="0" dirty="0">
                <a:solidFill>
                  <a:srgbClr val="D4D4D4"/>
                </a:solidFill>
                <a:effectLst/>
                <a:latin typeface="Courier New" panose="02070309020205020404" pitchFamily="49" charset="0"/>
              </a:rPr>
              <a:t>  </a:t>
            </a:r>
            <a:r>
              <a:rPr lang="en-IN" sz="1000" b="0" dirty="0">
                <a:solidFill>
                  <a:srgbClr val="6AA94F"/>
                </a:solidFill>
                <a:effectLst/>
                <a:latin typeface="Courier New" panose="02070309020205020404" pitchFamily="49" charset="0"/>
              </a:rPr>
              <a:t># Reference importer</a:t>
            </a:r>
            <a:endParaRPr lang="en-IN" sz="1000" b="0" dirty="0">
              <a:solidFill>
                <a:srgbClr val="D4D4D4"/>
              </a:solidFill>
              <a:effectLst/>
              <a:latin typeface="Courier New" panose="02070309020205020404" pitchFamily="49" charset="0"/>
            </a:endParaRPr>
          </a:p>
          <a:p>
            <a:r>
              <a:rPr lang="en-IN" sz="1000" b="0" dirty="0">
                <a:solidFill>
                  <a:srgbClr val="D4D4D4"/>
                </a:solidFill>
                <a:effectLst/>
                <a:latin typeface="Courier New" panose="02070309020205020404" pitchFamily="49" charset="0"/>
              </a:rPr>
              <a:t>                       sigma = </a:t>
            </a:r>
            <a:r>
              <a:rPr lang="en-IN" sz="1000" b="0" dirty="0">
                <a:solidFill>
                  <a:srgbClr val="B5CEA8"/>
                </a:solidFill>
                <a:effectLst/>
                <a:latin typeface="Courier New" panose="02070309020205020404" pitchFamily="49" charset="0"/>
              </a:rPr>
              <a:t>5</a:t>
            </a:r>
            <a:r>
              <a:rPr lang="en-IN" sz="1000" b="0" dirty="0">
                <a:solidFill>
                  <a:srgbClr val="DCDCDC"/>
                </a:solidFill>
                <a:effectLst/>
                <a:latin typeface="Courier New" panose="02070309020205020404" pitchFamily="49" charset="0"/>
              </a:rPr>
              <a:t>)</a:t>
            </a:r>
            <a:r>
              <a:rPr lang="en-IN" sz="1000" b="0" dirty="0">
                <a:solidFill>
                  <a:srgbClr val="D4D4D4"/>
                </a:solidFill>
                <a:effectLst/>
                <a:latin typeface="Courier New" panose="02070309020205020404" pitchFamily="49" charset="0"/>
              </a:rPr>
              <a:t>                   </a:t>
            </a:r>
            <a:r>
              <a:rPr lang="en-IN" sz="1000" b="0" dirty="0">
                <a:solidFill>
                  <a:srgbClr val="6AA94F"/>
                </a:solidFill>
                <a:effectLst/>
                <a:latin typeface="Courier New" panose="02070309020205020404" pitchFamily="49" charset="0"/>
              </a:rPr>
              <a:t># Elasticity of substitution</a:t>
            </a:r>
          </a:p>
          <a:p>
            <a:pPr algn="l"/>
            <a:endParaRPr lang="en-US" sz="800" b="0" i="0" dirty="0">
              <a:solidFill>
                <a:srgbClr val="D5D5D5"/>
              </a:solidFill>
              <a:effectLst/>
              <a:latin typeface="Roboto" panose="02000000000000000000" pitchFamily="2" charset="0"/>
            </a:endParaRPr>
          </a:p>
          <a:p>
            <a:pPr algn="l"/>
            <a:r>
              <a:rPr lang="en-US" sz="800" b="0" i="0" dirty="0">
                <a:solidFill>
                  <a:srgbClr val="D5D5D5"/>
                </a:solidFill>
                <a:effectLst/>
                <a:latin typeface="Roboto" panose="02000000000000000000" pitchFamily="2" charset="0"/>
              </a:rPr>
              <a:t>The following commands are not required to define or solve the GE model but can help diagnose issues that arise if the model fails to solve.</a:t>
            </a:r>
          </a:p>
          <a:p>
            <a:r>
              <a:rPr lang="en-US" sz="1000" b="0" dirty="0">
                <a:solidFill>
                  <a:srgbClr val="6AA94F"/>
                </a:solidFill>
                <a:effectLst/>
                <a:latin typeface="Courier New" panose="02070309020205020404" pitchFamily="49" charset="0"/>
              </a:rPr>
              <a:t># Test that the model system of equations is computable from the supplied data and parameters</a:t>
            </a:r>
            <a:endParaRPr lang="en-US" sz="1000" b="0" dirty="0">
              <a:solidFill>
                <a:srgbClr val="D4D4D4"/>
              </a:solidFill>
              <a:effectLst/>
              <a:latin typeface="Courier New" panose="02070309020205020404" pitchFamily="49" charset="0"/>
            </a:endParaRPr>
          </a:p>
          <a:p>
            <a:r>
              <a:rPr lang="en-US" sz="1000" b="0" dirty="0" err="1">
                <a:solidFill>
                  <a:srgbClr val="D4D4D4"/>
                </a:solidFill>
                <a:effectLst/>
                <a:latin typeface="Courier New" panose="02070309020205020404" pitchFamily="49" charset="0"/>
              </a:rPr>
              <a:t>test_diagnostics</a:t>
            </a:r>
            <a:r>
              <a:rPr lang="en-US" sz="1000" b="0" dirty="0">
                <a:solidFill>
                  <a:srgbClr val="D4D4D4"/>
                </a:solidFill>
                <a:effectLst/>
                <a:latin typeface="Courier New" panose="02070309020205020404" pitchFamily="49" charset="0"/>
              </a:rPr>
              <a:t> = </a:t>
            </a:r>
            <a:r>
              <a:rPr lang="en-US" sz="1000" b="0" dirty="0" err="1">
                <a:solidFill>
                  <a:srgbClr val="D4D4D4"/>
                </a:solidFill>
                <a:effectLst/>
                <a:latin typeface="Courier New" panose="02070309020205020404" pitchFamily="49" charset="0"/>
              </a:rPr>
              <a:t>ge_model.test_baseline_mr_function</a:t>
            </a:r>
            <a:r>
              <a:rPr lang="en-US" sz="1000" b="0" dirty="0">
                <a:solidFill>
                  <a:srgbClr val="DCDCDC"/>
                </a:solidFill>
                <a:effectLst/>
                <a:latin typeface="Courier New" panose="02070309020205020404" pitchFamily="49" charset="0"/>
              </a:rPr>
              <a:t>()</a:t>
            </a:r>
            <a:endParaRPr lang="en-US" sz="1000" b="0" dirty="0">
              <a:solidFill>
                <a:srgbClr val="D4D4D4"/>
              </a:solidFill>
              <a:effectLst/>
              <a:latin typeface="Courier New" panose="02070309020205020404" pitchFamily="49" charset="0"/>
            </a:endParaRPr>
          </a:p>
          <a:p>
            <a:r>
              <a:rPr lang="en-US" sz="1000" b="0" dirty="0">
                <a:solidFill>
                  <a:srgbClr val="6AA94F"/>
                </a:solidFill>
                <a:effectLst/>
                <a:latin typeface="Courier New" panose="02070309020205020404" pitchFamily="49" charset="0"/>
              </a:rPr>
              <a:t># See what is returned:</a:t>
            </a:r>
            <a:endParaRPr lang="en-US" sz="1000" b="0" dirty="0">
              <a:solidFill>
                <a:srgbClr val="D4D4D4"/>
              </a:solidFill>
              <a:effectLst/>
              <a:latin typeface="Courier New" panose="02070309020205020404" pitchFamily="49" charset="0"/>
            </a:endParaRPr>
          </a:p>
          <a:p>
            <a:r>
              <a:rPr lang="en-US" sz="1000" b="0" dirty="0">
                <a:solidFill>
                  <a:srgbClr val="DCDCAA"/>
                </a:solidFill>
                <a:effectLst/>
                <a:latin typeface="Courier New" panose="02070309020205020404" pitchFamily="49" charset="0"/>
              </a:rPr>
              <a:t>print</a:t>
            </a:r>
            <a:r>
              <a:rPr lang="en-US" sz="1000" b="0" dirty="0">
                <a:solidFill>
                  <a:srgbClr val="DCDCDC"/>
                </a:solidFill>
                <a:effectLst/>
                <a:latin typeface="Courier New" panose="02070309020205020404" pitchFamily="49" charset="0"/>
              </a:rPr>
              <a:t>(</a:t>
            </a:r>
            <a:r>
              <a:rPr lang="en-US" sz="1000" b="0" dirty="0" err="1">
                <a:solidFill>
                  <a:srgbClr val="D4D4D4"/>
                </a:solidFill>
                <a:effectLst/>
                <a:latin typeface="Courier New" panose="02070309020205020404" pitchFamily="49" charset="0"/>
              </a:rPr>
              <a:t>test_diagnostics.keys</a:t>
            </a:r>
            <a:r>
              <a:rPr lang="en-US" sz="1000" b="0" dirty="0">
                <a:solidFill>
                  <a:srgbClr val="DCDCDC"/>
                </a:solidFill>
                <a:effectLst/>
                <a:latin typeface="Courier New" panose="02070309020205020404" pitchFamily="49" charset="0"/>
              </a:rPr>
              <a:t>())</a:t>
            </a:r>
            <a:endParaRPr lang="en-US" sz="1000" b="0" dirty="0">
              <a:solidFill>
                <a:srgbClr val="D4D4D4"/>
              </a:solidFill>
              <a:effectLst/>
              <a:latin typeface="Courier New" panose="02070309020205020404" pitchFamily="49" charset="0"/>
            </a:endParaRPr>
          </a:p>
          <a:p>
            <a:r>
              <a:rPr lang="en-US" sz="1000" b="0" dirty="0">
                <a:solidFill>
                  <a:srgbClr val="6AA94F"/>
                </a:solidFill>
                <a:effectLst/>
                <a:latin typeface="Courier New" panose="02070309020205020404" pitchFamily="49" charset="0"/>
              </a:rPr>
              <a:t># Check the values of the model parameters computed from the baseline data, which should be numeric with no missing</a:t>
            </a:r>
            <a:endParaRPr lang="en-US" sz="1000" b="0" dirty="0">
              <a:solidFill>
                <a:srgbClr val="D4D4D4"/>
              </a:solidFill>
              <a:effectLst/>
              <a:latin typeface="Courier New" panose="02070309020205020404" pitchFamily="49" charset="0"/>
            </a:endParaRPr>
          </a:p>
          <a:p>
            <a:r>
              <a:rPr lang="en-US" sz="1000" b="0" dirty="0">
                <a:solidFill>
                  <a:srgbClr val="6AA94F"/>
                </a:solidFill>
                <a:effectLst/>
                <a:latin typeface="Courier New" panose="02070309020205020404" pitchFamily="49" charset="0"/>
              </a:rPr>
              <a:t># values</a:t>
            </a:r>
            <a:endParaRPr lang="en-US" sz="1000" b="0" dirty="0">
              <a:solidFill>
                <a:srgbClr val="D4D4D4"/>
              </a:solidFill>
              <a:effectLst/>
              <a:latin typeface="Courier New" panose="02070309020205020404" pitchFamily="49" charset="0"/>
            </a:endParaRPr>
          </a:p>
          <a:p>
            <a:r>
              <a:rPr lang="en-US" sz="1000" b="0" dirty="0" err="1">
                <a:solidFill>
                  <a:srgbClr val="D4D4D4"/>
                </a:solidFill>
                <a:effectLst/>
                <a:latin typeface="Courier New" panose="02070309020205020404" pitchFamily="49" charset="0"/>
              </a:rPr>
              <a:t>input_params</a:t>
            </a:r>
            <a:r>
              <a:rPr lang="en-US" sz="1000" b="0" dirty="0">
                <a:solidFill>
                  <a:srgbClr val="D4D4D4"/>
                </a:solidFill>
                <a:effectLst/>
                <a:latin typeface="Courier New" panose="02070309020205020404" pitchFamily="49" charset="0"/>
              </a:rPr>
              <a:t> = </a:t>
            </a:r>
            <a:r>
              <a:rPr lang="en-US" sz="1000" b="0" dirty="0" err="1">
                <a:solidFill>
                  <a:srgbClr val="D4D4D4"/>
                </a:solidFill>
                <a:effectLst/>
                <a:latin typeface="Courier New" panose="02070309020205020404" pitchFamily="49" charset="0"/>
              </a:rPr>
              <a:t>test_diagnostics</a:t>
            </a:r>
            <a:r>
              <a:rPr lang="en-US" sz="1000" b="0" dirty="0">
                <a:solidFill>
                  <a:srgbClr val="DCDCDC"/>
                </a:solidFill>
                <a:effectLst/>
                <a:latin typeface="Courier New" panose="02070309020205020404" pitchFamily="49" charset="0"/>
              </a:rPr>
              <a:t>[</a:t>
            </a:r>
            <a:r>
              <a:rPr lang="en-US" sz="1000" b="0" dirty="0">
                <a:solidFill>
                  <a:srgbClr val="CE9178"/>
                </a:solidFill>
                <a:effectLst/>
                <a:latin typeface="Courier New" panose="02070309020205020404" pitchFamily="49" charset="0"/>
              </a:rPr>
              <a:t>'</a:t>
            </a:r>
            <a:r>
              <a:rPr lang="en-US" sz="1000" b="0" dirty="0" err="1">
                <a:solidFill>
                  <a:srgbClr val="CE9178"/>
                </a:solidFill>
                <a:effectLst/>
                <a:latin typeface="Courier New" panose="02070309020205020404" pitchFamily="49" charset="0"/>
              </a:rPr>
              <a:t>mr_params</a:t>
            </a:r>
            <a:r>
              <a:rPr lang="en-US" sz="1000" b="0" dirty="0">
                <a:solidFill>
                  <a:srgbClr val="CE9178"/>
                </a:solidFill>
                <a:effectLst/>
                <a:latin typeface="Courier New" panose="02070309020205020404" pitchFamily="49" charset="0"/>
              </a:rPr>
              <a:t>'</a:t>
            </a:r>
            <a:r>
              <a:rPr lang="en-US" sz="1000" b="0" dirty="0">
                <a:solidFill>
                  <a:srgbClr val="DCDCDC"/>
                </a:solidFill>
                <a:effectLst/>
                <a:latin typeface="Courier New" panose="02070309020205020404" pitchFamily="49" charset="0"/>
              </a:rPr>
              <a:t>]</a:t>
            </a:r>
            <a:endParaRPr lang="en-US" sz="1000" b="0" dirty="0">
              <a:solidFill>
                <a:srgbClr val="D4D4D4"/>
              </a:solidFill>
              <a:effectLst/>
              <a:latin typeface="Courier New" panose="02070309020205020404" pitchFamily="49" charset="0"/>
            </a:endParaRPr>
          </a:p>
          <a:p>
            <a:r>
              <a:rPr lang="en-US" sz="1000" b="0" dirty="0">
                <a:solidFill>
                  <a:srgbClr val="6AA94F"/>
                </a:solidFill>
                <a:effectLst/>
                <a:latin typeface="Courier New" panose="02070309020205020404" pitchFamily="49" charset="0"/>
              </a:rPr>
              <a:t># Check one set of parameters, for example:</a:t>
            </a:r>
            <a:endParaRPr lang="en-US" sz="1000" b="0" dirty="0">
              <a:solidFill>
                <a:srgbClr val="D4D4D4"/>
              </a:solidFill>
              <a:effectLst/>
              <a:latin typeface="Courier New" panose="02070309020205020404" pitchFamily="49" charset="0"/>
            </a:endParaRPr>
          </a:p>
          <a:p>
            <a:r>
              <a:rPr lang="en-US" sz="1000" b="0" dirty="0">
                <a:solidFill>
                  <a:srgbClr val="DCDCAA"/>
                </a:solidFill>
                <a:effectLst/>
                <a:latin typeface="Courier New" panose="02070309020205020404" pitchFamily="49" charset="0"/>
              </a:rPr>
              <a:t>print</a:t>
            </a:r>
            <a:r>
              <a:rPr lang="en-US" sz="1000" b="0" dirty="0">
                <a:solidFill>
                  <a:srgbClr val="DCDCDC"/>
                </a:solidFill>
                <a:effectLst/>
                <a:latin typeface="Courier New" panose="02070309020205020404" pitchFamily="49" charset="0"/>
              </a:rPr>
              <a:t>(</a:t>
            </a:r>
            <a:r>
              <a:rPr lang="en-US" sz="1000" b="0" dirty="0" err="1">
                <a:solidFill>
                  <a:srgbClr val="D4D4D4"/>
                </a:solidFill>
                <a:effectLst/>
                <a:latin typeface="Courier New" panose="02070309020205020404" pitchFamily="49" charset="0"/>
              </a:rPr>
              <a:t>input_params</a:t>
            </a:r>
            <a:r>
              <a:rPr lang="en-US" sz="1000" b="0" dirty="0">
                <a:solidFill>
                  <a:srgbClr val="DCDCDC"/>
                </a:solidFill>
                <a:effectLst/>
                <a:latin typeface="Courier New" panose="02070309020205020404" pitchFamily="49" charset="0"/>
              </a:rPr>
              <a:t>[</a:t>
            </a:r>
            <a:r>
              <a:rPr lang="en-US" sz="1000" b="0" dirty="0">
                <a:solidFill>
                  <a:srgbClr val="CE9178"/>
                </a:solidFill>
                <a:effectLst/>
                <a:latin typeface="Courier New" panose="02070309020205020404" pitchFamily="49" charset="0"/>
              </a:rPr>
              <a:t>'</a:t>
            </a:r>
            <a:r>
              <a:rPr lang="en-US" sz="1000" b="0" dirty="0" err="1">
                <a:solidFill>
                  <a:srgbClr val="CE9178"/>
                </a:solidFill>
                <a:effectLst/>
                <a:latin typeface="Courier New" panose="02070309020205020404" pitchFamily="49" charset="0"/>
              </a:rPr>
              <a:t>cost_exp_shr</a:t>
            </a:r>
            <a:r>
              <a:rPr lang="en-US" sz="1000" b="0" dirty="0">
                <a:solidFill>
                  <a:srgbClr val="CE9178"/>
                </a:solidFill>
                <a:effectLst/>
                <a:latin typeface="Courier New" panose="02070309020205020404" pitchFamily="49" charset="0"/>
              </a:rPr>
              <a:t>'</a:t>
            </a:r>
            <a:r>
              <a:rPr lang="en-US" sz="1000" b="0" dirty="0">
                <a:solidFill>
                  <a:srgbClr val="DCDCDC"/>
                </a:solidFill>
                <a:effectLst/>
                <a:latin typeface="Courier New" panose="02070309020205020404" pitchFamily="49" charset="0"/>
              </a:rPr>
              <a:t>])</a:t>
            </a:r>
            <a:endParaRPr lang="en-US" sz="1000" b="0" dirty="0">
              <a:solidFill>
                <a:srgbClr val="D4D4D4"/>
              </a:solidFill>
              <a:effectLst/>
              <a:latin typeface="Courier New" panose="02070309020205020404" pitchFamily="49" charset="0"/>
            </a:endParaRPr>
          </a:p>
          <a:p>
            <a:br>
              <a:rPr lang="en-US" sz="800" dirty="0"/>
            </a:br>
            <a:endParaRPr lang="en-IN" sz="600" b="0" dirty="0">
              <a:solidFill>
                <a:srgbClr val="D4D4D4"/>
              </a:solidFill>
              <a:effectLst/>
              <a:latin typeface="Courier New" panose="02070309020205020404" pitchFamily="49" charset="0"/>
            </a:endParaRPr>
          </a:p>
          <a:p>
            <a:endParaRPr lang="en-US" sz="500" b="0" dirty="0">
              <a:solidFill>
                <a:srgbClr val="D4D4D4"/>
              </a:solidFill>
              <a:effectLst/>
              <a:latin typeface="Courier New" panose="02070309020205020404" pitchFamily="49" charset="0"/>
            </a:endParaRPr>
          </a:p>
        </p:txBody>
      </p:sp>
    </p:spTree>
    <p:extLst>
      <p:ext uri="{BB962C8B-B14F-4D97-AF65-F5344CB8AC3E}">
        <p14:creationId xmlns:p14="http://schemas.microsoft.com/office/powerpoint/2010/main" val="2443609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6B9158-27D2-0C97-C85F-03D91C77BE3D}"/>
              </a:ext>
            </a:extLst>
          </p:cNvPr>
          <p:cNvSpPr txBox="1"/>
          <p:nvPr/>
        </p:nvSpPr>
        <p:spPr>
          <a:xfrm>
            <a:off x="546410" y="518902"/>
            <a:ext cx="7861610" cy="2200602"/>
          </a:xfrm>
          <a:prstGeom prst="rect">
            <a:avLst/>
          </a:prstGeom>
          <a:noFill/>
        </p:spPr>
        <p:txBody>
          <a:bodyPr wrap="square">
            <a:spAutoFit/>
          </a:bodyPr>
          <a:lstStyle/>
          <a:p>
            <a:r>
              <a:rPr lang="en-IN" sz="900" dirty="0">
                <a:solidFill>
                  <a:schemeClr val="bg1"/>
                </a:solidFill>
              </a:rPr>
              <a:t>Check scaling of outward multilateral resistances (OMRs)</a:t>
            </a:r>
          </a:p>
          <a:p>
            <a:r>
              <a:rPr lang="en-US" sz="900" b="0" dirty="0">
                <a:solidFill>
                  <a:srgbClr val="6AA94F"/>
                </a:solidFill>
                <a:effectLst/>
                <a:latin typeface="Courier New" panose="02070309020205020404" pitchFamily="49" charset="0"/>
              </a:rPr>
              <a:t># Check for OMR rescale factors that results in convergence</a:t>
            </a:r>
            <a:endParaRPr lang="en-US" sz="900" b="0" dirty="0">
              <a:solidFill>
                <a:srgbClr val="D4D4D4"/>
              </a:solidFill>
              <a:effectLst/>
              <a:latin typeface="Courier New" panose="02070309020205020404" pitchFamily="49" charset="0"/>
            </a:endParaRPr>
          </a:p>
          <a:p>
            <a:r>
              <a:rPr lang="en-US" sz="900" b="0" dirty="0" err="1">
                <a:solidFill>
                  <a:srgbClr val="D4D4D4"/>
                </a:solidFill>
                <a:effectLst/>
                <a:latin typeface="Courier New" panose="02070309020205020404" pitchFamily="49" charset="0"/>
              </a:rPr>
              <a:t>rescale_eval</a:t>
            </a:r>
            <a:r>
              <a:rPr lang="en-US" sz="900" b="0" dirty="0">
                <a:solidFill>
                  <a:srgbClr val="D4D4D4"/>
                </a:solidFill>
                <a:effectLst/>
                <a:latin typeface="Courier New" panose="02070309020205020404" pitchFamily="49" charset="0"/>
              </a:rPr>
              <a:t> = </a:t>
            </a:r>
            <a:r>
              <a:rPr lang="en-US" sz="900" b="0" dirty="0" err="1">
                <a:solidFill>
                  <a:srgbClr val="D4D4D4"/>
                </a:solidFill>
                <a:effectLst/>
                <a:latin typeface="Courier New" panose="02070309020205020404" pitchFamily="49" charset="0"/>
              </a:rPr>
              <a:t>ge_model.check_omr_rescale</a:t>
            </a:r>
            <a:r>
              <a:rPr lang="en-US" sz="900" b="0" dirty="0">
                <a:solidFill>
                  <a:srgbClr val="DCDCDC"/>
                </a:solidFill>
                <a:effectLst/>
                <a:latin typeface="Courier New" panose="02070309020205020404" pitchFamily="49" charset="0"/>
              </a:rPr>
              <a:t>(</a:t>
            </a:r>
            <a:r>
              <a:rPr lang="en-US" sz="900" b="0" dirty="0" err="1">
                <a:solidFill>
                  <a:srgbClr val="D4D4D4"/>
                </a:solidFill>
                <a:effectLst/>
                <a:latin typeface="Courier New" panose="02070309020205020404" pitchFamily="49" charset="0"/>
              </a:rPr>
              <a:t>omr_rescale_range</a:t>
            </a:r>
            <a:r>
              <a:rPr lang="en-US" sz="900" b="0" dirty="0">
                <a:solidFill>
                  <a:srgbClr val="D4D4D4"/>
                </a:solidFill>
                <a:effectLst/>
                <a:latin typeface="Courier New" panose="02070309020205020404" pitchFamily="49" charset="0"/>
              </a:rPr>
              <a:t>=</a:t>
            </a:r>
            <a:r>
              <a:rPr lang="en-US" sz="900" b="0" dirty="0">
                <a:solidFill>
                  <a:srgbClr val="B5CEA8"/>
                </a:solidFill>
                <a:effectLst/>
                <a:latin typeface="Courier New" panose="02070309020205020404" pitchFamily="49" charset="0"/>
              </a:rPr>
              <a:t>3</a:t>
            </a:r>
            <a:r>
              <a:rPr lang="en-US" sz="900" b="0" dirty="0">
                <a:solidFill>
                  <a:srgbClr val="DCDCDC"/>
                </a:solidFill>
                <a:effectLst/>
                <a:latin typeface="Courier New" panose="02070309020205020404" pitchFamily="49" charset="0"/>
              </a:rPr>
              <a:t>)</a:t>
            </a:r>
            <a:endParaRPr lang="en-US" sz="900" b="0" dirty="0">
              <a:solidFill>
                <a:srgbClr val="D4D4D4"/>
              </a:solidFill>
              <a:effectLst/>
              <a:latin typeface="Courier New" panose="02070309020205020404" pitchFamily="49" charset="0"/>
            </a:endParaRPr>
          </a:p>
          <a:p>
            <a:r>
              <a:rPr lang="en-US" sz="900" b="0" dirty="0">
                <a:solidFill>
                  <a:srgbClr val="DCDCAA"/>
                </a:solidFill>
                <a:effectLst/>
                <a:latin typeface="Courier New" panose="02070309020205020404" pitchFamily="49" charset="0"/>
              </a:rPr>
              <a:t>print</a:t>
            </a:r>
            <a:r>
              <a:rPr lang="en-US" sz="900" b="0" dirty="0">
                <a:solidFill>
                  <a:srgbClr val="DCDCDC"/>
                </a:solidFill>
                <a:effectLst/>
                <a:latin typeface="Courier New" panose="02070309020205020404" pitchFamily="49" charset="0"/>
              </a:rPr>
              <a:t>(</a:t>
            </a:r>
            <a:r>
              <a:rPr lang="en-US" sz="900" b="0" dirty="0" err="1">
                <a:solidFill>
                  <a:srgbClr val="D4D4D4"/>
                </a:solidFill>
                <a:effectLst/>
                <a:latin typeface="Courier New" panose="02070309020205020404" pitchFamily="49" charset="0"/>
              </a:rPr>
              <a:t>rescale_eval</a:t>
            </a:r>
            <a:r>
              <a:rPr lang="en-US" sz="900" b="0" dirty="0">
                <a:solidFill>
                  <a:srgbClr val="DCDCDC"/>
                </a:solidFill>
                <a:effectLst/>
                <a:latin typeface="Courier New" panose="02070309020205020404" pitchFamily="49" charset="0"/>
              </a:rPr>
              <a:t>)</a:t>
            </a:r>
          </a:p>
          <a:p>
            <a:endParaRPr lang="en-US" sz="900" dirty="0">
              <a:solidFill>
                <a:srgbClr val="DCDCDC"/>
              </a:solidFill>
              <a:latin typeface="Courier New" panose="02070309020205020404" pitchFamily="49" charset="0"/>
            </a:endParaRPr>
          </a:p>
          <a:p>
            <a:r>
              <a:rPr lang="en-IN" sz="1050" b="0" dirty="0">
                <a:solidFill>
                  <a:srgbClr val="6AA94F"/>
                </a:solidFill>
                <a:effectLst/>
                <a:latin typeface="Courier New" panose="02070309020205020404" pitchFamily="49" charset="0"/>
              </a:rPr>
              <a:t># Solve the baseline model</a:t>
            </a:r>
            <a:endParaRPr lang="en-IN" sz="1050" b="0" dirty="0">
              <a:solidFill>
                <a:srgbClr val="D4D4D4"/>
              </a:solidFill>
              <a:effectLst/>
              <a:latin typeface="Courier New" panose="02070309020205020404" pitchFamily="49" charset="0"/>
            </a:endParaRPr>
          </a:p>
          <a:p>
            <a:r>
              <a:rPr lang="en-IN" sz="1050" b="0" dirty="0" err="1">
                <a:solidFill>
                  <a:srgbClr val="D4D4D4"/>
                </a:solidFill>
                <a:effectLst/>
                <a:latin typeface="Courier New" panose="02070309020205020404" pitchFamily="49" charset="0"/>
              </a:rPr>
              <a:t>ge_model.build_baseline</a:t>
            </a:r>
            <a:r>
              <a:rPr lang="en-IN" sz="1050" b="0" dirty="0">
                <a:solidFill>
                  <a:srgbClr val="DCDCDC"/>
                </a:solidFill>
                <a:effectLst/>
                <a:latin typeface="Courier New" panose="02070309020205020404" pitchFamily="49" charset="0"/>
              </a:rPr>
              <a:t>(</a:t>
            </a:r>
            <a:r>
              <a:rPr lang="en-IN" sz="1050" b="0" dirty="0" err="1">
                <a:solidFill>
                  <a:srgbClr val="D4D4D4"/>
                </a:solidFill>
                <a:effectLst/>
                <a:latin typeface="Courier New" panose="02070309020205020404" pitchFamily="49" charset="0"/>
              </a:rPr>
              <a:t>omr_rescale</a:t>
            </a:r>
            <a:r>
              <a:rPr lang="en-IN" sz="1050" b="0" dirty="0">
                <a:solidFill>
                  <a:srgbClr val="D4D4D4"/>
                </a:solidFill>
                <a:effectLst/>
                <a:latin typeface="Courier New" panose="02070309020205020404" pitchFamily="49" charset="0"/>
              </a:rPr>
              <a:t>=</a:t>
            </a:r>
            <a:r>
              <a:rPr lang="en-IN" sz="1050" b="0" dirty="0">
                <a:solidFill>
                  <a:srgbClr val="B5CEA8"/>
                </a:solidFill>
                <a:effectLst/>
                <a:latin typeface="Courier New" panose="02070309020205020404" pitchFamily="49" charset="0"/>
              </a:rPr>
              <a:t>100</a:t>
            </a:r>
            <a:r>
              <a:rPr lang="en-IN" sz="1050" b="0" dirty="0">
                <a:solidFill>
                  <a:srgbClr val="DCDCDC"/>
                </a:solidFill>
                <a:effectLst/>
                <a:latin typeface="Courier New" panose="02070309020205020404" pitchFamily="49" charset="0"/>
              </a:rPr>
              <a:t>)</a:t>
            </a:r>
            <a:endParaRPr lang="en-IN" sz="1050" b="0" dirty="0">
              <a:solidFill>
                <a:srgbClr val="D4D4D4"/>
              </a:solidFill>
              <a:effectLst/>
              <a:latin typeface="Courier New" panose="02070309020205020404" pitchFamily="49" charset="0"/>
            </a:endParaRPr>
          </a:p>
          <a:p>
            <a:r>
              <a:rPr lang="en-IN" sz="1050" b="0" dirty="0">
                <a:solidFill>
                  <a:srgbClr val="6AA94F"/>
                </a:solidFill>
                <a:effectLst/>
                <a:latin typeface="Courier New" panose="02070309020205020404" pitchFamily="49" charset="0"/>
              </a:rPr>
              <a:t># Examine the solutions for the baseline multilateral resistances</a:t>
            </a:r>
            <a:endParaRPr lang="en-IN" sz="1050" b="0" dirty="0">
              <a:solidFill>
                <a:srgbClr val="D4D4D4"/>
              </a:solidFill>
              <a:effectLst/>
              <a:latin typeface="Courier New" panose="02070309020205020404" pitchFamily="49" charset="0"/>
            </a:endParaRPr>
          </a:p>
          <a:p>
            <a:r>
              <a:rPr lang="en-IN" sz="1050" b="0" dirty="0">
                <a:solidFill>
                  <a:srgbClr val="DCDCAA"/>
                </a:solidFill>
                <a:effectLst/>
                <a:latin typeface="Courier New" panose="02070309020205020404" pitchFamily="49" charset="0"/>
              </a:rPr>
              <a:t>print</a:t>
            </a:r>
            <a:r>
              <a:rPr lang="en-IN" sz="1050" b="0" dirty="0">
                <a:solidFill>
                  <a:srgbClr val="DCDCDC"/>
                </a:solidFill>
                <a:effectLst/>
                <a:latin typeface="Courier New" panose="02070309020205020404" pitchFamily="49" charset="0"/>
              </a:rPr>
              <a:t>(</a:t>
            </a:r>
            <a:r>
              <a:rPr lang="en-IN" sz="1050" b="0" dirty="0" err="1">
                <a:solidFill>
                  <a:srgbClr val="D4D4D4"/>
                </a:solidFill>
                <a:effectLst/>
                <a:latin typeface="Courier New" panose="02070309020205020404" pitchFamily="49" charset="0"/>
              </a:rPr>
              <a:t>ge_model.baseline_mr.head</a:t>
            </a:r>
            <a:r>
              <a:rPr lang="en-IN" sz="1050" b="0" dirty="0">
                <a:solidFill>
                  <a:srgbClr val="DCDCDC"/>
                </a:solidFill>
                <a:effectLst/>
                <a:latin typeface="Courier New" panose="02070309020205020404" pitchFamily="49" charset="0"/>
              </a:rPr>
              <a:t>(</a:t>
            </a:r>
            <a:r>
              <a:rPr lang="en-IN" sz="1050" b="0" dirty="0">
                <a:solidFill>
                  <a:srgbClr val="B5CEA8"/>
                </a:solidFill>
                <a:effectLst/>
                <a:latin typeface="Courier New" panose="02070309020205020404" pitchFamily="49" charset="0"/>
              </a:rPr>
              <a:t>16</a:t>
            </a:r>
            <a:r>
              <a:rPr lang="en-IN" sz="1050" b="0" dirty="0">
                <a:solidFill>
                  <a:srgbClr val="DCDCDC"/>
                </a:solidFill>
                <a:effectLst/>
                <a:latin typeface="Courier New" panose="02070309020205020404" pitchFamily="49" charset="0"/>
              </a:rPr>
              <a:t>))</a:t>
            </a:r>
          </a:p>
          <a:p>
            <a:endParaRPr lang="en-IN" sz="1050" dirty="0">
              <a:solidFill>
                <a:srgbClr val="DCDCDC"/>
              </a:solidFill>
              <a:latin typeface="Courier New" panose="02070309020205020404" pitchFamily="49" charset="0"/>
            </a:endParaRPr>
          </a:p>
          <a:p>
            <a:endParaRPr lang="en-IN" sz="1050" b="0" dirty="0">
              <a:solidFill>
                <a:srgbClr val="D4D4D4"/>
              </a:solidFill>
              <a:effectLst/>
              <a:latin typeface="Courier New" panose="02070309020205020404" pitchFamily="49" charset="0"/>
            </a:endParaRPr>
          </a:p>
          <a:p>
            <a:endParaRPr lang="en-US" sz="900" b="0" dirty="0">
              <a:solidFill>
                <a:srgbClr val="DCDCDC"/>
              </a:solidFill>
              <a:effectLst/>
              <a:latin typeface="Courier New" panose="02070309020205020404" pitchFamily="49" charset="0"/>
            </a:endParaRPr>
          </a:p>
          <a:p>
            <a:endParaRPr lang="en-US" sz="900" b="0" dirty="0">
              <a:solidFill>
                <a:srgbClr val="D4D4D4"/>
              </a:solidFill>
              <a:effectLst/>
              <a:latin typeface="Courier New" panose="02070309020205020404" pitchFamily="49" charset="0"/>
            </a:endParaRPr>
          </a:p>
          <a:p>
            <a:endParaRPr lang="en-IN" sz="1100" dirty="0">
              <a:solidFill>
                <a:schemeClr val="bg1"/>
              </a:solidFill>
            </a:endParaRPr>
          </a:p>
        </p:txBody>
      </p:sp>
      <p:sp>
        <p:nvSpPr>
          <p:cNvPr id="21" name="TextBox 20">
            <a:extLst>
              <a:ext uri="{FF2B5EF4-FFF2-40B4-BE49-F238E27FC236}">
                <a16:creationId xmlns:a16="http://schemas.microsoft.com/office/drawing/2014/main" id="{F432DEAC-A381-8D35-2AF0-3280A6E5F758}"/>
              </a:ext>
            </a:extLst>
          </p:cNvPr>
          <p:cNvSpPr txBox="1"/>
          <p:nvPr/>
        </p:nvSpPr>
        <p:spPr>
          <a:xfrm>
            <a:off x="6146177" y="1490491"/>
            <a:ext cx="1516566" cy="954107"/>
          </a:xfrm>
          <a:prstGeom prst="rect">
            <a:avLst/>
          </a:prstGeom>
          <a:noFill/>
        </p:spPr>
        <p:txBody>
          <a:bodyPr wrap="square" rtlCol="0">
            <a:spAutoFit/>
          </a:bodyPr>
          <a:lstStyle/>
          <a:p>
            <a:r>
              <a:rPr lang="en-IN" dirty="0">
                <a:solidFill>
                  <a:schemeClr val="bg1"/>
                </a:solidFill>
              </a:rPr>
              <a:t>Counterfactual-1</a:t>
            </a:r>
          </a:p>
          <a:p>
            <a:endParaRPr lang="en-IN" dirty="0">
              <a:solidFill>
                <a:schemeClr val="bg1"/>
              </a:solidFill>
            </a:endParaRPr>
          </a:p>
          <a:p>
            <a:r>
              <a:rPr lang="en-IN" dirty="0">
                <a:solidFill>
                  <a:schemeClr val="bg1"/>
                </a:solidFill>
              </a:rPr>
              <a:t>India Leaves ASEAN</a:t>
            </a:r>
          </a:p>
        </p:txBody>
      </p:sp>
      <p:pic>
        <p:nvPicPr>
          <p:cNvPr id="3" name="Picture 2">
            <a:extLst>
              <a:ext uri="{FF2B5EF4-FFF2-40B4-BE49-F238E27FC236}">
                <a16:creationId xmlns:a16="http://schemas.microsoft.com/office/drawing/2014/main" id="{C35CC2FA-8456-7596-7394-2BB49113718B}"/>
              </a:ext>
            </a:extLst>
          </p:cNvPr>
          <p:cNvPicPr>
            <a:picLocks noChangeAspect="1"/>
          </p:cNvPicPr>
          <p:nvPr/>
        </p:nvPicPr>
        <p:blipFill>
          <a:blip r:embed="rId2"/>
          <a:stretch>
            <a:fillRect/>
          </a:stretch>
        </p:blipFill>
        <p:spPr>
          <a:xfrm>
            <a:off x="735980" y="2444598"/>
            <a:ext cx="6926763" cy="1896944"/>
          </a:xfrm>
          <a:prstGeom prst="rect">
            <a:avLst/>
          </a:prstGeom>
        </p:spPr>
      </p:pic>
    </p:spTree>
    <p:extLst>
      <p:ext uri="{BB962C8B-B14F-4D97-AF65-F5344CB8AC3E}">
        <p14:creationId xmlns:p14="http://schemas.microsoft.com/office/powerpoint/2010/main" val="3999857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1CF637-B926-F05E-8A49-F567C8D6F62D}"/>
              </a:ext>
            </a:extLst>
          </p:cNvPr>
          <p:cNvSpPr txBox="1"/>
          <p:nvPr/>
        </p:nvSpPr>
        <p:spPr>
          <a:xfrm>
            <a:off x="6837553" y="658355"/>
            <a:ext cx="2038818" cy="738664"/>
          </a:xfrm>
          <a:prstGeom prst="rect">
            <a:avLst/>
          </a:prstGeom>
          <a:noFill/>
        </p:spPr>
        <p:txBody>
          <a:bodyPr wrap="square" rtlCol="0">
            <a:spAutoFit/>
          </a:bodyPr>
          <a:lstStyle/>
          <a:p>
            <a:r>
              <a:rPr lang="en-IN" dirty="0">
                <a:solidFill>
                  <a:schemeClr val="bg1"/>
                </a:solidFill>
              </a:rPr>
              <a:t>Counterfactual-2</a:t>
            </a:r>
          </a:p>
          <a:p>
            <a:endParaRPr lang="en-IN" dirty="0">
              <a:solidFill>
                <a:schemeClr val="bg1"/>
              </a:solidFill>
            </a:endParaRPr>
          </a:p>
          <a:p>
            <a:r>
              <a:rPr lang="en-IN" dirty="0">
                <a:solidFill>
                  <a:schemeClr val="bg1"/>
                </a:solidFill>
              </a:rPr>
              <a:t>Australia Joins ASEAN</a:t>
            </a:r>
          </a:p>
        </p:txBody>
      </p:sp>
      <p:sp>
        <p:nvSpPr>
          <p:cNvPr id="7" name="TextBox 6">
            <a:extLst>
              <a:ext uri="{FF2B5EF4-FFF2-40B4-BE49-F238E27FC236}">
                <a16:creationId xmlns:a16="http://schemas.microsoft.com/office/drawing/2014/main" id="{F7B68E28-48B6-DEAB-A97E-1DE8CD282896}"/>
              </a:ext>
            </a:extLst>
          </p:cNvPr>
          <p:cNvSpPr txBox="1"/>
          <p:nvPr/>
        </p:nvSpPr>
        <p:spPr>
          <a:xfrm>
            <a:off x="576146" y="2879316"/>
            <a:ext cx="8151541" cy="1923604"/>
          </a:xfrm>
          <a:prstGeom prst="rect">
            <a:avLst/>
          </a:prstGeom>
          <a:noFill/>
        </p:spPr>
        <p:txBody>
          <a:bodyPr wrap="square">
            <a:spAutoFit/>
          </a:bodyPr>
          <a:lstStyle/>
          <a:p>
            <a:r>
              <a:rPr lang="en-US" sz="700" b="0" dirty="0">
                <a:solidFill>
                  <a:srgbClr val="6AA94F"/>
                </a:solidFill>
                <a:effectLst/>
                <a:latin typeface="Courier New" panose="02070309020205020404" pitchFamily="49" charset="0"/>
              </a:rPr>
              <a:t># Simulate the counterfactual model</a:t>
            </a:r>
            <a:endParaRPr lang="en-US" sz="700" b="0" dirty="0">
              <a:solidFill>
                <a:srgbClr val="D4D4D4"/>
              </a:solidFill>
              <a:effectLst/>
              <a:latin typeface="Courier New" panose="02070309020205020404" pitchFamily="49" charset="0"/>
            </a:endParaRPr>
          </a:p>
          <a:p>
            <a:r>
              <a:rPr lang="en-US" sz="700" b="0" dirty="0" err="1">
                <a:solidFill>
                  <a:srgbClr val="D4D4D4"/>
                </a:solidFill>
                <a:effectLst/>
                <a:latin typeface="Courier New" panose="02070309020205020404" pitchFamily="49" charset="0"/>
              </a:rPr>
              <a:t>ge_model.simulate</a:t>
            </a:r>
            <a:r>
              <a:rPr lang="en-US" sz="700" b="0" dirty="0">
                <a:solidFill>
                  <a:srgbClr val="DCDCDC"/>
                </a:solidFill>
                <a:effectLst/>
                <a:latin typeface="Courier New" panose="02070309020205020404" pitchFamily="49" charset="0"/>
              </a:rPr>
              <a:t>()</a:t>
            </a:r>
          </a:p>
          <a:p>
            <a:r>
              <a:rPr lang="en-US" sz="700" b="0" dirty="0">
                <a:solidFill>
                  <a:srgbClr val="6AA94F"/>
                </a:solidFill>
                <a:effectLst/>
                <a:latin typeface="Courier New" panose="02070309020205020404" pitchFamily="49" charset="0"/>
              </a:rPr>
              <a:t># We can examine the counterfactual trade flows predicted by the model.</a:t>
            </a:r>
            <a:endParaRPr lang="en-US" sz="700" b="0" dirty="0">
              <a:solidFill>
                <a:srgbClr val="D4D4D4"/>
              </a:solidFill>
              <a:effectLst/>
              <a:latin typeface="Courier New" panose="02070309020205020404" pitchFamily="49" charset="0"/>
            </a:endParaRPr>
          </a:p>
          <a:p>
            <a:r>
              <a:rPr lang="en-US" sz="700" b="0" dirty="0">
                <a:solidFill>
                  <a:srgbClr val="DCDCAA"/>
                </a:solidFill>
                <a:effectLst/>
                <a:latin typeface="Courier New" panose="02070309020205020404" pitchFamily="49" charset="0"/>
              </a:rPr>
              <a:t>print</a:t>
            </a:r>
            <a:r>
              <a:rPr lang="en-US" sz="700" b="0" dirty="0">
                <a:solidFill>
                  <a:srgbClr val="DCDCDC"/>
                </a:solidFill>
                <a:effectLst/>
                <a:latin typeface="Courier New" panose="02070309020205020404" pitchFamily="49" charset="0"/>
              </a:rPr>
              <a:t>(</a:t>
            </a:r>
            <a:r>
              <a:rPr lang="en-US" sz="700" b="0" dirty="0" err="1">
                <a:solidFill>
                  <a:srgbClr val="D4D4D4"/>
                </a:solidFill>
                <a:effectLst/>
                <a:latin typeface="Courier New" panose="02070309020205020404" pitchFamily="49" charset="0"/>
              </a:rPr>
              <a:t>ge_model.bilateral_trade_results.head</a:t>
            </a:r>
            <a:r>
              <a:rPr lang="en-US" sz="700" b="0" dirty="0">
                <a:solidFill>
                  <a:srgbClr val="DCDCDC"/>
                </a:solidFill>
                <a:effectLst/>
                <a:latin typeface="Courier New" panose="02070309020205020404" pitchFamily="49" charset="0"/>
              </a:rPr>
              <a:t>())</a:t>
            </a:r>
            <a:endParaRPr lang="en-US" sz="700" b="0" dirty="0">
              <a:solidFill>
                <a:srgbClr val="D4D4D4"/>
              </a:solidFill>
              <a:effectLst/>
              <a:latin typeface="Courier New" panose="02070309020205020404" pitchFamily="49" charset="0"/>
            </a:endParaRPr>
          </a:p>
          <a:p>
            <a:r>
              <a:rPr lang="en-US" sz="700" b="0" dirty="0">
                <a:solidFill>
                  <a:srgbClr val="6AA94F"/>
                </a:solidFill>
                <a:effectLst/>
                <a:latin typeface="Courier New" panose="02070309020205020404" pitchFamily="49" charset="0"/>
              </a:rPr>
              <a:t># A collection of many of the key country-level results (prices, total imports/exports, GDP, welfare, etc.)</a:t>
            </a:r>
            <a:endParaRPr lang="en-US" sz="700" b="0" dirty="0">
              <a:solidFill>
                <a:srgbClr val="D4D4D4"/>
              </a:solidFill>
              <a:effectLst/>
              <a:latin typeface="Courier New" panose="02070309020205020404" pitchFamily="49" charset="0"/>
            </a:endParaRPr>
          </a:p>
          <a:p>
            <a:r>
              <a:rPr lang="en-US" sz="700" b="0" dirty="0" err="1">
                <a:solidFill>
                  <a:srgbClr val="D4D4D4"/>
                </a:solidFill>
                <a:effectLst/>
                <a:latin typeface="Courier New" panose="02070309020205020404" pitchFamily="49" charset="0"/>
              </a:rPr>
              <a:t>country_results</a:t>
            </a:r>
            <a:r>
              <a:rPr lang="en-US" sz="700" b="0" dirty="0">
                <a:solidFill>
                  <a:srgbClr val="D4D4D4"/>
                </a:solidFill>
                <a:effectLst/>
                <a:latin typeface="Courier New" panose="02070309020205020404" pitchFamily="49" charset="0"/>
              </a:rPr>
              <a:t> = </a:t>
            </a:r>
            <a:r>
              <a:rPr lang="en-US" sz="700" b="0" dirty="0" err="1">
                <a:solidFill>
                  <a:srgbClr val="D4D4D4"/>
                </a:solidFill>
                <a:effectLst/>
                <a:latin typeface="Courier New" panose="02070309020205020404" pitchFamily="49" charset="0"/>
              </a:rPr>
              <a:t>ge_model.country_results</a:t>
            </a:r>
            <a:endParaRPr lang="en-US" sz="700" b="0" dirty="0">
              <a:solidFill>
                <a:srgbClr val="D4D4D4"/>
              </a:solidFill>
              <a:effectLst/>
              <a:latin typeface="Courier New" panose="02070309020205020404" pitchFamily="49" charset="0"/>
            </a:endParaRPr>
          </a:p>
          <a:p>
            <a:r>
              <a:rPr lang="en-IN" sz="900" b="0" dirty="0">
                <a:solidFill>
                  <a:srgbClr val="DCDCAA"/>
                </a:solidFill>
                <a:effectLst/>
                <a:latin typeface="Courier New" panose="02070309020205020404" pitchFamily="49" charset="0"/>
              </a:rPr>
              <a:t>print</a:t>
            </a:r>
            <a:r>
              <a:rPr lang="en-IN" sz="900" b="0" dirty="0">
                <a:solidFill>
                  <a:srgbClr val="DCDCDC"/>
                </a:solidFill>
                <a:effectLst/>
                <a:latin typeface="Courier New" panose="02070309020205020404" pitchFamily="49" charset="0"/>
              </a:rPr>
              <a:t>(</a:t>
            </a:r>
            <a:r>
              <a:rPr lang="en-IN" sz="900" b="0" dirty="0" err="1">
                <a:solidFill>
                  <a:srgbClr val="D4D4D4"/>
                </a:solidFill>
                <a:effectLst/>
                <a:latin typeface="Courier New" panose="02070309020205020404" pitchFamily="49" charset="0"/>
              </a:rPr>
              <a:t>country_results</a:t>
            </a:r>
            <a:r>
              <a:rPr lang="en-IN" sz="900" b="0" dirty="0">
                <a:solidFill>
                  <a:srgbClr val="DCDCDC"/>
                </a:solidFill>
                <a:effectLst/>
                <a:latin typeface="Courier New" panose="02070309020205020404" pitchFamily="49" charset="0"/>
              </a:rPr>
              <a:t>)</a:t>
            </a:r>
            <a:endParaRPr lang="en-IN" sz="900" b="0" dirty="0">
              <a:solidFill>
                <a:srgbClr val="D4D4D4"/>
              </a:solidFill>
              <a:effectLst/>
              <a:latin typeface="Courier New" panose="02070309020205020404" pitchFamily="49" charset="0"/>
            </a:endParaRPr>
          </a:p>
          <a:p>
            <a:r>
              <a:rPr lang="en-IN" sz="900" b="0" dirty="0">
                <a:solidFill>
                  <a:srgbClr val="6AA94F"/>
                </a:solidFill>
                <a:effectLst/>
                <a:latin typeface="Courier New" panose="02070309020205020404" pitchFamily="49" charset="0"/>
              </a:rPr>
              <a:t># The bilateral trade results</a:t>
            </a:r>
            <a:endParaRPr lang="en-IN" sz="900" b="0" dirty="0">
              <a:solidFill>
                <a:srgbClr val="D4D4D4"/>
              </a:solidFill>
              <a:effectLst/>
              <a:latin typeface="Courier New" panose="02070309020205020404" pitchFamily="49" charset="0"/>
            </a:endParaRPr>
          </a:p>
          <a:p>
            <a:r>
              <a:rPr lang="en-IN" sz="900" b="0" dirty="0" err="1">
                <a:solidFill>
                  <a:srgbClr val="D4D4D4"/>
                </a:solidFill>
                <a:effectLst/>
                <a:latin typeface="Courier New" panose="02070309020205020404" pitchFamily="49" charset="0"/>
              </a:rPr>
              <a:t>bilateral_results</a:t>
            </a:r>
            <a:r>
              <a:rPr lang="en-IN" sz="900" b="0" dirty="0">
                <a:solidFill>
                  <a:srgbClr val="D4D4D4"/>
                </a:solidFill>
                <a:effectLst/>
                <a:latin typeface="Courier New" panose="02070309020205020404" pitchFamily="49" charset="0"/>
              </a:rPr>
              <a:t> = </a:t>
            </a:r>
            <a:r>
              <a:rPr lang="en-IN" sz="900" b="0" dirty="0" err="1">
                <a:solidFill>
                  <a:srgbClr val="D4D4D4"/>
                </a:solidFill>
                <a:effectLst/>
                <a:latin typeface="Courier New" panose="02070309020205020404" pitchFamily="49" charset="0"/>
              </a:rPr>
              <a:t>ge_model.bilateral_trade_results</a:t>
            </a:r>
            <a:endParaRPr lang="en-IN" sz="900" b="0" dirty="0">
              <a:solidFill>
                <a:srgbClr val="D4D4D4"/>
              </a:solidFill>
              <a:effectLst/>
              <a:latin typeface="Courier New" panose="02070309020205020404" pitchFamily="49" charset="0"/>
            </a:endParaRPr>
          </a:p>
          <a:p>
            <a:r>
              <a:rPr lang="en-IN" sz="900" b="0" dirty="0">
                <a:solidFill>
                  <a:srgbClr val="DCDCAA"/>
                </a:solidFill>
                <a:effectLst/>
                <a:latin typeface="Courier New" panose="02070309020205020404" pitchFamily="49" charset="0"/>
              </a:rPr>
              <a:t>print</a:t>
            </a:r>
            <a:r>
              <a:rPr lang="en-IN" sz="900" b="0" dirty="0">
                <a:solidFill>
                  <a:srgbClr val="DCDCDC"/>
                </a:solidFill>
                <a:effectLst/>
                <a:latin typeface="Courier New" panose="02070309020205020404" pitchFamily="49" charset="0"/>
              </a:rPr>
              <a:t>(</a:t>
            </a:r>
            <a:r>
              <a:rPr lang="en-IN" sz="900" b="0" dirty="0" err="1">
                <a:solidFill>
                  <a:srgbClr val="D4D4D4"/>
                </a:solidFill>
                <a:effectLst/>
                <a:latin typeface="Courier New" panose="02070309020205020404" pitchFamily="49" charset="0"/>
              </a:rPr>
              <a:t>bilateral_results</a:t>
            </a:r>
            <a:r>
              <a:rPr lang="en-IN" sz="900" b="0" dirty="0">
                <a:solidFill>
                  <a:srgbClr val="DCDCDC"/>
                </a:solidFill>
                <a:effectLst/>
                <a:latin typeface="Courier New" panose="02070309020205020404" pitchFamily="49" charset="0"/>
              </a:rPr>
              <a:t>)</a:t>
            </a:r>
            <a:endParaRPr lang="en-IN" sz="900" b="0" dirty="0">
              <a:solidFill>
                <a:srgbClr val="D4D4D4"/>
              </a:solidFill>
              <a:effectLst/>
              <a:latin typeface="Courier New" panose="02070309020205020404" pitchFamily="49" charset="0"/>
            </a:endParaRPr>
          </a:p>
          <a:p>
            <a:r>
              <a:rPr lang="en-US" sz="900" b="0" dirty="0">
                <a:solidFill>
                  <a:srgbClr val="6AA94F"/>
                </a:solidFill>
                <a:effectLst/>
                <a:latin typeface="Courier New" panose="02070309020205020404" pitchFamily="49" charset="0"/>
              </a:rPr>
              <a:t># A wider selection of aggregate, country-level trade results</a:t>
            </a:r>
            <a:endParaRPr lang="en-US" sz="900" b="0" dirty="0">
              <a:solidFill>
                <a:srgbClr val="D4D4D4"/>
              </a:solidFill>
              <a:effectLst/>
              <a:latin typeface="Courier New" panose="02070309020205020404" pitchFamily="49" charset="0"/>
            </a:endParaRPr>
          </a:p>
          <a:p>
            <a:r>
              <a:rPr lang="en-US" sz="900" b="0" dirty="0" err="1">
                <a:solidFill>
                  <a:srgbClr val="D4D4D4"/>
                </a:solidFill>
                <a:effectLst/>
                <a:latin typeface="Courier New" panose="02070309020205020404" pitchFamily="49" charset="0"/>
              </a:rPr>
              <a:t>agg_trade</a:t>
            </a:r>
            <a:r>
              <a:rPr lang="en-US" sz="900" b="0" dirty="0">
                <a:solidFill>
                  <a:srgbClr val="D4D4D4"/>
                </a:solidFill>
                <a:effectLst/>
                <a:latin typeface="Courier New" panose="02070309020205020404" pitchFamily="49" charset="0"/>
              </a:rPr>
              <a:t> = </a:t>
            </a:r>
            <a:r>
              <a:rPr lang="en-US" sz="900" b="0" dirty="0" err="1">
                <a:solidFill>
                  <a:srgbClr val="D4D4D4"/>
                </a:solidFill>
                <a:effectLst/>
                <a:latin typeface="Courier New" panose="02070309020205020404" pitchFamily="49" charset="0"/>
              </a:rPr>
              <a:t>ge_model.aggregate_trade_results</a:t>
            </a:r>
            <a:endParaRPr lang="en-US" sz="900" b="0" dirty="0">
              <a:solidFill>
                <a:srgbClr val="D4D4D4"/>
              </a:solidFill>
              <a:effectLst/>
              <a:latin typeface="Courier New" panose="02070309020205020404" pitchFamily="49" charset="0"/>
            </a:endParaRPr>
          </a:p>
          <a:p>
            <a:r>
              <a:rPr lang="en-US" sz="900" b="0" dirty="0">
                <a:solidFill>
                  <a:srgbClr val="DCDCAA"/>
                </a:solidFill>
                <a:effectLst/>
                <a:latin typeface="Courier New" panose="02070309020205020404" pitchFamily="49" charset="0"/>
              </a:rPr>
              <a:t>print</a:t>
            </a:r>
            <a:r>
              <a:rPr lang="en-US" sz="900" b="0" dirty="0">
                <a:solidFill>
                  <a:srgbClr val="DCDCDC"/>
                </a:solidFill>
                <a:effectLst/>
                <a:latin typeface="Courier New" panose="02070309020205020404" pitchFamily="49" charset="0"/>
              </a:rPr>
              <a:t>(</a:t>
            </a:r>
            <a:r>
              <a:rPr lang="en-US" sz="900" b="0" dirty="0" err="1">
                <a:solidFill>
                  <a:srgbClr val="D4D4D4"/>
                </a:solidFill>
                <a:effectLst/>
                <a:latin typeface="Courier New" panose="02070309020205020404" pitchFamily="49" charset="0"/>
              </a:rPr>
              <a:t>agg_trade</a:t>
            </a:r>
            <a:r>
              <a:rPr lang="en-US" sz="900" b="0" dirty="0">
                <a:solidFill>
                  <a:srgbClr val="DCDCDC"/>
                </a:solidFill>
                <a:effectLst/>
                <a:latin typeface="Courier New" panose="02070309020205020404" pitchFamily="49" charset="0"/>
              </a:rPr>
              <a:t>)</a:t>
            </a:r>
            <a:endParaRPr lang="en-US" sz="900" b="0" dirty="0">
              <a:solidFill>
                <a:srgbClr val="D4D4D4"/>
              </a:solidFill>
              <a:effectLst/>
              <a:latin typeface="Courier New" panose="02070309020205020404" pitchFamily="49" charset="0"/>
            </a:endParaRPr>
          </a:p>
          <a:p>
            <a:endParaRPr lang="en-US" sz="700" b="0" dirty="0">
              <a:solidFill>
                <a:srgbClr val="D4D4D4"/>
              </a:solidFill>
              <a:effectLst/>
              <a:latin typeface="Courier New" panose="02070309020205020404" pitchFamily="49" charset="0"/>
            </a:endParaRPr>
          </a:p>
          <a:p>
            <a:endParaRPr lang="en-US" sz="700" b="0" dirty="0">
              <a:solidFill>
                <a:srgbClr val="D4D4D4"/>
              </a:solidFill>
              <a:effectLst/>
              <a:latin typeface="Courier New" panose="02070309020205020404" pitchFamily="49" charset="0"/>
            </a:endParaRPr>
          </a:p>
        </p:txBody>
      </p:sp>
      <p:pic>
        <p:nvPicPr>
          <p:cNvPr id="3" name="Picture 2">
            <a:extLst>
              <a:ext uri="{FF2B5EF4-FFF2-40B4-BE49-F238E27FC236}">
                <a16:creationId xmlns:a16="http://schemas.microsoft.com/office/drawing/2014/main" id="{AE3B68C3-17C2-3BFB-E56E-308CB54C9926}"/>
              </a:ext>
            </a:extLst>
          </p:cNvPr>
          <p:cNvPicPr>
            <a:picLocks noChangeAspect="1"/>
          </p:cNvPicPr>
          <p:nvPr/>
        </p:nvPicPr>
        <p:blipFill>
          <a:blip r:embed="rId2"/>
          <a:stretch>
            <a:fillRect/>
          </a:stretch>
        </p:blipFill>
        <p:spPr>
          <a:xfrm>
            <a:off x="446048" y="658355"/>
            <a:ext cx="6452839" cy="1883194"/>
          </a:xfrm>
          <a:prstGeom prst="rect">
            <a:avLst/>
          </a:prstGeom>
        </p:spPr>
      </p:pic>
    </p:spTree>
    <p:extLst>
      <p:ext uri="{BB962C8B-B14F-4D97-AF65-F5344CB8AC3E}">
        <p14:creationId xmlns:p14="http://schemas.microsoft.com/office/powerpoint/2010/main" val="3470675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54FDB0-5066-9D67-5180-BFF76F654130}"/>
              </a:ext>
            </a:extLst>
          </p:cNvPr>
          <p:cNvSpPr txBox="1"/>
          <p:nvPr/>
        </p:nvSpPr>
        <p:spPr>
          <a:xfrm>
            <a:off x="708102" y="772249"/>
            <a:ext cx="6569927" cy="3308598"/>
          </a:xfrm>
          <a:prstGeom prst="rect">
            <a:avLst/>
          </a:prstGeom>
          <a:noFill/>
        </p:spPr>
        <p:txBody>
          <a:bodyPr wrap="square">
            <a:spAutoFit/>
          </a:bodyPr>
          <a:lstStyle/>
          <a:p>
            <a:r>
              <a:rPr lang="en-US" sz="1000" b="0" dirty="0">
                <a:solidFill>
                  <a:srgbClr val="6AA94F"/>
                </a:solidFill>
                <a:effectLst/>
                <a:latin typeface="Courier New" panose="02070309020205020404" pitchFamily="49" charset="0"/>
              </a:rPr>
              <a:t># country multilateral resistance (MR) terms</a:t>
            </a:r>
            <a:endParaRPr lang="en-US" sz="1000" b="0" dirty="0">
              <a:solidFill>
                <a:srgbClr val="D4D4D4"/>
              </a:solidFill>
              <a:effectLst/>
              <a:latin typeface="Courier New" panose="02070309020205020404" pitchFamily="49" charset="0"/>
            </a:endParaRPr>
          </a:p>
          <a:p>
            <a:r>
              <a:rPr lang="en-US" sz="1000" b="0" dirty="0" err="1">
                <a:solidFill>
                  <a:srgbClr val="D4D4D4"/>
                </a:solidFill>
                <a:effectLst/>
                <a:latin typeface="Courier New" panose="02070309020205020404" pitchFamily="49" charset="0"/>
              </a:rPr>
              <a:t>mr_terms</a:t>
            </a:r>
            <a:r>
              <a:rPr lang="en-US" sz="1000" b="0" dirty="0">
                <a:solidFill>
                  <a:srgbClr val="D4D4D4"/>
                </a:solidFill>
                <a:effectLst/>
                <a:latin typeface="Courier New" panose="02070309020205020404" pitchFamily="49" charset="0"/>
              </a:rPr>
              <a:t> = </a:t>
            </a:r>
            <a:r>
              <a:rPr lang="en-US" sz="1000" b="0" dirty="0" err="1">
                <a:solidFill>
                  <a:srgbClr val="D4D4D4"/>
                </a:solidFill>
                <a:effectLst/>
                <a:latin typeface="Courier New" panose="02070309020205020404" pitchFamily="49" charset="0"/>
              </a:rPr>
              <a:t>ge_model.country_mr_terms</a:t>
            </a:r>
            <a:endParaRPr lang="en-US" sz="1000" b="0" dirty="0">
              <a:solidFill>
                <a:srgbClr val="D4D4D4"/>
              </a:solidFill>
              <a:effectLst/>
              <a:latin typeface="Courier New" panose="02070309020205020404" pitchFamily="49" charset="0"/>
            </a:endParaRPr>
          </a:p>
          <a:p>
            <a:r>
              <a:rPr lang="en-US" sz="1000" b="0" dirty="0">
                <a:solidFill>
                  <a:srgbClr val="6AA94F"/>
                </a:solidFill>
                <a:effectLst/>
                <a:latin typeface="Courier New" panose="02070309020205020404" pitchFamily="49" charset="0"/>
              </a:rPr>
              <a:t># Get the solver </a:t>
            </a:r>
            <a:r>
              <a:rPr lang="en-US" sz="1000" b="0" dirty="0" err="1">
                <a:solidFill>
                  <a:srgbClr val="6AA94F"/>
                </a:solidFill>
                <a:effectLst/>
                <a:latin typeface="Courier New" panose="02070309020205020404" pitchFamily="49" charset="0"/>
              </a:rPr>
              <a:t>diaganoistics</a:t>
            </a:r>
            <a:r>
              <a:rPr lang="en-US" sz="1000" b="0" dirty="0">
                <a:solidFill>
                  <a:srgbClr val="6AA94F"/>
                </a:solidFill>
                <a:effectLst/>
                <a:latin typeface="Courier New" panose="02070309020205020404" pitchFamily="49" charset="0"/>
              </a:rPr>
              <a:t>, which is a dictionary containing many types of solver diagnostic info</a:t>
            </a:r>
            <a:endParaRPr lang="en-US" sz="1000" b="0" dirty="0">
              <a:solidFill>
                <a:srgbClr val="D4D4D4"/>
              </a:solidFill>
              <a:effectLst/>
              <a:latin typeface="Courier New" panose="02070309020205020404" pitchFamily="49" charset="0"/>
            </a:endParaRPr>
          </a:p>
          <a:p>
            <a:r>
              <a:rPr lang="en-US" sz="1000" b="0" dirty="0" err="1">
                <a:solidFill>
                  <a:srgbClr val="D4D4D4"/>
                </a:solidFill>
                <a:effectLst/>
                <a:latin typeface="Courier New" panose="02070309020205020404" pitchFamily="49" charset="0"/>
              </a:rPr>
              <a:t>solver_diagnostics</a:t>
            </a:r>
            <a:r>
              <a:rPr lang="en-US" sz="1000" b="0" dirty="0">
                <a:solidFill>
                  <a:srgbClr val="D4D4D4"/>
                </a:solidFill>
                <a:effectLst/>
                <a:latin typeface="Courier New" panose="02070309020205020404" pitchFamily="49" charset="0"/>
              </a:rPr>
              <a:t> = </a:t>
            </a:r>
            <a:r>
              <a:rPr lang="en-US" sz="1000" b="0" dirty="0" err="1">
                <a:solidFill>
                  <a:srgbClr val="D4D4D4"/>
                </a:solidFill>
                <a:effectLst/>
                <a:latin typeface="Courier New" panose="02070309020205020404" pitchFamily="49" charset="0"/>
              </a:rPr>
              <a:t>ge_model.solver_diagnostics</a:t>
            </a:r>
            <a:endParaRPr lang="en-US" sz="1000" b="0" dirty="0">
              <a:solidFill>
                <a:srgbClr val="D4D4D4"/>
              </a:solidFill>
              <a:effectLst/>
              <a:latin typeface="Courier New" panose="02070309020205020404" pitchFamily="49" charset="0"/>
            </a:endParaRPr>
          </a:p>
          <a:p>
            <a:r>
              <a:rPr lang="en-US" sz="1000" b="0" dirty="0" err="1">
                <a:solidFill>
                  <a:srgbClr val="D4D4D4"/>
                </a:solidFill>
                <a:effectLst/>
                <a:latin typeface="Courier New" panose="02070309020205020404" pitchFamily="49" charset="0"/>
              </a:rPr>
              <a:t>mr_terms</a:t>
            </a:r>
            <a:r>
              <a:rPr lang="en-US" sz="1000" b="0" dirty="0">
                <a:solidFill>
                  <a:srgbClr val="D4D4D4"/>
                </a:solidFill>
                <a:effectLst/>
                <a:latin typeface="Courier New" panose="02070309020205020404" pitchFamily="49" charset="0"/>
              </a:rPr>
              <a:t> = </a:t>
            </a:r>
            <a:r>
              <a:rPr lang="en-US" sz="1000" b="0" dirty="0" err="1">
                <a:solidFill>
                  <a:srgbClr val="D4D4D4"/>
                </a:solidFill>
                <a:effectLst/>
                <a:latin typeface="Courier New" panose="02070309020205020404" pitchFamily="49" charset="0"/>
              </a:rPr>
              <a:t>ge_model.country_mr_terms</a:t>
            </a:r>
            <a:endParaRPr lang="en-US" sz="1000" b="0" dirty="0">
              <a:solidFill>
                <a:srgbClr val="D4D4D4"/>
              </a:solidFill>
              <a:effectLst/>
              <a:latin typeface="Courier New" panose="02070309020205020404" pitchFamily="49" charset="0"/>
            </a:endParaRPr>
          </a:p>
          <a:p>
            <a:r>
              <a:rPr lang="en-US" sz="1000" b="0" dirty="0">
                <a:solidFill>
                  <a:srgbClr val="DCDCAA"/>
                </a:solidFill>
                <a:effectLst/>
                <a:latin typeface="Courier New" panose="02070309020205020404" pitchFamily="49" charset="0"/>
              </a:rPr>
              <a:t>print</a:t>
            </a:r>
            <a:r>
              <a:rPr lang="en-US" sz="1000" b="0" dirty="0">
                <a:solidFill>
                  <a:srgbClr val="DCDCDC"/>
                </a:solidFill>
                <a:effectLst/>
                <a:latin typeface="Courier New" panose="02070309020205020404" pitchFamily="49" charset="0"/>
              </a:rPr>
              <a:t>(</a:t>
            </a:r>
            <a:r>
              <a:rPr lang="en-US" sz="1000" b="0" dirty="0" err="1">
                <a:solidFill>
                  <a:srgbClr val="D4D4D4"/>
                </a:solidFill>
                <a:effectLst/>
                <a:latin typeface="Courier New" panose="02070309020205020404" pitchFamily="49" charset="0"/>
              </a:rPr>
              <a:t>mr_terms</a:t>
            </a:r>
            <a:r>
              <a:rPr lang="en-US" sz="1000" b="0" dirty="0">
                <a:solidFill>
                  <a:srgbClr val="DCDCDC"/>
                </a:solidFill>
                <a:effectLst/>
                <a:latin typeface="Courier New" panose="02070309020205020404" pitchFamily="49" charset="0"/>
              </a:rPr>
              <a:t>)</a:t>
            </a:r>
          </a:p>
          <a:p>
            <a:endParaRPr lang="en-US" sz="1000" dirty="0">
              <a:solidFill>
                <a:srgbClr val="DCDCDC"/>
              </a:solidFill>
              <a:latin typeface="Courier New" panose="02070309020205020404" pitchFamily="49" charset="0"/>
            </a:endParaRPr>
          </a:p>
          <a:p>
            <a:r>
              <a:rPr lang="en-IN" sz="1100" b="0" dirty="0" err="1">
                <a:solidFill>
                  <a:srgbClr val="D4D4D4"/>
                </a:solidFill>
                <a:effectLst/>
                <a:latin typeface="Courier New" panose="02070309020205020404" pitchFamily="49" charset="0"/>
              </a:rPr>
              <a:t>solver_diagnostics</a:t>
            </a:r>
            <a:r>
              <a:rPr lang="en-IN" sz="1100" b="0" dirty="0">
                <a:solidFill>
                  <a:srgbClr val="D4D4D4"/>
                </a:solidFill>
                <a:effectLst/>
                <a:latin typeface="Courier New" panose="02070309020205020404" pitchFamily="49" charset="0"/>
              </a:rPr>
              <a:t> = </a:t>
            </a:r>
            <a:r>
              <a:rPr lang="en-IN" sz="1100" b="0" dirty="0" err="1">
                <a:solidFill>
                  <a:srgbClr val="D4D4D4"/>
                </a:solidFill>
                <a:effectLst/>
                <a:latin typeface="Courier New" panose="02070309020205020404" pitchFamily="49" charset="0"/>
              </a:rPr>
              <a:t>ge_model.solver_diagnostics</a:t>
            </a:r>
            <a:endParaRPr lang="en-IN" sz="1100" b="0" dirty="0">
              <a:solidFill>
                <a:srgbClr val="D4D4D4"/>
              </a:solidFill>
              <a:effectLst/>
              <a:latin typeface="Courier New" panose="02070309020205020404" pitchFamily="49" charset="0"/>
            </a:endParaRPr>
          </a:p>
          <a:p>
            <a:endParaRPr lang="en-US" sz="1000" b="0" dirty="0">
              <a:solidFill>
                <a:srgbClr val="DCDCDC"/>
              </a:solidFill>
              <a:effectLst/>
              <a:latin typeface="Courier New" panose="02070309020205020404" pitchFamily="49" charset="0"/>
            </a:endParaRPr>
          </a:p>
          <a:p>
            <a:r>
              <a:rPr lang="en-US" sz="1100" b="0" dirty="0">
                <a:solidFill>
                  <a:srgbClr val="6AA94F"/>
                </a:solidFill>
                <a:effectLst/>
                <a:latin typeface="Courier New" panose="02070309020205020404" pitchFamily="49" charset="0"/>
              </a:rPr>
              <a:t># Export the results to a collection of spreadsheet (.csv) files and add trade values in levels to the outputs.</a:t>
            </a:r>
            <a:endParaRPr lang="en-US" sz="1100" b="0" dirty="0">
              <a:solidFill>
                <a:srgbClr val="D4D4D4"/>
              </a:solidFill>
              <a:effectLst/>
              <a:latin typeface="Courier New" panose="02070309020205020404" pitchFamily="49" charset="0"/>
            </a:endParaRPr>
          </a:p>
          <a:p>
            <a:r>
              <a:rPr lang="en-US" sz="1100" b="0" dirty="0">
                <a:solidFill>
                  <a:srgbClr val="C586C0"/>
                </a:solidFill>
                <a:effectLst/>
                <a:latin typeface="Courier New" panose="02070309020205020404" pitchFamily="49" charset="0"/>
              </a:rPr>
              <a:t>from</a:t>
            </a:r>
            <a:r>
              <a:rPr lang="en-US" sz="1100" b="0" dirty="0">
                <a:solidFill>
                  <a:srgbClr val="D4D4D4"/>
                </a:solidFill>
                <a:effectLst/>
                <a:latin typeface="Courier New" panose="02070309020205020404" pitchFamily="49" charset="0"/>
              </a:rPr>
              <a:t> </a:t>
            </a:r>
            <a:r>
              <a:rPr lang="en-US" sz="1100" b="0" dirty="0" err="1">
                <a:solidFill>
                  <a:srgbClr val="D4D4D4"/>
                </a:solidFill>
                <a:effectLst/>
                <a:latin typeface="Courier New" panose="02070309020205020404" pitchFamily="49" charset="0"/>
              </a:rPr>
              <a:t>google.colab</a:t>
            </a:r>
            <a:r>
              <a:rPr lang="en-US" sz="1100" b="0" dirty="0">
                <a:solidFill>
                  <a:srgbClr val="D4D4D4"/>
                </a:solidFill>
                <a:effectLst/>
                <a:latin typeface="Courier New" panose="02070309020205020404" pitchFamily="49" charset="0"/>
              </a:rPr>
              <a:t> </a:t>
            </a:r>
            <a:r>
              <a:rPr lang="en-US" sz="1100" b="0" dirty="0">
                <a:solidFill>
                  <a:srgbClr val="C586C0"/>
                </a:solidFill>
                <a:effectLst/>
                <a:latin typeface="Courier New" panose="02070309020205020404" pitchFamily="49" charset="0"/>
              </a:rPr>
              <a:t>import</a:t>
            </a:r>
            <a:r>
              <a:rPr lang="en-US" sz="1100" b="0" dirty="0">
                <a:solidFill>
                  <a:srgbClr val="D4D4D4"/>
                </a:solidFill>
                <a:effectLst/>
                <a:latin typeface="Courier New" panose="02070309020205020404" pitchFamily="49" charset="0"/>
              </a:rPr>
              <a:t> drive</a:t>
            </a:r>
          </a:p>
          <a:p>
            <a:r>
              <a:rPr lang="en-US" sz="1100" b="0" dirty="0" err="1">
                <a:solidFill>
                  <a:srgbClr val="D4D4D4"/>
                </a:solidFill>
                <a:effectLst/>
                <a:latin typeface="Courier New" panose="02070309020205020404" pitchFamily="49" charset="0"/>
              </a:rPr>
              <a:t>drive.mount</a:t>
            </a:r>
            <a:r>
              <a:rPr lang="en-US" sz="1100" b="0" dirty="0">
                <a:solidFill>
                  <a:srgbClr val="DCDCDC"/>
                </a:solidFill>
                <a:effectLst/>
                <a:latin typeface="Courier New" panose="02070309020205020404" pitchFamily="49" charset="0"/>
              </a:rPr>
              <a:t>(</a:t>
            </a:r>
            <a:r>
              <a:rPr lang="en-US" sz="1100" b="0" dirty="0">
                <a:solidFill>
                  <a:srgbClr val="CE9178"/>
                </a:solidFill>
                <a:effectLst/>
                <a:latin typeface="Courier New" panose="02070309020205020404" pitchFamily="49" charset="0"/>
              </a:rPr>
              <a:t>'/content/drive’</a:t>
            </a:r>
            <a:r>
              <a:rPr lang="en-US" sz="1100" b="0" dirty="0">
                <a:solidFill>
                  <a:srgbClr val="DCDCDC"/>
                </a:solidFill>
                <a:effectLst/>
                <a:latin typeface="Courier New" panose="02070309020205020404" pitchFamily="49" charset="0"/>
              </a:rPr>
              <a:t>)</a:t>
            </a:r>
            <a:endParaRPr lang="en-US" sz="1100" b="0" dirty="0">
              <a:solidFill>
                <a:srgbClr val="D4D4D4"/>
              </a:solidFill>
              <a:effectLst/>
              <a:latin typeface="Courier New" panose="02070309020205020404" pitchFamily="49" charset="0"/>
            </a:endParaRPr>
          </a:p>
          <a:p>
            <a:endParaRPr lang="en-US" sz="1000" dirty="0">
              <a:solidFill>
                <a:srgbClr val="DCDCDC"/>
              </a:solidFill>
              <a:latin typeface="Courier New" panose="02070309020205020404" pitchFamily="49" charset="0"/>
            </a:endParaRPr>
          </a:p>
          <a:p>
            <a:r>
              <a:rPr lang="en-IN" sz="1100" b="0" dirty="0">
                <a:solidFill>
                  <a:srgbClr val="C586C0"/>
                </a:solidFill>
                <a:effectLst/>
                <a:latin typeface="Courier New" panose="02070309020205020404" pitchFamily="49" charset="0"/>
              </a:rPr>
              <a:t>import</a:t>
            </a:r>
            <a:r>
              <a:rPr lang="en-IN" sz="1100" b="0" dirty="0">
                <a:solidFill>
                  <a:srgbClr val="D4D4D4"/>
                </a:solidFill>
                <a:effectLst/>
                <a:latin typeface="Courier New" panose="02070309020205020404" pitchFamily="49" charset="0"/>
              </a:rPr>
              <a:t> </a:t>
            </a:r>
            <a:r>
              <a:rPr lang="en-IN" sz="1100" b="0" dirty="0" err="1">
                <a:solidFill>
                  <a:srgbClr val="D4D4D4"/>
                </a:solidFill>
                <a:effectLst/>
                <a:latin typeface="Courier New" panose="02070309020205020404" pitchFamily="49" charset="0"/>
              </a:rPr>
              <a:t>os</a:t>
            </a:r>
            <a:endParaRPr lang="en-IN" sz="1100" b="0" dirty="0">
              <a:solidFill>
                <a:srgbClr val="D4D4D4"/>
              </a:solidFill>
              <a:effectLst/>
              <a:latin typeface="Courier New" panose="02070309020205020404" pitchFamily="49" charset="0"/>
            </a:endParaRPr>
          </a:p>
          <a:p>
            <a:r>
              <a:rPr lang="en-IN" sz="1100" b="0" dirty="0" err="1">
                <a:solidFill>
                  <a:srgbClr val="D4D4D4"/>
                </a:solidFill>
                <a:effectLst/>
                <a:latin typeface="Courier New" panose="02070309020205020404" pitchFamily="49" charset="0"/>
              </a:rPr>
              <a:t>output_directory</a:t>
            </a:r>
            <a:r>
              <a:rPr lang="en-IN" sz="1100" b="0" dirty="0">
                <a:solidFill>
                  <a:srgbClr val="D4D4D4"/>
                </a:solidFill>
                <a:effectLst/>
                <a:latin typeface="Courier New" panose="02070309020205020404" pitchFamily="49" charset="0"/>
              </a:rPr>
              <a:t> = </a:t>
            </a:r>
            <a:r>
              <a:rPr lang="en-IN" sz="1100" b="0" dirty="0">
                <a:solidFill>
                  <a:srgbClr val="CE9178"/>
                </a:solidFill>
                <a:effectLst/>
                <a:latin typeface="Courier New" panose="02070309020205020404" pitchFamily="49" charset="0"/>
              </a:rPr>
              <a:t>"/content/drive/My Drive/"</a:t>
            </a:r>
            <a:endParaRPr lang="en-IN" sz="1100" b="0" dirty="0">
              <a:solidFill>
                <a:srgbClr val="D4D4D4"/>
              </a:solidFill>
              <a:effectLst/>
              <a:latin typeface="Courier New" panose="02070309020205020404" pitchFamily="49" charset="0"/>
            </a:endParaRPr>
          </a:p>
          <a:p>
            <a:r>
              <a:rPr lang="en-IN" sz="1100" b="0" dirty="0" err="1">
                <a:solidFill>
                  <a:srgbClr val="D4D4D4"/>
                </a:solidFill>
                <a:effectLst/>
                <a:latin typeface="Courier New" panose="02070309020205020404" pitchFamily="49" charset="0"/>
              </a:rPr>
              <a:t>os.makedirs</a:t>
            </a:r>
            <a:r>
              <a:rPr lang="en-IN" sz="1100" b="0" dirty="0">
                <a:solidFill>
                  <a:srgbClr val="DCDCDC"/>
                </a:solidFill>
                <a:effectLst/>
                <a:latin typeface="Courier New" panose="02070309020205020404" pitchFamily="49" charset="0"/>
              </a:rPr>
              <a:t>(</a:t>
            </a:r>
            <a:r>
              <a:rPr lang="en-IN" sz="1100" b="0" dirty="0" err="1">
                <a:solidFill>
                  <a:srgbClr val="D4D4D4"/>
                </a:solidFill>
                <a:effectLst/>
                <a:latin typeface="Courier New" panose="02070309020205020404" pitchFamily="49" charset="0"/>
              </a:rPr>
              <a:t>output_directory</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a:t>
            </a:r>
            <a:r>
              <a:rPr lang="en-IN" sz="1100" b="0" dirty="0" err="1">
                <a:solidFill>
                  <a:srgbClr val="D4D4D4"/>
                </a:solidFill>
                <a:effectLst/>
                <a:latin typeface="Courier New" panose="02070309020205020404" pitchFamily="49" charset="0"/>
              </a:rPr>
              <a:t>exist_ok</a:t>
            </a:r>
            <a:r>
              <a:rPr lang="en-IN" sz="1100" b="0" dirty="0">
                <a:solidFill>
                  <a:srgbClr val="D4D4D4"/>
                </a:solidFill>
                <a:effectLst/>
                <a:latin typeface="Courier New" panose="02070309020205020404" pitchFamily="49" charset="0"/>
              </a:rPr>
              <a:t>=</a:t>
            </a:r>
            <a:r>
              <a:rPr lang="en-IN" sz="1100" b="0" dirty="0">
                <a:solidFill>
                  <a:srgbClr val="569CD6"/>
                </a:solidFill>
                <a:effectLst/>
                <a:latin typeface="Courier New" panose="02070309020205020404" pitchFamily="49" charset="0"/>
              </a:rPr>
              <a:t>True</a:t>
            </a:r>
            <a:r>
              <a:rPr lang="en-IN" sz="1100" b="0" dirty="0">
                <a:solidFill>
                  <a:srgbClr val="DCDCDC"/>
                </a:solidFill>
                <a:effectLst/>
                <a:latin typeface="Courier New" panose="02070309020205020404" pitchFamily="49" charset="0"/>
              </a:rPr>
              <a:t>)</a:t>
            </a:r>
            <a:endParaRPr lang="en-IN" sz="1100" b="0" dirty="0">
              <a:solidFill>
                <a:srgbClr val="D4D4D4"/>
              </a:solidFill>
              <a:effectLst/>
              <a:latin typeface="Courier New" panose="02070309020205020404" pitchFamily="49" charset="0"/>
            </a:endParaRPr>
          </a:p>
          <a:p>
            <a:r>
              <a:rPr lang="en-IN" sz="1100" b="0" dirty="0" err="1">
                <a:solidFill>
                  <a:srgbClr val="D4D4D4"/>
                </a:solidFill>
                <a:effectLst/>
                <a:latin typeface="Courier New" panose="02070309020205020404" pitchFamily="49" charset="0"/>
              </a:rPr>
              <a:t>ge_model.export_results</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directory=</a:t>
            </a:r>
            <a:r>
              <a:rPr lang="en-IN" sz="1100" b="0" dirty="0" err="1">
                <a:solidFill>
                  <a:srgbClr val="D4D4D4"/>
                </a:solidFill>
                <a:effectLst/>
                <a:latin typeface="Courier New" panose="02070309020205020404" pitchFamily="49" charset="0"/>
              </a:rPr>
              <a:t>output_directory</a:t>
            </a:r>
            <a:r>
              <a:rPr lang="en-IN" sz="1100" b="0" dirty="0">
                <a:solidFill>
                  <a:srgbClr val="DCDCDC"/>
                </a:solidFill>
                <a:effectLst/>
                <a:latin typeface="Courier New" panose="02070309020205020404" pitchFamily="49" charset="0"/>
              </a:rPr>
              <a:t>,</a:t>
            </a:r>
            <a:r>
              <a:rPr lang="en-IN" sz="1100" b="0" dirty="0">
                <a:solidFill>
                  <a:srgbClr val="D4D4D4"/>
                </a:solidFill>
                <a:effectLst/>
                <a:latin typeface="Courier New" panose="02070309020205020404" pitchFamily="49" charset="0"/>
              </a:rPr>
              <a:t> name=</a:t>
            </a:r>
            <a:r>
              <a:rPr lang="en-IN" sz="1100" b="0" dirty="0">
                <a:solidFill>
                  <a:srgbClr val="CE9178"/>
                </a:solidFill>
                <a:effectLst/>
                <a:latin typeface="Courier New" panose="02070309020205020404" pitchFamily="49" charset="0"/>
              </a:rPr>
              <a:t>"</a:t>
            </a:r>
            <a:r>
              <a:rPr lang="en-IN" sz="1100" b="0" dirty="0" err="1">
                <a:solidFill>
                  <a:srgbClr val="CE9178"/>
                </a:solidFill>
                <a:effectLst/>
                <a:latin typeface="Courier New" panose="02070309020205020404" pitchFamily="49" charset="0"/>
              </a:rPr>
              <a:t>GE_analysis</a:t>
            </a:r>
            <a:r>
              <a:rPr lang="en-IN" sz="1100" b="0" dirty="0">
                <a:solidFill>
                  <a:srgbClr val="CE9178"/>
                </a:solidFill>
                <a:effectLst/>
                <a:latin typeface="Courier New" panose="02070309020205020404" pitchFamily="49" charset="0"/>
              </a:rPr>
              <a:t>"</a:t>
            </a:r>
            <a:r>
              <a:rPr lang="en-IN" sz="1100" b="0" dirty="0">
                <a:solidFill>
                  <a:srgbClr val="DCDCDC"/>
                </a:solidFill>
                <a:effectLst/>
                <a:latin typeface="Courier New" panose="02070309020205020404" pitchFamily="49" charset="0"/>
              </a:rPr>
              <a:t>)</a:t>
            </a:r>
            <a:endParaRPr lang="en-IN" sz="1100" b="0" dirty="0">
              <a:solidFill>
                <a:srgbClr val="D4D4D4"/>
              </a:solidFill>
              <a:effectLst/>
              <a:latin typeface="Courier New" panose="02070309020205020404" pitchFamily="49" charset="0"/>
            </a:endParaRPr>
          </a:p>
          <a:p>
            <a:endParaRPr lang="en-US" sz="1000" b="0" dirty="0">
              <a:solidFill>
                <a:srgbClr val="D4D4D4"/>
              </a:solidFill>
              <a:effectLst/>
              <a:latin typeface="Courier New" panose="02070309020205020404" pitchFamily="49" charset="0"/>
            </a:endParaRPr>
          </a:p>
        </p:txBody>
      </p:sp>
    </p:spTree>
    <p:extLst>
      <p:ext uri="{BB962C8B-B14F-4D97-AF65-F5344CB8AC3E}">
        <p14:creationId xmlns:p14="http://schemas.microsoft.com/office/powerpoint/2010/main" val="3395693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AEDCD5-A6AC-9137-5DD6-2828158C0692}"/>
              </a:ext>
            </a:extLst>
          </p:cNvPr>
          <p:cNvSpPr txBox="1"/>
          <p:nvPr/>
        </p:nvSpPr>
        <p:spPr>
          <a:xfrm>
            <a:off x="564994" y="416312"/>
            <a:ext cx="2683727" cy="461665"/>
          </a:xfrm>
          <a:prstGeom prst="rect">
            <a:avLst/>
          </a:prstGeom>
          <a:noFill/>
        </p:spPr>
        <p:txBody>
          <a:bodyPr wrap="square" rtlCol="0">
            <a:spAutoFit/>
          </a:bodyPr>
          <a:lstStyle/>
          <a:p>
            <a:r>
              <a:rPr lang="en-IN" sz="2400" dirty="0">
                <a:solidFill>
                  <a:schemeClr val="bg1"/>
                </a:solidFill>
              </a:rPr>
              <a:t>Results</a:t>
            </a:r>
          </a:p>
        </p:txBody>
      </p:sp>
      <p:sp>
        <p:nvSpPr>
          <p:cNvPr id="5" name="TextBox 4">
            <a:extLst>
              <a:ext uri="{FF2B5EF4-FFF2-40B4-BE49-F238E27FC236}">
                <a16:creationId xmlns:a16="http://schemas.microsoft.com/office/drawing/2014/main" id="{CE133AC5-09DB-550A-64A5-358EFD63B4C1}"/>
              </a:ext>
            </a:extLst>
          </p:cNvPr>
          <p:cNvSpPr txBox="1"/>
          <p:nvPr/>
        </p:nvSpPr>
        <p:spPr>
          <a:xfrm>
            <a:off x="564994" y="877977"/>
            <a:ext cx="3337932" cy="276999"/>
          </a:xfrm>
          <a:prstGeom prst="rect">
            <a:avLst/>
          </a:prstGeom>
          <a:noFill/>
        </p:spPr>
        <p:txBody>
          <a:bodyPr wrap="square" rtlCol="0">
            <a:spAutoFit/>
          </a:bodyPr>
          <a:lstStyle/>
          <a:p>
            <a:r>
              <a:rPr lang="en-IN" sz="1200" dirty="0">
                <a:solidFill>
                  <a:schemeClr val="bg2">
                    <a:lumMod val="40000"/>
                    <a:lumOff val="60000"/>
                  </a:schemeClr>
                </a:solidFill>
              </a:rPr>
              <a:t>Structural Gravity Model Estimates</a:t>
            </a:r>
          </a:p>
        </p:txBody>
      </p:sp>
      <p:sp>
        <p:nvSpPr>
          <p:cNvPr id="9" name="TextBox 8">
            <a:extLst>
              <a:ext uri="{FF2B5EF4-FFF2-40B4-BE49-F238E27FC236}">
                <a16:creationId xmlns:a16="http://schemas.microsoft.com/office/drawing/2014/main" id="{359390FD-D6B3-6751-9954-DB1B82625082}"/>
              </a:ext>
            </a:extLst>
          </p:cNvPr>
          <p:cNvSpPr txBox="1"/>
          <p:nvPr/>
        </p:nvSpPr>
        <p:spPr>
          <a:xfrm>
            <a:off x="564994" y="4167459"/>
            <a:ext cx="4244897" cy="261610"/>
          </a:xfrm>
          <a:prstGeom prst="rect">
            <a:avLst/>
          </a:prstGeom>
          <a:noFill/>
        </p:spPr>
        <p:txBody>
          <a:bodyPr wrap="square" rtlCol="0">
            <a:spAutoFit/>
          </a:bodyPr>
          <a:lstStyle/>
          <a:p>
            <a:r>
              <a:rPr lang="en-IN" sz="1100" dirty="0">
                <a:solidFill>
                  <a:schemeClr val="bg2"/>
                </a:solidFill>
              </a:rPr>
              <a:t>Here Trade is the Dependent variable</a:t>
            </a:r>
          </a:p>
        </p:txBody>
      </p:sp>
      <p:sp>
        <p:nvSpPr>
          <p:cNvPr id="10" name="TextBox 9">
            <a:extLst>
              <a:ext uri="{FF2B5EF4-FFF2-40B4-BE49-F238E27FC236}">
                <a16:creationId xmlns:a16="http://schemas.microsoft.com/office/drawing/2014/main" id="{8465CEAE-CE48-C4F0-3DD0-242232CAFCE3}"/>
              </a:ext>
            </a:extLst>
          </p:cNvPr>
          <p:cNvSpPr txBox="1"/>
          <p:nvPr/>
        </p:nvSpPr>
        <p:spPr>
          <a:xfrm>
            <a:off x="5032917" y="416312"/>
            <a:ext cx="3546089" cy="4524315"/>
          </a:xfrm>
          <a:prstGeom prst="rect">
            <a:avLst/>
          </a:prstGeom>
          <a:noFill/>
        </p:spPr>
        <p:txBody>
          <a:bodyPr wrap="square" rtlCol="0">
            <a:spAutoFit/>
          </a:bodyPr>
          <a:lstStyle/>
          <a:p>
            <a:pPr marL="171450" indent="-171450">
              <a:buFont typeface="Arial" panose="020B0604020202020204" pitchFamily="34" charset="0"/>
              <a:buChar char="•"/>
            </a:pPr>
            <a:r>
              <a:rPr lang="en-US" sz="1000" b="0" i="0" u="none" strike="noStrike" dirty="0">
                <a:solidFill>
                  <a:schemeClr val="bg1"/>
                </a:solidFill>
                <a:effectLst/>
                <a:latin typeface="Times New Roman" panose="02020603050405020304" pitchFamily="18" charset="0"/>
              </a:rPr>
              <a:t>The negative coefficient for tariffs (-0.0533) suggests that increased tariff rates are likely to decrease trade flows, aligning with conventional economic theory.</a:t>
            </a:r>
          </a:p>
          <a:p>
            <a:pPr marL="171450" indent="-171450">
              <a:buFont typeface="Arial" panose="020B0604020202020204" pitchFamily="34" charset="0"/>
              <a:buChar char="•"/>
            </a:pPr>
            <a:endParaRPr lang="en-US" sz="1000" b="0" i="0" dirty="0">
              <a:solidFill>
                <a:schemeClr val="bg1"/>
              </a:solidFill>
              <a:effectLst/>
              <a:latin typeface="Söhne"/>
            </a:endParaRPr>
          </a:p>
          <a:p>
            <a:pPr marL="285750" indent="-285750">
              <a:buFont typeface="Arial" panose="020B0604020202020204" pitchFamily="34" charset="0"/>
              <a:buChar char="•"/>
            </a:pPr>
            <a:r>
              <a:rPr lang="en-US" sz="1000" b="0" i="0" u="none" strike="noStrike" dirty="0">
                <a:solidFill>
                  <a:schemeClr val="bg1"/>
                </a:solidFill>
                <a:effectLst/>
                <a:latin typeface="Times New Roman" panose="02020603050405020304" pitchFamily="18" charset="0"/>
              </a:rPr>
              <a:t>contig has a positive effect (0.2882) and is significant at 1% level, indicating that countries sharing borders tend to engage in higher trade volumes. </a:t>
            </a:r>
          </a:p>
          <a:p>
            <a:pPr marL="285750" indent="-285750">
              <a:buFont typeface="Arial" panose="020B0604020202020204" pitchFamily="34" charset="0"/>
              <a:buChar char="•"/>
            </a:pPr>
            <a:endParaRPr lang="en-US" sz="1000" dirty="0">
              <a:solidFill>
                <a:schemeClr val="bg1"/>
              </a:solidFill>
              <a:latin typeface="Söhne"/>
            </a:endParaRPr>
          </a:p>
          <a:p>
            <a:r>
              <a:rPr lang="en-US" sz="1000" b="0" i="0" u="none" strike="noStrike" dirty="0">
                <a:solidFill>
                  <a:schemeClr val="bg1"/>
                </a:solidFill>
                <a:effectLst/>
                <a:latin typeface="Times New Roman" panose="02020603050405020304" pitchFamily="18" charset="0"/>
              </a:rPr>
              <a:t>        The coefficient for common colonial history (</a:t>
            </a:r>
            <a:r>
              <a:rPr lang="en-US" sz="1000" b="0" i="0" u="none" strike="noStrike" dirty="0" err="1">
                <a:solidFill>
                  <a:schemeClr val="bg1"/>
                </a:solidFill>
                <a:effectLst/>
                <a:latin typeface="Times New Roman" panose="02020603050405020304" pitchFamily="18" charset="0"/>
              </a:rPr>
              <a:t>comcol</a:t>
            </a:r>
            <a:r>
              <a:rPr lang="en-US" sz="1000" b="0" i="0" u="none" strike="noStrike" dirty="0">
                <a:solidFill>
                  <a:schemeClr val="bg1"/>
                </a:solidFill>
                <a:effectLst/>
                <a:latin typeface="Times New Roman" panose="02020603050405020304" pitchFamily="18" charset="0"/>
              </a:rPr>
              <a:t>) is    significant and positive (0.9727), reaffirming the historical ties that often enhance trade</a:t>
            </a:r>
            <a:endParaRPr lang="en-US" sz="1000" dirty="0">
              <a:solidFill>
                <a:schemeClr val="bg1"/>
              </a:solidFill>
              <a:latin typeface="Söhne"/>
            </a:endParaRPr>
          </a:p>
          <a:p>
            <a:pPr marL="285750" indent="-285750">
              <a:buFont typeface="Arial" panose="020B0604020202020204" pitchFamily="34" charset="0"/>
              <a:buChar char="•"/>
            </a:pPr>
            <a:endParaRPr lang="en-US" sz="1000" b="0" i="0" u="none" strike="noStrike" dirty="0">
              <a:solidFill>
                <a:schemeClr val="bg1"/>
              </a:solidFill>
              <a:effectLst/>
              <a:latin typeface="Times New Roman" panose="02020603050405020304" pitchFamily="18" charset="0"/>
            </a:endParaRPr>
          </a:p>
          <a:p>
            <a:pPr marL="285750" indent="-285750">
              <a:buFont typeface="Arial" panose="020B0604020202020204" pitchFamily="34" charset="0"/>
              <a:buChar char="•"/>
            </a:pPr>
            <a:r>
              <a:rPr lang="en-US" sz="1000" b="0" i="0" u="none" strike="noStrike" dirty="0">
                <a:solidFill>
                  <a:schemeClr val="bg1"/>
                </a:solidFill>
                <a:effectLst/>
                <a:latin typeface="Times New Roman" panose="02020603050405020304" pitchFamily="18" charset="0"/>
              </a:rPr>
              <a:t>The ASEAN Free Trade Agreement (</a:t>
            </a:r>
            <a:r>
              <a:rPr lang="en-US" sz="1000" b="0" i="0" u="none" strike="noStrike" dirty="0" err="1">
                <a:solidFill>
                  <a:schemeClr val="bg1"/>
                </a:solidFill>
                <a:effectLst/>
                <a:latin typeface="Times New Roman" panose="02020603050405020304" pitchFamily="18" charset="0"/>
              </a:rPr>
              <a:t>asean_FTA</a:t>
            </a:r>
            <a:r>
              <a:rPr lang="en-US" sz="1000" b="0" i="0" u="none" strike="noStrike" dirty="0">
                <a:solidFill>
                  <a:schemeClr val="bg1"/>
                </a:solidFill>
                <a:effectLst/>
                <a:latin typeface="Times New Roman" panose="02020603050405020304" pitchFamily="18" charset="0"/>
              </a:rPr>
              <a:t>) variable shows a positive coefficient(0.3073)  indicating FTAs increase the trade volume, but not statistically significant, which may be due to some missing other important variables that are not taken into consideration like prevalence score which may affect the significance of the variable</a:t>
            </a:r>
          </a:p>
          <a:p>
            <a:pPr rtl="0">
              <a:spcBef>
                <a:spcPts val="0"/>
              </a:spcBef>
              <a:spcAft>
                <a:spcPts val="0"/>
              </a:spcAft>
            </a:pPr>
            <a:r>
              <a:rPr lang="en-US" sz="1800" b="0" i="0" u="none" strike="noStrike" dirty="0">
                <a:solidFill>
                  <a:srgbClr val="000000"/>
                </a:solidFill>
                <a:effectLst/>
                <a:latin typeface="Times New Roman" panose="02020603050405020304" pitchFamily="18" charset="0"/>
              </a:rPr>
              <a:t> </a:t>
            </a:r>
            <a:r>
              <a:rPr lang="en-US" sz="1000" b="0" i="0" u="none" strike="noStrike" dirty="0">
                <a:solidFill>
                  <a:schemeClr val="bg1"/>
                </a:solidFill>
                <a:effectLst/>
                <a:latin typeface="Times New Roman" panose="02020603050405020304" pitchFamily="18" charset="0"/>
              </a:rPr>
              <a:t>International border dummy has a positive coefficient (1.9127) and is highly significant suggesting that economic integration of countries and global dynamics has a positive association with trade volumes and helps in shaping trade patterns.</a:t>
            </a:r>
          </a:p>
          <a:p>
            <a:pPr rtl="0">
              <a:spcBef>
                <a:spcPts val="0"/>
              </a:spcBef>
              <a:spcAft>
                <a:spcPts val="0"/>
              </a:spcAft>
            </a:pPr>
            <a:endParaRPr lang="en-US" sz="1000" b="0" dirty="0">
              <a:solidFill>
                <a:schemeClr val="bg1"/>
              </a:solidFill>
              <a:effectLst/>
            </a:endParaRPr>
          </a:p>
          <a:p>
            <a:r>
              <a:rPr lang="en-US" sz="1000" b="0" i="0" u="none" strike="noStrike" dirty="0" err="1">
                <a:solidFill>
                  <a:schemeClr val="bg1"/>
                </a:solidFill>
                <a:effectLst/>
                <a:latin typeface="Times New Roman" panose="02020603050405020304" pitchFamily="18" charset="0"/>
              </a:rPr>
              <a:t>lndist</a:t>
            </a:r>
            <a:r>
              <a:rPr lang="en-US" sz="1000" b="0" i="0" u="none" strike="noStrike" dirty="0">
                <a:solidFill>
                  <a:schemeClr val="bg1"/>
                </a:solidFill>
                <a:effectLst/>
                <a:latin typeface="Times New Roman" panose="02020603050405020304" pitchFamily="18" charset="0"/>
              </a:rPr>
              <a:t> has a negative coefficient which suggests increasing distance trade reduces which is economically true, but it is not significant.</a:t>
            </a:r>
            <a:br>
              <a:rPr lang="en-US" sz="1000" b="0" dirty="0">
                <a:solidFill>
                  <a:schemeClr val="bg1"/>
                </a:solidFill>
                <a:effectLst/>
              </a:rPr>
            </a:br>
            <a:endParaRPr lang="en-IN" sz="1000" dirty="0">
              <a:solidFill>
                <a:schemeClr val="bg1"/>
              </a:solidFill>
            </a:endParaRPr>
          </a:p>
        </p:txBody>
      </p:sp>
      <p:pic>
        <p:nvPicPr>
          <p:cNvPr id="7" name="Picture 6">
            <a:extLst>
              <a:ext uri="{FF2B5EF4-FFF2-40B4-BE49-F238E27FC236}">
                <a16:creationId xmlns:a16="http://schemas.microsoft.com/office/drawing/2014/main" id="{9AFBEF2C-174D-94A9-8132-979C7CD6A627}"/>
              </a:ext>
            </a:extLst>
          </p:cNvPr>
          <p:cNvPicPr>
            <a:picLocks noChangeAspect="1"/>
          </p:cNvPicPr>
          <p:nvPr/>
        </p:nvPicPr>
        <p:blipFill>
          <a:blip r:embed="rId3"/>
          <a:stretch>
            <a:fillRect/>
          </a:stretch>
        </p:blipFill>
        <p:spPr>
          <a:xfrm>
            <a:off x="511760" y="1174658"/>
            <a:ext cx="4595499" cy="2794184"/>
          </a:xfrm>
          <a:prstGeom prst="rect">
            <a:avLst/>
          </a:prstGeom>
        </p:spPr>
      </p:pic>
    </p:spTree>
    <p:extLst>
      <p:ext uri="{BB962C8B-B14F-4D97-AF65-F5344CB8AC3E}">
        <p14:creationId xmlns:p14="http://schemas.microsoft.com/office/powerpoint/2010/main" val="3154911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0"/>
          <p:cNvSpPr txBox="1">
            <a:spLocks noGrp="1"/>
          </p:cNvSpPr>
          <p:nvPr>
            <p:ph type="title"/>
          </p:nvPr>
        </p:nvSpPr>
        <p:spPr>
          <a:xfrm>
            <a:off x="765720" y="476030"/>
            <a:ext cx="4004400" cy="5983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lumMod val="40000"/>
                    <a:lumOff val="60000"/>
                  </a:schemeClr>
                </a:solidFill>
              </a:rPr>
              <a:t>Introduction</a:t>
            </a:r>
            <a:endParaRPr dirty="0">
              <a:solidFill>
                <a:schemeClr val="accent1">
                  <a:lumMod val="40000"/>
                  <a:lumOff val="60000"/>
                </a:schemeClr>
              </a:solidFill>
            </a:endParaRPr>
          </a:p>
        </p:txBody>
      </p:sp>
      <p:sp>
        <p:nvSpPr>
          <p:cNvPr id="285" name="Google Shape;285;p30"/>
          <p:cNvSpPr/>
          <p:nvPr/>
        </p:nvSpPr>
        <p:spPr>
          <a:xfrm flipH="1">
            <a:off x="7802450" y="3289066"/>
            <a:ext cx="917100" cy="23964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TextBox 7">
            <a:extLst>
              <a:ext uri="{FF2B5EF4-FFF2-40B4-BE49-F238E27FC236}">
                <a16:creationId xmlns:a16="http://schemas.microsoft.com/office/drawing/2014/main" id="{0A9A6A6B-83BF-EEFB-8EB7-4FA4E9DF9F66}"/>
              </a:ext>
            </a:extLst>
          </p:cNvPr>
          <p:cNvSpPr txBox="1"/>
          <p:nvPr/>
        </p:nvSpPr>
        <p:spPr>
          <a:xfrm>
            <a:off x="521510" y="1074420"/>
            <a:ext cx="8100980" cy="3416320"/>
          </a:xfrm>
          <a:prstGeom prst="rect">
            <a:avLst/>
          </a:prstGeom>
          <a:noFill/>
        </p:spPr>
        <p:txBody>
          <a:bodyPr wrap="square">
            <a:spAutoFit/>
          </a:bodyPr>
          <a:lstStyle/>
          <a:p>
            <a:pPr marL="285750" indent="-285750">
              <a:buClr>
                <a:schemeClr val="accent4">
                  <a:lumMod val="40000"/>
                  <a:lumOff val="60000"/>
                </a:schemeClr>
              </a:buClr>
              <a:buFont typeface="Wingdings" panose="05000000000000000000" pitchFamily="2" charset="2"/>
              <a:buChar char="§"/>
            </a:pPr>
            <a:r>
              <a:rPr lang="en-US" sz="1350" b="0" i="0" dirty="0">
                <a:solidFill>
                  <a:schemeClr val="bg1"/>
                </a:solidFill>
                <a:effectLst/>
                <a:latin typeface="Söhne"/>
              </a:rPr>
              <a:t>International trade serves as a critical driver for economic advancement, innovation, and intercultural dialogue in the 21st century.</a:t>
            </a:r>
          </a:p>
          <a:p>
            <a:pPr marL="285750" indent="-285750">
              <a:buClr>
                <a:schemeClr val="accent4">
                  <a:lumMod val="40000"/>
                  <a:lumOff val="60000"/>
                </a:schemeClr>
              </a:buClr>
              <a:buFont typeface="Wingdings" panose="05000000000000000000" pitchFamily="2" charset="2"/>
              <a:buChar char="§"/>
            </a:pPr>
            <a:r>
              <a:rPr lang="en-US" sz="1350" b="0" i="0" dirty="0">
                <a:solidFill>
                  <a:schemeClr val="bg1"/>
                </a:solidFill>
                <a:effectLst/>
                <a:latin typeface="Söhne"/>
              </a:rPr>
              <a:t>ASEAN engages in trade agreements to lower trade barriers, expand market access, and promote fair competition among member countries.</a:t>
            </a:r>
            <a:endParaRPr lang="en-US" sz="1350" dirty="0">
              <a:solidFill>
                <a:schemeClr val="bg1"/>
              </a:solidFill>
              <a:latin typeface="Söhne"/>
            </a:endParaRPr>
          </a:p>
          <a:p>
            <a:pPr marL="285750" indent="-285750">
              <a:buClr>
                <a:schemeClr val="accent4">
                  <a:lumMod val="40000"/>
                  <a:lumOff val="60000"/>
                </a:schemeClr>
              </a:buClr>
              <a:buFont typeface="Wingdings" panose="05000000000000000000" pitchFamily="2" charset="2"/>
              <a:buChar char="§"/>
            </a:pPr>
            <a:r>
              <a:rPr lang="en-US" sz="1350" b="0" i="0" dirty="0">
                <a:solidFill>
                  <a:schemeClr val="bg1"/>
                </a:solidFill>
                <a:effectLst/>
                <a:latin typeface="Söhne"/>
              </a:rPr>
              <a:t>ASEAN is a blend of countries with varying economic strengths, including natural resources, manufacturing, and emerging tech sectors.</a:t>
            </a:r>
          </a:p>
          <a:p>
            <a:pPr marL="285750" indent="-285750">
              <a:buClr>
                <a:schemeClr val="accent4">
                  <a:lumMod val="40000"/>
                  <a:lumOff val="60000"/>
                </a:schemeClr>
              </a:buClr>
              <a:buFont typeface="Wingdings" panose="05000000000000000000" pitchFamily="2" charset="2"/>
              <a:buChar char="§"/>
            </a:pPr>
            <a:r>
              <a:rPr lang="en-US" sz="1350" dirty="0">
                <a:solidFill>
                  <a:schemeClr val="bg1"/>
                </a:solidFill>
                <a:latin typeface="Söhne"/>
              </a:rPr>
              <a:t>H</a:t>
            </a:r>
            <a:r>
              <a:rPr lang="en-US" sz="1350" b="0" i="0" dirty="0">
                <a:solidFill>
                  <a:schemeClr val="bg1"/>
                </a:solidFill>
                <a:effectLst/>
                <a:latin typeface="Söhne"/>
              </a:rPr>
              <a:t>olds a strategic position that bridges Eastern and Western markets, making it a major player in the global economy.</a:t>
            </a:r>
          </a:p>
          <a:p>
            <a:pPr marL="285750" indent="-285750">
              <a:buClr>
                <a:schemeClr val="accent4">
                  <a:lumMod val="40000"/>
                  <a:lumOff val="60000"/>
                </a:schemeClr>
              </a:buClr>
              <a:buFont typeface="Wingdings" panose="05000000000000000000" pitchFamily="2" charset="2"/>
              <a:buChar char="§"/>
            </a:pPr>
            <a:r>
              <a:rPr lang="en-US" sz="1350" b="0" i="0" dirty="0">
                <a:solidFill>
                  <a:schemeClr val="bg1"/>
                </a:solidFill>
                <a:effectLst/>
                <a:latin typeface="Söhne"/>
              </a:rPr>
              <a:t>Despite internal differences, ASEAN countries share a commitment to peace, stability, and economic growth.</a:t>
            </a:r>
            <a:endParaRPr lang="en-US" sz="1350" dirty="0">
              <a:solidFill>
                <a:schemeClr val="bg1"/>
              </a:solidFill>
              <a:latin typeface="Söhne"/>
            </a:endParaRPr>
          </a:p>
          <a:p>
            <a:pPr marL="285750" indent="-285750">
              <a:buClr>
                <a:schemeClr val="accent4">
                  <a:lumMod val="40000"/>
                  <a:lumOff val="60000"/>
                </a:schemeClr>
              </a:buClr>
              <a:buFont typeface="Wingdings" panose="05000000000000000000" pitchFamily="2" charset="2"/>
              <a:buChar char="§"/>
            </a:pPr>
            <a:r>
              <a:rPr lang="en-US" sz="1350" b="0" i="0" dirty="0">
                <a:solidFill>
                  <a:schemeClr val="bg1"/>
                </a:solidFill>
                <a:effectLst/>
                <a:latin typeface="Söhne"/>
              </a:rPr>
              <a:t>The rapidly evolving landscape of global trade necessitates ongoing evaluation and reassessment of international trade agreements.</a:t>
            </a:r>
          </a:p>
          <a:p>
            <a:pPr marL="285750" indent="-285750">
              <a:buClr>
                <a:schemeClr val="accent4">
                  <a:lumMod val="40000"/>
                  <a:lumOff val="60000"/>
                </a:schemeClr>
              </a:buClr>
              <a:buFont typeface="Wingdings" panose="05000000000000000000" pitchFamily="2" charset="2"/>
              <a:buChar char="§"/>
            </a:pPr>
            <a:r>
              <a:rPr lang="en-US" sz="1350" b="0" i="0" dirty="0">
                <a:solidFill>
                  <a:schemeClr val="bg1"/>
                </a:solidFill>
                <a:effectLst/>
                <a:latin typeface="Söhne"/>
              </a:rPr>
              <a:t>Australia and India’s strong economy, technological prowess, and geographical proximity make it an intriguing candidate for ASEAN membership.</a:t>
            </a:r>
          </a:p>
          <a:p>
            <a:pPr marL="285750" indent="-285750">
              <a:buClr>
                <a:schemeClr val="accent4">
                  <a:lumMod val="40000"/>
                  <a:lumOff val="60000"/>
                </a:schemeClr>
              </a:buClr>
              <a:buFont typeface="Wingdings" panose="05000000000000000000" pitchFamily="2" charset="2"/>
              <a:buChar char="§"/>
            </a:pPr>
            <a:r>
              <a:rPr lang="en-US" sz="1350" b="1" i="0" dirty="0">
                <a:solidFill>
                  <a:schemeClr val="bg2"/>
                </a:solidFill>
                <a:effectLst/>
                <a:latin typeface="Söhne"/>
              </a:rPr>
              <a:t>Pros and Cons of Inclusion</a:t>
            </a:r>
            <a:r>
              <a:rPr lang="en-US" sz="1350" b="0" i="0" dirty="0">
                <a:solidFill>
                  <a:schemeClr val="bg1"/>
                </a:solidFill>
                <a:effectLst/>
                <a:latin typeface="Söhne"/>
              </a:rPr>
              <a:t>: The hypothetical inclusion of Australia and India into ASEAN could either amplify the bloc's economic influence or introduce new dynamics and challenges that require careful analysis.</a:t>
            </a:r>
          </a:p>
          <a:p>
            <a:pPr marL="285750" indent="-285750">
              <a:buClr>
                <a:schemeClr val="accent4">
                  <a:lumMod val="40000"/>
                  <a:lumOff val="60000"/>
                </a:schemeClr>
              </a:buClr>
              <a:buFont typeface="Wingdings" panose="05000000000000000000" pitchFamily="2" charset="2"/>
              <a:buChar char="§"/>
            </a:pPr>
            <a:endParaRPr lang="en-IN" sz="1350"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4D1DDC9-1477-2BE9-1DE8-A30E2E69BE43}"/>
              </a:ext>
            </a:extLst>
          </p:cNvPr>
          <p:cNvSpPr txBox="1"/>
          <p:nvPr/>
        </p:nvSpPr>
        <p:spPr>
          <a:xfrm>
            <a:off x="628184" y="477361"/>
            <a:ext cx="3776547" cy="369332"/>
          </a:xfrm>
          <a:prstGeom prst="rect">
            <a:avLst/>
          </a:prstGeom>
          <a:noFill/>
        </p:spPr>
        <p:txBody>
          <a:bodyPr wrap="square" rtlCol="0">
            <a:spAutoFit/>
          </a:bodyPr>
          <a:lstStyle/>
          <a:p>
            <a:r>
              <a:rPr lang="en-IN" sz="1800" dirty="0">
                <a:solidFill>
                  <a:schemeClr val="bg1"/>
                </a:solidFill>
              </a:rPr>
              <a:t>Baseline Model Results</a:t>
            </a:r>
          </a:p>
        </p:txBody>
      </p:sp>
      <p:sp>
        <p:nvSpPr>
          <p:cNvPr id="11" name="TextBox 10">
            <a:extLst>
              <a:ext uri="{FF2B5EF4-FFF2-40B4-BE49-F238E27FC236}">
                <a16:creationId xmlns:a16="http://schemas.microsoft.com/office/drawing/2014/main" id="{7E02F979-7567-01E1-1617-4B72609AA459}"/>
              </a:ext>
            </a:extLst>
          </p:cNvPr>
          <p:cNvSpPr txBox="1"/>
          <p:nvPr/>
        </p:nvSpPr>
        <p:spPr>
          <a:xfrm>
            <a:off x="5581495" y="1117653"/>
            <a:ext cx="2793380" cy="3170099"/>
          </a:xfrm>
          <a:prstGeom prst="rect">
            <a:avLst/>
          </a:prstGeom>
          <a:noFill/>
        </p:spPr>
        <p:txBody>
          <a:bodyPr wrap="square">
            <a:spAutoFit/>
          </a:bodyPr>
          <a:lstStyle/>
          <a:p>
            <a:r>
              <a:rPr lang="en-US" sz="1000" b="0" i="0" dirty="0">
                <a:solidFill>
                  <a:srgbClr val="ECECF1"/>
                </a:solidFill>
                <a:effectLst/>
                <a:latin typeface="Söhne"/>
              </a:rPr>
              <a:t>Baseline IMR (Importer Multilateral Resistance) measures a country's general resistance to imports, while baseline OMR (Exporter Multilateral Resistance) measures a country's general resistance to exports, both reflecting non-policy trade barriers such as geographical or economic factors.</a:t>
            </a:r>
          </a:p>
          <a:p>
            <a:endParaRPr lang="en-US" sz="1000" dirty="0">
              <a:solidFill>
                <a:srgbClr val="ECECF1"/>
              </a:solidFill>
              <a:latin typeface="Söhne"/>
            </a:endParaRPr>
          </a:p>
          <a:p>
            <a:r>
              <a:rPr lang="en-US" sz="1000" b="0" i="0" dirty="0">
                <a:solidFill>
                  <a:srgbClr val="ECECF1"/>
                </a:solidFill>
                <a:effectLst/>
                <a:latin typeface="Söhne"/>
              </a:rPr>
              <a:t>The baseline IMR for a country reflects the resistance to imports that is faced by that country from all partners. If another country's IMR is greater than 1, it faces more resistance to imports than India; if it is less than 1, it faces less resistance.</a:t>
            </a:r>
          </a:p>
          <a:p>
            <a:endParaRPr lang="en-US" sz="1000" dirty="0">
              <a:solidFill>
                <a:srgbClr val="ECECF1"/>
              </a:solidFill>
              <a:latin typeface="Söhne"/>
            </a:endParaRPr>
          </a:p>
          <a:p>
            <a:r>
              <a:rPr lang="en-US" sz="1000" b="0" i="0" dirty="0">
                <a:solidFill>
                  <a:srgbClr val="ECECF1"/>
                </a:solidFill>
                <a:effectLst/>
                <a:latin typeface="Söhne"/>
              </a:rPr>
              <a:t>The baseline OMR for a country represents the resistance to exports faced by producers in that country. An OMR less than 1 implies less resistance  and an OMR greater than 1 implies more resistance.</a:t>
            </a:r>
            <a:endParaRPr lang="en-US" sz="1000" dirty="0">
              <a:solidFill>
                <a:srgbClr val="ECECF1"/>
              </a:solidFill>
              <a:latin typeface="Söhne"/>
            </a:endParaRPr>
          </a:p>
        </p:txBody>
      </p:sp>
      <p:pic>
        <p:nvPicPr>
          <p:cNvPr id="6" name="Picture 5">
            <a:extLst>
              <a:ext uri="{FF2B5EF4-FFF2-40B4-BE49-F238E27FC236}">
                <a16:creationId xmlns:a16="http://schemas.microsoft.com/office/drawing/2014/main" id="{8252F912-0649-C8C6-EC92-9B9E7D495D60}"/>
              </a:ext>
            </a:extLst>
          </p:cNvPr>
          <p:cNvPicPr>
            <a:picLocks noChangeAspect="1"/>
          </p:cNvPicPr>
          <p:nvPr/>
        </p:nvPicPr>
        <p:blipFill>
          <a:blip r:embed="rId2"/>
          <a:stretch>
            <a:fillRect/>
          </a:stretch>
        </p:blipFill>
        <p:spPr>
          <a:xfrm>
            <a:off x="1300498" y="1063286"/>
            <a:ext cx="3429842" cy="2906549"/>
          </a:xfrm>
          <a:prstGeom prst="rect">
            <a:avLst/>
          </a:prstGeom>
        </p:spPr>
      </p:pic>
    </p:spTree>
    <p:extLst>
      <p:ext uri="{BB962C8B-B14F-4D97-AF65-F5344CB8AC3E}">
        <p14:creationId xmlns:p14="http://schemas.microsoft.com/office/powerpoint/2010/main" val="3434704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87C93-4547-0C5E-F256-33F67AB6E9B5}"/>
              </a:ext>
            </a:extLst>
          </p:cNvPr>
          <p:cNvSpPr>
            <a:spLocks noGrp="1"/>
          </p:cNvSpPr>
          <p:nvPr>
            <p:ph type="title"/>
          </p:nvPr>
        </p:nvSpPr>
        <p:spPr>
          <a:xfrm>
            <a:off x="2725973" y="1475756"/>
            <a:ext cx="4360200" cy="1486500"/>
          </a:xfrm>
        </p:spPr>
        <p:txBody>
          <a:bodyPr/>
          <a:lstStyle/>
          <a:p>
            <a:r>
              <a:rPr lang="en-IN" dirty="0"/>
              <a:t>INDIA’S EXIT</a:t>
            </a:r>
          </a:p>
        </p:txBody>
      </p:sp>
    </p:spTree>
    <p:extLst>
      <p:ext uri="{BB962C8B-B14F-4D97-AF65-F5344CB8AC3E}">
        <p14:creationId xmlns:p14="http://schemas.microsoft.com/office/powerpoint/2010/main" val="3663307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EF2ED5-5005-9469-A668-D66C1558E75E}"/>
              </a:ext>
            </a:extLst>
          </p:cNvPr>
          <p:cNvSpPr txBox="1"/>
          <p:nvPr/>
        </p:nvSpPr>
        <p:spPr>
          <a:xfrm>
            <a:off x="490654" y="477972"/>
            <a:ext cx="7679474" cy="369332"/>
          </a:xfrm>
          <a:prstGeom prst="rect">
            <a:avLst/>
          </a:prstGeom>
          <a:noFill/>
        </p:spPr>
        <p:txBody>
          <a:bodyPr wrap="square" rtlCol="0">
            <a:spAutoFit/>
          </a:bodyPr>
          <a:lstStyle/>
          <a:p>
            <a:r>
              <a:rPr lang="en-IN" sz="1800" dirty="0">
                <a:solidFill>
                  <a:schemeClr val="bg1"/>
                </a:solidFill>
              </a:rPr>
              <a:t>Country and Bilateral Results after Implementation of Counterfactuals</a:t>
            </a:r>
          </a:p>
        </p:txBody>
      </p:sp>
      <p:sp>
        <p:nvSpPr>
          <p:cNvPr id="10" name="TextBox 9">
            <a:extLst>
              <a:ext uri="{FF2B5EF4-FFF2-40B4-BE49-F238E27FC236}">
                <a16:creationId xmlns:a16="http://schemas.microsoft.com/office/drawing/2014/main" id="{57E93D27-2D1C-C5E0-5967-F145896F506E}"/>
              </a:ext>
            </a:extLst>
          </p:cNvPr>
          <p:cNvSpPr txBox="1"/>
          <p:nvPr/>
        </p:nvSpPr>
        <p:spPr>
          <a:xfrm>
            <a:off x="2244971" y="3503978"/>
            <a:ext cx="1516921" cy="461665"/>
          </a:xfrm>
          <a:prstGeom prst="rect">
            <a:avLst/>
          </a:prstGeom>
          <a:noFill/>
        </p:spPr>
        <p:txBody>
          <a:bodyPr wrap="square" rtlCol="0">
            <a:spAutoFit/>
          </a:bodyPr>
          <a:lstStyle/>
          <a:p>
            <a:r>
              <a:rPr lang="en-IN" sz="2400" dirty="0">
                <a:solidFill>
                  <a:schemeClr val="bg2"/>
                </a:solidFill>
              </a:rPr>
              <a:t>INDIA</a:t>
            </a:r>
          </a:p>
        </p:txBody>
      </p:sp>
      <p:pic>
        <p:nvPicPr>
          <p:cNvPr id="4" name="Picture 3">
            <a:extLst>
              <a:ext uri="{FF2B5EF4-FFF2-40B4-BE49-F238E27FC236}">
                <a16:creationId xmlns:a16="http://schemas.microsoft.com/office/drawing/2014/main" id="{9B1E081A-6723-4EAE-78F8-6CD2F67A9E1F}"/>
              </a:ext>
            </a:extLst>
          </p:cNvPr>
          <p:cNvPicPr>
            <a:picLocks noChangeAspect="1"/>
          </p:cNvPicPr>
          <p:nvPr/>
        </p:nvPicPr>
        <p:blipFill>
          <a:blip r:embed="rId2"/>
          <a:stretch>
            <a:fillRect/>
          </a:stretch>
        </p:blipFill>
        <p:spPr>
          <a:xfrm>
            <a:off x="490654" y="847304"/>
            <a:ext cx="4876800" cy="2308397"/>
          </a:xfrm>
          <a:prstGeom prst="rect">
            <a:avLst/>
          </a:prstGeom>
        </p:spPr>
      </p:pic>
      <p:pic>
        <p:nvPicPr>
          <p:cNvPr id="1026" name="Picture 2">
            <a:extLst>
              <a:ext uri="{FF2B5EF4-FFF2-40B4-BE49-F238E27FC236}">
                <a16:creationId xmlns:a16="http://schemas.microsoft.com/office/drawing/2014/main" id="{CA25640D-DC9B-0378-DE1F-047275D7A0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7062" y="2418306"/>
            <a:ext cx="3325848" cy="2161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249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225827-505A-BE28-1DAE-B9755D450CC2}"/>
              </a:ext>
            </a:extLst>
          </p:cNvPr>
          <p:cNvSpPr txBox="1"/>
          <p:nvPr/>
        </p:nvSpPr>
        <p:spPr>
          <a:xfrm>
            <a:off x="609598" y="438615"/>
            <a:ext cx="6482577" cy="461665"/>
          </a:xfrm>
          <a:prstGeom prst="rect">
            <a:avLst/>
          </a:prstGeom>
          <a:noFill/>
        </p:spPr>
        <p:txBody>
          <a:bodyPr wrap="square" rtlCol="0">
            <a:spAutoFit/>
          </a:bodyPr>
          <a:lstStyle/>
          <a:p>
            <a:r>
              <a:rPr lang="en-IN" sz="2400" dirty="0">
                <a:solidFill>
                  <a:schemeClr val="bg1"/>
                </a:solidFill>
              </a:rPr>
              <a:t>Country Result Interpretation for India</a:t>
            </a:r>
          </a:p>
        </p:txBody>
      </p:sp>
      <p:sp>
        <p:nvSpPr>
          <p:cNvPr id="5" name="TextBox 4">
            <a:extLst>
              <a:ext uri="{FF2B5EF4-FFF2-40B4-BE49-F238E27FC236}">
                <a16:creationId xmlns:a16="http://schemas.microsoft.com/office/drawing/2014/main" id="{5B22EEAC-2211-BC24-2CA3-88A37A1E134F}"/>
              </a:ext>
            </a:extLst>
          </p:cNvPr>
          <p:cNvSpPr txBox="1"/>
          <p:nvPr/>
        </p:nvSpPr>
        <p:spPr>
          <a:xfrm>
            <a:off x="507381" y="900280"/>
            <a:ext cx="8198004" cy="3908762"/>
          </a:xfrm>
          <a:prstGeom prst="rect">
            <a:avLst/>
          </a:prstGeom>
          <a:noFill/>
        </p:spPr>
        <p:txBody>
          <a:bodyPr wrap="square">
            <a:spAutoFit/>
          </a:bodyPr>
          <a:lstStyle/>
          <a:p>
            <a:pPr algn="l">
              <a:buFont typeface="Arial" panose="020B0604020202020204" pitchFamily="34" charset="0"/>
              <a:buChar char="•"/>
            </a:pPr>
            <a:r>
              <a:rPr lang="en-US" sz="1200" b="0" i="0" dirty="0">
                <a:solidFill>
                  <a:schemeClr val="bg2"/>
                </a:solidFill>
                <a:effectLst/>
                <a:latin typeface="Söhne"/>
              </a:rPr>
              <a:t>The welfare statistic </a:t>
            </a:r>
            <a:r>
              <a:rPr lang="en-US" sz="1200" b="0" i="0" dirty="0">
                <a:solidFill>
                  <a:schemeClr val="bg1"/>
                </a:solidFill>
                <a:effectLst/>
                <a:latin typeface="Söhne"/>
              </a:rPr>
              <a:t>likely measures the economic well-being of each country after India's exit from ASEAN. The marginal positive values in the welfare statistic column could indicate that, according to this model, the countries listed experience a slight increase in economic welfare in the scenario where India leaves ASEAN.</a:t>
            </a:r>
          </a:p>
          <a:p>
            <a:pPr algn="l"/>
            <a:r>
              <a:rPr lang="en-US" sz="1100" b="0" i="0" dirty="0">
                <a:solidFill>
                  <a:schemeClr val="bg1"/>
                </a:solidFill>
                <a:effectLst/>
                <a:latin typeface="Söhne"/>
              </a:rPr>
              <a:t>The reason is may be due to trade diversion to </a:t>
            </a:r>
            <a:r>
              <a:rPr lang="en-US" sz="1100" dirty="0">
                <a:solidFill>
                  <a:schemeClr val="bg1"/>
                </a:solidFill>
                <a:latin typeface="Söhne"/>
              </a:rPr>
              <a:t>other countries, resource allocation from India to other countries, leading to a small welfare gain and </a:t>
            </a:r>
            <a:r>
              <a:rPr lang="en-US" sz="1100" b="0" i="0" dirty="0">
                <a:solidFill>
                  <a:srgbClr val="ECECF1"/>
                </a:solidFill>
                <a:effectLst/>
                <a:latin typeface="Söhne"/>
              </a:rPr>
              <a:t>exit of a major economy like India could open up market opportunities for smaller countries </a:t>
            </a:r>
          </a:p>
          <a:p>
            <a:pPr algn="l">
              <a:buFont typeface="Arial" panose="020B0604020202020204" pitchFamily="34" charset="0"/>
              <a:buChar char="•"/>
            </a:pPr>
            <a:endParaRPr lang="en-US" sz="1100" dirty="0">
              <a:solidFill>
                <a:srgbClr val="ECECF1"/>
              </a:solidFill>
              <a:latin typeface="Söhne"/>
            </a:endParaRPr>
          </a:p>
          <a:p>
            <a:pPr rtl="0">
              <a:spcBef>
                <a:spcPts val="0"/>
              </a:spcBef>
              <a:spcAft>
                <a:spcPts val="0"/>
              </a:spcAft>
            </a:pPr>
            <a:r>
              <a:rPr lang="en-US" sz="1100" b="0" i="0" dirty="0">
                <a:solidFill>
                  <a:schemeClr val="bg2"/>
                </a:solidFill>
                <a:effectLst/>
                <a:latin typeface="Söhne"/>
              </a:rPr>
              <a:t>GDP Change- </a:t>
            </a:r>
            <a:r>
              <a:rPr lang="en-US" sz="1100" b="0" i="0" dirty="0">
                <a:solidFill>
                  <a:schemeClr val="bg1"/>
                </a:solidFill>
                <a:effectLst/>
                <a:latin typeface="Söhne"/>
              </a:rPr>
              <a:t>Negative GDP change for member countries show that India’s exit, led to loss of economic integration benefits, such as reduced trade flows, investment, and cooperative economic activities. </a:t>
            </a:r>
            <a:r>
              <a:rPr lang="en-US" sz="1100" b="0" i="0" u="none" strike="noStrike" dirty="0">
                <a:solidFill>
                  <a:schemeClr val="bg1"/>
                </a:solidFill>
                <a:effectLst/>
                <a:latin typeface="Times New Roman" panose="02020603050405020304" pitchFamily="18" charset="0"/>
              </a:rPr>
              <a:t>Positive Change for non member countries show that with India no longer part of ASEAN, both India and non-members may look to strengthen bilateral trade relations, potentially increasing trade outside the ASEAN bloc, Non-member countries could gain a competitive advantage in markets where Indian goods and services were previously favored due to preferential ASEAN trade terms, which may no longer apply.</a:t>
            </a:r>
            <a:endParaRPr lang="en-US" sz="1100" b="0" dirty="0">
              <a:solidFill>
                <a:schemeClr val="bg1"/>
              </a:solidFill>
              <a:effectLst/>
            </a:endParaRPr>
          </a:p>
          <a:p>
            <a:br>
              <a:rPr lang="en-US" sz="1400" dirty="0"/>
            </a:br>
            <a:r>
              <a:rPr lang="en-US" sz="1100" b="0" i="0" dirty="0">
                <a:solidFill>
                  <a:schemeClr val="bg2"/>
                </a:solidFill>
                <a:effectLst/>
                <a:latin typeface="Söhne"/>
              </a:rPr>
              <a:t>Factory Price changes </a:t>
            </a:r>
            <a:r>
              <a:rPr lang="en-US" sz="1100" b="0" i="0" dirty="0">
                <a:solidFill>
                  <a:schemeClr val="bg1"/>
                </a:solidFill>
                <a:effectLst/>
                <a:latin typeface="Söhne"/>
              </a:rPr>
              <a:t>are negative for all countries suggesting </a:t>
            </a:r>
            <a:r>
              <a:rPr lang="en-US" sz="1100" b="0" i="0" dirty="0">
                <a:solidFill>
                  <a:srgbClr val="ECECF1"/>
                </a:solidFill>
                <a:effectLst/>
                <a:latin typeface="Söhne"/>
              </a:rPr>
              <a:t>India's departure from ASEAN could lead to reduced demand for certain goods that India was importing, causing a decrease in prices to stimulate sales. The exit of India might intensify competition among remaining ASEAN members to capture the market share, driving down prices and can lead to realignment </a:t>
            </a:r>
            <a:r>
              <a:rPr lang="en-US" sz="1100" dirty="0">
                <a:solidFill>
                  <a:srgbClr val="ECECF1"/>
                </a:solidFill>
                <a:latin typeface="Söhne"/>
              </a:rPr>
              <a:t>of trade relations</a:t>
            </a:r>
          </a:p>
          <a:p>
            <a:pPr algn="l"/>
            <a:endParaRPr lang="en-US" sz="1100" b="0" i="0" dirty="0">
              <a:solidFill>
                <a:srgbClr val="ECECF1"/>
              </a:solidFill>
              <a:effectLst/>
              <a:latin typeface="Söhne"/>
            </a:endParaRPr>
          </a:p>
          <a:p>
            <a:pPr algn="l"/>
            <a:r>
              <a:rPr lang="en-US" sz="1100" b="0" i="0" dirty="0">
                <a:solidFill>
                  <a:schemeClr val="bg2"/>
                </a:solidFill>
                <a:effectLst/>
                <a:latin typeface="Söhne"/>
              </a:rPr>
              <a:t>The OMR </a:t>
            </a:r>
            <a:r>
              <a:rPr lang="en-US" sz="1100" b="0" i="0" dirty="0">
                <a:solidFill>
                  <a:srgbClr val="ECECF1"/>
                </a:solidFill>
                <a:effectLst/>
                <a:latin typeface="Söhne"/>
              </a:rPr>
              <a:t>changes are mostly positive for ASEAN member countries, which suggests that these countries are facing increased resistance to exporting goods after India leaves the bloc. This could be due to loss of trade synergies, increased logistic costs,</a:t>
            </a:r>
            <a:endParaRPr lang="en-US" sz="1100" dirty="0">
              <a:solidFill>
                <a:srgbClr val="ECECF1"/>
              </a:solidFill>
              <a:latin typeface="Söhne"/>
            </a:endParaRPr>
          </a:p>
          <a:p>
            <a:pPr algn="l"/>
            <a:endParaRPr lang="en-US" sz="1100" dirty="0">
              <a:solidFill>
                <a:srgbClr val="ECECF1"/>
              </a:solidFill>
              <a:latin typeface="Söhne"/>
            </a:endParaRPr>
          </a:p>
          <a:p>
            <a:pPr algn="l"/>
            <a:r>
              <a:rPr lang="en-US" sz="1100" b="0" i="0" dirty="0">
                <a:solidFill>
                  <a:schemeClr val="bg2"/>
                </a:solidFill>
                <a:effectLst/>
                <a:latin typeface="Söhne"/>
              </a:rPr>
              <a:t>The IMR </a:t>
            </a:r>
            <a:r>
              <a:rPr lang="en-US" sz="1100" b="0" i="0" dirty="0">
                <a:solidFill>
                  <a:schemeClr val="bg1"/>
                </a:solidFill>
                <a:effectLst/>
                <a:latin typeface="Söhne"/>
              </a:rPr>
              <a:t>changes have increased for member countries which suggest </a:t>
            </a:r>
            <a:r>
              <a:rPr lang="en-US" sz="1100" dirty="0">
                <a:solidFill>
                  <a:schemeClr val="bg1"/>
                </a:solidFill>
                <a:latin typeface="Söhne"/>
              </a:rPr>
              <a:t>t</a:t>
            </a:r>
            <a:r>
              <a:rPr lang="en-US" sz="1100" b="0" i="0" dirty="0">
                <a:solidFill>
                  <a:schemeClr val="bg1"/>
                </a:solidFill>
                <a:effectLst/>
                <a:latin typeface="Söhne"/>
              </a:rPr>
              <a:t>he remaining ASEAN countries might adjust their trade agreements making it easier for member countries to import from each other or from alternative partners. </a:t>
            </a:r>
            <a:r>
              <a:rPr lang="en-US" sz="1100" b="0" i="0" u="none" strike="noStrike" dirty="0">
                <a:solidFill>
                  <a:schemeClr val="bg1"/>
                </a:solidFill>
                <a:effectLst/>
                <a:latin typeface="Times New Roman" panose="02020603050405020304" pitchFamily="18" charset="0"/>
              </a:rPr>
              <a:t>Non member countries face decreased import resistance. They might see this as an opportunity to strengthen trade relations with India</a:t>
            </a:r>
            <a:endParaRPr lang="en-US" sz="1100" b="0" i="0" dirty="0">
              <a:solidFill>
                <a:schemeClr val="bg1"/>
              </a:solidFill>
              <a:effectLst/>
              <a:latin typeface="Söhne"/>
            </a:endParaRPr>
          </a:p>
        </p:txBody>
      </p:sp>
    </p:spTree>
    <p:extLst>
      <p:ext uri="{BB962C8B-B14F-4D97-AF65-F5344CB8AC3E}">
        <p14:creationId xmlns:p14="http://schemas.microsoft.com/office/powerpoint/2010/main" val="2219730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92A86C9-412E-77E2-224A-CEEA545E2515}"/>
              </a:ext>
            </a:extLst>
          </p:cNvPr>
          <p:cNvSpPr txBox="1"/>
          <p:nvPr/>
        </p:nvSpPr>
        <p:spPr>
          <a:xfrm>
            <a:off x="767576" y="1061816"/>
            <a:ext cx="7224132" cy="2677656"/>
          </a:xfrm>
          <a:prstGeom prst="rect">
            <a:avLst/>
          </a:prstGeom>
          <a:noFill/>
        </p:spPr>
        <p:txBody>
          <a:bodyPr wrap="square">
            <a:spAutoFit/>
          </a:bodyPr>
          <a:lstStyle/>
          <a:p>
            <a:r>
              <a:rPr lang="en-US" dirty="0">
                <a:solidFill>
                  <a:srgbClr val="ECECF1"/>
                </a:solidFill>
                <a:latin typeface="Söhne"/>
              </a:rPr>
              <a:t>The</a:t>
            </a:r>
            <a:r>
              <a:rPr lang="en-US" b="0" i="0" dirty="0">
                <a:solidFill>
                  <a:srgbClr val="ECECF1"/>
                </a:solidFill>
                <a:effectLst/>
                <a:latin typeface="Söhne"/>
              </a:rPr>
              <a:t> baseline modeled trade, which represents the initial trade flows as per the model before any changes, and the experiment trade, which simulates the counterfactual scenario where India leaves a trade agreement or bloc.</a:t>
            </a:r>
          </a:p>
          <a:p>
            <a:endParaRPr lang="en-US" dirty="0">
              <a:solidFill>
                <a:srgbClr val="ECECF1"/>
              </a:solidFill>
              <a:latin typeface="Söhne"/>
            </a:endParaRPr>
          </a:p>
          <a:p>
            <a:r>
              <a:rPr lang="en-US" b="0" i="0" dirty="0">
                <a:solidFill>
                  <a:srgbClr val="ECECF1"/>
                </a:solidFill>
                <a:effectLst/>
                <a:latin typeface="Söhne"/>
              </a:rPr>
              <a:t>From the data provided, it appears that for </a:t>
            </a:r>
            <a:r>
              <a:rPr lang="en-US" dirty="0">
                <a:solidFill>
                  <a:srgbClr val="ECECF1"/>
                </a:solidFill>
                <a:latin typeface="Söhne"/>
              </a:rPr>
              <a:t>member countries</a:t>
            </a:r>
            <a:r>
              <a:rPr lang="en-US" b="0" i="0" dirty="0">
                <a:solidFill>
                  <a:srgbClr val="ECECF1"/>
                </a:solidFill>
                <a:effectLst/>
                <a:latin typeface="Söhne"/>
              </a:rPr>
              <a:t>, </a:t>
            </a:r>
            <a:r>
              <a:rPr lang="en-US" b="0" i="0" dirty="0">
                <a:solidFill>
                  <a:schemeClr val="bg2"/>
                </a:solidFill>
                <a:effectLst/>
                <a:latin typeface="Söhne"/>
              </a:rPr>
              <a:t>trade volumes </a:t>
            </a:r>
            <a:r>
              <a:rPr lang="en-US" b="0" i="0" dirty="0">
                <a:solidFill>
                  <a:srgbClr val="ECECF1"/>
                </a:solidFill>
                <a:effectLst/>
                <a:latin typeface="Söhne"/>
              </a:rPr>
              <a:t>decrease when India leaves (as shown by the negative percentages), which is expected since the removal of a major economy like India would typically disrupt existing trade patterns and reduce overall trade volumes due to increased trade costs.</a:t>
            </a:r>
          </a:p>
          <a:p>
            <a:endParaRPr lang="en-US" dirty="0">
              <a:solidFill>
                <a:srgbClr val="ECECF1"/>
              </a:solidFill>
              <a:latin typeface="Söhne"/>
            </a:endParaRPr>
          </a:p>
          <a:p>
            <a:r>
              <a:rPr lang="en-US" dirty="0">
                <a:solidFill>
                  <a:srgbClr val="ECECF1"/>
                </a:solidFill>
                <a:latin typeface="Söhne"/>
              </a:rPr>
              <a:t>But for non member countries there is a positive trade change suggesting that trade diversion will occur and new market opportunities will be available that were previously dominated by India</a:t>
            </a:r>
            <a:endParaRPr lang="en-IN" dirty="0"/>
          </a:p>
        </p:txBody>
      </p:sp>
    </p:spTree>
    <p:extLst>
      <p:ext uri="{BB962C8B-B14F-4D97-AF65-F5344CB8AC3E}">
        <p14:creationId xmlns:p14="http://schemas.microsoft.com/office/powerpoint/2010/main" val="1718157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67D8538-A9B2-1FE3-CC95-906EAD43978B}"/>
              </a:ext>
            </a:extLst>
          </p:cNvPr>
          <p:cNvSpPr txBox="1"/>
          <p:nvPr/>
        </p:nvSpPr>
        <p:spPr>
          <a:xfrm>
            <a:off x="2997186" y="3456440"/>
            <a:ext cx="2022088" cy="307777"/>
          </a:xfrm>
          <a:prstGeom prst="rect">
            <a:avLst/>
          </a:prstGeom>
          <a:noFill/>
        </p:spPr>
        <p:txBody>
          <a:bodyPr wrap="square" rtlCol="0">
            <a:spAutoFit/>
          </a:bodyPr>
          <a:lstStyle/>
          <a:p>
            <a:r>
              <a:rPr lang="en-IN" dirty="0">
                <a:solidFill>
                  <a:schemeClr val="bg2"/>
                </a:solidFill>
              </a:rPr>
              <a:t>INDIA</a:t>
            </a:r>
          </a:p>
        </p:txBody>
      </p:sp>
      <p:pic>
        <p:nvPicPr>
          <p:cNvPr id="3" name="Picture 2">
            <a:extLst>
              <a:ext uri="{FF2B5EF4-FFF2-40B4-BE49-F238E27FC236}">
                <a16:creationId xmlns:a16="http://schemas.microsoft.com/office/drawing/2014/main" id="{7BD800CB-8934-B2DB-C286-7241AF8AECA0}"/>
              </a:ext>
            </a:extLst>
          </p:cNvPr>
          <p:cNvPicPr>
            <a:picLocks noChangeAspect="1"/>
          </p:cNvPicPr>
          <p:nvPr/>
        </p:nvPicPr>
        <p:blipFill>
          <a:blip r:embed="rId2"/>
          <a:stretch>
            <a:fillRect/>
          </a:stretch>
        </p:blipFill>
        <p:spPr>
          <a:xfrm>
            <a:off x="485365" y="451567"/>
            <a:ext cx="4875225" cy="2692712"/>
          </a:xfrm>
          <a:prstGeom prst="rect">
            <a:avLst/>
          </a:prstGeom>
        </p:spPr>
      </p:pic>
      <p:pic>
        <p:nvPicPr>
          <p:cNvPr id="5" name="Picture 4">
            <a:extLst>
              <a:ext uri="{FF2B5EF4-FFF2-40B4-BE49-F238E27FC236}">
                <a16:creationId xmlns:a16="http://schemas.microsoft.com/office/drawing/2014/main" id="{A326B095-DB22-4F92-8319-697AFB8FE7FC}"/>
              </a:ext>
            </a:extLst>
          </p:cNvPr>
          <p:cNvPicPr>
            <a:picLocks noChangeAspect="1"/>
          </p:cNvPicPr>
          <p:nvPr/>
        </p:nvPicPr>
        <p:blipFill>
          <a:blip r:embed="rId3"/>
          <a:stretch>
            <a:fillRect/>
          </a:stretch>
        </p:blipFill>
        <p:spPr>
          <a:xfrm>
            <a:off x="5135771" y="1797923"/>
            <a:ext cx="3597776" cy="2894010"/>
          </a:xfrm>
          <a:prstGeom prst="rect">
            <a:avLst/>
          </a:prstGeom>
        </p:spPr>
      </p:pic>
    </p:spTree>
    <p:extLst>
      <p:ext uri="{BB962C8B-B14F-4D97-AF65-F5344CB8AC3E}">
        <p14:creationId xmlns:p14="http://schemas.microsoft.com/office/powerpoint/2010/main" val="1816754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371768-D8D5-DADD-49F1-9163583AD777}"/>
              </a:ext>
            </a:extLst>
          </p:cNvPr>
          <p:cNvSpPr txBox="1"/>
          <p:nvPr/>
        </p:nvSpPr>
        <p:spPr>
          <a:xfrm>
            <a:off x="589155" y="604541"/>
            <a:ext cx="7796561" cy="3970318"/>
          </a:xfrm>
          <a:prstGeom prst="rect">
            <a:avLst/>
          </a:prstGeom>
          <a:noFill/>
        </p:spPr>
        <p:txBody>
          <a:bodyPr wrap="square">
            <a:spAutoFit/>
          </a:bodyPr>
          <a:lstStyle/>
          <a:p>
            <a:r>
              <a:rPr lang="en-US" sz="1100" b="0" i="0" u="none" strike="noStrike" dirty="0">
                <a:solidFill>
                  <a:schemeClr val="bg1"/>
                </a:solidFill>
                <a:effectLst/>
                <a:latin typeface="Times New Roman" panose="02020603050405020304" pitchFamily="18" charset="0"/>
              </a:rPr>
              <a:t>India sees a -0.23% change in consumption, indicating a decline in domestic consumption. This drop may be due to reduced household income or increased savings rates in the face of economic uncertainty following the exit. Member countries uniformly experience negative consumption changes. This could be a result of decreased consumer confidence, reduced disposable income, or increased prices due to the potential rise in trade costs with India.</a:t>
            </a:r>
          </a:p>
          <a:p>
            <a:endParaRPr lang="en-US" sz="1100" dirty="0">
              <a:solidFill>
                <a:schemeClr val="bg1"/>
              </a:solidFill>
              <a:latin typeface="Söhne"/>
            </a:endParaRPr>
          </a:p>
          <a:p>
            <a:r>
              <a:rPr lang="en-US" sz="1100" b="0" i="0" u="none" strike="noStrike" dirty="0">
                <a:solidFill>
                  <a:schemeClr val="bg1"/>
                </a:solidFill>
                <a:effectLst/>
                <a:latin typeface="Times New Roman" panose="02020603050405020304" pitchFamily="18" charset="0"/>
              </a:rPr>
              <a:t>The marginal increase in both exports and imports for India  suggests that trade activity with countries outside of the trade bloc with other economically strong nations has increased, but there is a disruption of established trade links with ASEAN members</a:t>
            </a:r>
          </a:p>
          <a:p>
            <a:endParaRPr lang="en-US" sz="1100" b="0" i="0" u="none" strike="noStrike" dirty="0">
              <a:solidFill>
                <a:schemeClr val="bg1"/>
              </a:solidFill>
              <a:effectLst/>
              <a:latin typeface="Times New Roman" panose="02020603050405020304" pitchFamily="18" charset="0"/>
            </a:endParaRPr>
          </a:p>
          <a:p>
            <a:r>
              <a:rPr lang="en-US" sz="1100" b="0" i="0" u="none" strike="noStrike" dirty="0">
                <a:solidFill>
                  <a:schemeClr val="bg1"/>
                </a:solidFill>
                <a:effectLst/>
                <a:latin typeface="Times New Roman" panose="02020603050405020304" pitchFamily="18" charset="0"/>
              </a:rPr>
              <a:t>The increase in exports points to  foreign demand or competitiveness of Indian goods abroad, while the import increment could result from  general increase in consumption and investment in domestic goods. Member countries experience a decrease in both exports and imports from India, which suggest that they lose a key export destination and a source of imports</a:t>
            </a:r>
            <a:r>
              <a:rPr lang="en-US" sz="1800" b="0" i="0" u="none" strike="noStrike" dirty="0">
                <a:solidFill>
                  <a:srgbClr val="000000"/>
                </a:solidFill>
                <a:effectLst/>
                <a:latin typeface="Times New Roman" panose="02020603050405020304" pitchFamily="18" charset="0"/>
              </a:rPr>
              <a:t>, .</a:t>
            </a:r>
          </a:p>
          <a:p>
            <a:endParaRPr lang="en-US" sz="1200" dirty="0">
              <a:solidFill>
                <a:srgbClr val="ECECF1"/>
              </a:solidFill>
              <a:latin typeface="Söhne"/>
            </a:endParaRPr>
          </a:p>
          <a:p>
            <a:r>
              <a:rPr lang="en-US" sz="1200" b="0" i="0" dirty="0">
                <a:solidFill>
                  <a:srgbClr val="ECECF1"/>
                </a:solidFill>
                <a:effectLst/>
                <a:latin typeface="Söhne"/>
              </a:rPr>
              <a:t>India's market is substantial, and its absence would directly reduce the size of the ASEAN market, leading to a significant reduction in trade volumes for member countries but Non-members may have more readily available alternative markets to compensate for any loss of trade with ASEAN, mitigating the impact on their imports and consumption.</a:t>
            </a:r>
          </a:p>
          <a:p>
            <a:endParaRPr lang="en-US" sz="1200" dirty="0">
              <a:solidFill>
                <a:srgbClr val="ECECF1"/>
              </a:solidFill>
              <a:latin typeface="Söhne"/>
            </a:endParaRPr>
          </a:p>
          <a:p>
            <a:r>
              <a:rPr lang="en-US" sz="1100" b="0" i="0" u="none" strike="noStrike" dirty="0">
                <a:solidFill>
                  <a:schemeClr val="bg1"/>
                </a:solidFill>
                <a:effectLst/>
                <a:latin typeface="Times New Roman" panose="02020603050405020304" pitchFamily="18" charset="0"/>
              </a:rPr>
              <a:t>For ASEAN members, the experimental IMR is marginally higher than the baseline, indicating an increase in resistance to imports, which could result from seeking new import sources or improving domestic conditions for imports in response to India's exit.</a:t>
            </a:r>
          </a:p>
          <a:p>
            <a:endParaRPr lang="en-US" sz="1100" b="0" i="0" u="none" strike="noStrike" dirty="0">
              <a:solidFill>
                <a:schemeClr val="bg1"/>
              </a:solidFill>
              <a:effectLst/>
              <a:latin typeface="Times New Roman" panose="02020603050405020304" pitchFamily="18" charset="0"/>
            </a:endParaRPr>
          </a:p>
          <a:p>
            <a:r>
              <a:rPr lang="en-US" sz="1200" dirty="0">
                <a:solidFill>
                  <a:srgbClr val="ECECF1"/>
                </a:solidFill>
                <a:latin typeface="Söhne"/>
              </a:rPr>
              <a:t>Experiment OMRs have marginally increased for member countries which show that now after India’s exit, ASEAN members are facing slightly more resistance in exporting goods .</a:t>
            </a:r>
            <a:endParaRPr lang="en-IN" sz="1200" dirty="0"/>
          </a:p>
        </p:txBody>
      </p:sp>
    </p:spTree>
    <p:extLst>
      <p:ext uri="{BB962C8B-B14F-4D97-AF65-F5344CB8AC3E}">
        <p14:creationId xmlns:p14="http://schemas.microsoft.com/office/powerpoint/2010/main" val="2688828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2CDE0-D4AE-5AB3-2E9D-C32246C9D2DE}"/>
              </a:ext>
            </a:extLst>
          </p:cNvPr>
          <p:cNvSpPr>
            <a:spLocks noGrp="1"/>
          </p:cNvSpPr>
          <p:nvPr>
            <p:ph type="title"/>
          </p:nvPr>
        </p:nvSpPr>
        <p:spPr>
          <a:xfrm>
            <a:off x="1336061" y="1091510"/>
            <a:ext cx="6367800" cy="2529300"/>
          </a:xfrm>
        </p:spPr>
        <p:txBody>
          <a:bodyPr/>
          <a:lstStyle/>
          <a:p>
            <a:r>
              <a:rPr lang="en-IN" dirty="0"/>
              <a:t>AUSTRALIA’S ENTRY</a:t>
            </a:r>
          </a:p>
        </p:txBody>
      </p:sp>
    </p:spTree>
    <p:extLst>
      <p:ext uri="{BB962C8B-B14F-4D97-AF65-F5344CB8AC3E}">
        <p14:creationId xmlns:p14="http://schemas.microsoft.com/office/powerpoint/2010/main" val="3875499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EF2ED5-5005-9469-A668-D66C1558E75E}"/>
              </a:ext>
            </a:extLst>
          </p:cNvPr>
          <p:cNvSpPr txBox="1"/>
          <p:nvPr/>
        </p:nvSpPr>
        <p:spPr>
          <a:xfrm>
            <a:off x="438615" y="336171"/>
            <a:ext cx="7679474" cy="369332"/>
          </a:xfrm>
          <a:prstGeom prst="rect">
            <a:avLst/>
          </a:prstGeom>
          <a:noFill/>
        </p:spPr>
        <p:txBody>
          <a:bodyPr wrap="square" rtlCol="0">
            <a:spAutoFit/>
          </a:bodyPr>
          <a:lstStyle/>
          <a:p>
            <a:r>
              <a:rPr lang="en-IN" sz="1800" dirty="0">
                <a:solidFill>
                  <a:schemeClr val="bg1"/>
                </a:solidFill>
              </a:rPr>
              <a:t>Country and Bilateral Results after Implementation of Counterfactuals</a:t>
            </a:r>
          </a:p>
        </p:txBody>
      </p:sp>
      <p:sp>
        <p:nvSpPr>
          <p:cNvPr id="10" name="TextBox 9">
            <a:extLst>
              <a:ext uri="{FF2B5EF4-FFF2-40B4-BE49-F238E27FC236}">
                <a16:creationId xmlns:a16="http://schemas.microsoft.com/office/drawing/2014/main" id="{57E93D27-2D1C-C5E0-5967-F145896F506E}"/>
              </a:ext>
            </a:extLst>
          </p:cNvPr>
          <p:cNvSpPr txBox="1"/>
          <p:nvPr/>
        </p:nvSpPr>
        <p:spPr>
          <a:xfrm>
            <a:off x="6049748" y="1476036"/>
            <a:ext cx="2393656" cy="461665"/>
          </a:xfrm>
          <a:prstGeom prst="rect">
            <a:avLst/>
          </a:prstGeom>
          <a:noFill/>
        </p:spPr>
        <p:txBody>
          <a:bodyPr wrap="square" rtlCol="0">
            <a:spAutoFit/>
          </a:bodyPr>
          <a:lstStyle/>
          <a:p>
            <a:r>
              <a:rPr lang="en-IN" sz="2400" dirty="0">
                <a:solidFill>
                  <a:schemeClr val="bg2"/>
                </a:solidFill>
              </a:rPr>
              <a:t>AUSTRALIA</a:t>
            </a:r>
          </a:p>
        </p:txBody>
      </p:sp>
      <p:pic>
        <p:nvPicPr>
          <p:cNvPr id="4" name="Picture 3">
            <a:extLst>
              <a:ext uri="{FF2B5EF4-FFF2-40B4-BE49-F238E27FC236}">
                <a16:creationId xmlns:a16="http://schemas.microsoft.com/office/drawing/2014/main" id="{6E48DD16-ABDD-627A-9EC4-B00AEE5F283F}"/>
              </a:ext>
            </a:extLst>
          </p:cNvPr>
          <p:cNvPicPr>
            <a:picLocks noChangeAspect="1"/>
          </p:cNvPicPr>
          <p:nvPr/>
        </p:nvPicPr>
        <p:blipFill>
          <a:blip r:embed="rId2"/>
          <a:stretch>
            <a:fillRect/>
          </a:stretch>
        </p:blipFill>
        <p:spPr>
          <a:xfrm>
            <a:off x="466566" y="671741"/>
            <a:ext cx="4591960" cy="2346065"/>
          </a:xfrm>
          <a:prstGeom prst="rect">
            <a:avLst/>
          </a:prstGeom>
        </p:spPr>
      </p:pic>
      <p:pic>
        <p:nvPicPr>
          <p:cNvPr id="6" name="Picture 5">
            <a:extLst>
              <a:ext uri="{FF2B5EF4-FFF2-40B4-BE49-F238E27FC236}">
                <a16:creationId xmlns:a16="http://schemas.microsoft.com/office/drawing/2014/main" id="{D5D33726-12B2-1126-FA61-D10D66BAFF7E}"/>
              </a:ext>
            </a:extLst>
          </p:cNvPr>
          <p:cNvPicPr>
            <a:picLocks noChangeAspect="1"/>
          </p:cNvPicPr>
          <p:nvPr/>
        </p:nvPicPr>
        <p:blipFill>
          <a:blip r:embed="rId3"/>
          <a:stretch>
            <a:fillRect/>
          </a:stretch>
        </p:blipFill>
        <p:spPr>
          <a:xfrm>
            <a:off x="5058526" y="2158396"/>
            <a:ext cx="3618908" cy="2497499"/>
          </a:xfrm>
          <a:prstGeom prst="rect">
            <a:avLst/>
          </a:prstGeom>
        </p:spPr>
      </p:pic>
    </p:spTree>
    <p:extLst>
      <p:ext uri="{BB962C8B-B14F-4D97-AF65-F5344CB8AC3E}">
        <p14:creationId xmlns:p14="http://schemas.microsoft.com/office/powerpoint/2010/main" val="3526196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225827-505A-BE28-1DAE-B9755D450CC2}"/>
              </a:ext>
            </a:extLst>
          </p:cNvPr>
          <p:cNvSpPr txBox="1"/>
          <p:nvPr/>
        </p:nvSpPr>
        <p:spPr>
          <a:xfrm>
            <a:off x="691374" y="407091"/>
            <a:ext cx="6482577" cy="461665"/>
          </a:xfrm>
          <a:prstGeom prst="rect">
            <a:avLst/>
          </a:prstGeom>
          <a:noFill/>
        </p:spPr>
        <p:txBody>
          <a:bodyPr wrap="square" rtlCol="0">
            <a:spAutoFit/>
          </a:bodyPr>
          <a:lstStyle/>
          <a:p>
            <a:r>
              <a:rPr lang="en-IN" sz="2400" dirty="0">
                <a:solidFill>
                  <a:schemeClr val="bg1"/>
                </a:solidFill>
              </a:rPr>
              <a:t>Country Result Interpretation for Australia</a:t>
            </a:r>
          </a:p>
        </p:txBody>
      </p:sp>
      <p:sp>
        <p:nvSpPr>
          <p:cNvPr id="5" name="TextBox 4">
            <a:extLst>
              <a:ext uri="{FF2B5EF4-FFF2-40B4-BE49-F238E27FC236}">
                <a16:creationId xmlns:a16="http://schemas.microsoft.com/office/drawing/2014/main" id="{5B22EEAC-2211-BC24-2CA3-88A37A1E134F}"/>
              </a:ext>
            </a:extLst>
          </p:cNvPr>
          <p:cNvSpPr txBox="1"/>
          <p:nvPr/>
        </p:nvSpPr>
        <p:spPr>
          <a:xfrm>
            <a:off x="472998" y="868756"/>
            <a:ext cx="8198004" cy="3908762"/>
          </a:xfrm>
          <a:prstGeom prst="rect">
            <a:avLst/>
          </a:prstGeom>
          <a:noFill/>
        </p:spPr>
        <p:txBody>
          <a:bodyPr wrap="square">
            <a:spAutoFit/>
          </a:bodyPr>
          <a:lstStyle/>
          <a:p>
            <a:pPr rtl="0">
              <a:spcBef>
                <a:spcPts val="0"/>
              </a:spcBef>
              <a:spcAft>
                <a:spcPts val="0"/>
              </a:spcAft>
            </a:pPr>
            <a:r>
              <a:rPr lang="en-US" sz="1100" b="0" i="0" u="none" strike="noStrike" dirty="0">
                <a:solidFill>
                  <a:schemeClr val="bg1"/>
                </a:solidFill>
                <a:effectLst/>
                <a:latin typeface="Times New Roman" panose="02020603050405020304" pitchFamily="18" charset="0"/>
              </a:rPr>
              <a:t>The </a:t>
            </a:r>
            <a:r>
              <a:rPr lang="en-US" sz="1100" b="0" i="0" u="none" strike="noStrike" dirty="0">
                <a:solidFill>
                  <a:schemeClr val="bg2"/>
                </a:solidFill>
                <a:effectLst/>
                <a:latin typeface="Times New Roman" panose="02020603050405020304" pitchFamily="18" charset="0"/>
              </a:rPr>
              <a:t>welfare statistic </a:t>
            </a:r>
            <a:r>
              <a:rPr lang="en-US" sz="1100" b="0" i="0" u="none" strike="noStrike" dirty="0">
                <a:solidFill>
                  <a:schemeClr val="bg1"/>
                </a:solidFill>
                <a:effectLst/>
                <a:latin typeface="Times New Roman" panose="02020603050405020304" pitchFamily="18" charset="0"/>
              </a:rPr>
              <a:t>likely measures the economic well-being of each country after Australia joins ASEAN. The marginal positive values in the welfare statistic column could indicate that, according to this model, the countries listed experience a slight increase in economic welfare. This could be due to improved market efficiencies, consumer benefits from increased product variety, and potential gains from trade.</a:t>
            </a:r>
            <a:endParaRPr lang="en-US" sz="1100" b="0" dirty="0">
              <a:solidFill>
                <a:schemeClr val="bg1"/>
              </a:solidFill>
              <a:effectLst/>
            </a:endParaRPr>
          </a:p>
          <a:p>
            <a:br>
              <a:rPr lang="en-US" sz="1100" b="0" dirty="0">
                <a:solidFill>
                  <a:schemeClr val="bg1"/>
                </a:solidFill>
                <a:effectLst/>
              </a:rPr>
            </a:br>
            <a:r>
              <a:rPr lang="en-US" sz="1100" b="0" i="0" dirty="0">
                <a:solidFill>
                  <a:schemeClr val="bg2"/>
                </a:solidFill>
                <a:effectLst/>
                <a:latin typeface="Söhne"/>
              </a:rPr>
              <a:t>GDP Change- </a:t>
            </a:r>
            <a:r>
              <a:rPr lang="en-US" sz="1100" b="0" i="0" dirty="0">
                <a:solidFill>
                  <a:srgbClr val="ECECF1"/>
                </a:solidFill>
                <a:effectLst/>
                <a:latin typeface="Söhne"/>
              </a:rPr>
              <a:t>Positive GDP changes for ASEAN member countries could indicate that Australia's entry has potentially led to enhanced economic benefits, such as increased trade flows, investment opportunities, and intensified cooperative economic activities within the bloc. Australia's GDP suggests substantial economic benefits from joining ASEAN, likely due to new market access and integration into ASEAN supply chains. </a:t>
            </a:r>
          </a:p>
          <a:p>
            <a:pPr algn="l"/>
            <a:endParaRPr lang="en-US" sz="1100" dirty="0">
              <a:solidFill>
                <a:srgbClr val="ECECF1"/>
              </a:solidFill>
              <a:latin typeface="Söhne"/>
            </a:endParaRPr>
          </a:p>
          <a:p>
            <a:pPr algn="l"/>
            <a:r>
              <a:rPr lang="en-US" sz="1100" b="0" i="0" dirty="0">
                <a:solidFill>
                  <a:schemeClr val="bg2"/>
                </a:solidFill>
                <a:effectLst/>
                <a:latin typeface="Söhne"/>
              </a:rPr>
              <a:t>Factory Price </a:t>
            </a:r>
            <a:r>
              <a:rPr lang="en-US" sz="1100" dirty="0">
                <a:solidFill>
                  <a:srgbClr val="ECECF1"/>
                </a:solidFill>
                <a:latin typeface="Söhne"/>
              </a:rPr>
              <a:t>-</a:t>
            </a:r>
            <a:r>
              <a:rPr lang="en-US" sz="1100" b="0" i="0" dirty="0">
                <a:solidFill>
                  <a:srgbClr val="ECECF1"/>
                </a:solidFill>
                <a:effectLst/>
                <a:latin typeface="Söhne"/>
              </a:rPr>
              <a:t> positive percentages indicate that the factory gate prices in all listed countries increase when Australia joins ASEAN. This could be due to Australia's competitive products entering the market, increased demand for raw materials, or improvements in production efficiency leading to higher-quality goods</a:t>
            </a:r>
            <a:r>
              <a:rPr lang="en-US" sz="1400" b="0" i="0" dirty="0">
                <a:solidFill>
                  <a:srgbClr val="ECECF1"/>
                </a:solidFill>
                <a:effectLst/>
                <a:latin typeface="Söhne"/>
              </a:rPr>
              <a:t>.</a:t>
            </a:r>
          </a:p>
          <a:p>
            <a:pPr algn="l"/>
            <a:endParaRPr lang="en-US" dirty="0">
              <a:solidFill>
                <a:srgbClr val="ECECF1"/>
              </a:solidFill>
              <a:latin typeface="Söhne"/>
            </a:endParaRPr>
          </a:p>
          <a:p>
            <a:pPr algn="l"/>
            <a:r>
              <a:rPr lang="en-US" sz="1100" b="0" i="0" dirty="0">
                <a:solidFill>
                  <a:schemeClr val="bg2"/>
                </a:solidFill>
                <a:effectLst/>
                <a:latin typeface="Söhne"/>
              </a:rPr>
              <a:t>The OMR </a:t>
            </a:r>
            <a:r>
              <a:rPr lang="en-US" sz="1100" b="0" i="0" dirty="0">
                <a:solidFill>
                  <a:srgbClr val="ECECF1"/>
                </a:solidFill>
                <a:effectLst/>
                <a:latin typeface="Söhne"/>
              </a:rPr>
              <a:t>changes are mostly </a:t>
            </a:r>
            <a:r>
              <a:rPr lang="en-US" sz="1100" dirty="0">
                <a:solidFill>
                  <a:srgbClr val="ECECF1"/>
                </a:solidFill>
                <a:latin typeface="Söhne"/>
              </a:rPr>
              <a:t>negative </a:t>
            </a:r>
            <a:r>
              <a:rPr lang="en-US" sz="1100" b="0" i="0" dirty="0">
                <a:solidFill>
                  <a:srgbClr val="ECECF1"/>
                </a:solidFill>
                <a:effectLst/>
                <a:latin typeface="Söhne"/>
              </a:rPr>
              <a:t>for ASEAN member countries, which suggests that these countries are facing </a:t>
            </a:r>
            <a:r>
              <a:rPr lang="en-US" sz="1100" dirty="0">
                <a:solidFill>
                  <a:srgbClr val="ECECF1"/>
                </a:solidFill>
                <a:latin typeface="Söhne"/>
              </a:rPr>
              <a:t>decreased</a:t>
            </a:r>
            <a:r>
              <a:rPr lang="en-US" sz="1100" b="0" i="0" dirty="0">
                <a:solidFill>
                  <a:srgbClr val="ECECF1"/>
                </a:solidFill>
                <a:effectLst/>
                <a:latin typeface="Söhne"/>
              </a:rPr>
              <a:t> resistance to exporting goods after </a:t>
            </a:r>
            <a:r>
              <a:rPr lang="en-US" sz="1100" dirty="0">
                <a:solidFill>
                  <a:srgbClr val="ECECF1"/>
                </a:solidFill>
                <a:latin typeface="Söhne"/>
              </a:rPr>
              <a:t>Australia enters the trade bloc</a:t>
            </a:r>
            <a:r>
              <a:rPr lang="en-US" sz="1100" b="0" i="0" dirty="0">
                <a:solidFill>
                  <a:srgbClr val="ECECF1"/>
                </a:solidFill>
                <a:effectLst/>
                <a:latin typeface="Söhne"/>
              </a:rPr>
              <a:t> as it will open up new markets for member countries due to lower tariffs within the bloc or harmonized regulations, new technological improvements all these can Australia's entry into ASEAN might open up new markets for member countries due to lower tariffs within the bloc or harmonized regulations, making it easier for them to export.</a:t>
            </a:r>
            <a:endParaRPr lang="en-US" sz="1100" dirty="0">
              <a:solidFill>
                <a:srgbClr val="ECECF1"/>
              </a:solidFill>
              <a:latin typeface="Söhne"/>
            </a:endParaRPr>
          </a:p>
          <a:p>
            <a:pPr algn="l"/>
            <a:endParaRPr lang="en-US" sz="1100" dirty="0">
              <a:solidFill>
                <a:srgbClr val="ECECF1"/>
              </a:solidFill>
              <a:latin typeface="Söhne"/>
            </a:endParaRPr>
          </a:p>
          <a:p>
            <a:pPr algn="l"/>
            <a:r>
              <a:rPr lang="en-US" sz="1100" b="0" i="0" u="none" strike="noStrike" dirty="0">
                <a:solidFill>
                  <a:schemeClr val="bg1"/>
                </a:solidFill>
                <a:effectLst/>
                <a:latin typeface="Times New Roman" panose="02020603050405020304" pitchFamily="18" charset="0"/>
              </a:rPr>
              <a:t>This negative </a:t>
            </a:r>
            <a:r>
              <a:rPr lang="en-US" sz="1100" b="0" i="0" u="none" strike="noStrike" dirty="0">
                <a:solidFill>
                  <a:schemeClr val="bg2"/>
                </a:solidFill>
                <a:effectLst/>
                <a:latin typeface="Times New Roman" panose="02020603050405020304" pitchFamily="18" charset="0"/>
              </a:rPr>
              <a:t>IMR</a:t>
            </a:r>
            <a:r>
              <a:rPr lang="en-US" sz="1100" b="0" i="0" u="none" strike="noStrike" dirty="0">
                <a:solidFill>
                  <a:schemeClr val="bg1"/>
                </a:solidFill>
                <a:effectLst/>
                <a:latin typeface="Times New Roman" panose="02020603050405020304" pitchFamily="18" charset="0"/>
              </a:rPr>
              <a:t> change for member countries suggests that these countries are facing lesser resistance to importing goods post-Australia joining ASEAN. The reasons for this could include the integration of Australian goods into the ASEAN market These countries are now more open to imports from each other and from Australia, which could lead to greater trade flows and potential economic gains from increased access to goods, technology, and investment.  </a:t>
            </a:r>
            <a:endParaRPr lang="en-US" sz="1100" b="0" i="0" dirty="0">
              <a:solidFill>
                <a:schemeClr val="bg1"/>
              </a:solidFill>
              <a:effectLst/>
              <a:latin typeface="Söhne"/>
            </a:endParaRPr>
          </a:p>
        </p:txBody>
      </p:sp>
    </p:spTree>
    <p:extLst>
      <p:ext uri="{BB962C8B-B14F-4D97-AF65-F5344CB8AC3E}">
        <p14:creationId xmlns:p14="http://schemas.microsoft.com/office/powerpoint/2010/main" val="2005429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grpSp>
        <p:nvGrpSpPr>
          <p:cNvPr id="307" name="Google Shape;307;p31"/>
          <p:cNvGrpSpPr/>
          <p:nvPr/>
        </p:nvGrpSpPr>
        <p:grpSpPr>
          <a:xfrm>
            <a:off x="6298128" y="4149943"/>
            <a:ext cx="401610" cy="401519"/>
            <a:chOff x="2143478" y="2634618"/>
            <a:chExt cx="401610" cy="401519"/>
          </a:xfrm>
        </p:grpSpPr>
        <p:sp>
          <p:nvSpPr>
            <p:cNvPr id="308" name="Google Shape;308;p31"/>
            <p:cNvSpPr/>
            <p:nvPr/>
          </p:nvSpPr>
          <p:spPr>
            <a:xfrm>
              <a:off x="2261909" y="2753019"/>
              <a:ext cx="164748" cy="164718"/>
            </a:xfrm>
            <a:custGeom>
              <a:avLst/>
              <a:gdLst/>
              <a:ahLst/>
              <a:cxnLst/>
              <a:rect l="l" t="t" r="r" b="b"/>
              <a:pathLst>
                <a:path w="5435" h="5434" extrusionOk="0">
                  <a:moveTo>
                    <a:pt x="2718" y="0"/>
                  </a:moveTo>
                  <a:cubicBezTo>
                    <a:pt x="1220" y="0"/>
                    <a:pt x="1" y="1219"/>
                    <a:pt x="1" y="2717"/>
                  </a:cubicBezTo>
                  <a:cubicBezTo>
                    <a:pt x="1" y="4216"/>
                    <a:pt x="1220" y="5434"/>
                    <a:pt x="2718" y="5434"/>
                  </a:cubicBezTo>
                  <a:cubicBezTo>
                    <a:pt x="4216" y="5434"/>
                    <a:pt x="5434" y="4216"/>
                    <a:pt x="5434" y="2717"/>
                  </a:cubicBezTo>
                  <a:cubicBezTo>
                    <a:pt x="5434" y="1219"/>
                    <a:pt x="4216" y="0"/>
                    <a:pt x="2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2426627" y="2847139"/>
              <a:ext cx="118461" cy="120886"/>
            </a:xfrm>
            <a:custGeom>
              <a:avLst/>
              <a:gdLst/>
              <a:ahLst/>
              <a:cxnLst/>
              <a:rect l="l" t="t" r="r" b="b"/>
              <a:pathLst>
                <a:path w="3908" h="3988" extrusionOk="0">
                  <a:moveTo>
                    <a:pt x="738" y="1"/>
                  </a:moveTo>
                  <a:cubicBezTo>
                    <a:pt x="662" y="671"/>
                    <a:pt x="402" y="1279"/>
                    <a:pt x="0" y="1780"/>
                  </a:cubicBezTo>
                  <a:lnTo>
                    <a:pt x="2208" y="3988"/>
                  </a:lnTo>
                  <a:cubicBezTo>
                    <a:pt x="3164" y="2912"/>
                    <a:pt x="3818" y="1526"/>
                    <a:pt x="39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2356059" y="2634618"/>
              <a:ext cx="189029" cy="188998"/>
            </a:xfrm>
            <a:custGeom>
              <a:avLst/>
              <a:gdLst/>
              <a:ahLst/>
              <a:cxnLst/>
              <a:rect l="l" t="t" r="r" b="b"/>
              <a:pathLst>
                <a:path w="6236" h="6235" extrusionOk="0">
                  <a:moveTo>
                    <a:pt x="0" y="0"/>
                  </a:moveTo>
                  <a:lnTo>
                    <a:pt x="0" y="3167"/>
                  </a:lnTo>
                  <a:cubicBezTo>
                    <a:pt x="1611" y="3348"/>
                    <a:pt x="2885" y="4622"/>
                    <a:pt x="3065" y="6235"/>
                  </a:cubicBezTo>
                  <a:lnTo>
                    <a:pt x="6236" y="6235"/>
                  </a:lnTo>
                  <a:cubicBezTo>
                    <a:pt x="6041" y="2907"/>
                    <a:pt x="3327" y="19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a:off x="2143478" y="2634618"/>
              <a:ext cx="333468" cy="401519"/>
            </a:xfrm>
            <a:custGeom>
              <a:avLst/>
              <a:gdLst/>
              <a:ahLst/>
              <a:cxnLst/>
              <a:rect l="l" t="t" r="r" b="b"/>
              <a:pathLst>
                <a:path w="11001" h="13246" extrusionOk="0">
                  <a:moveTo>
                    <a:pt x="6236" y="0"/>
                  </a:moveTo>
                  <a:cubicBezTo>
                    <a:pt x="2780" y="203"/>
                    <a:pt x="0" y="3116"/>
                    <a:pt x="0" y="6623"/>
                  </a:cubicBezTo>
                  <a:cubicBezTo>
                    <a:pt x="0" y="10130"/>
                    <a:pt x="2987" y="13246"/>
                    <a:pt x="6625" y="13246"/>
                  </a:cubicBezTo>
                  <a:cubicBezTo>
                    <a:pt x="8305" y="13246"/>
                    <a:pt x="9835" y="12584"/>
                    <a:pt x="11000" y="11548"/>
                  </a:cubicBezTo>
                  <a:lnTo>
                    <a:pt x="8792" y="9340"/>
                  </a:lnTo>
                  <a:cubicBezTo>
                    <a:pt x="8195" y="9818"/>
                    <a:pt x="7448" y="10115"/>
                    <a:pt x="6625" y="10115"/>
                  </a:cubicBezTo>
                  <a:cubicBezTo>
                    <a:pt x="4698" y="10115"/>
                    <a:pt x="3131" y="8549"/>
                    <a:pt x="3131" y="6623"/>
                  </a:cubicBezTo>
                  <a:cubicBezTo>
                    <a:pt x="3131" y="4829"/>
                    <a:pt x="4494" y="3365"/>
                    <a:pt x="6236" y="3170"/>
                  </a:cubicBezTo>
                  <a:lnTo>
                    <a:pt x="62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2" name="Google Shape;312;p31"/>
          <p:cNvSpPr/>
          <p:nvPr/>
        </p:nvSpPr>
        <p:spPr>
          <a:xfrm>
            <a:off x="7298541" y="-350538"/>
            <a:ext cx="917100" cy="2137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3" name="Google Shape;313;p31"/>
          <p:cNvGrpSpPr/>
          <p:nvPr/>
        </p:nvGrpSpPr>
        <p:grpSpPr>
          <a:xfrm>
            <a:off x="7556301" y="574336"/>
            <a:ext cx="401580" cy="401580"/>
            <a:chOff x="1273479" y="2634558"/>
            <a:chExt cx="401580" cy="401580"/>
          </a:xfrm>
        </p:grpSpPr>
        <p:sp>
          <p:nvSpPr>
            <p:cNvPr id="314" name="Google Shape;314;p31"/>
            <p:cNvSpPr/>
            <p:nvPr/>
          </p:nvSpPr>
          <p:spPr>
            <a:xfrm>
              <a:off x="1450716" y="2776541"/>
              <a:ext cx="47106" cy="47075"/>
            </a:xfrm>
            <a:custGeom>
              <a:avLst/>
              <a:gdLst/>
              <a:ahLst/>
              <a:cxnLst/>
              <a:rect l="l" t="t" r="r" b="b"/>
              <a:pathLst>
                <a:path w="1554" h="1553" extrusionOk="0">
                  <a:moveTo>
                    <a:pt x="776" y="0"/>
                  </a:moveTo>
                  <a:cubicBezTo>
                    <a:pt x="349" y="0"/>
                    <a:pt x="1" y="348"/>
                    <a:pt x="1" y="777"/>
                  </a:cubicBezTo>
                  <a:cubicBezTo>
                    <a:pt x="1" y="1205"/>
                    <a:pt x="349" y="1553"/>
                    <a:pt x="776" y="1553"/>
                  </a:cubicBezTo>
                  <a:cubicBezTo>
                    <a:pt x="1205" y="1553"/>
                    <a:pt x="1553" y="1205"/>
                    <a:pt x="1553" y="777"/>
                  </a:cubicBezTo>
                  <a:cubicBezTo>
                    <a:pt x="1553" y="348"/>
                    <a:pt x="1205" y="0"/>
                    <a:pt x="7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 name="Google Shape;315;p31"/>
            <p:cNvSpPr/>
            <p:nvPr/>
          </p:nvSpPr>
          <p:spPr>
            <a:xfrm>
              <a:off x="1427163" y="2870662"/>
              <a:ext cx="94151" cy="94151"/>
            </a:xfrm>
            <a:custGeom>
              <a:avLst/>
              <a:gdLst/>
              <a:ahLst/>
              <a:cxnLst/>
              <a:rect l="l" t="t" r="r" b="b"/>
              <a:pathLst>
                <a:path w="3106" h="3106" extrusionOk="0">
                  <a:moveTo>
                    <a:pt x="1553" y="0"/>
                  </a:moveTo>
                  <a:cubicBezTo>
                    <a:pt x="698" y="0"/>
                    <a:pt x="1" y="696"/>
                    <a:pt x="1" y="1553"/>
                  </a:cubicBezTo>
                  <a:lnTo>
                    <a:pt x="1" y="2808"/>
                  </a:lnTo>
                  <a:cubicBezTo>
                    <a:pt x="484" y="2997"/>
                    <a:pt x="1006" y="3105"/>
                    <a:pt x="1553" y="3105"/>
                  </a:cubicBezTo>
                  <a:cubicBezTo>
                    <a:pt x="2102" y="3105"/>
                    <a:pt x="2624" y="2997"/>
                    <a:pt x="3106" y="2808"/>
                  </a:cubicBezTo>
                  <a:lnTo>
                    <a:pt x="3106" y="1553"/>
                  </a:lnTo>
                  <a:cubicBezTo>
                    <a:pt x="3106" y="696"/>
                    <a:pt x="2410" y="0"/>
                    <a:pt x="1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1273479" y="2634558"/>
              <a:ext cx="401580" cy="401580"/>
            </a:xfrm>
            <a:custGeom>
              <a:avLst/>
              <a:gdLst/>
              <a:ahLst/>
              <a:cxnLst/>
              <a:rect l="l" t="t" r="r" b="b"/>
              <a:pathLst>
                <a:path w="13248" h="13248" extrusionOk="0">
                  <a:moveTo>
                    <a:pt x="1552" y="1"/>
                  </a:moveTo>
                  <a:cubicBezTo>
                    <a:pt x="697" y="1"/>
                    <a:pt x="1" y="697"/>
                    <a:pt x="1" y="1553"/>
                  </a:cubicBezTo>
                  <a:cubicBezTo>
                    <a:pt x="1" y="2410"/>
                    <a:pt x="697" y="3106"/>
                    <a:pt x="1552" y="3106"/>
                  </a:cubicBezTo>
                  <a:cubicBezTo>
                    <a:pt x="1840" y="3106"/>
                    <a:pt x="2105" y="3022"/>
                    <a:pt x="2336" y="2885"/>
                  </a:cubicBezTo>
                  <a:lnTo>
                    <a:pt x="3346" y="3895"/>
                  </a:lnTo>
                  <a:cubicBezTo>
                    <a:pt x="2728" y="4636"/>
                    <a:pt x="2354" y="5587"/>
                    <a:pt x="2354" y="6625"/>
                  </a:cubicBezTo>
                  <a:cubicBezTo>
                    <a:pt x="2354" y="7662"/>
                    <a:pt x="2734" y="8608"/>
                    <a:pt x="3352" y="9348"/>
                  </a:cubicBezTo>
                  <a:lnTo>
                    <a:pt x="2336" y="10363"/>
                  </a:lnTo>
                  <a:cubicBezTo>
                    <a:pt x="2105" y="10227"/>
                    <a:pt x="1840" y="10144"/>
                    <a:pt x="1553" y="10144"/>
                  </a:cubicBezTo>
                  <a:cubicBezTo>
                    <a:pt x="697" y="10144"/>
                    <a:pt x="1" y="10840"/>
                    <a:pt x="1" y="11697"/>
                  </a:cubicBezTo>
                  <a:cubicBezTo>
                    <a:pt x="1" y="12552"/>
                    <a:pt x="697" y="13248"/>
                    <a:pt x="1553" y="13248"/>
                  </a:cubicBezTo>
                  <a:cubicBezTo>
                    <a:pt x="2408" y="13248"/>
                    <a:pt x="3104" y="12552"/>
                    <a:pt x="3104" y="11697"/>
                  </a:cubicBezTo>
                  <a:cubicBezTo>
                    <a:pt x="3104" y="11409"/>
                    <a:pt x="3022" y="11143"/>
                    <a:pt x="2885" y="10912"/>
                  </a:cubicBezTo>
                  <a:lnTo>
                    <a:pt x="3896" y="9901"/>
                  </a:lnTo>
                  <a:cubicBezTo>
                    <a:pt x="4024" y="10008"/>
                    <a:pt x="4156" y="10107"/>
                    <a:pt x="4295" y="10198"/>
                  </a:cubicBezTo>
                  <a:lnTo>
                    <a:pt x="4295" y="9342"/>
                  </a:lnTo>
                  <a:cubicBezTo>
                    <a:pt x="4295" y="8058"/>
                    <a:pt x="5339" y="7012"/>
                    <a:pt x="6623" y="7012"/>
                  </a:cubicBezTo>
                  <a:cubicBezTo>
                    <a:pt x="5768" y="7012"/>
                    <a:pt x="5071" y="6316"/>
                    <a:pt x="5071" y="5461"/>
                  </a:cubicBezTo>
                  <a:cubicBezTo>
                    <a:pt x="5071" y="4605"/>
                    <a:pt x="5768" y="3908"/>
                    <a:pt x="6623" y="3908"/>
                  </a:cubicBezTo>
                  <a:cubicBezTo>
                    <a:pt x="7480" y="3908"/>
                    <a:pt x="8176" y="4605"/>
                    <a:pt x="8176" y="5461"/>
                  </a:cubicBezTo>
                  <a:cubicBezTo>
                    <a:pt x="8176" y="6316"/>
                    <a:pt x="7480" y="7012"/>
                    <a:pt x="6623" y="7012"/>
                  </a:cubicBezTo>
                  <a:cubicBezTo>
                    <a:pt x="7907" y="7012"/>
                    <a:pt x="8953" y="8058"/>
                    <a:pt x="8953" y="9342"/>
                  </a:cubicBezTo>
                  <a:lnTo>
                    <a:pt x="8953" y="10198"/>
                  </a:lnTo>
                  <a:cubicBezTo>
                    <a:pt x="9091" y="10107"/>
                    <a:pt x="9224" y="10008"/>
                    <a:pt x="9352" y="9901"/>
                  </a:cubicBezTo>
                  <a:lnTo>
                    <a:pt x="10363" y="10912"/>
                  </a:lnTo>
                  <a:cubicBezTo>
                    <a:pt x="10226" y="11143"/>
                    <a:pt x="10142" y="11409"/>
                    <a:pt x="10142" y="11697"/>
                  </a:cubicBezTo>
                  <a:cubicBezTo>
                    <a:pt x="10142" y="12552"/>
                    <a:pt x="10840" y="13248"/>
                    <a:pt x="11695" y="13248"/>
                  </a:cubicBezTo>
                  <a:cubicBezTo>
                    <a:pt x="12552" y="13248"/>
                    <a:pt x="13248" y="12552"/>
                    <a:pt x="13248" y="11697"/>
                  </a:cubicBezTo>
                  <a:cubicBezTo>
                    <a:pt x="13248" y="10840"/>
                    <a:pt x="12552" y="10144"/>
                    <a:pt x="11695" y="10144"/>
                  </a:cubicBezTo>
                  <a:cubicBezTo>
                    <a:pt x="11407" y="10144"/>
                    <a:pt x="11142" y="10227"/>
                    <a:pt x="10911" y="10363"/>
                  </a:cubicBezTo>
                  <a:lnTo>
                    <a:pt x="9896" y="9348"/>
                  </a:lnTo>
                  <a:cubicBezTo>
                    <a:pt x="10515" y="8608"/>
                    <a:pt x="10893" y="7662"/>
                    <a:pt x="10893" y="6625"/>
                  </a:cubicBezTo>
                  <a:cubicBezTo>
                    <a:pt x="10893" y="5587"/>
                    <a:pt x="10521" y="4636"/>
                    <a:pt x="9902" y="3895"/>
                  </a:cubicBezTo>
                  <a:lnTo>
                    <a:pt x="10912" y="2885"/>
                  </a:lnTo>
                  <a:cubicBezTo>
                    <a:pt x="11142" y="3022"/>
                    <a:pt x="11409" y="3106"/>
                    <a:pt x="11695" y="3106"/>
                  </a:cubicBezTo>
                  <a:cubicBezTo>
                    <a:pt x="12550" y="3106"/>
                    <a:pt x="13248" y="2410"/>
                    <a:pt x="13248" y="1553"/>
                  </a:cubicBezTo>
                  <a:cubicBezTo>
                    <a:pt x="13248" y="697"/>
                    <a:pt x="12550" y="1"/>
                    <a:pt x="11695" y="1"/>
                  </a:cubicBezTo>
                  <a:cubicBezTo>
                    <a:pt x="10839" y="1"/>
                    <a:pt x="10142" y="697"/>
                    <a:pt x="10142" y="1553"/>
                  </a:cubicBezTo>
                  <a:cubicBezTo>
                    <a:pt x="10142" y="1840"/>
                    <a:pt x="10226" y="2107"/>
                    <a:pt x="10363" y="2336"/>
                  </a:cubicBezTo>
                  <a:lnTo>
                    <a:pt x="9353" y="3346"/>
                  </a:lnTo>
                  <a:cubicBezTo>
                    <a:pt x="8612" y="2728"/>
                    <a:pt x="7661" y="2356"/>
                    <a:pt x="6623" y="2356"/>
                  </a:cubicBezTo>
                  <a:cubicBezTo>
                    <a:pt x="5585" y="2356"/>
                    <a:pt x="4634" y="2728"/>
                    <a:pt x="3895" y="3346"/>
                  </a:cubicBezTo>
                  <a:lnTo>
                    <a:pt x="2885" y="2336"/>
                  </a:lnTo>
                  <a:cubicBezTo>
                    <a:pt x="3022" y="2107"/>
                    <a:pt x="3104" y="1840"/>
                    <a:pt x="3104" y="1553"/>
                  </a:cubicBezTo>
                  <a:cubicBezTo>
                    <a:pt x="3104" y="697"/>
                    <a:pt x="2408" y="1"/>
                    <a:pt x="15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31"/>
          <p:cNvGrpSpPr/>
          <p:nvPr/>
        </p:nvGrpSpPr>
        <p:grpSpPr>
          <a:xfrm>
            <a:off x="7398432" y="3054608"/>
            <a:ext cx="401580" cy="401580"/>
            <a:chOff x="392294" y="2623433"/>
            <a:chExt cx="401580" cy="401580"/>
          </a:xfrm>
        </p:grpSpPr>
        <p:sp>
          <p:nvSpPr>
            <p:cNvPr id="319" name="Google Shape;319;p31"/>
            <p:cNvSpPr/>
            <p:nvPr/>
          </p:nvSpPr>
          <p:spPr>
            <a:xfrm>
              <a:off x="392294" y="2623433"/>
              <a:ext cx="259627" cy="258838"/>
            </a:xfrm>
            <a:custGeom>
              <a:avLst/>
              <a:gdLst/>
              <a:ahLst/>
              <a:cxnLst/>
              <a:rect l="l" t="t" r="r" b="b"/>
              <a:pathLst>
                <a:path w="8565" h="8539" extrusionOk="0">
                  <a:moveTo>
                    <a:pt x="1165" y="0"/>
                  </a:moveTo>
                  <a:cubicBezTo>
                    <a:pt x="523" y="0"/>
                    <a:pt x="1" y="524"/>
                    <a:pt x="1" y="1164"/>
                  </a:cubicBezTo>
                  <a:lnTo>
                    <a:pt x="1" y="5822"/>
                  </a:lnTo>
                  <a:cubicBezTo>
                    <a:pt x="1" y="6328"/>
                    <a:pt x="325" y="6760"/>
                    <a:pt x="776" y="6920"/>
                  </a:cubicBezTo>
                  <a:lnTo>
                    <a:pt x="776" y="8150"/>
                  </a:lnTo>
                  <a:cubicBezTo>
                    <a:pt x="776" y="8308"/>
                    <a:pt x="871" y="8450"/>
                    <a:pt x="1016" y="8509"/>
                  </a:cubicBezTo>
                  <a:cubicBezTo>
                    <a:pt x="1064" y="8530"/>
                    <a:pt x="1114" y="8539"/>
                    <a:pt x="1165" y="8539"/>
                  </a:cubicBezTo>
                  <a:cubicBezTo>
                    <a:pt x="1265" y="8539"/>
                    <a:pt x="1364" y="8500"/>
                    <a:pt x="1439" y="8425"/>
                  </a:cubicBezTo>
                  <a:lnTo>
                    <a:pt x="2354" y="7561"/>
                  </a:lnTo>
                  <a:lnTo>
                    <a:pt x="2354" y="4296"/>
                  </a:lnTo>
                  <a:cubicBezTo>
                    <a:pt x="2354" y="3225"/>
                    <a:pt x="3224" y="2355"/>
                    <a:pt x="4296" y="2355"/>
                  </a:cubicBezTo>
                  <a:lnTo>
                    <a:pt x="8565" y="2355"/>
                  </a:lnTo>
                  <a:lnTo>
                    <a:pt x="8538" y="1164"/>
                  </a:lnTo>
                  <a:cubicBezTo>
                    <a:pt x="8538" y="522"/>
                    <a:pt x="8016" y="0"/>
                    <a:pt x="7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a:off x="487203" y="2718311"/>
              <a:ext cx="306672" cy="306702"/>
            </a:xfrm>
            <a:custGeom>
              <a:avLst/>
              <a:gdLst/>
              <a:ahLst/>
              <a:cxnLst/>
              <a:rect l="l" t="t" r="r" b="b"/>
              <a:pathLst>
                <a:path w="10117" h="10118" extrusionOk="0">
                  <a:moveTo>
                    <a:pt x="3518" y="1554"/>
                  </a:moveTo>
                  <a:cubicBezTo>
                    <a:pt x="3733" y="1554"/>
                    <a:pt x="3907" y="1728"/>
                    <a:pt x="3907" y="1942"/>
                  </a:cubicBezTo>
                  <a:lnTo>
                    <a:pt x="3907" y="4540"/>
                  </a:lnTo>
                  <a:lnTo>
                    <a:pt x="4748" y="3279"/>
                  </a:lnTo>
                  <a:cubicBezTo>
                    <a:pt x="4813" y="3183"/>
                    <a:pt x="4918" y="3120"/>
                    <a:pt x="5033" y="3108"/>
                  </a:cubicBezTo>
                  <a:cubicBezTo>
                    <a:pt x="5044" y="3106"/>
                    <a:pt x="5056" y="3106"/>
                    <a:pt x="5067" y="3106"/>
                  </a:cubicBezTo>
                  <a:cubicBezTo>
                    <a:pt x="5166" y="3106"/>
                    <a:pt x="5273" y="3146"/>
                    <a:pt x="5345" y="3220"/>
                  </a:cubicBezTo>
                  <a:lnTo>
                    <a:pt x="5786" y="3661"/>
                  </a:lnTo>
                  <a:lnTo>
                    <a:pt x="7076" y="1726"/>
                  </a:lnTo>
                  <a:cubicBezTo>
                    <a:pt x="7152" y="1614"/>
                    <a:pt x="7275" y="1554"/>
                    <a:pt x="7401" y="1554"/>
                  </a:cubicBezTo>
                  <a:cubicBezTo>
                    <a:pt x="7475" y="1554"/>
                    <a:pt x="7549" y="1575"/>
                    <a:pt x="7615" y="1618"/>
                  </a:cubicBezTo>
                  <a:cubicBezTo>
                    <a:pt x="7793" y="1738"/>
                    <a:pt x="7841" y="1978"/>
                    <a:pt x="7723" y="2157"/>
                  </a:cubicBezTo>
                  <a:lnTo>
                    <a:pt x="6170" y="4485"/>
                  </a:lnTo>
                  <a:cubicBezTo>
                    <a:pt x="6106" y="4582"/>
                    <a:pt x="6001" y="4645"/>
                    <a:pt x="5885" y="4656"/>
                  </a:cubicBezTo>
                  <a:cubicBezTo>
                    <a:pt x="5874" y="4657"/>
                    <a:pt x="5862" y="4657"/>
                    <a:pt x="5850" y="4657"/>
                  </a:cubicBezTo>
                  <a:cubicBezTo>
                    <a:pt x="5750" y="4657"/>
                    <a:pt x="5646" y="4618"/>
                    <a:pt x="5573" y="4545"/>
                  </a:cubicBezTo>
                  <a:lnTo>
                    <a:pt x="5132" y="4104"/>
                  </a:lnTo>
                  <a:lnTo>
                    <a:pt x="4244" y="5434"/>
                  </a:lnTo>
                  <a:lnTo>
                    <a:pt x="7400" y="5434"/>
                  </a:lnTo>
                  <a:cubicBezTo>
                    <a:pt x="7615" y="5434"/>
                    <a:pt x="7787" y="5608"/>
                    <a:pt x="7787" y="5823"/>
                  </a:cubicBezTo>
                  <a:cubicBezTo>
                    <a:pt x="7787" y="6037"/>
                    <a:pt x="7615" y="6211"/>
                    <a:pt x="7400" y="6211"/>
                  </a:cubicBezTo>
                  <a:lnTo>
                    <a:pt x="3907" y="6211"/>
                  </a:lnTo>
                  <a:lnTo>
                    <a:pt x="3907" y="6598"/>
                  </a:lnTo>
                  <a:cubicBezTo>
                    <a:pt x="3907" y="6813"/>
                    <a:pt x="3733" y="6987"/>
                    <a:pt x="3518" y="6987"/>
                  </a:cubicBezTo>
                  <a:cubicBezTo>
                    <a:pt x="3304" y="6987"/>
                    <a:pt x="3130" y="6813"/>
                    <a:pt x="3130" y="6598"/>
                  </a:cubicBezTo>
                  <a:lnTo>
                    <a:pt x="3130" y="6211"/>
                  </a:lnTo>
                  <a:lnTo>
                    <a:pt x="2743" y="6211"/>
                  </a:lnTo>
                  <a:cubicBezTo>
                    <a:pt x="2528" y="6211"/>
                    <a:pt x="2354" y="6037"/>
                    <a:pt x="2354" y="5823"/>
                  </a:cubicBezTo>
                  <a:cubicBezTo>
                    <a:pt x="2354" y="5608"/>
                    <a:pt x="2528" y="5434"/>
                    <a:pt x="2743" y="5434"/>
                  </a:cubicBezTo>
                  <a:lnTo>
                    <a:pt x="3130" y="5434"/>
                  </a:lnTo>
                  <a:lnTo>
                    <a:pt x="3130" y="1942"/>
                  </a:lnTo>
                  <a:cubicBezTo>
                    <a:pt x="3130" y="1728"/>
                    <a:pt x="3304" y="1554"/>
                    <a:pt x="3518" y="1554"/>
                  </a:cubicBezTo>
                  <a:close/>
                  <a:moveTo>
                    <a:pt x="1165" y="1"/>
                  </a:moveTo>
                  <a:cubicBezTo>
                    <a:pt x="522" y="1"/>
                    <a:pt x="0" y="523"/>
                    <a:pt x="0" y="1165"/>
                  </a:cubicBezTo>
                  <a:lnTo>
                    <a:pt x="0" y="7375"/>
                  </a:lnTo>
                  <a:cubicBezTo>
                    <a:pt x="0" y="8017"/>
                    <a:pt x="522" y="8539"/>
                    <a:pt x="1165" y="8539"/>
                  </a:cubicBezTo>
                  <a:lnTo>
                    <a:pt x="7238" y="8539"/>
                  </a:lnTo>
                  <a:lnTo>
                    <a:pt x="8678" y="10003"/>
                  </a:lnTo>
                  <a:cubicBezTo>
                    <a:pt x="8752" y="10078"/>
                    <a:pt x="8851" y="10117"/>
                    <a:pt x="8951" y="10117"/>
                  </a:cubicBezTo>
                  <a:cubicBezTo>
                    <a:pt x="9002" y="10117"/>
                    <a:pt x="9053" y="10108"/>
                    <a:pt x="9100" y="10087"/>
                  </a:cubicBezTo>
                  <a:cubicBezTo>
                    <a:pt x="9245" y="10027"/>
                    <a:pt x="9340" y="9886"/>
                    <a:pt x="9340" y="9729"/>
                  </a:cubicBezTo>
                  <a:lnTo>
                    <a:pt x="9340" y="8473"/>
                  </a:lnTo>
                  <a:cubicBezTo>
                    <a:pt x="9791" y="8313"/>
                    <a:pt x="10117" y="7881"/>
                    <a:pt x="10117" y="7375"/>
                  </a:cubicBezTo>
                  <a:lnTo>
                    <a:pt x="10117" y="1165"/>
                  </a:lnTo>
                  <a:cubicBezTo>
                    <a:pt x="10117" y="523"/>
                    <a:pt x="9593" y="1"/>
                    <a:pt x="89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1"/>
          <p:cNvSpPr/>
          <p:nvPr/>
        </p:nvSpPr>
        <p:spPr>
          <a:xfrm>
            <a:off x="8040179" y="1622544"/>
            <a:ext cx="917100" cy="2396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31"/>
          <p:cNvGrpSpPr/>
          <p:nvPr/>
        </p:nvGrpSpPr>
        <p:grpSpPr>
          <a:xfrm>
            <a:off x="6298140" y="1457826"/>
            <a:ext cx="401580" cy="329436"/>
            <a:chOff x="6471315" y="1998814"/>
            <a:chExt cx="401580" cy="329436"/>
          </a:xfrm>
        </p:grpSpPr>
        <p:sp>
          <p:nvSpPr>
            <p:cNvPr id="323" name="Google Shape;323;p31"/>
            <p:cNvSpPr/>
            <p:nvPr/>
          </p:nvSpPr>
          <p:spPr>
            <a:xfrm>
              <a:off x="6471315" y="2116426"/>
              <a:ext cx="118492" cy="188271"/>
            </a:xfrm>
            <a:custGeom>
              <a:avLst/>
              <a:gdLst/>
              <a:ahLst/>
              <a:cxnLst/>
              <a:rect l="l" t="t" r="r" b="b"/>
              <a:pathLst>
                <a:path w="3909" h="6211" extrusionOk="0">
                  <a:moveTo>
                    <a:pt x="2744" y="3881"/>
                  </a:moveTo>
                  <a:cubicBezTo>
                    <a:pt x="2959" y="3881"/>
                    <a:pt x="3131" y="4055"/>
                    <a:pt x="3131" y="4270"/>
                  </a:cubicBezTo>
                  <a:cubicBezTo>
                    <a:pt x="3131" y="4484"/>
                    <a:pt x="2959" y="4658"/>
                    <a:pt x="2744" y="4658"/>
                  </a:cubicBezTo>
                  <a:cubicBezTo>
                    <a:pt x="2530" y="4658"/>
                    <a:pt x="2356" y="4484"/>
                    <a:pt x="2356" y="4270"/>
                  </a:cubicBezTo>
                  <a:cubicBezTo>
                    <a:pt x="2356" y="4055"/>
                    <a:pt x="2530" y="3881"/>
                    <a:pt x="2744" y="3881"/>
                  </a:cubicBezTo>
                  <a:close/>
                  <a:moveTo>
                    <a:pt x="389" y="1"/>
                  </a:moveTo>
                  <a:cubicBezTo>
                    <a:pt x="175" y="1"/>
                    <a:pt x="1" y="175"/>
                    <a:pt x="1" y="389"/>
                  </a:cubicBezTo>
                  <a:lnTo>
                    <a:pt x="1" y="5822"/>
                  </a:lnTo>
                  <a:cubicBezTo>
                    <a:pt x="1" y="6037"/>
                    <a:pt x="175" y="6211"/>
                    <a:pt x="389" y="6211"/>
                  </a:cubicBezTo>
                  <a:lnTo>
                    <a:pt x="3908" y="6211"/>
                  </a:lnTo>
                  <a:lnTo>
                    <a:pt x="39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1"/>
            <p:cNvSpPr/>
            <p:nvPr/>
          </p:nvSpPr>
          <p:spPr>
            <a:xfrm>
              <a:off x="6613268" y="1998814"/>
              <a:ext cx="259627" cy="329436"/>
            </a:xfrm>
            <a:custGeom>
              <a:avLst/>
              <a:gdLst/>
              <a:ahLst/>
              <a:cxnLst/>
              <a:rect l="l" t="t" r="r" b="b"/>
              <a:pathLst>
                <a:path w="8565" h="10868" extrusionOk="0">
                  <a:moveTo>
                    <a:pt x="3495" y="0"/>
                  </a:moveTo>
                  <a:cubicBezTo>
                    <a:pt x="3280" y="0"/>
                    <a:pt x="3106" y="174"/>
                    <a:pt x="3106" y="389"/>
                  </a:cubicBezTo>
                  <a:cubicBezTo>
                    <a:pt x="3106" y="1478"/>
                    <a:pt x="2877" y="2400"/>
                    <a:pt x="2109" y="3272"/>
                  </a:cubicBezTo>
                  <a:cubicBezTo>
                    <a:pt x="1767" y="3659"/>
                    <a:pt x="1260" y="3881"/>
                    <a:pt x="719" y="3881"/>
                  </a:cubicBezTo>
                  <a:lnTo>
                    <a:pt x="1" y="3881"/>
                  </a:lnTo>
                  <a:lnTo>
                    <a:pt x="1" y="10091"/>
                  </a:lnTo>
                  <a:cubicBezTo>
                    <a:pt x="457" y="10091"/>
                    <a:pt x="852" y="10125"/>
                    <a:pt x="1335" y="10260"/>
                  </a:cubicBezTo>
                  <a:lnTo>
                    <a:pt x="2694" y="10637"/>
                  </a:lnTo>
                  <a:cubicBezTo>
                    <a:pt x="3449" y="10846"/>
                    <a:pt x="4015" y="10868"/>
                    <a:pt x="4714" y="10868"/>
                  </a:cubicBezTo>
                  <a:cubicBezTo>
                    <a:pt x="4897" y="10868"/>
                    <a:pt x="5088" y="10866"/>
                    <a:pt x="5295" y="10866"/>
                  </a:cubicBezTo>
                  <a:lnTo>
                    <a:pt x="6430" y="10866"/>
                  </a:lnTo>
                  <a:cubicBezTo>
                    <a:pt x="6753" y="10866"/>
                    <a:pt x="7012" y="10605"/>
                    <a:pt x="7012" y="10284"/>
                  </a:cubicBezTo>
                  <a:cubicBezTo>
                    <a:pt x="7012" y="9963"/>
                    <a:pt x="6753" y="9702"/>
                    <a:pt x="6430" y="9702"/>
                  </a:cubicBezTo>
                  <a:lnTo>
                    <a:pt x="5824" y="9702"/>
                  </a:lnTo>
                  <a:cubicBezTo>
                    <a:pt x="5623" y="9702"/>
                    <a:pt x="5461" y="9539"/>
                    <a:pt x="5461" y="9338"/>
                  </a:cubicBezTo>
                  <a:lnTo>
                    <a:pt x="5461" y="9290"/>
                  </a:lnTo>
                  <a:cubicBezTo>
                    <a:pt x="5461" y="9089"/>
                    <a:pt x="5623" y="8925"/>
                    <a:pt x="5824" y="8925"/>
                  </a:cubicBezTo>
                  <a:lnTo>
                    <a:pt x="7207" y="8925"/>
                  </a:lnTo>
                  <a:cubicBezTo>
                    <a:pt x="7528" y="8925"/>
                    <a:pt x="7789" y="8666"/>
                    <a:pt x="7789" y="8343"/>
                  </a:cubicBezTo>
                  <a:cubicBezTo>
                    <a:pt x="7789" y="8022"/>
                    <a:pt x="7528" y="7761"/>
                    <a:pt x="7207" y="7761"/>
                  </a:cubicBezTo>
                  <a:lnTo>
                    <a:pt x="5824" y="7761"/>
                  </a:lnTo>
                  <a:cubicBezTo>
                    <a:pt x="5623" y="7761"/>
                    <a:pt x="5461" y="7599"/>
                    <a:pt x="5461" y="7398"/>
                  </a:cubicBezTo>
                  <a:lnTo>
                    <a:pt x="5461" y="7349"/>
                  </a:lnTo>
                  <a:cubicBezTo>
                    <a:pt x="5461" y="7148"/>
                    <a:pt x="5623" y="6986"/>
                    <a:pt x="5824" y="6986"/>
                  </a:cubicBezTo>
                  <a:lnTo>
                    <a:pt x="7983" y="6986"/>
                  </a:lnTo>
                  <a:cubicBezTo>
                    <a:pt x="8305" y="6986"/>
                    <a:pt x="8565" y="6725"/>
                    <a:pt x="8565" y="6404"/>
                  </a:cubicBezTo>
                  <a:cubicBezTo>
                    <a:pt x="8565" y="6081"/>
                    <a:pt x="8305" y="5822"/>
                    <a:pt x="7983" y="5822"/>
                  </a:cubicBezTo>
                  <a:lnTo>
                    <a:pt x="5824" y="5822"/>
                  </a:lnTo>
                  <a:cubicBezTo>
                    <a:pt x="5623" y="5822"/>
                    <a:pt x="5461" y="5658"/>
                    <a:pt x="5461" y="5457"/>
                  </a:cubicBezTo>
                  <a:cubicBezTo>
                    <a:pt x="5461" y="5231"/>
                    <a:pt x="5646" y="5045"/>
                    <a:pt x="5874" y="5045"/>
                  </a:cubicBezTo>
                  <a:lnTo>
                    <a:pt x="7983" y="5045"/>
                  </a:lnTo>
                  <a:cubicBezTo>
                    <a:pt x="8305" y="5045"/>
                    <a:pt x="8565" y="4785"/>
                    <a:pt x="8565" y="4463"/>
                  </a:cubicBezTo>
                  <a:cubicBezTo>
                    <a:pt x="8565" y="4142"/>
                    <a:pt x="8305" y="3881"/>
                    <a:pt x="7983" y="3881"/>
                  </a:cubicBezTo>
                  <a:lnTo>
                    <a:pt x="4659" y="3881"/>
                  </a:lnTo>
                  <a:lnTo>
                    <a:pt x="4659" y="1164"/>
                  </a:lnTo>
                  <a:cubicBezTo>
                    <a:pt x="4659" y="522"/>
                    <a:pt x="4138" y="0"/>
                    <a:pt x="3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282;p30">
            <a:extLst>
              <a:ext uri="{FF2B5EF4-FFF2-40B4-BE49-F238E27FC236}">
                <a16:creationId xmlns:a16="http://schemas.microsoft.com/office/drawing/2014/main" id="{449020C0-D095-AAD1-99A8-F2B7FBAF128D}"/>
              </a:ext>
            </a:extLst>
          </p:cNvPr>
          <p:cNvSpPr txBox="1">
            <a:spLocks noGrp="1"/>
          </p:cNvSpPr>
          <p:nvPr>
            <p:ph type="title"/>
          </p:nvPr>
        </p:nvSpPr>
        <p:spPr>
          <a:xfrm>
            <a:off x="666660" y="495587"/>
            <a:ext cx="4499700" cy="697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accent1">
                    <a:lumMod val="40000"/>
                    <a:lumOff val="60000"/>
                  </a:schemeClr>
                </a:solidFill>
              </a:rPr>
              <a:t>Objective and Significance</a:t>
            </a:r>
            <a:endParaRPr sz="2800" dirty="0">
              <a:solidFill>
                <a:schemeClr val="accent1">
                  <a:lumMod val="40000"/>
                  <a:lumOff val="60000"/>
                </a:schemeClr>
              </a:solidFill>
            </a:endParaRPr>
          </a:p>
        </p:txBody>
      </p:sp>
      <p:sp>
        <p:nvSpPr>
          <p:cNvPr id="9" name="TextBox 8">
            <a:extLst>
              <a:ext uri="{FF2B5EF4-FFF2-40B4-BE49-F238E27FC236}">
                <a16:creationId xmlns:a16="http://schemas.microsoft.com/office/drawing/2014/main" id="{DE43D23A-C972-9D61-2931-F5AE4E3E7144}"/>
              </a:ext>
            </a:extLst>
          </p:cNvPr>
          <p:cNvSpPr txBox="1"/>
          <p:nvPr/>
        </p:nvSpPr>
        <p:spPr>
          <a:xfrm>
            <a:off x="568784" y="1202799"/>
            <a:ext cx="6700768" cy="3893374"/>
          </a:xfrm>
          <a:prstGeom prst="rect">
            <a:avLst/>
          </a:prstGeom>
          <a:noFill/>
        </p:spPr>
        <p:txBody>
          <a:bodyPr wrap="square">
            <a:spAutoFit/>
          </a:bodyPr>
          <a:lstStyle/>
          <a:p>
            <a:pPr marL="285750" indent="-285750">
              <a:buClr>
                <a:schemeClr val="accent4">
                  <a:lumMod val="40000"/>
                  <a:lumOff val="60000"/>
                </a:schemeClr>
              </a:buClr>
              <a:buFont typeface="Wingdings" panose="05000000000000000000" pitchFamily="2" charset="2"/>
              <a:buChar char="§"/>
            </a:pPr>
            <a:r>
              <a:rPr lang="en-US" sz="1300" dirty="0">
                <a:solidFill>
                  <a:schemeClr val="bg1"/>
                </a:solidFill>
                <a:latin typeface="Times New Roman" panose="02020603050405020304" pitchFamily="18" charset="0"/>
              </a:rPr>
              <a:t>E</a:t>
            </a:r>
            <a:r>
              <a:rPr lang="en-US" sz="1300" b="0" i="0" u="none" strike="noStrike" dirty="0">
                <a:solidFill>
                  <a:schemeClr val="bg1"/>
                </a:solidFill>
                <a:effectLst/>
                <a:latin typeface="Times New Roman" panose="02020603050405020304" pitchFamily="18" charset="0"/>
              </a:rPr>
              <a:t>mploy a structural gravity model to examine the general equilibrium effects of potential changes in the </a:t>
            </a:r>
            <a:r>
              <a:rPr lang="en-US" sz="1300" b="1" i="0" u="none" strike="noStrike" dirty="0">
                <a:solidFill>
                  <a:schemeClr val="bg2">
                    <a:lumMod val="75000"/>
                  </a:schemeClr>
                </a:solidFill>
                <a:effectLst/>
                <a:latin typeface="Times New Roman" panose="02020603050405020304" pitchFamily="18" charset="0"/>
              </a:rPr>
              <a:t>ASEAN Trade Agreement(AFTA) </a:t>
            </a:r>
            <a:r>
              <a:rPr lang="en-US" sz="1300" b="0" i="0" u="none" strike="noStrike" dirty="0">
                <a:solidFill>
                  <a:schemeClr val="bg1"/>
                </a:solidFill>
                <a:effectLst/>
                <a:latin typeface="Times New Roman" panose="02020603050405020304" pitchFamily="18" charset="0"/>
              </a:rPr>
              <a:t>on bilateral trade among its member countries.</a:t>
            </a:r>
          </a:p>
          <a:p>
            <a:pPr marL="285750" indent="-285750" algn="l">
              <a:buClr>
                <a:schemeClr val="accent4">
                  <a:lumMod val="40000"/>
                  <a:lumOff val="60000"/>
                </a:schemeClr>
              </a:buClr>
              <a:buFont typeface="Wingdings" panose="05000000000000000000" pitchFamily="2" charset="2"/>
              <a:buChar char="§"/>
            </a:pPr>
            <a:r>
              <a:rPr lang="en-US" sz="1300" b="1" i="0" dirty="0">
                <a:solidFill>
                  <a:schemeClr val="bg2">
                    <a:lumMod val="75000"/>
                  </a:schemeClr>
                </a:solidFill>
                <a:effectLst/>
                <a:latin typeface="Söhne"/>
              </a:rPr>
              <a:t>Multifaceted Analysis- </a:t>
            </a:r>
            <a:r>
              <a:rPr lang="en-US" sz="1300" b="0" i="0" dirty="0">
                <a:solidFill>
                  <a:schemeClr val="bg1"/>
                </a:solidFill>
                <a:effectLst/>
                <a:latin typeface="Söhne"/>
              </a:rPr>
              <a:t>Understand the success of the trade agreement in fostering bilateral trade and growth.</a:t>
            </a:r>
            <a:endParaRPr lang="en-US" sz="1300" dirty="0">
              <a:solidFill>
                <a:schemeClr val="bg1"/>
              </a:solidFill>
              <a:latin typeface="Söhne"/>
            </a:endParaRPr>
          </a:p>
          <a:p>
            <a:pPr marL="285750" indent="-285750" algn="l">
              <a:buClr>
                <a:schemeClr val="accent4">
                  <a:lumMod val="40000"/>
                  <a:lumOff val="60000"/>
                </a:schemeClr>
              </a:buClr>
              <a:buFont typeface="Wingdings" panose="05000000000000000000" pitchFamily="2" charset="2"/>
              <a:buChar char="§"/>
            </a:pPr>
            <a:r>
              <a:rPr lang="en-US" sz="1300" b="0" i="0" dirty="0">
                <a:solidFill>
                  <a:schemeClr val="bg1"/>
                </a:solidFill>
                <a:effectLst/>
                <a:latin typeface="Söhne"/>
              </a:rPr>
              <a:t>Analyze exports, tariffs, border policies, and other economic variables.</a:t>
            </a:r>
          </a:p>
          <a:p>
            <a:pPr marL="285750" indent="-285750">
              <a:buClr>
                <a:schemeClr val="accent4">
                  <a:lumMod val="40000"/>
                  <a:lumOff val="60000"/>
                </a:schemeClr>
              </a:buClr>
              <a:buFont typeface="Wingdings" panose="05000000000000000000" pitchFamily="2" charset="2"/>
              <a:buChar char="§"/>
            </a:pPr>
            <a:r>
              <a:rPr lang="en-IN" sz="1300" b="1" i="0" dirty="0">
                <a:solidFill>
                  <a:schemeClr val="bg2">
                    <a:lumMod val="75000"/>
                  </a:schemeClr>
                </a:solidFill>
                <a:effectLst/>
                <a:latin typeface="Söhne"/>
              </a:rPr>
              <a:t>Counterfactual Analysis-  </a:t>
            </a:r>
            <a:r>
              <a:rPr lang="en-US" sz="1300" b="0" i="0" dirty="0">
                <a:solidFill>
                  <a:schemeClr val="bg1"/>
                </a:solidFill>
                <a:effectLst/>
                <a:latin typeface="Söhne"/>
              </a:rPr>
              <a:t>Simulate alternative trade scenarios, by adding </a:t>
            </a:r>
            <a:r>
              <a:rPr lang="en-US" sz="1300" dirty="0">
                <a:solidFill>
                  <a:schemeClr val="bg1"/>
                </a:solidFill>
                <a:latin typeface="Söhne"/>
              </a:rPr>
              <a:t>Australia and removing India in ASEAN.</a:t>
            </a:r>
          </a:p>
          <a:p>
            <a:pPr marL="285750" indent="-285750">
              <a:buClr>
                <a:schemeClr val="accent4">
                  <a:lumMod val="40000"/>
                  <a:lumOff val="60000"/>
                </a:schemeClr>
              </a:buClr>
              <a:buFont typeface="Wingdings" panose="05000000000000000000" pitchFamily="2" charset="2"/>
              <a:buChar char="§"/>
            </a:pPr>
            <a:r>
              <a:rPr lang="en-US" sz="1300" b="0" i="0" dirty="0">
                <a:solidFill>
                  <a:schemeClr val="bg1"/>
                </a:solidFill>
                <a:effectLst/>
                <a:latin typeface="Söhne"/>
              </a:rPr>
              <a:t>Assess how changing AFTA's membership could enhance or challenge existing dynamics.</a:t>
            </a:r>
            <a:endParaRPr lang="en-US" sz="1300" dirty="0">
              <a:solidFill>
                <a:schemeClr val="bg1"/>
              </a:solidFill>
              <a:latin typeface="Söhne"/>
            </a:endParaRPr>
          </a:p>
          <a:p>
            <a:pPr marL="285750" indent="-285750">
              <a:buClr>
                <a:schemeClr val="accent4">
                  <a:lumMod val="40000"/>
                  <a:lumOff val="60000"/>
                </a:schemeClr>
              </a:buClr>
              <a:buFont typeface="Wingdings" panose="05000000000000000000" pitchFamily="2" charset="2"/>
              <a:buChar char="§"/>
            </a:pPr>
            <a:r>
              <a:rPr lang="en-US" sz="1300" b="1" i="0" dirty="0">
                <a:solidFill>
                  <a:schemeClr val="bg2">
                    <a:lumMod val="75000"/>
                  </a:schemeClr>
                </a:solidFill>
                <a:effectLst/>
                <a:latin typeface="Söhne"/>
              </a:rPr>
              <a:t>Expanded Examination- </a:t>
            </a:r>
            <a:r>
              <a:rPr lang="en-US" sz="1300" b="0" i="0" dirty="0">
                <a:solidFill>
                  <a:schemeClr val="bg1"/>
                </a:solidFill>
                <a:effectLst/>
                <a:latin typeface="Söhne"/>
              </a:rPr>
              <a:t>Assess impact on </a:t>
            </a:r>
            <a:r>
              <a:rPr lang="en-US" sz="1300" b="1" dirty="0">
                <a:solidFill>
                  <a:schemeClr val="bg2">
                    <a:lumMod val="75000"/>
                  </a:schemeClr>
                </a:solidFill>
                <a:latin typeface="Söhne"/>
              </a:rPr>
              <a:t>6</a:t>
            </a:r>
            <a:r>
              <a:rPr lang="en-US" sz="1300" b="1" i="0" dirty="0">
                <a:solidFill>
                  <a:schemeClr val="bg2">
                    <a:lumMod val="75000"/>
                  </a:schemeClr>
                </a:solidFill>
                <a:effectLst/>
                <a:latin typeface="Söhne"/>
              </a:rPr>
              <a:t> non-member countries </a:t>
            </a:r>
            <a:r>
              <a:rPr lang="en-US" sz="1300" b="0" i="0" dirty="0">
                <a:solidFill>
                  <a:schemeClr val="bg1"/>
                </a:solidFill>
                <a:effectLst/>
                <a:latin typeface="Söhne"/>
              </a:rPr>
              <a:t>that share strong trade ties with both Australia and India .</a:t>
            </a:r>
          </a:p>
          <a:p>
            <a:pPr marL="285750" indent="-285750">
              <a:buClr>
                <a:schemeClr val="accent4">
                  <a:lumMod val="40000"/>
                  <a:lumOff val="60000"/>
                </a:schemeClr>
              </a:buClr>
              <a:buFont typeface="Wingdings" panose="05000000000000000000" pitchFamily="2" charset="2"/>
              <a:buChar char="§"/>
            </a:pPr>
            <a:r>
              <a:rPr lang="en-US" sz="1300" b="0" i="0" dirty="0">
                <a:solidFill>
                  <a:schemeClr val="bg1"/>
                </a:solidFill>
                <a:effectLst/>
                <a:latin typeface="Söhne"/>
              </a:rPr>
              <a:t>Explore the consequences of ASEAN on general economic equilibrium among non-member and member states.</a:t>
            </a:r>
            <a:endParaRPr lang="en-IN" sz="1300" b="1" dirty="0">
              <a:solidFill>
                <a:schemeClr val="bg1"/>
              </a:solidFill>
              <a:latin typeface="Söhne"/>
            </a:endParaRPr>
          </a:p>
          <a:p>
            <a:pPr marL="285750" indent="-285750">
              <a:buClr>
                <a:schemeClr val="accent4">
                  <a:lumMod val="40000"/>
                  <a:lumOff val="60000"/>
                </a:schemeClr>
              </a:buClr>
              <a:buFont typeface="Wingdings" panose="05000000000000000000" pitchFamily="2" charset="2"/>
              <a:buChar char="§"/>
            </a:pPr>
            <a:r>
              <a:rPr lang="en-US" sz="1300" b="0" i="0" dirty="0">
                <a:solidFill>
                  <a:schemeClr val="bg1"/>
                </a:solidFill>
                <a:effectLst/>
                <a:latin typeface="Söhne"/>
              </a:rPr>
              <a:t>Incorporate trade diversion and creation effects for a nuanced analysis.</a:t>
            </a:r>
          </a:p>
          <a:p>
            <a:pPr marL="285750" indent="-285750">
              <a:buClr>
                <a:schemeClr val="accent4">
                  <a:lumMod val="40000"/>
                  <a:lumOff val="60000"/>
                </a:schemeClr>
              </a:buClr>
              <a:buFont typeface="Wingdings" panose="05000000000000000000" pitchFamily="2" charset="2"/>
              <a:buChar char="§"/>
            </a:pPr>
            <a:r>
              <a:rPr lang="en-US" sz="1300" dirty="0">
                <a:solidFill>
                  <a:schemeClr val="bg1"/>
                </a:solidFill>
                <a:latin typeface="Times New Roman" panose="02020603050405020304" pitchFamily="18" charset="0"/>
              </a:rPr>
              <a:t>Gauge </a:t>
            </a:r>
            <a:r>
              <a:rPr lang="en-US" sz="1300" b="0" i="0" u="none" strike="noStrike" dirty="0">
                <a:solidFill>
                  <a:schemeClr val="bg1"/>
                </a:solidFill>
                <a:effectLst/>
                <a:latin typeface="Times New Roman" panose="02020603050405020304" pitchFamily="18" charset="0"/>
              </a:rPr>
              <a:t>the overall economic welfare effects of the ASEAN Trade Agreement.</a:t>
            </a:r>
          </a:p>
          <a:p>
            <a:pPr marL="285750" indent="-285750">
              <a:buClr>
                <a:schemeClr val="accent4">
                  <a:lumMod val="40000"/>
                  <a:lumOff val="60000"/>
                </a:schemeClr>
              </a:buClr>
              <a:buFont typeface="Wingdings" panose="05000000000000000000" pitchFamily="2" charset="2"/>
              <a:buChar char="§"/>
            </a:pPr>
            <a:r>
              <a:rPr lang="en-US" sz="1300" b="0" i="0" dirty="0">
                <a:solidFill>
                  <a:schemeClr val="bg1"/>
                </a:solidFill>
                <a:effectLst/>
                <a:latin typeface="Söhne"/>
              </a:rPr>
              <a:t>Provide critical insights for policymakers in both member and non-member states.</a:t>
            </a:r>
            <a:br>
              <a:rPr lang="en-US" sz="1300" dirty="0">
                <a:solidFill>
                  <a:schemeClr val="bg1"/>
                </a:solidFill>
              </a:rPr>
            </a:br>
            <a:endParaRPr lang="en-US" sz="1300" b="0" i="0" dirty="0">
              <a:solidFill>
                <a:schemeClr val="bg1"/>
              </a:solidFill>
              <a:effectLst/>
              <a:latin typeface="Söhne"/>
            </a:endParaRPr>
          </a:p>
          <a:p>
            <a:pPr marL="285750" indent="-285750" algn="l">
              <a:buClr>
                <a:schemeClr val="accent4">
                  <a:lumMod val="40000"/>
                  <a:lumOff val="60000"/>
                </a:schemeClr>
              </a:buClr>
              <a:buFont typeface="Wingdings" panose="05000000000000000000" pitchFamily="2" charset="2"/>
              <a:buChar char="§"/>
            </a:pPr>
            <a:endParaRPr lang="en-US" sz="1300" b="0" i="0" dirty="0">
              <a:solidFill>
                <a:schemeClr val="bg1"/>
              </a:solidFill>
              <a:effectLst/>
              <a:latin typeface="Söhne"/>
            </a:endParaRPr>
          </a:p>
          <a:p>
            <a:pPr marL="285750" indent="-285750">
              <a:buClr>
                <a:schemeClr val="accent4">
                  <a:lumMod val="40000"/>
                  <a:lumOff val="60000"/>
                </a:schemeClr>
              </a:buClr>
              <a:buFont typeface="Wingdings" panose="05000000000000000000" pitchFamily="2" charset="2"/>
              <a:buChar char="§"/>
            </a:pPr>
            <a:endParaRPr lang="en-US" sz="1300" b="0" i="0" u="none" strike="noStrike" dirty="0">
              <a:solidFill>
                <a:schemeClr val="bg1"/>
              </a:solidFill>
              <a:effectLst/>
              <a:latin typeface="Times New Roman" panose="02020603050405020304" pitchFamily="18" charset="0"/>
            </a:endParaRPr>
          </a:p>
        </p:txBody>
      </p:sp>
      <p:pic>
        <p:nvPicPr>
          <p:cNvPr id="11" name="Graphic 10" descr="Thumbs up sign with solid fill">
            <a:extLst>
              <a:ext uri="{FF2B5EF4-FFF2-40B4-BE49-F238E27FC236}">
                <a16:creationId xmlns:a16="http://schemas.microsoft.com/office/drawing/2014/main" id="{A3E8D8D0-E643-B6D5-870F-83D6AF315B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97940" y="2571750"/>
            <a:ext cx="418091" cy="418091"/>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92A86C9-412E-77E2-224A-CEEA545E2515}"/>
              </a:ext>
            </a:extLst>
          </p:cNvPr>
          <p:cNvSpPr txBox="1"/>
          <p:nvPr/>
        </p:nvSpPr>
        <p:spPr>
          <a:xfrm>
            <a:off x="766646" y="905699"/>
            <a:ext cx="7224132" cy="2893100"/>
          </a:xfrm>
          <a:prstGeom prst="rect">
            <a:avLst/>
          </a:prstGeom>
          <a:noFill/>
        </p:spPr>
        <p:txBody>
          <a:bodyPr wrap="square">
            <a:spAutoFit/>
          </a:bodyPr>
          <a:lstStyle/>
          <a:p>
            <a:r>
              <a:rPr lang="en-US" dirty="0">
                <a:solidFill>
                  <a:srgbClr val="ECECF1"/>
                </a:solidFill>
                <a:latin typeface="Söhne"/>
              </a:rPr>
              <a:t>The</a:t>
            </a:r>
            <a:r>
              <a:rPr lang="en-US" b="0" i="0" dirty="0">
                <a:solidFill>
                  <a:srgbClr val="ECECF1"/>
                </a:solidFill>
                <a:effectLst/>
                <a:latin typeface="Söhne"/>
              </a:rPr>
              <a:t> baseline modeled trade, which represents the initial trade flows as per the model before any changes, and the experiment trade, which simulates the counterfactual scenario where </a:t>
            </a:r>
            <a:r>
              <a:rPr lang="en-US" dirty="0">
                <a:solidFill>
                  <a:srgbClr val="ECECF1"/>
                </a:solidFill>
                <a:latin typeface="Söhne"/>
              </a:rPr>
              <a:t>Australia</a:t>
            </a:r>
            <a:r>
              <a:rPr lang="en-US" b="0" i="0" dirty="0">
                <a:solidFill>
                  <a:srgbClr val="ECECF1"/>
                </a:solidFill>
                <a:effectLst/>
                <a:latin typeface="Söhne"/>
              </a:rPr>
              <a:t> </a:t>
            </a:r>
            <a:r>
              <a:rPr lang="en-US" dirty="0">
                <a:solidFill>
                  <a:srgbClr val="ECECF1"/>
                </a:solidFill>
                <a:latin typeface="Söhne"/>
              </a:rPr>
              <a:t>enters the </a:t>
            </a:r>
            <a:r>
              <a:rPr lang="en-US" b="0" i="0" dirty="0">
                <a:solidFill>
                  <a:srgbClr val="ECECF1"/>
                </a:solidFill>
                <a:effectLst/>
                <a:latin typeface="Söhne"/>
              </a:rPr>
              <a:t>trade agreement or bloc.</a:t>
            </a:r>
          </a:p>
          <a:p>
            <a:endParaRPr lang="en-US" dirty="0">
              <a:solidFill>
                <a:srgbClr val="ECECF1"/>
              </a:solidFill>
              <a:latin typeface="Söhne"/>
            </a:endParaRPr>
          </a:p>
          <a:p>
            <a:r>
              <a:rPr lang="en-US" b="0" i="0" u="none" strike="noStrike" dirty="0">
                <a:solidFill>
                  <a:schemeClr val="bg1"/>
                </a:solidFill>
                <a:effectLst/>
                <a:latin typeface="Times New Roman" panose="02020603050405020304" pitchFamily="18" charset="0"/>
              </a:rPr>
              <a:t>Negative percentage changes in trade flows between Australia and ASEAN member countries suggests a substitution effect which implies that after Australia joins ASEAN, its goods may replace those from other member countries in each respective market due to competitive pricing or quality, leading to a decrease in trade between those ASEAN countries and Australia</a:t>
            </a:r>
          </a:p>
          <a:p>
            <a:endParaRPr lang="en-US" dirty="0">
              <a:solidFill>
                <a:schemeClr val="bg1"/>
              </a:solidFill>
              <a:latin typeface="Söhne"/>
            </a:endParaRPr>
          </a:p>
          <a:p>
            <a:r>
              <a:rPr lang="en-US" b="0" i="0" u="none" strike="noStrike" dirty="0">
                <a:solidFill>
                  <a:schemeClr val="bg1"/>
                </a:solidFill>
                <a:effectLst/>
                <a:latin typeface="Times New Roman" panose="02020603050405020304" pitchFamily="18" charset="0"/>
              </a:rPr>
              <a:t>Australia's joining ASEAN could lead to a reorientation of supply chains, where Australia becomes a new hub due to its possibly advanced technology and infrastructure, drawing trade away from other ASEAN countries. These changes are for a short period of time due to sudden supply chain change</a:t>
            </a:r>
            <a:endParaRPr lang="en-US" b="0" i="0" dirty="0">
              <a:solidFill>
                <a:schemeClr val="bg1"/>
              </a:solidFill>
              <a:effectLst/>
              <a:latin typeface="Söhne"/>
            </a:endParaRPr>
          </a:p>
        </p:txBody>
      </p:sp>
    </p:spTree>
    <p:extLst>
      <p:ext uri="{BB962C8B-B14F-4D97-AF65-F5344CB8AC3E}">
        <p14:creationId xmlns:p14="http://schemas.microsoft.com/office/powerpoint/2010/main" val="2632222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67D8538-A9B2-1FE3-CC95-906EAD43978B}"/>
              </a:ext>
            </a:extLst>
          </p:cNvPr>
          <p:cNvSpPr txBox="1"/>
          <p:nvPr/>
        </p:nvSpPr>
        <p:spPr>
          <a:xfrm>
            <a:off x="3087205" y="3220479"/>
            <a:ext cx="2022088" cy="307777"/>
          </a:xfrm>
          <a:prstGeom prst="rect">
            <a:avLst/>
          </a:prstGeom>
          <a:noFill/>
        </p:spPr>
        <p:txBody>
          <a:bodyPr wrap="square" rtlCol="0">
            <a:spAutoFit/>
          </a:bodyPr>
          <a:lstStyle/>
          <a:p>
            <a:r>
              <a:rPr lang="en-IN" dirty="0">
                <a:solidFill>
                  <a:schemeClr val="bg2"/>
                </a:solidFill>
              </a:rPr>
              <a:t>AUSTRALIA</a:t>
            </a:r>
          </a:p>
        </p:txBody>
      </p:sp>
      <p:pic>
        <p:nvPicPr>
          <p:cNvPr id="3" name="Picture 2">
            <a:extLst>
              <a:ext uri="{FF2B5EF4-FFF2-40B4-BE49-F238E27FC236}">
                <a16:creationId xmlns:a16="http://schemas.microsoft.com/office/drawing/2014/main" id="{7D30BB2F-09FC-F123-609A-974C3211F7B5}"/>
              </a:ext>
            </a:extLst>
          </p:cNvPr>
          <p:cNvPicPr>
            <a:picLocks noChangeAspect="1"/>
          </p:cNvPicPr>
          <p:nvPr/>
        </p:nvPicPr>
        <p:blipFill>
          <a:blip r:embed="rId2"/>
          <a:stretch>
            <a:fillRect/>
          </a:stretch>
        </p:blipFill>
        <p:spPr>
          <a:xfrm>
            <a:off x="438612" y="347421"/>
            <a:ext cx="5600607" cy="2447818"/>
          </a:xfrm>
          <a:prstGeom prst="rect">
            <a:avLst/>
          </a:prstGeom>
        </p:spPr>
      </p:pic>
      <p:pic>
        <p:nvPicPr>
          <p:cNvPr id="5" name="Picture 4">
            <a:extLst>
              <a:ext uri="{FF2B5EF4-FFF2-40B4-BE49-F238E27FC236}">
                <a16:creationId xmlns:a16="http://schemas.microsoft.com/office/drawing/2014/main" id="{2517734C-120E-C4C8-9092-B8FBEB9B3299}"/>
              </a:ext>
            </a:extLst>
          </p:cNvPr>
          <p:cNvPicPr>
            <a:picLocks noChangeAspect="1"/>
          </p:cNvPicPr>
          <p:nvPr/>
        </p:nvPicPr>
        <p:blipFill>
          <a:blip r:embed="rId3"/>
          <a:stretch>
            <a:fillRect/>
          </a:stretch>
        </p:blipFill>
        <p:spPr>
          <a:xfrm>
            <a:off x="5251547" y="2470336"/>
            <a:ext cx="3394365" cy="2273435"/>
          </a:xfrm>
          <a:prstGeom prst="rect">
            <a:avLst/>
          </a:prstGeom>
        </p:spPr>
      </p:pic>
    </p:spTree>
    <p:extLst>
      <p:ext uri="{BB962C8B-B14F-4D97-AF65-F5344CB8AC3E}">
        <p14:creationId xmlns:p14="http://schemas.microsoft.com/office/powerpoint/2010/main" val="22530775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371768-D8D5-DADD-49F1-9163583AD777}"/>
              </a:ext>
            </a:extLst>
          </p:cNvPr>
          <p:cNvSpPr txBox="1"/>
          <p:nvPr/>
        </p:nvSpPr>
        <p:spPr>
          <a:xfrm>
            <a:off x="514813" y="545068"/>
            <a:ext cx="7796561" cy="3677930"/>
          </a:xfrm>
          <a:prstGeom prst="rect">
            <a:avLst/>
          </a:prstGeom>
          <a:noFill/>
        </p:spPr>
        <p:txBody>
          <a:bodyPr wrap="square">
            <a:spAutoFit/>
          </a:bodyPr>
          <a:lstStyle/>
          <a:p>
            <a:r>
              <a:rPr lang="en-US" sz="1100" b="0" i="0" dirty="0">
                <a:solidFill>
                  <a:srgbClr val="ECECF1"/>
                </a:solidFill>
                <a:effectLst/>
                <a:latin typeface="Söhne"/>
              </a:rPr>
              <a:t>The </a:t>
            </a:r>
            <a:r>
              <a:rPr lang="en-US" sz="1100" b="0" i="0" dirty="0">
                <a:solidFill>
                  <a:schemeClr val="bg2"/>
                </a:solidFill>
                <a:effectLst/>
                <a:latin typeface="Söhne"/>
              </a:rPr>
              <a:t>"consumption change </a:t>
            </a:r>
            <a:r>
              <a:rPr lang="en-US" sz="1100" b="0" i="0" dirty="0">
                <a:solidFill>
                  <a:srgbClr val="ECECF1"/>
                </a:solidFill>
                <a:effectLst/>
                <a:latin typeface="Söhne"/>
              </a:rPr>
              <a:t>a positive percentage change across all countries, indicating an increase in domestic consumption following Australia's entry into ASEAN. This increase could be due to increased consumer confidence, a more diverse range of products available due to Australia's inclusion, and potentially improved economic conditions within ASEAN countries that boost purchasing power.</a:t>
            </a:r>
            <a:r>
              <a:rPr lang="en-US" sz="1000" b="0" i="0" dirty="0">
                <a:solidFill>
                  <a:srgbClr val="ECECF1"/>
                </a:solidFill>
                <a:effectLst/>
                <a:latin typeface="Söhne"/>
              </a:rPr>
              <a:t>.</a:t>
            </a:r>
          </a:p>
          <a:p>
            <a:endParaRPr lang="en-US" sz="1200" dirty="0">
              <a:solidFill>
                <a:srgbClr val="ECECF1"/>
              </a:solidFill>
              <a:latin typeface="Söhne"/>
            </a:endParaRPr>
          </a:p>
          <a:p>
            <a:r>
              <a:rPr lang="en-US" sz="1100" b="0" i="0" dirty="0">
                <a:solidFill>
                  <a:srgbClr val="ECECF1"/>
                </a:solidFill>
                <a:effectLst/>
                <a:latin typeface="Söhne"/>
              </a:rPr>
              <a:t>The positive changes in </a:t>
            </a:r>
            <a:r>
              <a:rPr lang="en-US" sz="1100" b="0" i="0" dirty="0">
                <a:solidFill>
                  <a:schemeClr val="bg2"/>
                </a:solidFill>
                <a:effectLst/>
                <a:latin typeface="Söhne"/>
              </a:rPr>
              <a:t>"experiment foreign exports" </a:t>
            </a:r>
            <a:r>
              <a:rPr lang="en-US" sz="1100" b="0" i="0" dirty="0">
                <a:solidFill>
                  <a:srgbClr val="ECECF1"/>
                </a:solidFill>
                <a:effectLst/>
                <a:latin typeface="Söhne"/>
              </a:rPr>
              <a:t>across all listed countries imply that Australia's entry into ASEAN enhances their export opportunities, potentially due to Australia opening its market to ASEAN products or improved trade facilitation within the bloc</a:t>
            </a:r>
          </a:p>
          <a:p>
            <a:endParaRPr lang="en-US" sz="1600" dirty="0">
              <a:solidFill>
                <a:srgbClr val="ECECF1"/>
              </a:solidFill>
              <a:latin typeface="Söhne"/>
            </a:endParaRPr>
          </a:p>
          <a:p>
            <a:r>
              <a:rPr lang="en-US" sz="1100" b="0" i="0" u="none" strike="noStrike" dirty="0">
                <a:solidFill>
                  <a:schemeClr val="bg1"/>
                </a:solidFill>
                <a:effectLst/>
                <a:latin typeface="Times New Roman" panose="02020603050405020304" pitchFamily="18" charset="0"/>
              </a:rPr>
              <a:t>The output and expenditure changes are uniformly positive for member countries. This indicates that the benefits derived from economic integration with Australia—such as trade efficiencies, investment, and shared production networks—are substantial. The positive changes for member countries imply that these economies might be experiencing an increase in production capacity and consumer spending, leading to an overall expansion in economic activity.</a:t>
            </a:r>
          </a:p>
          <a:p>
            <a:endParaRPr lang="en-US" sz="1100" dirty="0">
              <a:solidFill>
                <a:schemeClr val="bg1"/>
              </a:solidFill>
              <a:latin typeface="Söhne"/>
            </a:endParaRPr>
          </a:p>
          <a:p>
            <a:r>
              <a:rPr lang="en-US" sz="1100" b="0" i="0" u="none" strike="noStrike" dirty="0">
                <a:solidFill>
                  <a:schemeClr val="bg1"/>
                </a:solidFill>
                <a:effectLst/>
                <a:latin typeface="Times New Roman" panose="02020603050405020304" pitchFamily="18" charset="0"/>
              </a:rPr>
              <a:t>Experimental IMR is generally less  than the baseline, for member countries this suggests that after Australia joins ASEAN, member countries face less resistance to importing goods. This would suggest that joining with Australia makes it easier for these countries to import from the rest of the world, which could be due to Australia's trade networks, technology, and practices enhancing the bloc's import capabilities.</a:t>
            </a:r>
          </a:p>
          <a:p>
            <a:endParaRPr lang="en-US" sz="1100" dirty="0">
              <a:solidFill>
                <a:schemeClr val="bg1"/>
              </a:solidFill>
              <a:latin typeface="Times New Roman" panose="02020603050405020304" pitchFamily="18" charset="0"/>
            </a:endParaRPr>
          </a:p>
          <a:p>
            <a:r>
              <a:rPr lang="en-US" sz="1800" b="0" i="0" u="none" strike="noStrike" dirty="0">
                <a:solidFill>
                  <a:srgbClr val="000000"/>
                </a:solidFill>
                <a:effectLst/>
                <a:latin typeface="Times New Roman" panose="02020603050405020304" pitchFamily="18" charset="0"/>
              </a:rPr>
              <a:t> </a:t>
            </a:r>
            <a:r>
              <a:rPr lang="en-US" sz="1100" b="0" i="0" u="none" strike="noStrike" dirty="0">
                <a:solidFill>
                  <a:schemeClr val="bg1"/>
                </a:solidFill>
                <a:effectLst/>
                <a:latin typeface="Times New Roman" panose="02020603050405020304" pitchFamily="18" charset="0"/>
              </a:rPr>
              <a:t>Experiment OMRs have marginally decreased for member countries which show that now after Australia’s entry, ASEAN members are facing slightly less resistance in exporting goods which could be attributed to the integration of Australia's market and the expansion of trade opportunities within ASEAN</a:t>
            </a:r>
            <a:endParaRPr lang="en-US" sz="1100" dirty="0">
              <a:solidFill>
                <a:schemeClr val="bg1"/>
              </a:solidFill>
              <a:latin typeface="Söhne"/>
            </a:endParaRPr>
          </a:p>
        </p:txBody>
      </p:sp>
    </p:spTree>
    <p:extLst>
      <p:ext uri="{BB962C8B-B14F-4D97-AF65-F5344CB8AC3E}">
        <p14:creationId xmlns:p14="http://schemas.microsoft.com/office/powerpoint/2010/main" val="2324533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EB6F21-BAB5-5EF7-22C7-DAEDBD8EC3D3}"/>
              </a:ext>
            </a:extLst>
          </p:cNvPr>
          <p:cNvPicPr>
            <a:picLocks noChangeAspect="1"/>
          </p:cNvPicPr>
          <p:nvPr/>
        </p:nvPicPr>
        <p:blipFill>
          <a:blip r:embed="rId2"/>
          <a:stretch>
            <a:fillRect/>
          </a:stretch>
        </p:blipFill>
        <p:spPr>
          <a:xfrm>
            <a:off x="716264" y="584838"/>
            <a:ext cx="3588106" cy="2501106"/>
          </a:xfrm>
          <a:prstGeom prst="rect">
            <a:avLst/>
          </a:prstGeom>
        </p:spPr>
      </p:pic>
      <p:sp>
        <p:nvSpPr>
          <p:cNvPr id="8" name="TextBox 7">
            <a:extLst>
              <a:ext uri="{FF2B5EF4-FFF2-40B4-BE49-F238E27FC236}">
                <a16:creationId xmlns:a16="http://schemas.microsoft.com/office/drawing/2014/main" id="{B6263FDE-281C-18EA-BE11-D1CD7A5B21E2}"/>
              </a:ext>
            </a:extLst>
          </p:cNvPr>
          <p:cNvSpPr txBox="1"/>
          <p:nvPr/>
        </p:nvSpPr>
        <p:spPr>
          <a:xfrm>
            <a:off x="4365703" y="757748"/>
            <a:ext cx="4205868" cy="2292935"/>
          </a:xfrm>
          <a:prstGeom prst="rect">
            <a:avLst/>
          </a:prstGeom>
          <a:noFill/>
        </p:spPr>
        <p:txBody>
          <a:bodyPr wrap="square">
            <a:spAutoFit/>
          </a:bodyPr>
          <a:lstStyle/>
          <a:p>
            <a:r>
              <a:rPr lang="en-US" sz="1100" b="0" i="0" u="none" strike="noStrike" dirty="0">
                <a:solidFill>
                  <a:schemeClr val="bg1"/>
                </a:solidFill>
                <a:effectLst/>
                <a:latin typeface="Times New Roman" panose="02020603050405020304" pitchFamily="18" charset="0"/>
              </a:rPr>
              <a:t>In the table Yes means presence of border and no means border less. The positive coefficient (0.28) for RTA/FTA suggests that, on average, such agreements increase trade flows among member countries and have a positive effect on welfare.  With a PTI value above 1 (1.323), it indicates that RTA/FTA increases trade intensity among members more than what is expected without the agreement when other variables are not considered. The GETI for member countries is 0.937 which have RTA and 0.845 for non members which don’t have RTA. Here MTI is smaller than PTI and the difference between MTI and GETI is quite small. ASEAN membership is associated with a significant negative coefficient, suggesting that within the bloc, there might be less trade than expected or that the model may not fully capture ASEAN's trade dynamics. </a:t>
            </a:r>
            <a:endParaRPr lang="en-IN" sz="1100" dirty="0">
              <a:solidFill>
                <a:schemeClr val="bg1"/>
              </a:solidFill>
            </a:endParaRPr>
          </a:p>
        </p:txBody>
      </p:sp>
      <p:sp>
        <p:nvSpPr>
          <p:cNvPr id="10" name="TextBox 9">
            <a:extLst>
              <a:ext uri="{FF2B5EF4-FFF2-40B4-BE49-F238E27FC236}">
                <a16:creationId xmlns:a16="http://schemas.microsoft.com/office/drawing/2014/main" id="{86B4A673-AB59-66B1-8D49-51D102934BB5}"/>
              </a:ext>
            </a:extLst>
          </p:cNvPr>
          <p:cNvSpPr txBox="1"/>
          <p:nvPr/>
        </p:nvSpPr>
        <p:spPr>
          <a:xfrm>
            <a:off x="558490" y="3192650"/>
            <a:ext cx="7491760" cy="1785104"/>
          </a:xfrm>
          <a:prstGeom prst="rect">
            <a:avLst/>
          </a:prstGeom>
          <a:noFill/>
        </p:spPr>
        <p:txBody>
          <a:bodyPr wrap="square">
            <a:spAutoFit/>
          </a:bodyPr>
          <a:lstStyle/>
          <a:p>
            <a:pPr rtl="0">
              <a:spcBef>
                <a:spcPts val="0"/>
              </a:spcBef>
              <a:spcAft>
                <a:spcPts val="0"/>
              </a:spcAft>
            </a:pPr>
            <a:r>
              <a:rPr lang="en-US" sz="1100" b="0" i="0" u="none" strike="noStrike" dirty="0">
                <a:solidFill>
                  <a:schemeClr val="bg1"/>
                </a:solidFill>
                <a:effectLst/>
                <a:latin typeface="Times New Roman" panose="02020603050405020304" pitchFamily="18" charset="0"/>
              </a:rPr>
              <a:t>Welfare effects are positive, indicating that ASEAN membership could be beneficial in broader economic terms, possibly through increased economic integration and stability, despite the reduced trade flows indicated by the negative coefficient. Having a common language generally facilitates trade as the trade effect is more positive for member countries. The border effect has a strong negative coefficient, indicating a significant reduction in trade for countries sharing a border, which may seem counterintuitive since borders typically facilitate trade due to proximity. However, this could also reflect non-tariff barriers or other restrictive policies at borders that are not present in borderless scenarios. Contiguity and colonial link seems to have a negative impact on trade which is counterintuitive and needs more research. Note- Home, </a:t>
            </a:r>
            <a:r>
              <a:rPr lang="en-US" sz="1100" b="0" i="0" u="none" strike="noStrike" dirty="0" err="1">
                <a:solidFill>
                  <a:schemeClr val="bg1"/>
                </a:solidFill>
                <a:effectLst/>
                <a:latin typeface="Times New Roman" panose="02020603050405020304" pitchFamily="18" charset="0"/>
              </a:rPr>
              <a:t>asean</a:t>
            </a:r>
            <a:r>
              <a:rPr lang="en-US" sz="1100" b="0" i="0" u="none" strike="noStrike" dirty="0">
                <a:solidFill>
                  <a:schemeClr val="bg1"/>
                </a:solidFill>
                <a:effectLst/>
                <a:latin typeface="Times New Roman" panose="02020603050405020304" pitchFamily="18" charset="0"/>
              </a:rPr>
              <a:t> dummy variable and prevalence score of exporter and importer are found out to estimate the results.</a:t>
            </a:r>
            <a:endParaRPr lang="en-US" sz="1100" b="0" dirty="0">
              <a:solidFill>
                <a:schemeClr val="bg1"/>
              </a:solidFill>
              <a:effectLst/>
            </a:endParaRPr>
          </a:p>
          <a:p>
            <a:br>
              <a:rPr lang="en-US" sz="1100" b="0" dirty="0">
                <a:solidFill>
                  <a:schemeClr val="bg1"/>
                </a:solidFill>
                <a:effectLst/>
              </a:rPr>
            </a:br>
            <a:endParaRPr lang="en-IN" sz="1100" dirty="0">
              <a:solidFill>
                <a:schemeClr val="bg1"/>
              </a:solidFill>
            </a:endParaRPr>
          </a:p>
        </p:txBody>
      </p:sp>
    </p:spTree>
    <p:extLst>
      <p:ext uri="{BB962C8B-B14F-4D97-AF65-F5344CB8AC3E}">
        <p14:creationId xmlns:p14="http://schemas.microsoft.com/office/powerpoint/2010/main" val="3421441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0F3E1B-60EA-8CA5-0384-4E45C32F8DF3}"/>
              </a:ext>
            </a:extLst>
          </p:cNvPr>
          <p:cNvSpPr txBox="1"/>
          <p:nvPr/>
        </p:nvSpPr>
        <p:spPr>
          <a:xfrm>
            <a:off x="2854712" y="416311"/>
            <a:ext cx="2579649" cy="523220"/>
          </a:xfrm>
          <a:prstGeom prst="rect">
            <a:avLst/>
          </a:prstGeom>
          <a:noFill/>
        </p:spPr>
        <p:txBody>
          <a:bodyPr wrap="square" rtlCol="0">
            <a:spAutoFit/>
          </a:bodyPr>
          <a:lstStyle/>
          <a:p>
            <a:r>
              <a:rPr lang="en-IN" sz="2800" b="1" dirty="0" err="1">
                <a:solidFill>
                  <a:schemeClr val="bg2"/>
                </a:solidFill>
              </a:rPr>
              <a:t>Comaparison</a:t>
            </a:r>
            <a:endParaRPr lang="en-IN" sz="2800" b="1" dirty="0">
              <a:solidFill>
                <a:schemeClr val="bg2"/>
              </a:solidFill>
            </a:endParaRPr>
          </a:p>
        </p:txBody>
      </p:sp>
      <p:pic>
        <p:nvPicPr>
          <p:cNvPr id="2050" name="Picture 2">
            <a:extLst>
              <a:ext uri="{FF2B5EF4-FFF2-40B4-BE49-F238E27FC236}">
                <a16:creationId xmlns:a16="http://schemas.microsoft.com/office/drawing/2014/main" id="{F05D89FB-A652-F45A-3BAB-5EC843520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7785" y="939531"/>
            <a:ext cx="6400800" cy="359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8432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CA2436-C5CD-A7E3-70FC-C65DEC3451DB}"/>
              </a:ext>
            </a:extLst>
          </p:cNvPr>
          <p:cNvSpPr txBox="1"/>
          <p:nvPr/>
        </p:nvSpPr>
        <p:spPr>
          <a:xfrm>
            <a:off x="699739" y="3370190"/>
            <a:ext cx="7646948" cy="954107"/>
          </a:xfrm>
          <a:prstGeom prst="rect">
            <a:avLst/>
          </a:prstGeom>
          <a:noFill/>
        </p:spPr>
        <p:txBody>
          <a:bodyPr wrap="square">
            <a:spAutoFit/>
          </a:bodyPr>
          <a:lstStyle/>
          <a:p>
            <a:r>
              <a:rPr lang="en-US" b="0" i="0" dirty="0">
                <a:solidFill>
                  <a:schemeClr val="bg2"/>
                </a:solidFill>
                <a:effectLst/>
                <a:latin typeface="Söhne"/>
              </a:rPr>
              <a:t>But from analysis it appears  that </a:t>
            </a:r>
            <a:r>
              <a:rPr lang="en-US" b="1" i="0" dirty="0">
                <a:solidFill>
                  <a:schemeClr val="bg2"/>
                </a:solidFill>
                <a:effectLst/>
                <a:latin typeface="Söhne"/>
              </a:rPr>
              <a:t>Australia's entry into ASEAN is the more favorable counterfactual</a:t>
            </a:r>
            <a:r>
              <a:rPr lang="en-US" b="0" i="0" dirty="0">
                <a:solidFill>
                  <a:schemeClr val="bg2"/>
                </a:solidFill>
                <a:effectLst/>
                <a:latin typeface="Söhne"/>
              </a:rPr>
              <a:t>, particularly because it seems to drive economic growth and improve welfare. India's exit, on the other hand, appears to introduce more economic challenges, especially in terms of welfare and trade volume.</a:t>
            </a:r>
            <a:endParaRPr lang="en-IN" dirty="0">
              <a:solidFill>
                <a:schemeClr val="bg2"/>
              </a:solidFill>
            </a:endParaRPr>
          </a:p>
        </p:txBody>
      </p:sp>
      <p:sp>
        <p:nvSpPr>
          <p:cNvPr id="6" name="TextBox 5">
            <a:extLst>
              <a:ext uri="{FF2B5EF4-FFF2-40B4-BE49-F238E27FC236}">
                <a16:creationId xmlns:a16="http://schemas.microsoft.com/office/drawing/2014/main" id="{74D353B2-8891-6166-F499-044E4CF66200}"/>
              </a:ext>
            </a:extLst>
          </p:cNvPr>
          <p:cNvSpPr txBox="1"/>
          <p:nvPr/>
        </p:nvSpPr>
        <p:spPr>
          <a:xfrm>
            <a:off x="699739" y="819203"/>
            <a:ext cx="7744521" cy="2492990"/>
          </a:xfrm>
          <a:prstGeom prst="rect">
            <a:avLst/>
          </a:prstGeom>
          <a:noFill/>
        </p:spPr>
        <p:txBody>
          <a:bodyPr wrap="square">
            <a:spAutoFit/>
          </a:bodyPr>
          <a:lstStyle/>
          <a:p>
            <a:br>
              <a:rPr lang="en-US" sz="1200" b="0" i="0" dirty="0">
                <a:solidFill>
                  <a:srgbClr val="E3E3E3"/>
                </a:solidFill>
                <a:effectLst/>
                <a:latin typeface="Google Sans"/>
              </a:rPr>
            </a:br>
            <a:r>
              <a:rPr lang="en-US" sz="1200" b="0" i="0" dirty="0">
                <a:solidFill>
                  <a:srgbClr val="E3E3E3"/>
                </a:solidFill>
                <a:effectLst/>
                <a:latin typeface="Google Sans"/>
              </a:rPr>
              <a:t>India's trade with the Association of Southeast Asian Nations (ASEAN) has grown significantly in recent years. In 2022, India's trade with ASEAN reached a record high of US$126.3 billion, up from US$96.1 billion in 2021 and ASEAN is now India's third-largest trading partner. , if India leaves </a:t>
            </a:r>
            <a:r>
              <a:rPr lang="en-US" sz="1200" b="0" i="0" dirty="0" err="1">
                <a:solidFill>
                  <a:srgbClr val="E3E3E3"/>
                </a:solidFill>
                <a:effectLst/>
                <a:latin typeface="Google Sans"/>
              </a:rPr>
              <a:t>Asean</a:t>
            </a:r>
            <a:r>
              <a:rPr lang="en-US" sz="1200" b="0" i="0" dirty="0">
                <a:solidFill>
                  <a:srgbClr val="E3E3E3"/>
                </a:solidFill>
                <a:effectLst/>
                <a:latin typeface="Google Sans"/>
              </a:rPr>
              <a:t> it will have a number of negative consequences, it will  lose out on the benefits of the ASEAN-India Free Trade Agreement (AIFTA) and would also lose access to the ASEAN market of around 600million people and India's economic growth could be slowed, as ASEAN is a major trading partner of India.</a:t>
            </a:r>
          </a:p>
          <a:p>
            <a:endParaRPr lang="en-US" sz="1200" dirty="0">
              <a:solidFill>
                <a:srgbClr val="E3E3E3"/>
              </a:solidFill>
              <a:latin typeface="Google Sans"/>
            </a:endParaRPr>
          </a:p>
          <a:p>
            <a:r>
              <a:rPr lang="en-US" sz="1200" b="0" i="0" dirty="0">
                <a:solidFill>
                  <a:srgbClr val="E3E3E3"/>
                </a:solidFill>
                <a:effectLst/>
                <a:latin typeface="Google Sans"/>
              </a:rPr>
              <a:t> Australia's membership in ASEAN would likely lead to increased trade and investment between Australia and ASEAN countries and can promote regional integration. But some issues are there Australia is a highly developed country, and some analysts have argued that it would be difficult for Australia to find common ground with ASEAN countries on economic issues, they argue that Australia should tie up with more bigger economies like US and UK.  So there are diverse political systems and economic development levels impacting Australia’s joining </a:t>
            </a:r>
            <a:r>
              <a:rPr lang="en-US" sz="1200" b="0" i="0" dirty="0" err="1">
                <a:solidFill>
                  <a:srgbClr val="E3E3E3"/>
                </a:solidFill>
                <a:effectLst/>
                <a:latin typeface="Google Sans"/>
              </a:rPr>
              <a:t>Asean</a:t>
            </a:r>
            <a:endParaRPr lang="en-US" sz="1200" b="0" i="0" dirty="0">
              <a:solidFill>
                <a:srgbClr val="E3E3E3"/>
              </a:solidFill>
              <a:effectLst/>
              <a:latin typeface="Google Sans"/>
            </a:endParaRPr>
          </a:p>
          <a:p>
            <a:endParaRPr lang="en-IN" sz="1200" dirty="0"/>
          </a:p>
        </p:txBody>
      </p:sp>
    </p:spTree>
    <p:extLst>
      <p:ext uri="{BB962C8B-B14F-4D97-AF65-F5344CB8AC3E}">
        <p14:creationId xmlns:p14="http://schemas.microsoft.com/office/powerpoint/2010/main" val="34621238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1BF246-69A6-E957-6AD1-C2901128CDD4}"/>
              </a:ext>
            </a:extLst>
          </p:cNvPr>
          <p:cNvSpPr txBox="1"/>
          <p:nvPr/>
        </p:nvSpPr>
        <p:spPr>
          <a:xfrm>
            <a:off x="1048215" y="1334407"/>
            <a:ext cx="7240858" cy="3323987"/>
          </a:xfrm>
          <a:prstGeom prst="rect">
            <a:avLst/>
          </a:prstGeom>
          <a:noFill/>
        </p:spPr>
        <p:txBody>
          <a:bodyPr wrap="square">
            <a:spAutoFit/>
          </a:bodyPr>
          <a:lstStyle/>
          <a:p>
            <a:pPr rtl="0">
              <a:spcBef>
                <a:spcPts val="0"/>
              </a:spcBef>
              <a:spcAft>
                <a:spcPts val="0"/>
              </a:spcAft>
            </a:pPr>
            <a:r>
              <a:rPr lang="en-US" sz="1400" b="0" i="0" u="none" strike="noStrike" dirty="0">
                <a:solidFill>
                  <a:schemeClr val="bg1"/>
                </a:solidFill>
                <a:effectLst/>
                <a:latin typeface="Times New Roman" panose="02020603050405020304" pitchFamily="18" charset="0"/>
              </a:rPr>
              <a:t>Concluding the effects of India leaving ASEAN and Australia joining the bloc would involve  significant change in trade dynamics. India’s exit could lead to a decrease in trade diversity for ASEAN, potentially increasing the bloc’s dependence on Australia's economic participation. Conversely, Australia's entry might offer ASEAN access to different markets and sectors where Australia has strong trade ties. ASEAN may need to renegotiate existing trade agreements to account for the changed composition of the bloc. New trade agreements could emphasize leveraging Australia’s economic strengths and relationships</a:t>
            </a:r>
            <a:r>
              <a:rPr lang="en-US" dirty="0">
                <a:solidFill>
                  <a:schemeClr val="bg1"/>
                </a:solidFill>
                <a:latin typeface="Times New Roman" panose="02020603050405020304" pitchFamily="18" charset="0"/>
              </a:rPr>
              <a:t>.</a:t>
            </a:r>
            <a:r>
              <a:rPr lang="en-US" sz="1400" b="0" i="0" u="none" strike="noStrike" dirty="0">
                <a:solidFill>
                  <a:schemeClr val="bg1"/>
                </a:solidFill>
                <a:effectLst/>
                <a:latin typeface="Times New Roman" panose="02020603050405020304" pitchFamily="18" charset="0"/>
              </a:rPr>
              <a:t> Policy adjustments might be required to integrate Australia’s economy with ASEAN, aligning regulatory standards and practices, and ensuring smooth transitions for supply chains. To counterbalance the loss of India, ASEAN could implement policies to diversify trade and economic ties beyond the bloc, reducing vulnerability to the exit of any single member. Both geopolitical and economic stability are crucial for maintaining investor confidence and trade partnerships. ASEAN might need to engage in diplomatic efforts to maintain regional stability in light of these changes.</a:t>
            </a:r>
            <a:endParaRPr lang="en-US" b="0" dirty="0">
              <a:solidFill>
                <a:schemeClr val="bg1"/>
              </a:solidFill>
              <a:effectLst/>
            </a:endParaRPr>
          </a:p>
          <a:p>
            <a:br>
              <a:rPr lang="en-US" b="0" dirty="0">
                <a:solidFill>
                  <a:schemeClr val="bg1"/>
                </a:solidFill>
                <a:effectLst/>
              </a:rPr>
            </a:br>
            <a:endParaRPr lang="en-IN" dirty="0">
              <a:solidFill>
                <a:schemeClr val="bg1"/>
              </a:solidFill>
            </a:endParaRPr>
          </a:p>
        </p:txBody>
      </p:sp>
      <p:sp>
        <p:nvSpPr>
          <p:cNvPr id="5" name="TextBox 4">
            <a:extLst>
              <a:ext uri="{FF2B5EF4-FFF2-40B4-BE49-F238E27FC236}">
                <a16:creationId xmlns:a16="http://schemas.microsoft.com/office/drawing/2014/main" id="{06D6D529-D5F5-13E3-AA26-1E075584632C}"/>
              </a:ext>
            </a:extLst>
          </p:cNvPr>
          <p:cNvSpPr txBox="1"/>
          <p:nvPr/>
        </p:nvSpPr>
        <p:spPr>
          <a:xfrm>
            <a:off x="877229" y="780585"/>
            <a:ext cx="4549698" cy="338554"/>
          </a:xfrm>
          <a:prstGeom prst="rect">
            <a:avLst/>
          </a:prstGeom>
          <a:noFill/>
        </p:spPr>
        <p:txBody>
          <a:bodyPr wrap="square" rtlCol="0">
            <a:spAutoFit/>
          </a:bodyPr>
          <a:lstStyle/>
          <a:p>
            <a:r>
              <a:rPr lang="en-IN" sz="1600" b="1" dirty="0">
                <a:solidFill>
                  <a:schemeClr val="bg2"/>
                </a:solidFill>
              </a:rPr>
              <a:t>Conclusion and Policy implication</a:t>
            </a:r>
          </a:p>
        </p:txBody>
      </p:sp>
    </p:spTree>
    <p:extLst>
      <p:ext uri="{BB962C8B-B14F-4D97-AF65-F5344CB8AC3E}">
        <p14:creationId xmlns:p14="http://schemas.microsoft.com/office/powerpoint/2010/main" val="1849567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94B9D3-F23E-DD17-4578-DB0EF6E5939E}"/>
              </a:ext>
            </a:extLst>
          </p:cNvPr>
          <p:cNvSpPr txBox="1"/>
          <p:nvPr/>
        </p:nvSpPr>
        <p:spPr>
          <a:xfrm>
            <a:off x="884663" y="572429"/>
            <a:ext cx="2549913" cy="461665"/>
          </a:xfrm>
          <a:prstGeom prst="rect">
            <a:avLst/>
          </a:prstGeom>
          <a:noFill/>
        </p:spPr>
        <p:txBody>
          <a:bodyPr wrap="square" rtlCol="0">
            <a:spAutoFit/>
          </a:bodyPr>
          <a:lstStyle/>
          <a:p>
            <a:r>
              <a:rPr lang="en-IN" sz="2400" dirty="0">
                <a:solidFill>
                  <a:schemeClr val="bg2"/>
                </a:solidFill>
              </a:rPr>
              <a:t>Data Sources</a:t>
            </a:r>
          </a:p>
        </p:txBody>
      </p:sp>
      <p:sp>
        <p:nvSpPr>
          <p:cNvPr id="3" name="TextBox 2">
            <a:extLst>
              <a:ext uri="{FF2B5EF4-FFF2-40B4-BE49-F238E27FC236}">
                <a16:creationId xmlns:a16="http://schemas.microsoft.com/office/drawing/2014/main" id="{D16DC072-EC9A-AC9B-ADF9-5D601F7F09C9}"/>
              </a:ext>
            </a:extLst>
          </p:cNvPr>
          <p:cNvSpPr txBox="1"/>
          <p:nvPr/>
        </p:nvSpPr>
        <p:spPr>
          <a:xfrm>
            <a:off x="964581" y="1163509"/>
            <a:ext cx="6120160" cy="2185214"/>
          </a:xfrm>
          <a:prstGeom prst="rect">
            <a:avLst/>
          </a:prstGeom>
          <a:noFill/>
        </p:spPr>
        <p:txBody>
          <a:bodyPr wrap="square">
            <a:spAutoFit/>
          </a:bodyPr>
          <a:lstStyle/>
          <a:p>
            <a:pPr rtl="0">
              <a:spcBef>
                <a:spcPts val="1200"/>
              </a:spcBef>
              <a:spcAft>
                <a:spcPts val="1200"/>
              </a:spcAft>
            </a:pPr>
            <a:r>
              <a:rPr lang="en-US" sz="1800" b="0" i="0" u="none" strike="noStrike" dirty="0">
                <a:solidFill>
                  <a:schemeClr val="bg1"/>
                </a:solidFill>
                <a:effectLst/>
                <a:latin typeface="Times New Roman" panose="02020603050405020304" pitchFamily="18" charset="0"/>
              </a:rPr>
              <a:t>The data for gravity modeling  has been collected from the Centre for Prospective Studies and International Information (CEPII) database. The export, import and Tariff trade data has been collected from the WITS</a:t>
            </a:r>
            <a:r>
              <a:rPr lang="en-US" sz="1800" b="1" i="0" u="none" strike="noStrike" dirty="0">
                <a:solidFill>
                  <a:schemeClr val="bg1"/>
                </a:solidFill>
                <a:effectLst/>
                <a:latin typeface="Times New Roman" panose="02020603050405020304" pitchFamily="18" charset="0"/>
              </a:rPr>
              <a:t> </a:t>
            </a:r>
            <a:r>
              <a:rPr lang="en-US" sz="1800" b="0" i="0" u="none" strike="noStrike" dirty="0">
                <a:solidFill>
                  <a:schemeClr val="bg1"/>
                </a:solidFill>
                <a:effectLst/>
                <a:latin typeface="Times New Roman" panose="02020603050405020304" pitchFamily="18" charset="0"/>
              </a:rPr>
              <a:t>database  for the year 2021. The intra trade data has been collected from Trade Map website. </a:t>
            </a:r>
            <a:endParaRPr lang="en-US" sz="1800" b="0" dirty="0">
              <a:solidFill>
                <a:schemeClr val="bg1"/>
              </a:solidFill>
              <a:effectLst/>
            </a:endParaRPr>
          </a:p>
          <a:p>
            <a:br>
              <a:rPr lang="en-US" sz="1800" dirty="0">
                <a:solidFill>
                  <a:schemeClr val="bg1"/>
                </a:solidFill>
              </a:rPr>
            </a:br>
            <a:endParaRPr lang="en-IN" sz="1800" dirty="0">
              <a:solidFill>
                <a:schemeClr val="bg1"/>
              </a:solidFill>
            </a:endParaRPr>
          </a:p>
        </p:txBody>
      </p:sp>
    </p:spTree>
    <p:extLst>
      <p:ext uri="{BB962C8B-B14F-4D97-AF65-F5344CB8AC3E}">
        <p14:creationId xmlns:p14="http://schemas.microsoft.com/office/powerpoint/2010/main" val="24804905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3E3F53-3102-BB8C-D2E6-D58E722022A6}"/>
              </a:ext>
            </a:extLst>
          </p:cNvPr>
          <p:cNvSpPr txBox="1"/>
          <p:nvPr/>
        </p:nvSpPr>
        <p:spPr>
          <a:xfrm>
            <a:off x="856786" y="1277844"/>
            <a:ext cx="6532756" cy="2462213"/>
          </a:xfrm>
          <a:prstGeom prst="rect">
            <a:avLst/>
          </a:prstGeom>
          <a:noFill/>
        </p:spPr>
        <p:txBody>
          <a:bodyPr wrap="square">
            <a:spAutoFit/>
          </a:bodyPr>
          <a:lstStyle/>
          <a:p>
            <a:pPr marL="0" indent="0">
              <a:buNone/>
            </a:pPr>
            <a:r>
              <a:rPr lang="en-IN" dirty="0">
                <a:solidFill>
                  <a:schemeClr val="bg1"/>
                </a:solidFill>
                <a:effectLst/>
                <a:latin typeface="ArialMT"/>
              </a:rPr>
              <a:t>●  </a:t>
            </a:r>
            <a:r>
              <a:rPr lang="en-IN" dirty="0">
                <a:solidFill>
                  <a:schemeClr val="bg1"/>
                </a:solidFill>
                <a:effectLst/>
                <a:latin typeface="TimesNewRomanPSMT"/>
              </a:rPr>
              <a:t>Gravity with gravitas: A solution to the border puzzle. American economic review, 93(1), 170-192. Anderson, J. E., &amp; Van </a:t>
            </a:r>
            <a:r>
              <a:rPr lang="en-IN" dirty="0" err="1">
                <a:solidFill>
                  <a:schemeClr val="bg1"/>
                </a:solidFill>
                <a:effectLst/>
                <a:latin typeface="TimesNewRomanPSMT"/>
              </a:rPr>
              <a:t>Wincoop</a:t>
            </a:r>
            <a:r>
              <a:rPr lang="en-IN" dirty="0">
                <a:solidFill>
                  <a:schemeClr val="bg1"/>
                </a:solidFill>
                <a:effectLst/>
                <a:latin typeface="TimesNewRomanPSMT"/>
              </a:rPr>
              <a:t>, E. (2003). (Here) </a:t>
            </a:r>
          </a:p>
          <a:p>
            <a:pPr marL="0" indent="0">
              <a:buNone/>
            </a:pPr>
            <a:endParaRPr lang="en-IN" dirty="0">
              <a:solidFill>
                <a:schemeClr val="bg1"/>
              </a:solidFill>
              <a:effectLst/>
            </a:endParaRPr>
          </a:p>
          <a:p>
            <a:pPr marL="0" indent="0">
              <a:buNone/>
            </a:pPr>
            <a:r>
              <a:rPr lang="en-IN" dirty="0">
                <a:solidFill>
                  <a:schemeClr val="bg1"/>
                </a:solidFill>
                <a:effectLst/>
                <a:latin typeface="ArialMT"/>
              </a:rPr>
              <a:t>●  </a:t>
            </a:r>
            <a:r>
              <a:rPr lang="en-IN" dirty="0">
                <a:solidFill>
                  <a:schemeClr val="bg1"/>
                </a:solidFill>
                <a:effectLst/>
                <a:latin typeface="TimesNewRomanPSMT"/>
              </a:rPr>
              <a:t>Head, K., &amp; Mayer, T. (2014). Gravity equations: Workhorse, toolkit, and cookbook. In Handbook of international economics (Vol. 4, pp. 131-195). Elsevier. (Here) </a:t>
            </a:r>
          </a:p>
          <a:p>
            <a:pPr marL="0" indent="0">
              <a:buNone/>
            </a:pPr>
            <a:endParaRPr lang="en-IN" dirty="0">
              <a:solidFill>
                <a:schemeClr val="bg1"/>
              </a:solidFill>
              <a:effectLst/>
            </a:endParaRPr>
          </a:p>
          <a:p>
            <a:pPr marL="0" indent="0">
              <a:buNone/>
            </a:pPr>
            <a:r>
              <a:rPr lang="en-IN" dirty="0">
                <a:solidFill>
                  <a:schemeClr val="bg1"/>
                </a:solidFill>
                <a:effectLst/>
                <a:latin typeface="ArialMT"/>
              </a:rPr>
              <a:t>●  </a:t>
            </a:r>
            <a:r>
              <a:rPr lang="en-IN" dirty="0">
                <a:solidFill>
                  <a:schemeClr val="bg1"/>
                </a:solidFill>
                <a:effectLst/>
                <a:latin typeface="TimesNewRomanPSMT"/>
              </a:rPr>
              <a:t>Herman, P. (2021). </a:t>
            </a:r>
            <a:r>
              <a:rPr lang="en-IN" dirty="0" err="1">
                <a:solidFill>
                  <a:schemeClr val="bg1"/>
                </a:solidFill>
                <a:effectLst/>
                <a:latin typeface="TimesNewRomanPSMT"/>
              </a:rPr>
              <a:t>Gegravity</a:t>
            </a:r>
            <a:r>
              <a:rPr lang="en-IN" dirty="0">
                <a:solidFill>
                  <a:schemeClr val="bg1"/>
                </a:solidFill>
                <a:effectLst/>
                <a:latin typeface="TimesNewRomanPSMT"/>
              </a:rPr>
              <a:t>: General Equilibrium Gravity </a:t>
            </a:r>
            <a:r>
              <a:rPr lang="en-IN" dirty="0" err="1">
                <a:solidFill>
                  <a:schemeClr val="bg1"/>
                </a:solidFill>
                <a:effectLst/>
                <a:latin typeface="TimesNewRomanPSMT"/>
              </a:rPr>
              <a:t>Modeling</a:t>
            </a:r>
            <a:r>
              <a:rPr lang="en-IN" dirty="0">
                <a:solidFill>
                  <a:schemeClr val="bg1"/>
                </a:solidFill>
                <a:effectLst/>
                <a:latin typeface="TimesNewRomanPSMT"/>
              </a:rPr>
              <a:t> in Python. (Here) </a:t>
            </a:r>
          </a:p>
          <a:p>
            <a:pPr marL="0" indent="0">
              <a:buNone/>
            </a:pPr>
            <a:endParaRPr lang="en-IN" dirty="0">
              <a:solidFill>
                <a:schemeClr val="bg1"/>
              </a:solidFill>
              <a:effectLst/>
            </a:endParaRPr>
          </a:p>
          <a:p>
            <a:pPr marL="0" indent="0">
              <a:buNone/>
            </a:pPr>
            <a:r>
              <a:rPr lang="en-IN" dirty="0">
                <a:solidFill>
                  <a:schemeClr val="bg1"/>
                </a:solidFill>
                <a:effectLst/>
                <a:latin typeface="ArialMT"/>
              </a:rPr>
              <a:t>●  </a:t>
            </a:r>
            <a:r>
              <a:rPr lang="en-IN" dirty="0" err="1">
                <a:solidFill>
                  <a:schemeClr val="bg1"/>
                </a:solidFill>
                <a:effectLst/>
                <a:latin typeface="TimesNewRomanPSMT"/>
              </a:rPr>
              <a:t>Yotov</a:t>
            </a:r>
            <a:r>
              <a:rPr lang="en-IN" dirty="0">
                <a:solidFill>
                  <a:schemeClr val="bg1"/>
                </a:solidFill>
                <a:effectLst/>
                <a:latin typeface="TimesNewRomanPSMT"/>
              </a:rPr>
              <a:t>, Y. V., </a:t>
            </a:r>
            <a:r>
              <a:rPr lang="en-IN" dirty="0" err="1">
                <a:solidFill>
                  <a:schemeClr val="bg1"/>
                </a:solidFill>
                <a:effectLst/>
                <a:latin typeface="TimesNewRomanPSMT"/>
              </a:rPr>
              <a:t>Piermartini</a:t>
            </a:r>
            <a:r>
              <a:rPr lang="en-IN" dirty="0">
                <a:solidFill>
                  <a:schemeClr val="bg1"/>
                </a:solidFill>
                <a:effectLst/>
                <a:latin typeface="TimesNewRomanPSMT"/>
              </a:rPr>
              <a:t>, R., &amp; Larch, M. (2016). An advanced guide to trade policy analysis: The structural gravity model. (Here) </a:t>
            </a:r>
            <a:endParaRPr lang="en-IN" dirty="0">
              <a:solidFill>
                <a:schemeClr val="bg1"/>
              </a:solidFill>
              <a:effectLst/>
            </a:endParaRPr>
          </a:p>
        </p:txBody>
      </p:sp>
      <p:sp>
        <p:nvSpPr>
          <p:cNvPr id="5" name="TextBox 4">
            <a:extLst>
              <a:ext uri="{FF2B5EF4-FFF2-40B4-BE49-F238E27FC236}">
                <a16:creationId xmlns:a16="http://schemas.microsoft.com/office/drawing/2014/main" id="{BC56E960-6F99-A433-DD1F-12433A656319}"/>
              </a:ext>
            </a:extLst>
          </p:cNvPr>
          <p:cNvSpPr txBox="1"/>
          <p:nvPr/>
        </p:nvSpPr>
        <p:spPr>
          <a:xfrm>
            <a:off x="1018478" y="587298"/>
            <a:ext cx="3062868" cy="584775"/>
          </a:xfrm>
          <a:prstGeom prst="rect">
            <a:avLst/>
          </a:prstGeom>
          <a:noFill/>
        </p:spPr>
        <p:txBody>
          <a:bodyPr wrap="square" rtlCol="0">
            <a:spAutoFit/>
          </a:bodyPr>
          <a:lstStyle/>
          <a:p>
            <a:r>
              <a:rPr lang="en-IN" sz="3200" b="1" dirty="0">
                <a:solidFill>
                  <a:schemeClr val="bg2"/>
                </a:solidFill>
              </a:rPr>
              <a:t>References</a:t>
            </a:r>
          </a:p>
        </p:txBody>
      </p:sp>
    </p:spTree>
    <p:extLst>
      <p:ext uri="{BB962C8B-B14F-4D97-AF65-F5344CB8AC3E}">
        <p14:creationId xmlns:p14="http://schemas.microsoft.com/office/powerpoint/2010/main" val="23164801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CFC161-32B1-1C4D-C8D0-6461F80B5E84}"/>
              </a:ext>
            </a:extLst>
          </p:cNvPr>
          <p:cNvSpPr txBox="1"/>
          <p:nvPr/>
        </p:nvSpPr>
        <p:spPr>
          <a:xfrm>
            <a:off x="2624253" y="1942370"/>
            <a:ext cx="4393580" cy="830997"/>
          </a:xfrm>
          <a:prstGeom prst="rect">
            <a:avLst/>
          </a:prstGeom>
          <a:noFill/>
        </p:spPr>
        <p:txBody>
          <a:bodyPr wrap="square" rtlCol="0">
            <a:spAutoFit/>
          </a:bodyPr>
          <a:lstStyle/>
          <a:p>
            <a:r>
              <a:rPr lang="en-IN" sz="4800" b="1" dirty="0">
                <a:solidFill>
                  <a:schemeClr val="tx2">
                    <a:lumMod val="40000"/>
                    <a:lumOff val="60000"/>
                  </a:schemeClr>
                </a:solidFill>
              </a:rPr>
              <a:t>Thank You</a:t>
            </a:r>
          </a:p>
        </p:txBody>
      </p:sp>
    </p:spTree>
    <p:extLst>
      <p:ext uri="{BB962C8B-B14F-4D97-AF65-F5344CB8AC3E}">
        <p14:creationId xmlns:p14="http://schemas.microsoft.com/office/powerpoint/2010/main" val="3744632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0E5CEF-D3A3-CCFC-37E3-2987F95D26FB}"/>
              </a:ext>
            </a:extLst>
          </p:cNvPr>
          <p:cNvSpPr txBox="1"/>
          <p:nvPr/>
        </p:nvSpPr>
        <p:spPr>
          <a:xfrm>
            <a:off x="748665" y="505242"/>
            <a:ext cx="5078730" cy="461665"/>
          </a:xfrm>
          <a:prstGeom prst="rect">
            <a:avLst/>
          </a:prstGeom>
          <a:noFill/>
        </p:spPr>
        <p:txBody>
          <a:bodyPr wrap="square">
            <a:spAutoFit/>
          </a:bodyPr>
          <a:lstStyle/>
          <a:p>
            <a:r>
              <a:rPr lang="en-US" sz="2400" b="1" dirty="0">
                <a:solidFill>
                  <a:schemeClr val="accent1">
                    <a:lumMod val="60000"/>
                    <a:lumOff val="40000"/>
                  </a:schemeClr>
                </a:solidFill>
              </a:rPr>
              <a:t>Literature Review</a:t>
            </a:r>
            <a:endParaRPr lang="en-IN" sz="2400" b="1" dirty="0">
              <a:solidFill>
                <a:schemeClr val="accent1">
                  <a:lumMod val="60000"/>
                  <a:lumOff val="40000"/>
                </a:schemeClr>
              </a:solidFill>
            </a:endParaRPr>
          </a:p>
        </p:txBody>
      </p:sp>
      <p:sp>
        <p:nvSpPr>
          <p:cNvPr id="5" name="TextBox 4">
            <a:extLst>
              <a:ext uri="{FF2B5EF4-FFF2-40B4-BE49-F238E27FC236}">
                <a16:creationId xmlns:a16="http://schemas.microsoft.com/office/drawing/2014/main" id="{0A80AA38-22FE-B0CF-996D-577D051534B8}"/>
              </a:ext>
            </a:extLst>
          </p:cNvPr>
          <p:cNvSpPr txBox="1"/>
          <p:nvPr/>
        </p:nvSpPr>
        <p:spPr>
          <a:xfrm>
            <a:off x="662940" y="1121092"/>
            <a:ext cx="7399020" cy="4093428"/>
          </a:xfrm>
          <a:prstGeom prst="rect">
            <a:avLst/>
          </a:prstGeom>
          <a:noFill/>
        </p:spPr>
        <p:txBody>
          <a:bodyPr wrap="square">
            <a:spAutoFit/>
          </a:bodyPr>
          <a:lstStyle/>
          <a:p>
            <a:pPr marL="285750" indent="-285750">
              <a:buClr>
                <a:schemeClr val="accent4">
                  <a:lumMod val="60000"/>
                  <a:lumOff val="40000"/>
                </a:schemeClr>
              </a:buClr>
              <a:buFont typeface="Arial" panose="020B0604020202020204" pitchFamily="34" charset="0"/>
              <a:buChar char="•"/>
            </a:pPr>
            <a:r>
              <a:rPr lang="en-US" sz="1300" dirty="0">
                <a:solidFill>
                  <a:schemeClr val="accent6"/>
                </a:solidFill>
                <a:latin typeface="Söhne"/>
              </a:rPr>
              <a:t>S</a:t>
            </a:r>
            <a:r>
              <a:rPr lang="en-US" sz="1300" b="0" i="0" dirty="0">
                <a:solidFill>
                  <a:schemeClr val="accent6"/>
                </a:solidFill>
                <a:effectLst/>
                <a:latin typeface="Söhne"/>
              </a:rPr>
              <a:t>ummarize previous research that utilized the gravity model to assess trade agreement effects on the flow of goods and services.</a:t>
            </a:r>
            <a:endParaRPr lang="en-US" sz="1300" dirty="0">
              <a:solidFill>
                <a:schemeClr val="accent6"/>
              </a:solidFill>
              <a:latin typeface="Söhne"/>
            </a:endParaRPr>
          </a:p>
          <a:p>
            <a:pPr marL="285750" indent="-285750">
              <a:buClr>
                <a:schemeClr val="accent4">
                  <a:lumMod val="60000"/>
                  <a:lumOff val="40000"/>
                </a:schemeClr>
              </a:buClr>
              <a:buFont typeface="Arial" panose="020B0604020202020204" pitchFamily="34" charset="0"/>
              <a:buChar char="•"/>
            </a:pPr>
            <a:r>
              <a:rPr lang="en-US" sz="1300" b="0" i="0" dirty="0">
                <a:solidFill>
                  <a:schemeClr val="accent6"/>
                </a:solidFill>
                <a:effectLst/>
                <a:latin typeface="Söhne"/>
              </a:rPr>
              <a:t>Research discusses the two primary effects: Trade Creation (TC) and Trade Diversion (TD).</a:t>
            </a:r>
          </a:p>
          <a:p>
            <a:pPr marL="285750" indent="-285750">
              <a:buClr>
                <a:schemeClr val="accent4">
                  <a:lumMod val="60000"/>
                  <a:lumOff val="40000"/>
                </a:schemeClr>
              </a:buClr>
              <a:buFont typeface="Arial" panose="020B0604020202020204" pitchFamily="34" charset="0"/>
              <a:buChar char="•"/>
            </a:pPr>
            <a:r>
              <a:rPr lang="en-US" sz="1300" b="0" i="0" dirty="0">
                <a:solidFill>
                  <a:schemeClr val="accent6"/>
                </a:solidFill>
                <a:effectLst/>
                <a:latin typeface="Söhne"/>
              </a:rPr>
              <a:t>If TC &gt; TD, Free Trade Agreement succeeds in boosting national welfare and economy.</a:t>
            </a:r>
          </a:p>
          <a:p>
            <a:pPr marL="285750" indent="-285750">
              <a:buClr>
                <a:schemeClr val="accent4">
                  <a:lumMod val="60000"/>
                  <a:lumOff val="40000"/>
                </a:schemeClr>
              </a:buClr>
              <a:buFont typeface="Arial" panose="020B0604020202020204" pitchFamily="34" charset="0"/>
              <a:buChar char="•"/>
            </a:pPr>
            <a:r>
              <a:rPr lang="en-US" sz="1300" b="1" i="0" dirty="0">
                <a:solidFill>
                  <a:schemeClr val="bg2"/>
                </a:solidFill>
                <a:effectLst/>
                <a:latin typeface="Söhne"/>
              </a:rPr>
              <a:t>Francis (2011) </a:t>
            </a:r>
            <a:r>
              <a:rPr lang="en-US" sz="1300" dirty="0">
                <a:solidFill>
                  <a:schemeClr val="accent6"/>
                </a:solidFill>
                <a:latin typeface="Söhne"/>
              </a:rPr>
              <a:t>- </a:t>
            </a:r>
            <a:r>
              <a:rPr lang="en-US" sz="1300" b="0" i="0" dirty="0">
                <a:solidFill>
                  <a:schemeClr val="accent6"/>
                </a:solidFill>
                <a:effectLst/>
                <a:latin typeface="Söhne"/>
              </a:rPr>
              <a:t>Summarize India's trade shifts and concerns related to ASEAN-10 and trade liberalization.</a:t>
            </a:r>
          </a:p>
          <a:p>
            <a:pPr marL="285750" indent="-285750">
              <a:buClr>
                <a:schemeClr val="accent4">
                  <a:lumMod val="60000"/>
                  <a:lumOff val="40000"/>
                </a:schemeClr>
              </a:buClr>
              <a:buFont typeface="Arial" panose="020B0604020202020204" pitchFamily="34" charset="0"/>
              <a:buChar char="•"/>
            </a:pPr>
            <a:r>
              <a:rPr lang="en-US" sz="1300" b="1" i="0" u="none" strike="noStrike" dirty="0" err="1">
                <a:solidFill>
                  <a:schemeClr val="bg2"/>
                </a:solidFill>
                <a:effectLst/>
                <a:latin typeface="Times New Roman" panose="02020603050405020304" pitchFamily="18" charset="0"/>
              </a:rPr>
              <a:t>Bergstrand</a:t>
            </a:r>
            <a:r>
              <a:rPr lang="en-US" sz="1300" b="1" i="0" u="none" strike="noStrike" dirty="0">
                <a:solidFill>
                  <a:schemeClr val="bg2"/>
                </a:solidFill>
                <a:effectLst/>
                <a:latin typeface="Times New Roman" panose="02020603050405020304" pitchFamily="18" charset="0"/>
              </a:rPr>
              <a:t> [1985, 1989]</a:t>
            </a:r>
            <a:r>
              <a:rPr lang="en-US" sz="1300" b="1" i="0" u="none" strike="noStrike" dirty="0">
                <a:solidFill>
                  <a:schemeClr val="accent6"/>
                </a:solidFill>
                <a:effectLst/>
                <a:latin typeface="Times New Roman" panose="02020603050405020304" pitchFamily="18" charset="0"/>
              </a:rPr>
              <a:t>-</a:t>
            </a:r>
            <a:r>
              <a:rPr lang="en-US" sz="1300" b="0" i="0" u="none" strike="noStrike" dirty="0">
                <a:solidFill>
                  <a:schemeClr val="accent6"/>
                </a:solidFill>
                <a:effectLst/>
                <a:latin typeface="Times New Roman" panose="02020603050405020304" pitchFamily="18" charset="0"/>
              </a:rPr>
              <a:t> laid the foundational principles for the gravity model, which considers economic factors in both exporting and importing countries and natural or artificial factors influencing trade between partners.</a:t>
            </a:r>
            <a:endParaRPr lang="en-US" sz="1300" dirty="0">
              <a:solidFill>
                <a:schemeClr val="accent6"/>
              </a:solidFill>
              <a:latin typeface="Roboto" panose="02000000000000000000" pitchFamily="2" charset="0"/>
            </a:endParaRPr>
          </a:p>
          <a:p>
            <a:pPr marL="285750" indent="-285750">
              <a:buClr>
                <a:schemeClr val="accent4">
                  <a:lumMod val="60000"/>
                  <a:lumOff val="40000"/>
                </a:schemeClr>
              </a:buClr>
              <a:buFont typeface="Arial" panose="020B0604020202020204" pitchFamily="34" charset="0"/>
              <a:buChar char="•"/>
            </a:pPr>
            <a:r>
              <a:rPr lang="en-US" sz="1300" b="1" i="0" dirty="0">
                <a:solidFill>
                  <a:schemeClr val="bg2"/>
                </a:solidFill>
                <a:effectLst/>
                <a:latin typeface="Söhne"/>
              </a:rPr>
              <a:t>MacPhee et al. (2014)-  </a:t>
            </a:r>
            <a:r>
              <a:rPr lang="en-US" sz="1300" b="0" i="0" dirty="0">
                <a:solidFill>
                  <a:schemeClr val="accent6"/>
                </a:solidFill>
                <a:effectLst/>
                <a:latin typeface="Söhne"/>
              </a:rPr>
              <a:t>Reports negative intra-bloc effects in specific Regional Trade Agreements.</a:t>
            </a:r>
          </a:p>
          <a:p>
            <a:pPr marL="285750" indent="-285750">
              <a:buClr>
                <a:schemeClr val="accent4">
                  <a:lumMod val="60000"/>
                  <a:lumOff val="40000"/>
                </a:schemeClr>
              </a:buClr>
              <a:buFont typeface="Arial" panose="020B0604020202020204" pitchFamily="34" charset="0"/>
              <a:buChar char="•"/>
            </a:pPr>
            <a:r>
              <a:rPr lang="en-IN" sz="1300" b="1" i="0" dirty="0">
                <a:solidFill>
                  <a:schemeClr val="bg2"/>
                </a:solidFill>
                <a:effectLst/>
                <a:latin typeface="Söhne"/>
              </a:rPr>
              <a:t>Subhash </a:t>
            </a:r>
            <a:r>
              <a:rPr lang="en-IN" sz="1300" b="1" i="0" dirty="0" err="1">
                <a:solidFill>
                  <a:schemeClr val="bg2"/>
                </a:solidFill>
                <a:effectLst/>
                <a:latin typeface="Söhne"/>
              </a:rPr>
              <a:t>Jagambe</a:t>
            </a:r>
            <a:r>
              <a:rPr lang="en-IN" sz="1300" b="1" i="0" dirty="0">
                <a:solidFill>
                  <a:schemeClr val="bg2"/>
                </a:solidFill>
                <a:effectLst/>
                <a:latin typeface="Söhne"/>
              </a:rPr>
              <a:t> and </a:t>
            </a:r>
            <a:r>
              <a:rPr lang="en-IN" sz="1300" b="1" i="0" dirty="0" err="1">
                <a:solidFill>
                  <a:schemeClr val="bg2"/>
                </a:solidFill>
                <a:effectLst/>
                <a:latin typeface="Söhne"/>
              </a:rPr>
              <a:t>Elumulai</a:t>
            </a:r>
            <a:r>
              <a:rPr lang="en-IN" sz="1300" b="1" i="0" dirty="0">
                <a:solidFill>
                  <a:schemeClr val="bg2"/>
                </a:solidFill>
                <a:effectLst/>
                <a:latin typeface="Söhne"/>
              </a:rPr>
              <a:t> Kannan (2020</a:t>
            </a:r>
            <a:r>
              <a:rPr lang="en-IN" sz="1300" b="0" i="0" dirty="0">
                <a:solidFill>
                  <a:schemeClr val="accent6"/>
                </a:solidFill>
                <a:effectLst/>
                <a:latin typeface="Söhne"/>
              </a:rPr>
              <a:t>)- ASEAN-India FTA Impact,  Present positive outcomes for India's agricultural trade.</a:t>
            </a:r>
          </a:p>
          <a:p>
            <a:pPr marL="285750" indent="-285750">
              <a:buClr>
                <a:schemeClr val="accent4">
                  <a:lumMod val="60000"/>
                  <a:lumOff val="40000"/>
                </a:schemeClr>
              </a:buClr>
              <a:buFont typeface="Arial" panose="020B0604020202020204" pitchFamily="34" charset="0"/>
              <a:buChar char="•"/>
            </a:pPr>
            <a:r>
              <a:rPr lang="en-US" sz="1300" i="0" u="none" strike="noStrike" dirty="0">
                <a:solidFill>
                  <a:schemeClr val="bg2"/>
                </a:solidFill>
                <a:effectLst/>
                <a:latin typeface="Times New Roman" panose="02020603050405020304" pitchFamily="18" charset="0"/>
              </a:rPr>
              <a:t>Anderson and </a:t>
            </a:r>
            <a:r>
              <a:rPr lang="en-US" sz="1300" i="0" u="none" strike="noStrike" dirty="0" err="1">
                <a:solidFill>
                  <a:schemeClr val="bg2"/>
                </a:solidFill>
                <a:effectLst/>
                <a:latin typeface="Times New Roman" panose="02020603050405020304" pitchFamily="18" charset="0"/>
              </a:rPr>
              <a:t>Wincoop</a:t>
            </a:r>
            <a:r>
              <a:rPr lang="en-US" sz="1300" i="0" u="none" strike="noStrike" dirty="0">
                <a:solidFill>
                  <a:schemeClr val="bg2"/>
                </a:solidFill>
                <a:effectLst/>
                <a:latin typeface="Times New Roman" panose="02020603050405020304" pitchFamily="18" charset="0"/>
              </a:rPr>
              <a:t> (2003</a:t>
            </a:r>
            <a:r>
              <a:rPr lang="en-US" sz="1300" i="0" u="none" strike="noStrike" dirty="0">
                <a:solidFill>
                  <a:schemeClr val="accent6"/>
                </a:solidFill>
                <a:effectLst/>
                <a:latin typeface="Times New Roman" panose="02020603050405020304" pitchFamily="18" charset="0"/>
              </a:rPr>
              <a:t>)- introduced the "structural" gravity model, incorporating Multilateral Trade Resistance terms and addressing estimation issues in traditional models.</a:t>
            </a:r>
          </a:p>
          <a:p>
            <a:pPr marL="285750" indent="-285750">
              <a:buClr>
                <a:schemeClr val="accent4">
                  <a:lumMod val="60000"/>
                  <a:lumOff val="40000"/>
                </a:schemeClr>
              </a:buClr>
              <a:buFont typeface="Arial" panose="020B0604020202020204" pitchFamily="34" charset="0"/>
              <a:buChar char="•"/>
            </a:pPr>
            <a:r>
              <a:rPr lang="en-US" sz="1300" b="1" i="0" u="none" strike="noStrike" dirty="0">
                <a:solidFill>
                  <a:schemeClr val="bg2"/>
                </a:solidFill>
                <a:effectLst/>
                <a:latin typeface="Times New Roman" panose="02020603050405020304" pitchFamily="18" charset="0"/>
              </a:rPr>
              <a:t>Eaton and </a:t>
            </a:r>
            <a:r>
              <a:rPr lang="en-US" sz="1300" b="1" i="0" u="none" strike="noStrike" dirty="0" err="1">
                <a:solidFill>
                  <a:schemeClr val="bg2"/>
                </a:solidFill>
                <a:effectLst/>
                <a:latin typeface="Times New Roman" panose="02020603050405020304" pitchFamily="18" charset="0"/>
              </a:rPr>
              <a:t>Kortum</a:t>
            </a:r>
            <a:r>
              <a:rPr lang="en-US" sz="1300" b="1" i="0" u="none" strike="noStrike" dirty="0">
                <a:solidFill>
                  <a:schemeClr val="bg2"/>
                </a:solidFill>
                <a:effectLst/>
                <a:latin typeface="Times New Roman" panose="02020603050405020304" pitchFamily="18" charset="0"/>
              </a:rPr>
              <a:t> (2002)-</a:t>
            </a:r>
            <a:r>
              <a:rPr lang="en-US" sz="1300" b="0" i="0" u="none" strike="noStrike" dirty="0">
                <a:solidFill>
                  <a:schemeClr val="bg2"/>
                </a:solidFill>
                <a:effectLst/>
                <a:latin typeface="Times New Roman" panose="02020603050405020304" pitchFamily="18" charset="0"/>
              </a:rPr>
              <a:t> </a:t>
            </a:r>
            <a:r>
              <a:rPr lang="en-US" sz="1300" b="0" i="0" u="none" strike="noStrike" dirty="0">
                <a:solidFill>
                  <a:schemeClr val="accent6"/>
                </a:solidFill>
                <a:effectLst/>
                <a:latin typeface="Times New Roman" panose="02020603050405020304" pitchFamily="18" charset="0"/>
              </a:rPr>
              <a:t>established a connection between trade volume and trade barriers related to technology and geography.</a:t>
            </a:r>
            <a:endParaRPr lang="en-US" sz="1300" b="0" i="0" u="none" strike="noStrike" dirty="0">
              <a:solidFill>
                <a:schemeClr val="accent6"/>
              </a:solidFill>
              <a:effectLst/>
              <a:latin typeface="Roboto" panose="02000000000000000000" pitchFamily="2" charset="0"/>
            </a:endParaRPr>
          </a:p>
          <a:p>
            <a:pPr>
              <a:buClr>
                <a:schemeClr val="accent4">
                  <a:lumMod val="60000"/>
                  <a:lumOff val="40000"/>
                </a:schemeClr>
              </a:buClr>
            </a:pPr>
            <a:br>
              <a:rPr lang="en-US" sz="1300" b="0" dirty="0">
                <a:solidFill>
                  <a:schemeClr val="accent6"/>
                </a:solidFill>
                <a:effectLst/>
              </a:rPr>
            </a:br>
            <a:endParaRPr lang="en-IN" sz="1300" b="0" i="0" dirty="0">
              <a:solidFill>
                <a:schemeClr val="accent6"/>
              </a:solidFill>
              <a:effectLst/>
              <a:latin typeface="Söhne"/>
            </a:endParaRPr>
          </a:p>
          <a:p>
            <a:pPr marL="171450" indent="-171450" algn="l">
              <a:buClr>
                <a:schemeClr val="accent4">
                  <a:lumMod val="60000"/>
                  <a:lumOff val="40000"/>
                </a:schemeClr>
              </a:buClr>
              <a:buFont typeface="Arial" panose="020B0604020202020204" pitchFamily="34" charset="0"/>
              <a:buChar char="•"/>
            </a:pPr>
            <a:endParaRPr lang="en-US" sz="1300" b="0" i="0" dirty="0">
              <a:solidFill>
                <a:schemeClr val="accent6"/>
              </a:solidFill>
              <a:effectLst/>
              <a:latin typeface="Söhne"/>
            </a:endParaRPr>
          </a:p>
          <a:p>
            <a:pPr marL="285750" indent="-285750">
              <a:buClr>
                <a:schemeClr val="accent4">
                  <a:lumMod val="60000"/>
                  <a:lumOff val="40000"/>
                </a:schemeClr>
              </a:buClr>
              <a:buFont typeface="Arial" panose="020B0604020202020204" pitchFamily="34" charset="0"/>
              <a:buChar char="•"/>
            </a:pPr>
            <a:endParaRPr lang="en-IN" sz="1300" dirty="0">
              <a:solidFill>
                <a:schemeClr val="accent6"/>
              </a:solidFill>
            </a:endParaRPr>
          </a:p>
        </p:txBody>
      </p:sp>
    </p:spTree>
    <p:extLst>
      <p:ext uri="{BB962C8B-B14F-4D97-AF65-F5344CB8AC3E}">
        <p14:creationId xmlns:p14="http://schemas.microsoft.com/office/powerpoint/2010/main" val="3716338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pic>
        <p:nvPicPr>
          <p:cNvPr id="3074" name="Picture 2" descr="India's ASEAN Engagement and Upcoming Summits - Civilsdaily">
            <a:extLst>
              <a:ext uri="{FF2B5EF4-FFF2-40B4-BE49-F238E27FC236}">
                <a16:creationId xmlns:a16="http://schemas.microsoft.com/office/drawing/2014/main" id="{1F07AAD3-EC40-D401-F83D-E58ADBB5C2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7410" y="550545"/>
            <a:ext cx="4042410" cy="40424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51" name="Google Shape;351;p33"/>
          <p:cNvSpPr txBox="1">
            <a:spLocks noGrp="1"/>
          </p:cNvSpPr>
          <p:nvPr>
            <p:ph type="title"/>
          </p:nvPr>
        </p:nvSpPr>
        <p:spPr>
          <a:xfrm>
            <a:off x="1154340" y="445025"/>
            <a:ext cx="5970360" cy="4686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accent1">
                    <a:lumMod val="60000"/>
                    <a:lumOff val="40000"/>
                  </a:schemeClr>
                </a:solidFill>
              </a:rPr>
              <a:t>Base Model</a:t>
            </a:r>
            <a:endParaRPr sz="2400" dirty="0">
              <a:solidFill>
                <a:schemeClr val="accent1">
                  <a:lumMod val="60000"/>
                  <a:lumOff val="40000"/>
                </a:schemeClr>
              </a:solidFill>
            </a:endParaRPr>
          </a:p>
        </p:txBody>
      </p:sp>
      <p:sp>
        <p:nvSpPr>
          <p:cNvPr id="14" name="TextBox 13">
            <a:extLst>
              <a:ext uri="{FF2B5EF4-FFF2-40B4-BE49-F238E27FC236}">
                <a16:creationId xmlns:a16="http://schemas.microsoft.com/office/drawing/2014/main" id="{20E035A0-C606-073E-245F-DEEFA92BAF36}"/>
              </a:ext>
            </a:extLst>
          </p:cNvPr>
          <p:cNvSpPr txBox="1"/>
          <p:nvPr/>
        </p:nvSpPr>
        <p:spPr>
          <a:xfrm>
            <a:off x="497010" y="913003"/>
            <a:ext cx="8410769" cy="900246"/>
          </a:xfrm>
          <a:prstGeom prst="rect">
            <a:avLst/>
          </a:prstGeom>
          <a:noFill/>
        </p:spPr>
        <p:txBody>
          <a:bodyPr wrap="square">
            <a:spAutoFit/>
          </a:bodyPr>
          <a:lstStyle/>
          <a:p>
            <a:pPr rtl="0">
              <a:spcBef>
                <a:spcPts val="0"/>
              </a:spcBef>
              <a:spcAft>
                <a:spcPts val="0"/>
              </a:spcAft>
            </a:pPr>
            <a:r>
              <a:rPr lang="en-US" sz="1050" b="0" i="0" u="none" strike="noStrike" dirty="0">
                <a:solidFill>
                  <a:schemeClr val="bg1"/>
                </a:solidFill>
                <a:effectLst/>
                <a:latin typeface="Times New Roman" panose="02020603050405020304" pitchFamily="18" charset="0"/>
              </a:rPr>
              <a:t>The Structural Gravity framework as given </a:t>
            </a:r>
            <a:r>
              <a:rPr lang="en-US" sz="1050" b="0" i="0" u="none" strike="noStrike" dirty="0">
                <a:solidFill>
                  <a:schemeClr val="bg2">
                    <a:lumMod val="75000"/>
                  </a:schemeClr>
                </a:solidFill>
                <a:effectLst/>
                <a:latin typeface="Times New Roman" panose="02020603050405020304" pitchFamily="18" charset="0"/>
              </a:rPr>
              <a:t>by Anderson and Eric Van </a:t>
            </a:r>
            <a:r>
              <a:rPr lang="en-US" sz="1050" dirty="0" err="1">
                <a:solidFill>
                  <a:schemeClr val="bg2">
                    <a:lumMod val="75000"/>
                  </a:schemeClr>
                </a:solidFill>
                <a:latin typeface="Times New Roman" panose="02020603050405020304" pitchFamily="18" charset="0"/>
              </a:rPr>
              <a:t>W</a:t>
            </a:r>
            <a:r>
              <a:rPr lang="en-US" sz="1050" b="0" i="0" u="none" strike="noStrike" dirty="0" err="1">
                <a:solidFill>
                  <a:schemeClr val="bg2">
                    <a:lumMod val="75000"/>
                  </a:schemeClr>
                </a:solidFill>
                <a:effectLst/>
                <a:latin typeface="Times New Roman" panose="02020603050405020304" pitchFamily="18" charset="0"/>
              </a:rPr>
              <a:t>incoop</a:t>
            </a:r>
            <a:r>
              <a:rPr lang="en-US" sz="1050" b="0" i="0" u="none" strike="noStrike" dirty="0">
                <a:solidFill>
                  <a:schemeClr val="bg2">
                    <a:lumMod val="75000"/>
                  </a:schemeClr>
                </a:solidFill>
                <a:effectLst/>
                <a:latin typeface="Times New Roman" panose="02020603050405020304" pitchFamily="18" charset="0"/>
              </a:rPr>
              <a:t> </a:t>
            </a:r>
            <a:r>
              <a:rPr lang="en-US" sz="1050" b="0" i="0" u="none" strike="noStrike" dirty="0">
                <a:solidFill>
                  <a:schemeClr val="bg1"/>
                </a:solidFill>
                <a:effectLst/>
                <a:latin typeface="Times New Roman" panose="02020603050405020304" pitchFamily="18" charset="0"/>
              </a:rPr>
              <a:t>will be used in our analysis which incorporate multilateral resistance terms. Handling for this multilateral resistance terms will account for factors that affect trade beyond just bilateral trade costs between two specific countries  </a:t>
            </a:r>
            <a:endParaRPr lang="en-US" sz="1050" b="0" dirty="0">
              <a:solidFill>
                <a:schemeClr val="bg1"/>
              </a:solidFill>
              <a:effectLst/>
            </a:endParaRPr>
          </a:p>
          <a:p>
            <a:br>
              <a:rPr lang="en-US" sz="1050" dirty="0">
                <a:solidFill>
                  <a:schemeClr val="bg1"/>
                </a:solidFill>
              </a:rPr>
            </a:br>
            <a:endParaRPr lang="en-IN" sz="1050" dirty="0">
              <a:solidFill>
                <a:schemeClr val="bg1"/>
              </a:solidFill>
            </a:endParaRPr>
          </a:p>
        </p:txBody>
      </p:sp>
      <p:pic>
        <p:nvPicPr>
          <p:cNvPr id="5122" name="Picture 2">
            <a:extLst>
              <a:ext uri="{FF2B5EF4-FFF2-40B4-BE49-F238E27FC236}">
                <a16:creationId xmlns:a16="http://schemas.microsoft.com/office/drawing/2014/main" id="{DCBC8A6B-2F56-EE39-45ED-ED63D6808B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140" y="1577611"/>
            <a:ext cx="943287" cy="40958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D9E6E600-C808-498B-5044-83E698DC81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7864" y="1577095"/>
            <a:ext cx="1000196" cy="50667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4C7C84A2-B2C4-B0D0-44AF-C576FA8E42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0501" y="1502330"/>
            <a:ext cx="1122997" cy="65180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5B13ACD5-9B03-BC78-5BA5-CDD5059C28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9131" y="1416588"/>
            <a:ext cx="1433441" cy="108108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7FC53297-2D43-87AB-A2A6-D45DC499202A}"/>
              </a:ext>
            </a:extLst>
          </p:cNvPr>
          <p:cNvSpPr txBox="1"/>
          <p:nvPr/>
        </p:nvSpPr>
        <p:spPr>
          <a:xfrm>
            <a:off x="807720" y="1987196"/>
            <a:ext cx="6515100" cy="3170099"/>
          </a:xfrm>
          <a:prstGeom prst="rect">
            <a:avLst/>
          </a:prstGeom>
          <a:noFill/>
        </p:spPr>
        <p:txBody>
          <a:bodyPr wrap="square">
            <a:spAutoFit/>
          </a:bodyPr>
          <a:lstStyle/>
          <a:p>
            <a:pPr rtl="0">
              <a:spcBef>
                <a:spcPts val="0"/>
              </a:spcBef>
              <a:spcAft>
                <a:spcPts val="0"/>
              </a:spcAft>
            </a:pPr>
            <a:r>
              <a:rPr lang="en-US" sz="1000" b="0" i="0" u="none" strike="noStrike" dirty="0">
                <a:solidFill>
                  <a:schemeClr val="accent6"/>
                </a:solidFill>
                <a:effectLst/>
                <a:latin typeface="Times New Roman" panose="02020603050405020304" pitchFamily="18" charset="0"/>
              </a:rPr>
              <a:t>Where</a:t>
            </a:r>
            <a:endParaRPr lang="en-US" sz="1000" b="0" dirty="0">
              <a:solidFill>
                <a:schemeClr val="accent6"/>
              </a:solidFill>
              <a:effectLst/>
            </a:endParaRPr>
          </a:p>
          <a:p>
            <a:pPr rtl="0">
              <a:spcBef>
                <a:spcPts val="0"/>
              </a:spcBef>
              <a:spcAft>
                <a:spcPts val="0"/>
              </a:spcAft>
            </a:pPr>
            <a:r>
              <a:rPr lang="en-US" sz="1000" b="1" i="1" u="none" strike="noStrike" dirty="0" err="1">
                <a:solidFill>
                  <a:schemeClr val="accent6"/>
                </a:solidFill>
                <a:effectLst/>
                <a:latin typeface="Times New Roman" panose="02020603050405020304" pitchFamily="18" charset="0"/>
              </a:rPr>
              <a:t>Xij</a:t>
            </a:r>
            <a:r>
              <a:rPr lang="en-US" sz="1000" b="1" i="1" u="none" strike="noStrike" dirty="0">
                <a:solidFill>
                  <a:schemeClr val="accent6"/>
                </a:solidFill>
                <a:effectLst/>
                <a:latin typeface="Times New Roman" panose="02020603050405020304" pitchFamily="18" charset="0"/>
              </a:rPr>
              <a:t> </a:t>
            </a:r>
            <a:r>
              <a:rPr lang="en-US" sz="1000" b="0" i="1" u="none" strike="noStrike" dirty="0">
                <a:solidFill>
                  <a:schemeClr val="accent6"/>
                </a:solidFill>
                <a:effectLst/>
                <a:latin typeface="Times New Roman" panose="02020603050405020304" pitchFamily="18" charset="0"/>
              </a:rPr>
              <a:t>-  nominal trade flows from exporter </a:t>
            </a:r>
            <a:r>
              <a:rPr lang="en-US" sz="1000" b="0" i="1" u="none" strike="noStrike" dirty="0" err="1">
                <a:solidFill>
                  <a:schemeClr val="accent6"/>
                </a:solidFill>
                <a:effectLst/>
                <a:latin typeface="Times New Roman" panose="02020603050405020304" pitchFamily="18" charset="0"/>
              </a:rPr>
              <a:t>i</a:t>
            </a:r>
            <a:r>
              <a:rPr lang="en-US" sz="1000" b="0" i="1" u="none" strike="noStrike" dirty="0">
                <a:solidFill>
                  <a:schemeClr val="accent6"/>
                </a:solidFill>
                <a:effectLst/>
                <a:latin typeface="Times New Roman" panose="02020603050405020304" pitchFamily="18" charset="0"/>
              </a:rPr>
              <a:t> to destination j country</a:t>
            </a:r>
            <a:endParaRPr lang="en-US" sz="1000" b="0" dirty="0">
              <a:solidFill>
                <a:schemeClr val="accent6"/>
              </a:solidFill>
              <a:effectLst/>
            </a:endParaRPr>
          </a:p>
          <a:p>
            <a:pPr rtl="0">
              <a:spcBef>
                <a:spcPts val="0"/>
              </a:spcBef>
              <a:spcAft>
                <a:spcPts val="0"/>
              </a:spcAft>
            </a:pPr>
            <a:r>
              <a:rPr lang="en-US" sz="1000" b="1" i="1" u="none" strike="noStrike" dirty="0" err="1">
                <a:solidFill>
                  <a:schemeClr val="accent6"/>
                </a:solidFill>
                <a:effectLst/>
                <a:latin typeface="Times New Roman" panose="02020603050405020304" pitchFamily="18" charset="0"/>
              </a:rPr>
              <a:t>Ej</a:t>
            </a:r>
            <a:r>
              <a:rPr lang="en-US" sz="1000" b="0" i="1" u="none" strike="noStrike" dirty="0">
                <a:solidFill>
                  <a:schemeClr val="accent6"/>
                </a:solidFill>
                <a:effectLst/>
                <a:latin typeface="Times New Roman" panose="02020603050405020304" pitchFamily="18" charset="0"/>
              </a:rPr>
              <a:t>- total expenditure in importer j</a:t>
            </a:r>
            <a:endParaRPr lang="en-US" sz="1000" b="0" dirty="0">
              <a:solidFill>
                <a:schemeClr val="accent6"/>
              </a:solidFill>
              <a:effectLst/>
            </a:endParaRPr>
          </a:p>
          <a:p>
            <a:pPr rtl="0">
              <a:spcBef>
                <a:spcPts val="0"/>
              </a:spcBef>
              <a:spcAft>
                <a:spcPts val="0"/>
              </a:spcAft>
            </a:pPr>
            <a:r>
              <a:rPr lang="en-US" sz="1000" b="1" i="1" u="none" strike="noStrike" dirty="0">
                <a:solidFill>
                  <a:schemeClr val="accent6"/>
                </a:solidFill>
                <a:effectLst/>
                <a:latin typeface="Times New Roman" panose="02020603050405020304" pitchFamily="18" charset="0"/>
              </a:rPr>
              <a:t>Yi</a:t>
            </a:r>
            <a:r>
              <a:rPr lang="en-US" sz="1000" b="0" i="1" u="none" strike="noStrike" dirty="0">
                <a:solidFill>
                  <a:schemeClr val="accent6"/>
                </a:solidFill>
                <a:effectLst/>
                <a:latin typeface="Times New Roman" panose="02020603050405020304" pitchFamily="18" charset="0"/>
              </a:rPr>
              <a:t> - value of total production in exporter </a:t>
            </a:r>
            <a:r>
              <a:rPr lang="en-US" sz="1000" b="0" i="1" u="none" strike="noStrike" dirty="0" err="1">
                <a:solidFill>
                  <a:schemeClr val="accent6"/>
                </a:solidFill>
                <a:effectLst/>
                <a:latin typeface="Times New Roman" panose="02020603050405020304" pitchFamily="18" charset="0"/>
              </a:rPr>
              <a:t>i</a:t>
            </a:r>
            <a:endParaRPr lang="en-US" sz="1000" b="0" dirty="0">
              <a:solidFill>
                <a:schemeClr val="accent6"/>
              </a:solidFill>
              <a:effectLst/>
            </a:endParaRPr>
          </a:p>
          <a:p>
            <a:pPr rtl="0">
              <a:spcBef>
                <a:spcPts val="0"/>
              </a:spcBef>
              <a:spcAft>
                <a:spcPts val="0"/>
              </a:spcAft>
            </a:pPr>
            <a:r>
              <a:rPr lang="en-US" sz="1000" b="1" i="1" u="none" strike="noStrike" dirty="0">
                <a:solidFill>
                  <a:schemeClr val="accent6"/>
                </a:solidFill>
                <a:effectLst/>
                <a:latin typeface="Times New Roman" panose="02020603050405020304" pitchFamily="18" charset="0"/>
              </a:rPr>
              <a:t>Y</a:t>
            </a:r>
            <a:r>
              <a:rPr lang="en-US" sz="1000" b="0" i="1" u="none" strike="noStrike" dirty="0">
                <a:solidFill>
                  <a:schemeClr val="accent6"/>
                </a:solidFill>
                <a:effectLst/>
                <a:latin typeface="Times New Roman" panose="02020603050405020304" pitchFamily="18" charset="0"/>
              </a:rPr>
              <a:t> - value of world output</a:t>
            </a:r>
            <a:endParaRPr lang="en-US" sz="1000" b="0" dirty="0">
              <a:solidFill>
                <a:schemeClr val="accent6"/>
              </a:solidFill>
              <a:effectLst/>
            </a:endParaRPr>
          </a:p>
          <a:p>
            <a:pPr rtl="0">
              <a:spcBef>
                <a:spcPts val="0"/>
              </a:spcBef>
              <a:spcAft>
                <a:spcPts val="0"/>
              </a:spcAft>
            </a:pPr>
            <a:r>
              <a:rPr lang="en-US" sz="1000" b="1" i="1" u="none" strike="noStrike" dirty="0" err="1">
                <a:solidFill>
                  <a:schemeClr val="accent6"/>
                </a:solidFill>
                <a:effectLst/>
                <a:latin typeface="Times New Roman" panose="02020603050405020304" pitchFamily="18" charset="0"/>
              </a:rPr>
              <a:t>tij</a:t>
            </a:r>
            <a:r>
              <a:rPr lang="en-US" sz="1000" b="0" i="1" u="none" strike="noStrike" dirty="0">
                <a:solidFill>
                  <a:schemeClr val="accent6"/>
                </a:solidFill>
                <a:effectLst/>
                <a:latin typeface="Times New Roman" panose="02020603050405020304" pitchFamily="18" charset="0"/>
              </a:rPr>
              <a:t> - denotes bilateral trade frictions between partners </a:t>
            </a:r>
            <a:r>
              <a:rPr lang="en-US" sz="1000" b="0" i="1" u="none" strike="noStrike" dirty="0" err="1">
                <a:solidFill>
                  <a:schemeClr val="accent6"/>
                </a:solidFill>
                <a:effectLst/>
                <a:latin typeface="Times New Roman" panose="02020603050405020304" pitchFamily="18" charset="0"/>
              </a:rPr>
              <a:t>i</a:t>
            </a:r>
            <a:r>
              <a:rPr lang="en-US" sz="1000" b="0" i="1" u="none" strike="noStrike" dirty="0">
                <a:solidFill>
                  <a:schemeClr val="accent6"/>
                </a:solidFill>
                <a:effectLst/>
                <a:latin typeface="Times New Roman" panose="02020603050405020304" pitchFamily="18" charset="0"/>
              </a:rPr>
              <a:t> and j</a:t>
            </a:r>
            <a:endParaRPr lang="en-US" sz="1000" b="0" dirty="0">
              <a:solidFill>
                <a:schemeClr val="accent6"/>
              </a:solidFill>
              <a:effectLst/>
            </a:endParaRPr>
          </a:p>
          <a:p>
            <a:pPr rtl="0">
              <a:spcBef>
                <a:spcPts val="0"/>
              </a:spcBef>
              <a:spcAft>
                <a:spcPts val="0"/>
              </a:spcAft>
            </a:pPr>
            <a:r>
              <a:rPr lang="en-US" sz="1000" b="1" i="1" u="none" strike="noStrike" dirty="0">
                <a:solidFill>
                  <a:schemeClr val="accent6"/>
                </a:solidFill>
                <a:effectLst/>
                <a:latin typeface="Times New Roman" panose="02020603050405020304" pitchFamily="18" charset="0"/>
              </a:rPr>
              <a:t>σ &gt;1</a:t>
            </a:r>
            <a:r>
              <a:rPr lang="en-US" sz="1000" b="0" i="1" u="none" strike="noStrike" dirty="0">
                <a:solidFill>
                  <a:schemeClr val="accent6"/>
                </a:solidFill>
                <a:effectLst/>
                <a:latin typeface="Times New Roman" panose="02020603050405020304" pitchFamily="18" charset="0"/>
              </a:rPr>
              <a:t>- elasticity of substitution among goods from different countries</a:t>
            </a:r>
            <a:endParaRPr lang="en-US" sz="1000" b="0" dirty="0">
              <a:solidFill>
                <a:schemeClr val="accent6"/>
              </a:solidFill>
              <a:effectLst/>
            </a:endParaRPr>
          </a:p>
          <a:p>
            <a:pPr rtl="0">
              <a:spcBef>
                <a:spcPts val="0"/>
              </a:spcBef>
              <a:spcAft>
                <a:spcPts val="0"/>
              </a:spcAft>
            </a:pPr>
            <a:r>
              <a:rPr lang="en-US" sz="1000" b="1" i="1" u="none" strike="noStrike" dirty="0">
                <a:solidFill>
                  <a:schemeClr val="accent6"/>
                </a:solidFill>
                <a:effectLst/>
                <a:latin typeface="Times New Roman" panose="02020603050405020304" pitchFamily="18" charset="0"/>
              </a:rPr>
              <a:t>α</a:t>
            </a:r>
            <a:r>
              <a:rPr lang="en-US" sz="1000" b="1" i="1" u="none" strike="noStrike" dirty="0" err="1">
                <a:solidFill>
                  <a:schemeClr val="accent6"/>
                </a:solidFill>
                <a:effectLst/>
                <a:latin typeface="Times New Roman" panose="02020603050405020304" pitchFamily="18" charset="0"/>
              </a:rPr>
              <a:t>i</a:t>
            </a:r>
            <a:r>
              <a:rPr lang="en-US" sz="1000" b="1" i="1" u="none" strike="noStrike" dirty="0">
                <a:solidFill>
                  <a:schemeClr val="accent6"/>
                </a:solidFill>
                <a:effectLst/>
                <a:latin typeface="Times New Roman" panose="02020603050405020304" pitchFamily="18" charset="0"/>
              </a:rPr>
              <a:t> </a:t>
            </a:r>
            <a:r>
              <a:rPr lang="en-US" sz="1000" b="0" i="1" u="none" strike="noStrike" dirty="0">
                <a:solidFill>
                  <a:schemeClr val="accent6"/>
                </a:solidFill>
                <a:effectLst/>
                <a:latin typeface="Times New Roman" panose="02020603050405020304" pitchFamily="18" charset="0"/>
              </a:rPr>
              <a:t>- CES preference parameter</a:t>
            </a:r>
            <a:endParaRPr lang="en-US" sz="1000" b="0" dirty="0">
              <a:solidFill>
                <a:schemeClr val="accent6"/>
              </a:solidFill>
              <a:effectLst/>
            </a:endParaRPr>
          </a:p>
          <a:p>
            <a:pPr rtl="0">
              <a:spcBef>
                <a:spcPts val="0"/>
              </a:spcBef>
              <a:spcAft>
                <a:spcPts val="0"/>
              </a:spcAft>
            </a:pPr>
            <a:r>
              <a:rPr lang="en-US" sz="1000" b="1" i="1" u="none" strike="noStrike" dirty="0" err="1">
                <a:solidFill>
                  <a:schemeClr val="accent6"/>
                </a:solidFill>
                <a:effectLst/>
                <a:latin typeface="Times New Roman" panose="02020603050405020304" pitchFamily="18" charset="0"/>
              </a:rPr>
              <a:t>P</a:t>
            </a:r>
            <a:r>
              <a:rPr lang="en-US" sz="1000" b="1" i="1" u="none" strike="noStrike" baseline="-25000" dirty="0" err="1">
                <a:solidFill>
                  <a:schemeClr val="accent6"/>
                </a:solidFill>
                <a:effectLst/>
                <a:latin typeface="Times New Roman" panose="02020603050405020304" pitchFamily="18" charset="0"/>
              </a:rPr>
              <a:t>j</a:t>
            </a:r>
            <a:r>
              <a:rPr lang="en-US" sz="1000" b="0" i="1" u="none" strike="noStrike" baseline="-25000" dirty="0">
                <a:solidFill>
                  <a:schemeClr val="accent6"/>
                </a:solidFill>
                <a:effectLst/>
                <a:latin typeface="Times New Roman" panose="02020603050405020304" pitchFamily="18" charset="0"/>
              </a:rPr>
              <a:t> </a:t>
            </a:r>
            <a:r>
              <a:rPr lang="en-US" sz="1000" b="0" i="1" u="none" strike="noStrike" dirty="0">
                <a:solidFill>
                  <a:schemeClr val="accent6"/>
                </a:solidFill>
                <a:effectLst/>
                <a:latin typeface="Times New Roman" panose="02020603050405020304" pitchFamily="18" charset="0"/>
              </a:rPr>
              <a:t>- Structural term that denotes inward multilateral resistance terms</a:t>
            </a:r>
            <a:endParaRPr lang="en-US" sz="1000" b="0" dirty="0">
              <a:solidFill>
                <a:schemeClr val="accent6"/>
              </a:solidFill>
              <a:effectLst/>
            </a:endParaRPr>
          </a:p>
          <a:p>
            <a:pPr rtl="0">
              <a:spcBef>
                <a:spcPts val="0"/>
              </a:spcBef>
              <a:spcAft>
                <a:spcPts val="0"/>
              </a:spcAft>
            </a:pPr>
            <a:r>
              <a:rPr lang="en-US" sz="1000" b="1" i="1" u="none" strike="noStrike" dirty="0" err="1">
                <a:solidFill>
                  <a:schemeClr val="accent6"/>
                </a:solidFill>
                <a:effectLst/>
                <a:latin typeface="Times New Roman" panose="02020603050405020304" pitchFamily="18" charset="0"/>
              </a:rPr>
              <a:t>Πi</a:t>
            </a:r>
            <a:r>
              <a:rPr lang="en-US" sz="1000" b="0" i="1" u="none" strike="noStrike" dirty="0">
                <a:solidFill>
                  <a:schemeClr val="accent6"/>
                </a:solidFill>
                <a:effectLst/>
                <a:latin typeface="Times New Roman" panose="02020603050405020304" pitchFamily="18" charset="0"/>
              </a:rPr>
              <a:t> - Structural term that denotes outward multilateral resistance terms</a:t>
            </a:r>
            <a:endParaRPr lang="en-US" sz="1000" b="0" dirty="0">
              <a:solidFill>
                <a:schemeClr val="accent6"/>
              </a:solidFill>
              <a:effectLst/>
            </a:endParaRPr>
          </a:p>
          <a:p>
            <a:pPr rtl="0">
              <a:spcBef>
                <a:spcPts val="0"/>
              </a:spcBef>
              <a:spcAft>
                <a:spcPts val="0"/>
              </a:spcAft>
            </a:pPr>
            <a:r>
              <a:rPr lang="en-US" sz="1000" b="1" i="1" u="none" strike="noStrike" dirty="0">
                <a:solidFill>
                  <a:schemeClr val="accent6"/>
                </a:solidFill>
                <a:effectLst/>
                <a:latin typeface="Times New Roman" panose="02020603050405020304" pitchFamily="18" charset="0"/>
              </a:rPr>
              <a:t>pi </a:t>
            </a:r>
            <a:r>
              <a:rPr lang="en-US" sz="1000" b="0" i="1" u="none" strike="noStrike" dirty="0">
                <a:solidFill>
                  <a:schemeClr val="accent6"/>
                </a:solidFill>
                <a:effectLst/>
                <a:latin typeface="Times New Roman" panose="02020603050405020304" pitchFamily="18" charset="0"/>
              </a:rPr>
              <a:t>- factory-gate price for each variety of goods in the country of origin </a:t>
            </a:r>
            <a:r>
              <a:rPr lang="en-US" sz="1000" b="0" i="1" u="none" strike="noStrike" dirty="0" err="1">
                <a:solidFill>
                  <a:schemeClr val="accent6"/>
                </a:solidFill>
                <a:effectLst/>
                <a:latin typeface="Times New Roman" panose="02020603050405020304" pitchFamily="18" charset="0"/>
              </a:rPr>
              <a:t>i</a:t>
            </a:r>
            <a:endParaRPr lang="en-US" sz="1000" b="0" dirty="0">
              <a:solidFill>
                <a:schemeClr val="accent6"/>
              </a:solidFill>
              <a:effectLst/>
            </a:endParaRPr>
          </a:p>
          <a:p>
            <a:pPr rtl="0">
              <a:spcBef>
                <a:spcPts val="0"/>
              </a:spcBef>
              <a:spcAft>
                <a:spcPts val="0"/>
              </a:spcAft>
            </a:pPr>
            <a:r>
              <a:rPr lang="en-US" sz="1000" b="1" i="1" u="none" strike="noStrike" dirty="0">
                <a:solidFill>
                  <a:schemeClr val="accent6"/>
                </a:solidFill>
                <a:effectLst/>
                <a:latin typeface="Times New Roman" panose="02020603050405020304" pitchFamily="18" charset="0"/>
              </a:rPr>
              <a:t>Qi</a:t>
            </a:r>
            <a:r>
              <a:rPr lang="en-US" sz="1000" b="0" i="1" u="none" strike="noStrike" dirty="0">
                <a:solidFill>
                  <a:schemeClr val="accent6"/>
                </a:solidFill>
                <a:effectLst/>
                <a:latin typeface="Times New Roman" panose="02020603050405020304" pitchFamily="18" charset="0"/>
              </a:rPr>
              <a:t> -endowment or quantity supplied of each variety of goods in country </a:t>
            </a:r>
            <a:r>
              <a:rPr lang="en-US" sz="1000" b="0" i="1" u="none" strike="noStrike" dirty="0" err="1">
                <a:solidFill>
                  <a:schemeClr val="accent6"/>
                </a:solidFill>
                <a:effectLst/>
                <a:latin typeface="Times New Roman" panose="02020603050405020304" pitchFamily="18" charset="0"/>
              </a:rPr>
              <a:t>i</a:t>
            </a:r>
            <a:r>
              <a:rPr lang="en-US" sz="1000" b="0" i="1" u="none" strike="noStrike" dirty="0">
                <a:solidFill>
                  <a:schemeClr val="accent6"/>
                </a:solidFill>
                <a:effectLst/>
                <a:latin typeface="Times New Roman" panose="02020603050405020304" pitchFamily="18" charset="0"/>
              </a:rPr>
              <a:t> </a:t>
            </a:r>
            <a:endParaRPr lang="en-US" sz="1000" b="0" dirty="0">
              <a:solidFill>
                <a:schemeClr val="accent6"/>
              </a:solidFill>
              <a:effectLst/>
            </a:endParaRPr>
          </a:p>
          <a:p>
            <a:pPr rtl="0">
              <a:spcBef>
                <a:spcPts val="0"/>
              </a:spcBef>
              <a:spcAft>
                <a:spcPts val="0"/>
              </a:spcAft>
            </a:pPr>
            <a:r>
              <a:rPr lang="en-US" sz="1000" b="1" i="1" u="none" strike="noStrike" dirty="0" err="1">
                <a:solidFill>
                  <a:schemeClr val="accent6"/>
                </a:solidFill>
                <a:effectLst/>
                <a:latin typeface="Times New Roman" panose="02020603050405020304" pitchFamily="18" charset="0"/>
              </a:rPr>
              <a:t>φi</a:t>
            </a:r>
            <a:r>
              <a:rPr lang="en-US" sz="1000" b="0" i="1" u="none" strike="noStrike" dirty="0">
                <a:solidFill>
                  <a:schemeClr val="accent6"/>
                </a:solidFill>
                <a:effectLst/>
                <a:latin typeface="Times New Roman" panose="02020603050405020304" pitchFamily="18" charset="0"/>
              </a:rPr>
              <a:t> -exogenous parameter, defining the relation between the value of output and aggregate expenditure,</a:t>
            </a:r>
            <a:endParaRPr lang="en-US" sz="1000" b="0" dirty="0">
              <a:solidFill>
                <a:schemeClr val="accent6"/>
              </a:solidFill>
              <a:effectLst/>
            </a:endParaRPr>
          </a:p>
          <a:p>
            <a:pPr rtl="0">
              <a:spcBef>
                <a:spcPts val="0"/>
              </a:spcBef>
              <a:spcAft>
                <a:spcPts val="0"/>
              </a:spcAft>
            </a:pPr>
            <a:r>
              <a:rPr lang="en-US" sz="1000" b="0" i="1" u="none" strike="noStrike" dirty="0">
                <a:solidFill>
                  <a:schemeClr val="accent6"/>
                </a:solidFill>
                <a:effectLst/>
                <a:latin typeface="Times New Roman" panose="02020603050405020304" pitchFamily="18" charset="0"/>
              </a:rPr>
              <a:t>    If </a:t>
            </a:r>
            <a:r>
              <a:rPr lang="en-US" sz="1000" b="1" i="1" u="none" strike="noStrike" dirty="0" err="1">
                <a:solidFill>
                  <a:schemeClr val="accent6"/>
                </a:solidFill>
                <a:effectLst/>
                <a:latin typeface="Times New Roman" panose="02020603050405020304" pitchFamily="18" charset="0"/>
              </a:rPr>
              <a:t>φi</a:t>
            </a:r>
            <a:r>
              <a:rPr lang="en-US" sz="1000" b="0" i="1" u="none" strike="noStrike" dirty="0">
                <a:solidFill>
                  <a:schemeClr val="accent6"/>
                </a:solidFill>
                <a:effectLst/>
                <a:latin typeface="Times New Roman" panose="02020603050405020304" pitchFamily="18" charset="0"/>
              </a:rPr>
              <a:t> &gt; 1, country </a:t>
            </a:r>
            <a:r>
              <a:rPr lang="en-US" sz="1000" b="0" i="1" u="none" strike="noStrike" dirty="0" err="1">
                <a:solidFill>
                  <a:schemeClr val="accent6"/>
                </a:solidFill>
                <a:effectLst/>
                <a:latin typeface="Times New Roman" panose="02020603050405020304" pitchFamily="18" charset="0"/>
              </a:rPr>
              <a:t>i</a:t>
            </a:r>
            <a:r>
              <a:rPr lang="en-US" sz="1000" b="0" i="1" u="none" strike="noStrike" dirty="0">
                <a:solidFill>
                  <a:schemeClr val="accent6"/>
                </a:solidFill>
                <a:effectLst/>
                <a:latin typeface="Times New Roman" panose="02020603050405020304" pitchFamily="18" charset="0"/>
              </a:rPr>
              <a:t> faces a trade deficit, </a:t>
            </a:r>
            <a:endParaRPr lang="en-US" sz="1000" b="0" dirty="0">
              <a:solidFill>
                <a:schemeClr val="accent6"/>
              </a:solidFill>
              <a:effectLst/>
            </a:endParaRPr>
          </a:p>
          <a:p>
            <a:pPr rtl="0">
              <a:spcBef>
                <a:spcPts val="0"/>
              </a:spcBef>
              <a:spcAft>
                <a:spcPts val="0"/>
              </a:spcAft>
            </a:pPr>
            <a:r>
              <a:rPr lang="en-US" sz="1000" b="0" i="1" u="none" strike="noStrike" dirty="0">
                <a:solidFill>
                  <a:schemeClr val="accent6"/>
                </a:solidFill>
                <a:effectLst/>
                <a:latin typeface="Times New Roman" panose="02020603050405020304" pitchFamily="18" charset="0"/>
              </a:rPr>
              <a:t>       0&lt;</a:t>
            </a:r>
            <a:r>
              <a:rPr lang="en-US" sz="1000" b="1" i="1" u="none" strike="noStrike" dirty="0" err="1">
                <a:solidFill>
                  <a:schemeClr val="accent6"/>
                </a:solidFill>
                <a:effectLst/>
                <a:latin typeface="Times New Roman" panose="02020603050405020304" pitchFamily="18" charset="0"/>
              </a:rPr>
              <a:t>φi</a:t>
            </a:r>
            <a:r>
              <a:rPr lang="en-US" sz="1000" b="0" i="1" u="none" strike="noStrike" dirty="0">
                <a:solidFill>
                  <a:schemeClr val="accent6"/>
                </a:solidFill>
                <a:effectLst/>
                <a:latin typeface="Times New Roman" panose="02020603050405020304" pitchFamily="18" charset="0"/>
              </a:rPr>
              <a:t>&lt;1  country </a:t>
            </a:r>
            <a:r>
              <a:rPr lang="en-US" sz="1000" b="0" i="1" u="none" strike="noStrike" dirty="0" err="1">
                <a:solidFill>
                  <a:schemeClr val="accent6"/>
                </a:solidFill>
                <a:effectLst/>
                <a:latin typeface="Times New Roman" panose="02020603050405020304" pitchFamily="18" charset="0"/>
              </a:rPr>
              <a:t>i</a:t>
            </a:r>
            <a:r>
              <a:rPr lang="en-US" sz="1000" b="0" i="1" u="none" strike="noStrike" dirty="0">
                <a:solidFill>
                  <a:schemeClr val="accent6"/>
                </a:solidFill>
                <a:effectLst/>
                <a:latin typeface="Times New Roman" panose="02020603050405020304" pitchFamily="18" charset="0"/>
              </a:rPr>
              <a:t> runs a trade surplus</a:t>
            </a:r>
            <a:endParaRPr lang="en-US" sz="1000" b="0" dirty="0">
              <a:solidFill>
                <a:schemeClr val="accent6"/>
              </a:solidFill>
              <a:effectLst/>
            </a:endParaRPr>
          </a:p>
          <a:p>
            <a:pPr rtl="0">
              <a:spcBef>
                <a:spcPts val="0"/>
              </a:spcBef>
              <a:spcAft>
                <a:spcPts val="0"/>
              </a:spcAft>
            </a:pPr>
            <a:br>
              <a:rPr lang="en-US" sz="1000" b="0" dirty="0">
                <a:solidFill>
                  <a:schemeClr val="accent6"/>
                </a:solidFill>
                <a:effectLst/>
              </a:rPr>
            </a:br>
            <a:r>
              <a:rPr lang="en-US" sz="1000" b="0" i="0" u="none" strike="noStrike" dirty="0">
                <a:solidFill>
                  <a:schemeClr val="accent6"/>
                </a:solidFill>
                <a:effectLst/>
                <a:latin typeface="Times New Roman" panose="02020603050405020304" pitchFamily="18" charset="0"/>
              </a:rPr>
              <a:t>Both structural terms defined by Anderson and van </a:t>
            </a:r>
            <a:r>
              <a:rPr lang="en-US" sz="1000" b="0" i="0" u="none" strike="noStrike" dirty="0" err="1">
                <a:solidFill>
                  <a:schemeClr val="accent6"/>
                </a:solidFill>
                <a:effectLst/>
                <a:latin typeface="Times New Roman" panose="02020603050405020304" pitchFamily="18" charset="0"/>
              </a:rPr>
              <a:t>Wincoop</a:t>
            </a:r>
            <a:r>
              <a:rPr lang="en-US" sz="1000" b="0" i="0" u="none" strike="noStrike" dirty="0">
                <a:solidFill>
                  <a:schemeClr val="accent6"/>
                </a:solidFill>
                <a:effectLst/>
                <a:latin typeface="Times New Roman" panose="02020603050405020304" pitchFamily="18" charset="0"/>
              </a:rPr>
              <a:t> (2003)</a:t>
            </a:r>
            <a:endParaRPr lang="en-US" sz="1000" b="0" dirty="0">
              <a:solidFill>
                <a:schemeClr val="accent6"/>
              </a:solidFill>
              <a:effectLst/>
            </a:endParaRPr>
          </a:p>
          <a:p>
            <a:br>
              <a:rPr lang="en-US" sz="1000" b="0" dirty="0">
                <a:solidFill>
                  <a:schemeClr val="accent6"/>
                </a:solidFill>
                <a:effectLst/>
              </a:rPr>
            </a:br>
            <a:br>
              <a:rPr lang="en-US" sz="1000" b="0" dirty="0">
                <a:solidFill>
                  <a:schemeClr val="accent6"/>
                </a:solidFill>
                <a:effectLst/>
              </a:rPr>
            </a:br>
            <a:endParaRPr lang="en-IN" sz="1000" dirty="0">
              <a:solidFill>
                <a:schemeClr val="accent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20" name="TextBox 19">
            <a:extLst>
              <a:ext uri="{FF2B5EF4-FFF2-40B4-BE49-F238E27FC236}">
                <a16:creationId xmlns:a16="http://schemas.microsoft.com/office/drawing/2014/main" id="{726AA9F3-7350-3619-0EED-9D9D34A70211}"/>
              </a:ext>
            </a:extLst>
          </p:cNvPr>
          <p:cNvSpPr txBox="1"/>
          <p:nvPr/>
        </p:nvSpPr>
        <p:spPr>
          <a:xfrm>
            <a:off x="2785810" y="396358"/>
            <a:ext cx="4795935" cy="523220"/>
          </a:xfrm>
          <a:prstGeom prst="rect">
            <a:avLst/>
          </a:prstGeom>
          <a:noFill/>
        </p:spPr>
        <p:txBody>
          <a:bodyPr wrap="square" rtlCol="0">
            <a:spAutoFit/>
          </a:bodyPr>
          <a:lstStyle/>
          <a:p>
            <a:r>
              <a:rPr lang="en-IN" sz="2800" b="1" dirty="0">
                <a:solidFill>
                  <a:schemeClr val="accent1">
                    <a:lumMod val="40000"/>
                    <a:lumOff val="60000"/>
                  </a:schemeClr>
                </a:solidFill>
              </a:rPr>
              <a:t>Methodology</a:t>
            </a:r>
          </a:p>
        </p:txBody>
      </p:sp>
      <p:sp>
        <p:nvSpPr>
          <p:cNvPr id="21" name="TextBox 20">
            <a:extLst>
              <a:ext uri="{FF2B5EF4-FFF2-40B4-BE49-F238E27FC236}">
                <a16:creationId xmlns:a16="http://schemas.microsoft.com/office/drawing/2014/main" id="{A3FD811C-E710-E46C-A576-9D3D6A2D7148}"/>
              </a:ext>
            </a:extLst>
          </p:cNvPr>
          <p:cNvSpPr txBox="1"/>
          <p:nvPr/>
        </p:nvSpPr>
        <p:spPr>
          <a:xfrm>
            <a:off x="576632" y="844203"/>
            <a:ext cx="6097554" cy="369332"/>
          </a:xfrm>
          <a:prstGeom prst="rect">
            <a:avLst/>
          </a:prstGeom>
          <a:noFill/>
        </p:spPr>
        <p:txBody>
          <a:bodyPr wrap="square">
            <a:spAutoFit/>
          </a:bodyPr>
          <a:lstStyle/>
          <a:p>
            <a:pPr rtl="0" fontAlgn="base">
              <a:spcBef>
                <a:spcPts val="0"/>
              </a:spcBef>
              <a:spcAft>
                <a:spcPts val="0"/>
              </a:spcAft>
              <a:buClr>
                <a:schemeClr val="tx2">
                  <a:lumMod val="40000"/>
                  <a:lumOff val="60000"/>
                </a:schemeClr>
              </a:buClr>
            </a:pPr>
            <a:r>
              <a:rPr lang="en-IN" sz="1800" b="1" i="0" u="none" strike="noStrike" dirty="0">
                <a:solidFill>
                  <a:schemeClr val="tx2">
                    <a:lumMod val="60000"/>
                    <a:lumOff val="40000"/>
                  </a:schemeClr>
                </a:solidFill>
                <a:effectLst/>
                <a:latin typeface="Times New Roman" panose="02020603050405020304" pitchFamily="18" charset="0"/>
              </a:rPr>
              <a:t>PPML Estimation</a:t>
            </a:r>
          </a:p>
        </p:txBody>
      </p:sp>
      <p:sp>
        <p:nvSpPr>
          <p:cNvPr id="22" name="TextBox 21">
            <a:extLst>
              <a:ext uri="{FF2B5EF4-FFF2-40B4-BE49-F238E27FC236}">
                <a16:creationId xmlns:a16="http://schemas.microsoft.com/office/drawing/2014/main" id="{6987797D-4D79-1EB8-BCCE-8FDC8D242BF3}"/>
              </a:ext>
            </a:extLst>
          </p:cNvPr>
          <p:cNvSpPr txBox="1"/>
          <p:nvPr/>
        </p:nvSpPr>
        <p:spPr>
          <a:xfrm>
            <a:off x="510540" y="1248362"/>
            <a:ext cx="8138160" cy="3477875"/>
          </a:xfrm>
          <a:prstGeom prst="rect">
            <a:avLst/>
          </a:prstGeom>
          <a:noFill/>
        </p:spPr>
        <p:txBody>
          <a:bodyPr wrap="square">
            <a:spAutoFit/>
          </a:bodyPr>
          <a:lstStyle/>
          <a:p>
            <a:pPr marL="457200" rtl="0">
              <a:spcBef>
                <a:spcPts val="0"/>
              </a:spcBef>
              <a:spcAft>
                <a:spcPts val="0"/>
              </a:spcAft>
            </a:pPr>
            <a:r>
              <a:rPr lang="en-IN" sz="1100" b="0" i="0" u="none" strike="noStrike" dirty="0">
                <a:solidFill>
                  <a:schemeClr val="bg1"/>
                </a:solidFill>
                <a:effectLst/>
                <a:latin typeface="Times New Roman" panose="02020603050405020304" pitchFamily="18" charset="0"/>
              </a:rPr>
              <a:t>Equation for the Structural Gravity Model (</a:t>
            </a:r>
            <a:r>
              <a:rPr lang="en-IN" sz="1100" b="1" i="0" u="none" strike="noStrike" dirty="0">
                <a:solidFill>
                  <a:schemeClr val="bg1"/>
                </a:solidFill>
                <a:effectLst/>
                <a:latin typeface="Times New Roman" panose="02020603050405020304" pitchFamily="18" charset="0"/>
              </a:rPr>
              <a:t>PPML estimation</a:t>
            </a:r>
            <a:r>
              <a:rPr lang="en-IN" sz="1100" b="0" i="0" u="none" strike="noStrike" dirty="0">
                <a:solidFill>
                  <a:schemeClr val="bg1"/>
                </a:solidFill>
                <a:effectLst/>
                <a:latin typeface="Times New Roman" panose="02020603050405020304" pitchFamily="18" charset="0"/>
              </a:rPr>
              <a:t>) controlling for multilateral resistance terms with fixed effects. </a:t>
            </a:r>
            <a:r>
              <a:rPr lang="en-US" sz="1100" b="0" i="0" u="none" strike="noStrike" dirty="0">
                <a:solidFill>
                  <a:schemeClr val="bg1"/>
                </a:solidFill>
                <a:effectLst/>
                <a:latin typeface="Times New Roman" panose="02020603050405020304" pitchFamily="18" charset="0"/>
              </a:rPr>
              <a:t>The PPML is a preferred estimator because of its ability to do well in data with heteroscedasticity (as is the case with most countries’ trade data) and the ability to deal with zero values (Santos Silvas and </a:t>
            </a:r>
            <a:r>
              <a:rPr lang="en-US" sz="1100" b="0" i="0" u="none" strike="noStrike" dirty="0" err="1">
                <a:solidFill>
                  <a:schemeClr val="bg1"/>
                </a:solidFill>
                <a:effectLst/>
                <a:latin typeface="Times New Roman" panose="02020603050405020304" pitchFamily="18" charset="0"/>
              </a:rPr>
              <a:t>Tenreyro</a:t>
            </a:r>
            <a:r>
              <a:rPr lang="en-US" sz="1100" b="0" i="0" u="none" strike="noStrike" dirty="0">
                <a:solidFill>
                  <a:schemeClr val="bg1"/>
                </a:solidFill>
                <a:effectLst/>
                <a:latin typeface="Times New Roman" panose="02020603050405020304" pitchFamily="18" charset="0"/>
              </a:rPr>
              <a:t> 2006).</a:t>
            </a:r>
            <a:endParaRPr lang="en-US" sz="1100" b="0" dirty="0">
              <a:solidFill>
                <a:schemeClr val="bg1"/>
              </a:solidFill>
              <a:effectLst/>
            </a:endParaRPr>
          </a:p>
          <a:p>
            <a:r>
              <a:rPr lang="en-IN" sz="1100" b="1" i="0" u="none" strike="noStrike" dirty="0">
                <a:solidFill>
                  <a:schemeClr val="bg1"/>
                </a:solidFill>
                <a:effectLst/>
                <a:latin typeface="Times New Roman" panose="02020603050405020304" pitchFamily="18" charset="0"/>
              </a:rPr>
              <a:t>            </a:t>
            </a:r>
          </a:p>
          <a:p>
            <a:r>
              <a:rPr lang="en-IN" sz="1100" b="1" dirty="0">
                <a:solidFill>
                  <a:schemeClr val="bg2">
                    <a:lumMod val="75000"/>
                  </a:schemeClr>
                </a:solidFill>
                <a:latin typeface="Times New Roman" panose="02020603050405020304" pitchFamily="18" charset="0"/>
              </a:rPr>
              <a:t>              </a:t>
            </a:r>
            <a:r>
              <a:rPr lang="en-IN" sz="1100" b="1" i="0" u="none" strike="noStrike" dirty="0">
                <a:solidFill>
                  <a:schemeClr val="bg2">
                    <a:lumMod val="75000"/>
                  </a:schemeClr>
                </a:solidFill>
                <a:effectLst/>
                <a:latin typeface="Times New Roman" panose="02020603050405020304" pitchFamily="18" charset="0"/>
              </a:rPr>
              <a:t>Specified Model</a:t>
            </a:r>
            <a:endParaRPr lang="en-IN" sz="1100" b="0" dirty="0">
              <a:solidFill>
                <a:schemeClr val="bg2">
                  <a:lumMod val="75000"/>
                </a:schemeClr>
              </a:solidFill>
              <a:effectLst/>
            </a:endParaRPr>
          </a:p>
          <a:p>
            <a:pPr marL="457200" rtl="0">
              <a:spcBef>
                <a:spcPts val="0"/>
              </a:spcBef>
              <a:spcAft>
                <a:spcPts val="0"/>
              </a:spcAft>
            </a:pPr>
            <a:br>
              <a:rPr lang="en-IN" sz="1100" b="0" dirty="0">
                <a:solidFill>
                  <a:schemeClr val="bg2">
                    <a:lumMod val="75000"/>
                  </a:schemeClr>
                </a:solidFill>
                <a:effectLst/>
              </a:rPr>
            </a:br>
            <a:r>
              <a:rPr lang="en-IN" sz="1100" b="1" i="1" u="none" strike="noStrike" dirty="0" err="1">
                <a:solidFill>
                  <a:schemeClr val="bg2">
                    <a:lumMod val="75000"/>
                  </a:schemeClr>
                </a:solidFill>
                <a:effectLst/>
                <a:latin typeface="Times New Roman" panose="02020603050405020304" pitchFamily="18" charset="0"/>
              </a:rPr>
              <a:t>Xij</a:t>
            </a:r>
            <a:r>
              <a:rPr lang="en-IN" sz="1100" b="1" i="1" u="none" strike="noStrike" dirty="0">
                <a:solidFill>
                  <a:schemeClr val="bg2">
                    <a:lumMod val="75000"/>
                  </a:schemeClr>
                </a:solidFill>
                <a:effectLst/>
                <a:latin typeface="Times New Roman" panose="02020603050405020304" pitchFamily="18" charset="0"/>
              </a:rPr>
              <a:t>=  exp[</a:t>
            </a:r>
            <a:r>
              <a:rPr lang="el-GR" sz="1100" b="1" i="1" u="none" strike="noStrike" dirty="0">
                <a:solidFill>
                  <a:schemeClr val="bg2">
                    <a:lumMod val="75000"/>
                  </a:schemeClr>
                </a:solidFill>
                <a:effectLst/>
                <a:latin typeface="Times New Roman" panose="02020603050405020304" pitchFamily="18" charset="0"/>
              </a:rPr>
              <a:t>π</a:t>
            </a:r>
            <a:r>
              <a:rPr lang="en-IN" sz="1100" b="1" i="1" u="none" strike="noStrike" baseline="-25000" dirty="0" err="1">
                <a:solidFill>
                  <a:schemeClr val="bg2">
                    <a:lumMod val="75000"/>
                  </a:schemeClr>
                </a:solidFill>
                <a:effectLst/>
                <a:latin typeface="Times New Roman" panose="02020603050405020304" pitchFamily="18" charset="0"/>
              </a:rPr>
              <a:t>ij</a:t>
            </a:r>
            <a:r>
              <a:rPr lang="en-IN" sz="1100" b="1" i="1" u="none" strike="noStrike" baseline="-25000" dirty="0">
                <a:solidFill>
                  <a:schemeClr val="bg2">
                    <a:lumMod val="75000"/>
                  </a:schemeClr>
                </a:solidFill>
                <a:effectLst/>
                <a:latin typeface="Times New Roman" panose="02020603050405020304" pitchFamily="18" charset="0"/>
              </a:rPr>
              <a:t> </a:t>
            </a:r>
            <a:r>
              <a:rPr lang="en-IN" sz="1100" b="1" i="1" u="none" strike="noStrike" dirty="0">
                <a:solidFill>
                  <a:schemeClr val="bg2">
                    <a:lumMod val="75000"/>
                  </a:schemeClr>
                </a:solidFill>
                <a:effectLst/>
                <a:latin typeface="Times New Roman" panose="02020603050405020304" pitchFamily="18" charset="0"/>
              </a:rPr>
              <a:t>+ </a:t>
            </a:r>
            <a:r>
              <a:rPr lang="el-GR" sz="1100" b="1" i="1" u="none" strike="noStrike" dirty="0">
                <a:solidFill>
                  <a:schemeClr val="bg2">
                    <a:lumMod val="75000"/>
                  </a:schemeClr>
                </a:solidFill>
                <a:effectLst/>
                <a:latin typeface="Times New Roman" panose="02020603050405020304" pitchFamily="18" charset="0"/>
              </a:rPr>
              <a:t>χ</a:t>
            </a:r>
            <a:r>
              <a:rPr lang="en-IN" sz="1100" b="1" i="1" u="none" strike="noStrike" baseline="-25000" dirty="0" err="1">
                <a:solidFill>
                  <a:schemeClr val="bg2">
                    <a:lumMod val="75000"/>
                  </a:schemeClr>
                </a:solidFill>
                <a:effectLst/>
                <a:latin typeface="Times New Roman" panose="02020603050405020304" pitchFamily="18" charset="0"/>
              </a:rPr>
              <a:t>ij</a:t>
            </a:r>
            <a:r>
              <a:rPr lang="en-IN" sz="1100" b="1" i="1" u="none" strike="noStrike" dirty="0">
                <a:solidFill>
                  <a:schemeClr val="bg2">
                    <a:lumMod val="75000"/>
                  </a:schemeClr>
                </a:solidFill>
                <a:effectLst/>
                <a:latin typeface="Times New Roman" panose="02020603050405020304" pitchFamily="18" charset="0"/>
              </a:rPr>
              <a:t> + µ</a:t>
            </a:r>
            <a:r>
              <a:rPr lang="en-IN" sz="1100" b="1" i="1" u="none" strike="noStrike" baseline="-25000" dirty="0" err="1">
                <a:solidFill>
                  <a:schemeClr val="bg2">
                    <a:lumMod val="75000"/>
                  </a:schemeClr>
                </a:solidFill>
                <a:effectLst/>
                <a:latin typeface="Times New Roman" panose="02020603050405020304" pitchFamily="18" charset="0"/>
              </a:rPr>
              <a:t>ij</a:t>
            </a:r>
            <a:r>
              <a:rPr lang="en-IN" sz="1100" b="1" i="1" u="none" strike="noStrike" dirty="0">
                <a:solidFill>
                  <a:schemeClr val="bg2">
                    <a:lumMod val="75000"/>
                  </a:schemeClr>
                </a:solidFill>
                <a:effectLst/>
                <a:latin typeface="Times New Roman" panose="02020603050405020304" pitchFamily="18" charset="0"/>
              </a:rPr>
              <a:t> + </a:t>
            </a:r>
            <a:r>
              <a:rPr lang="el-GR" sz="1100" b="1" i="1" u="none" strike="noStrike" dirty="0">
                <a:solidFill>
                  <a:schemeClr val="bg2">
                    <a:lumMod val="75000"/>
                  </a:schemeClr>
                </a:solidFill>
                <a:effectLst/>
                <a:latin typeface="Times New Roman" panose="02020603050405020304" pitchFamily="18" charset="0"/>
              </a:rPr>
              <a:t>β</a:t>
            </a:r>
            <a:r>
              <a:rPr lang="el-GR" sz="1100" b="1" i="1" u="none" strike="noStrike" baseline="-25000" dirty="0">
                <a:solidFill>
                  <a:schemeClr val="bg2">
                    <a:lumMod val="75000"/>
                  </a:schemeClr>
                </a:solidFill>
                <a:effectLst/>
                <a:latin typeface="Times New Roman" panose="02020603050405020304" pitchFamily="18" charset="0"/>
              </a:rPr>
              <a:t>1</a:t>
            </a:r>
            <a:r>
              <a:rPr lang="en-IN" sz="1100" b="1" i="1" u="none" strike="noStrike" dirty="0" err="1">
                <a:solidFill>
                  <a:schemeClr val="bg2">
                    <a:lumMod val="75000"/>
                  </a:schemeClr>
                </a:solidFill>
                <a:effectLst/>
                <a:latin typeface="Times New Roman" panose="02020603050405020304" pitchFamily="18" charset="0"/>
              </a:rPr>
              <a:t>lnDIST</a:t>
            </a:r>
            <a:r>
              <a:rPr lang="en-IN" sz="1100" b="1" i="1" u="none" strike="noStrike" baseline="-25000" dirty="0" err="1">
                <a:solidFill>
                  <a:schemeClr val="bg2">
                    <a:lumMod val="75000"/>
                  </a:schemeClr>
                </a:solidFill>
                <a:effectLst/>
                <a:latin typeface="Times New Roman" panose="02020603050405020304" pitchFamily="18" charset="0"/>
              </a:rPr>
              <a:t>ij</a:t>
            </a:r>
            <a:r>
              <a:rPr lang="en-IN" sz="1100" b="1" i="1" u="none" strike="noStrike" baseline="-25000" dirty="0">
                <a:solidFill>
                  <a:schemeClr val="bg2">
                    <a:lumMod val="75000"/>
                  </a:schemeClr>
                </a:solidFill>
                <a:effectLst/>
                <a:latin typeface="Times New Roman" panose="02020603050405020304" pitchFamily="18" charset="0"/>
              </a:rPr>
              <a:t> </a:t>
            </a:r>
            <a:r>
              <a:rPr lang="en-IN" sz="1100" b="1" i="1" u="none" strike="noStrike" dirty="0">
                <a:solidFill>
                  <a:schemeClr val="bg2">
                    <a:lumMod val="75000"/>
                  </a:schemeClr>
                </a:solidFill>
                <a:effectLst/>
                <a:latin typeface="Times New Roman" panose="02020603050405020304" pitchFamily="18" charset="0"/>
              </a:rPr>
              <a:t>+ </a:t>
            </a:r>
            <a:r>
              <a:rPr lang="el-GR" sz="1100" b="1" i="1" u="none" strike="noStrike" dirty="0">
                <a:solidFill>
                  <a:schemeClr val="bg2">
                    <a:lumMod val="75000"/>
                  </a:schemeClr>
                </a:solidFill>
                <a:effectLst/>
                <a:latin typeface="Times New Roman" panose="02020603050405020304" pitchFamily="18" charset="0"/>
              </a:rPr>
              <a:t>β</a:t>
            </a:r>
            <a:r>
              <a:rPr lang="el-GR" sz="1100" b="1" i="1" u="none" strike="noStrike" baseline="-25000" dirty="0">
                <a:solidFill>
                  <a:schemeClr val="bg2">
                    <a:lumMod val="75000"/>
                  </a:schemeClr>
                </a:solidFill>
                <a:effectLst/>
                <a:latin typeface="Times New Roman" panose="02020603050405020304" pitchFamily="18" charset="0"/>
              </a:rPr>
              <a:t>2</a:t>
            </a:r>
            <a:r>
              <a:rPr lang="el-GR" sz="1100" b="1" i="1" u="none" strike="noStrike" dirty="0">
                <a:solidFill>
                  <a:schemeClr val="bg2">
                    <a:lumMod val="75000"/>
                  </a:schemeClr>
                </a:solidFill>
                <a:effectLst/>
                <a:latin typeface="Times New Roman" panose="02020603050405020304" pitchFamily="18" charset="0"/>
              </a:rPr>
              <a:t> </a:t>
            </a:r>
            <a:r>
              <a:rPr lang="en-IN" sz="1100" b="1" i="1" u="none" strike="noStrike" dirty="0" err="1">
                <a:solidFill>
                  <a:schemeClr val="bg2">
                    <a:lumMod val="75000"/>
                  </a:schemeClr>
                </a:solidFill>
                <a:effectLst/>
                <a:latin typeface="Times New Roman" panose="02020603050405020304" pitchFamily="18" charset="0"/>
              </a:rPr>
              <a:t>CNTG</a:t>
            </a:r>
            <a:r>
              <a:rPr lang="en-IN" sz="1100" b="1" i="1" u="none" strike="noStrike" baseline="-25000" dirty="0" err="1">
                <a:solidFill>
                  <a:schemeClr val="bg2">
                    <a:lumMod val="75000"/>
                  </a:schemeClr>
                </a:solidFill>
                <a:effectLst/>
                <a:latin typeface="Times New Roman" panose="02020603050405020304" pitchFamily="18" charset="0"/>
              </a:rPr>
              <a:t>ij</a:t>
            </a:r>
            <a:r>
              <a:rPr lang="en-IN" sz="1100" b="1" i="1" u="none" strike="noStrike" baseline="-25000" dirty="0">
                <a:solidFill>
                  <a:schemeClr val="bg2">
                    <a:lumMod val="75000"/>
                  </a:schemeClr>
                </a:solidFill>
                <a:effectLst/>
                <a:latin typeface="Times New Roman" panose="02020603050405020304" pitchFamily="18" charset="0"/>
              </a:rPr>
              <a:t> </a:t>
            </a:r>
            <a:r>
              <a:rPr lang="en-IN" sz="1100" b="1" i="1" u="none" strike="noStrike" dirty="0">
                <a:solidFill>
                  <a:schemeClr val="bg2">
                    <a:lumMod val="75000"/>
                  </a:schemeClr>
                </a:solidFill>
                <a:effectLst/>
                <a:latin typeface="Times New Roman" panose="02020603050405020304" pitchFamily="18" charset="0"/>
              </a:rPr>
              <a:t>+  </a:t>
            </a:r>
            <a:r>
              <a:rPr lang="el-GR" sz="1100" b="1" i="1" u="none" strike="noStrike" dirty="0">
                <a:solidFill>
                  <a:schemeClr val="bg2">
                    <a:lumMod val="75000"/>
                  </a:schemeClr>
                </a:solidFill>
                <a:effectLst/>
                <a:latin typeface="Times New Roman" panose="02020603050405020304" pitchFamily="18" charset="0"/>
              </a:rPr>
              <a:t>β</a:t>
            </a:r>
            <a:r>
              <a:rPr lang="el-GR" sz="1100" b="1" i="1" u="none" strike="noStrike" baseline="-25000" dirty="0">
                <a:solidFill>
                  <a:schemeClr val="bg2">
                    <a:lumMod val="75000"/>
                  </a:schemeClr>
                </a:solidFill>
                <a:effectLst/>
                <a:latin typeface="Times New Roman" panose="02020603050405020304" pitchFamily="18" charset="0"/>
              </a:rPr>
              <a:t>3</a:t>
            </a:r>
            <a:r>
              <a:rPr lang="el-GR" sz="1100" b="1" i="1" u="none" strike="noStrike" dirty="0">
                <a:solidFill>
                  <a:schemeClr val="bg2">
                    <a:lumMod val="75000"/>
                  </a:schemeClr>
                </a:solidFill>
                <a:effectLst/>
                <a:latin typeface="Times New Roman" panose="02020603050405020304" pitchFamily="18" charset="0"/>
              </a:rPr>
              <a:t> </a:t>
            </a:r>
            <a:r>
              <a:rPr lang="en-IN" sz="1100" b="1" i="1" u="none" strike="noStrike" dirty="0" err="1">
                <a:solidFill>
                  <a:schemeClr val="bg2">
                    <a:lumMod val="75000"/>
                  </a:schemeClr>
                </a:solidFill>
                <a:effectLst/>
                <a:latin typeface="Times New Roman" panose="02020603050405020304" pitchFamily="18" charset="0"/>
              </a:rPr>
              <a:t>INTL</a:t>
            </a:r>
            <a:r>
              <a:rPr lang="en-IN" sz="1100" b="1" i="1" u="none" strike="noStrike" baseline="-25000" dirty="0" err="1">
                <a:solidFill>
                  <a:schemeClr val="bg2">
                    <a:lumMod val="75000"/>
                  </a:schemeClr>
                </a:solidFill>
                <a:effectLst/>
                <a:latin typeface="Times New Roman" panose="02020603050405020304" pitchFamily="18" charset="0"/>
              </a:rPr>
              <a:t>ij</a:t>
            </a:r>
            <a:r>
              <a:rPr lang="en-IN" sz="1100" b="1" i="1" u="none" strike="noStrike" dirty="0">
                <a:solidFill>
                  <a:schemeClr val="bg2">
                    <a:lumMod val="75000"/>
                  </a:schemeClr>
                </a:solidFill>
                <a:effectLst/>
                <a:latin typeface="Times New Roman" panose="02020603050405020304" pitchFamily="18" charset="0"/>
              </a:rPr>
              <a:t> +  </a:t>
            </a:r>
            <a:r>
              <a:rPr lang="el-GR" sz="1100" b="1" i="1" u="none" strike="noStrike" dirty="0">
                <a:solidFill>
                  <a:schemeClr val="bg2">
                    <a:lumMod val="75000"/>
                  </a:schemeClr>
                </a:solidFill>
                <a:effectLst/>
                <a:latin typeface="Times New Roman" panose="02020603050405020304" pitchFamily="18" charset="0"/>
              </a:rPr>
              <a:t>β</a:t>
            </a:r>
            <a:r>
              <a:rPr lang="el-GR" sz="1100" b="1" i="1" u="none" strike="noStrike" baseline="-25000" dirty="0">
                <a:solidFill>
                  <a:schemeClr val="bg2">
                    <a:lumMod val="75000"/>
                  </a:schemeClr>
                </a:solidFill>
                <a:effectLst/>
                <a:latin typeface="Times New Roman" panose="02020603050405020304" pitchFamily="18" charset="0"/>
              </a:rPr>
              <a:t>4</a:t>
            </a:r>
            <a:r>
              <a:rPr lang="el-GR" sz="1100" b="1" i="1" u="none" strike="noStrike" dirty="0">
                <a:solidFill>
                  <a:schemeClr val="bg2">
                    <a:lumMod val="75000"/>
                  </a:schemeClr>
                </a:solidFill>
                <a:effectLst/>
                <a:latin typeface="Times New Roman" panose="02020603050405020304" pitchFamily="18" charset="0"/>
              </a:rPr>
              <a:t> </a:t>
            </a:r>
            <a:r>
              <a:rPr lang="en-IN" sz="1100" b="1" i="1" u="none" strike="noStrike" dirty="0" err="1">
                <a:solidFill>
                  <a:schemeClr val="bg2">
                    <a:lumMod val="75000"/>
                  </a:schemeClr>
                </a:solidFill>
                <a:effectLst/>
                <a:latin typeface="Times New Roman" panose="02020603050405020304" pitchFamily="18" charset="0"/>
              </a:rPr>
              <a:t>RTA</a:t>
            </a:r>
            <a:r>
              <a:rPr lang="en-IN" sz="1100" b="1" i="1" u="none" strike="noStrike" baseline="-25000" dirty="0" err="1">
                <a:solidFill>
                  <a:schemeClr val="bg2">
                    <a:lumMod val="75000"/>
                  </a:schemeClr>
                </a:solidFill>
                <a:effectLst/>
                <a:latin typeface="Times New Roman" panose="02020603050405020304" pitchFamily="18" charset="0"/>
              </a:rPr>
              <a:t>ij</a:t>
            </a:r>
            <a:r>
              <a:rPr lang="en-IN" sz="1100" b="1" i="1" u="none" strike="noStrike" dirty="0">
                <a:solidFill>
                  <a:schemeClr val="bg2">
                    <a:lumMod val="75000"/>
                  </a:schemeClr>
                </a:solidFill>
                <a:effectLst/>
                <a:latin typeface="Times New Roman" panose="02020603050405020304" pitchFamily="18" charset="0"/>
              </a:rPr>
              <a:t> +  </a:t>
            </a:r>
            <a:r>
              <a:rPr lang="el-GR" sz="1100" b="1" i="1" u="none" strike="noStrike" dirty="0">
                <a:solidFill>
                  <a:schemeClr val="bg2">
                    <a:lumMod val="75000"/>
                  </a:schemeClr>
                </a:solidFill>
                <a:effectLst/>
                <a:latin typeface="Times New Roman" panose="02020603050405020304" pitchFamily="18" charset="0"/>
              </a:rPr>
              <a:t>β</a:t>
            </a:r>
            <a:r>
              <a:rPr lang="el-GR" sz="1100" b="1" i="1" u="none" strike="noStrike" baseline="-25000" dirty="0">
                <a:solidFill>
                  <a:schemeClr val="bg2">
                    <a:lumMod val="75000"/>
                  </a:schemeClr>
                </a:solidFill>
                <a:effectLst/>
                <a:latin typeface="Times New Roman" panose="02020603050405020304" pitchFamily="18" charset="0"/>
              </a:rPr>
              <a:t>5</a:t>
            </a:r>
            <a:r>
              <a:rPr lang="el-GR" sz="1100" b="1" i="1" u="none" strike="noStrike" dirty="0">
                <a:solidFill>
                  <a:schemeClr val="bg2">
                    <a:lumMod val="75000"/>
                  </a:schemeClr>
                </a:solidFill>
                <a:effectLst/>
                <a:latin typeface="Times New Roman" panose="02020603050405020304" pitchFamily="18" charset="0"/>
              </a:rPr>
              <a:t> </a:t>
            </a:r>
            <a:r>
              <a:rPr lang="en-IN" sz="1100" b="1" i="1" u="none" strike="noStrike" dirty="0" err="1">
                <a:solidFill>
                  <a:schemeClr val="bg2">
                    <a:lumMod val="75000"/>
                  </a:schemeClr>
                </a:solidFill>
                <a:effectLst/>
                <a:latin typeface="Times New Roman" panose="02020603050405020304" pitchFamily="18" charset="0"/>
              </a:rPr>
              <a:t>TB</a:t>
            </a:r>
            <a:r>
              <a:rPr lang="en-IN" sz="1100" b="1" i="1" u="none" strike="noStrike" baseline="-25000" dirty="0" err="1">
                <a:solidFill>
                  <a:schemeClr val="bg2">
                    <a:lumMod val="75000"/>
                  </a:schemeClr>
                </a:solidFill>
                <a:effectLst/>
                <a:latin typeface="Times New Roman" panose="02020603050405020304" pitchFamily="18" charset="0"/>
              </a:rPr>
              <a:t>ij</a:t>
            </a:r>
            <a:r>
              <a:rPr lang="en-IN" sz="1100" b="1" i="1" u="none" strike="noStrike" dirty="0">
                <a:solidFill>
                  <a:schemeClr val="bg2">
                    <a:lumMod val="75000"/>
                  </a:schemeClr>
                </a:solidFill>
                <a:effectLst/>
                <a:latin typeface="Times New Roman" panose="02020603050405020304" pitchFamily="18" charset="0"/>
              </a:rPr>
              <a:t> + </a:t>
            </a:r>
            <a:r>
              <a:rPr lang="el-GR" sz="1100" b="1" i="1" u="none" strike="noStrike" dirty="0">
                <a:solidFill>
                  <a:schemeClr val="bg2">
                    <a:lumMod val="75000"/>
                  </a:schemeClr>
                </a:solidFill>
                <a:effectLst/>
                <a:latin typeface="Times New Roman" panose="02020603050405020304" pitchFamily="18" charset="0"/>
              </a:rPr>
              <a:t>β</a:t>
            </a:r>
            <a:r>
              <a:rPr lang="el-GR" sz="1100" b="1" i="1" u="none" strike="noStrike" baseline="-25000" dirty="0">
                <a:solidFill>
                  <a:schemeClr val="bg2">
                    <a:lumMod val="75000"/>
                  </a:schemeClr>
                </a:solidFill>
                <a:effectLst/>
                <a:latin typeface="Times New Roman" panose="02020603050405020304" pitchFamily="18" charset="0"/>
              </a:rPr>
              <a:t>6 </a:t>
            </a:r>
            <a:r>
              <a:rPr lang="en-IN" sz="1100" b="1" i="1" u="none" strike="noStrike" dirty="0" err="1">
                <a:solidFill>
                  <a:schemeClr val="bg2">
                    <a:lumMod val="75000"/>
                  </a:schemeClr>
                </a:solidFill>
                <a:effectLst/>
                <a:latin typeface="Times New Roman" panose="02020603050405020304" pitchFamily="18" charset="0"/>
              </a:rPr>
              <a:t>LANGij</a:t>
            </a:r>
            <a:r>
              <a:rPr lang="en-IN" sz="1100" b="1" i="1" u="none" strike="noStrike" dirty="0">
                <a:solidFill>
                  <a:schemeClr val="bg2">
                    <a:lumMod val="75000"/>
                  </a:schemeClr>
                </a:solidFill>
                <a:effectLst/>
                <a:latin typeface="Times New Roman" panose="02020603050405020304" pitchFamily="18" charset="0"/>
              </a:rPr>
              <a:t> ] * </a:t>
            </a:r>
            <a:r>
              <a:rPr lang="el-GR" sz="1100" b="1" i="1" u="none" strike="noStrike" dirty="0">
                <a:solidFill>
                  <a:schemeClr val="bg2">
                    <a:lumMod val="75000"/>
                  </a:schemeClr>
                </a:solidFill>
                <a:effectLst/>
                <a:latin typeface="Times New Roman" panose="02020603050405020304" pitchFamily="18" charset="0"/>
              </a:rPr>
              <a:t>ε</a:t>
            </a:r>
            <a:r>
              <a:rPr lang="en-IN" sz="1100" b="1" i="1" u="none" strike="noStrike" baseline="-25000" dirty="0" err="1">
                <a:solidFill>
                  <a:schemeClr val="bg2">
                    <a:lumMod val="75000"/>
                  </a:schemeClr>
                </a:solidFill>
                <a:effectLst/>
                <a:latin typeface="Times New Roman" panose="02020603050405020304" pitchFamily="18" charset="0"/>
              </a:rPr>
              <a:t>ij</a:t>
            </a:r>
            <a:endParaRPr lang="en-IN" sz="1100" b="0" dirty="0">
              <a:solidFill>
                <a:schemeClr val="bg2">
                  <a:lumMod val="75000"/>
                </a:schemeClr>
              </a:solidFill>
              <a:effectLst/>
            </a:endParaRPr>
          </a:p>
          <a:p>
            <a:pPr marL="457200" rtl="0">
              <a:spcBef>
                <a:spcPts val="0"/>
              </a:spcBef>
              <a:spcAft>
                <a:spcPts val="0"/>
              </a:spcAft>
            </a:pPr>
            <a:br>
              <a:rPr lang="en-IN" sz="1100" b="0" dirty="0">
                <a:solidFill>
                  <a:schemeClr val="bg2">
                    <a:lumMod val="75000"/>
                  </a:schemeClr>
                </a:solidFill>
                <a:effectLst/>
              </a:rPr>
            </a:br>
            <a:r>
              <a:rPr lang="el-GR" sz="1100" b="0" i="1" u="none" strike="noStrike" dirty="0">
                <a:solidFill>
                  <a:schemeClr val="bg1"/>
                </a:solidFill>
                <a:effectLst/>
                <a:latin typeface="Times New Roman" panose="02020603050405020304" pitchFamily="18" charset="0"/>
              </a:rPr>
              <a:t>π</a:t>
            </a:r>
            <a:r>
              <a:rPr lang="en-IN" sz="1100" b="0" i="1" u="none" strike="noStrike" baseline="-25000" dirty="0" err="1">
                <a:solidFill>
                  <a:schemeClr val="bg1"/>
                </a:solidFill>
                <a:effectLst/>
                <a:latin typeface="Times New Roman" panose="02020603050405020304" pitchFamily="18" charset="0"/>
              </a:rPr>
              <a:t>ij</a:t>
            </a:r>
            <a:r>
              <a:rPr lang="en-IN" sz="1100" b="0" i="1" u="none" strike="noStrike" dirty="0">
                <a:solidFill>
                  <a:schemeClr val="bg1"/>
                </a:solidFill>
                <a:effectLst/>
                <a:latin typeface="Times New Roman" panose="02020603050405020304" pitchFamily="18" charset="0"/>
              </a:rPr>
              <a:t>- Exporter Time fixed effects</a:t>
            </a:r>
            <a:endParaRPr lang="en-IN" sz="1100" b="0" dirty="0">
              <a:solidFill>
                <a:schemeClr val="bg1"/>
              </a:solidFill>
              <a:effectLst/>
            </a:endParaRPr>
          </a:p>
          <a:p>
            <a:pPr marL="457200" rtl="0">
              <a:spcBef>
                <a:spcPts val="0"/>
              </a:spcBef>
              <a:spcAft>
                <a:spcPts val="0"/>
              </a:spcAft>
            </a:pPr>
            <a:r>
              <a:rPr lang="el-GR" sz="1100" b="0" i="1" u="none" strike="noStrike" dirty="0">
                <a:solidFill>
                  <a:schemeClr val="bg1"/>
                </a:solidFill>
                <a:effectLst/>
                <a:latin typeface="Times New Roman" panose="02020603050405020304" pitchFamily="18" charset="0"/>
              </a:rPr>
              <a:t>Χ</a:t>
            </a:r>
            <a:r>
              <a:rPr lang="en-IN" sz="1100" b="0" i="1" u="none" strike="noStrike" dirty="0" err="1">
                <a:solidFill>
                  <a:schemeClr val="bg1"/>
                </a:solidFill>
                <a:effectLst/>
                <a:latin typeface="Times New Roman" panose="02020603050405020304" pitchFamily="18" charset="0"/>
              </a:rPr>
              <a:t>i</a:t>
            </a:r>
            <a:r>
              <a:rPr lang="en-IN" sz="1100" b="0" i="1" u="none" strike="noStrike" baseline="-25000" dirty="0" err="1">
                <a:solidFill>
                  <a:schemeClr val="bg1"/>
                </a:solidFill>
                <a:effectLst/>
                <a:latin typeface="Times New Roman" panose="02020603050405020304" pitchFamily="18" charset="0"/>
              </a:rPr>
              <a:t>j</a:t>
            </a:r>
            <a:r>
              <a:rPr lang="en-IN" sz="1100" b="0" i="1" u="none" strike="noStrike" dirty="0">
                <a:solidFill>
                  <a:schemeClr val="bg1"/>
                </a:solidFill>
                <a:effectLst/>
                <a:latin typeface="Times New Roman" panose="02020603050405020304" pitchFamily="18" charset="0"/>
              </a:rPr>
              <a:t>- Importer time fixed effects</a:t>
            </a:r>
            <a:endParaRPr lang="en-IN" sz="1100" b="0" dirty="0">
              <a:solidFill>
                <a:schemeClr val="bg1"/>
              </a:solidFill>
              <a:effectLst/>
            </a:endParaRPr>
          </a:p>
          <a:p>
            <a:pPr marL="457200" rtl="0">
              <a:spcBef>
                <a:spcPts val="0"/>
              </a:spcBef>
              <a:spcAft>
                <a:spcPts val="0"/>
              </a:spcAft>
            </a:pPr>
            <a:r>
              <a:rPr lang="en-IN" sz="1100" b="0" i="1" u="none" strike="noStrike" dirty="0">
                <a:solidFill>
                  <a:schemeClr val="bg1"/>
                </a:solidFill>
                <a:effectLst/>
                <a:latin typeface="Times New Roman" panose="02020603050405020304" pitchFamily="18" charset="0"/>
              </a:rPr>
              <a:t>µ</a:t>
            </a:r>
            <a:r>
              <a:rPr lang="en-IN" sz="1100" b="0" i="1" u="none" strike="noStrike" baseline="-25000" dirty="0" err="1">
                <a:solidFill>
                  <a:schemeClr val="bg1"/>
                </a:solidFill>
                <a:effectLst/>
                <a:latin typeface="Times New Roman" panose="02020603050405020304" pitchFamily="18" charset="0"/>
              </a:rPr>
              <a:t>ij</a:t>
            </a:r>
            <a:r>
              <a:rPr lang="en-IN" sz="1100" b="0" i="1" u="none" strike="noStrike" dirty="0">
                <a:solidFill>
                  <a:schemeClr val="bg1"/>
                </a:solidFill>
                <a:effectLst/>
                <a:latin typeface="Times New Roman" panose="02020603050405020304" pitchFamily="18" charset="0"/>
              </a:rPr>
              <a:t> -Pair Fixed effects</a:t>
            </a:r>
            <a:endParaRPr lang="en-IN" sz="1100" b="0" dirty="0">
              <a:solidFill>
                <a:schemeClr val="bg1"/>
              </a:solidFill>
              <a:effectLst/>
            </a:endParaRPr>
          </a:p>
          <a:p>
            <a:pPr marL="457200" rtl="0">
              <a:spcBef>
                <a:spcPts val="0"/>
              </a:spcBef>
              <a:spcAft>
                <a:spcPts val="0"/>
              </a:spcAft>
            </a:pPr>
            <a:r>
              <a:rPr lang="en-IN" sz="1100" b="0" i="1" u="none" strike="noStrike" dirty="0" err="1">
                <a:solidFill>
                  <a:schemeClr val="bg1"/>
                </a:solidFill>
                <a:effectLst/>
                <a:latin typeface="Times New Roman" panose="02020603050405020304" pitchFamily="18" charset="0"/>
              </a:rPr>
              <a:t>RTAij</a:t>
            </a:r>
            <a:r>
              <a:rPr lang="en-IN" sz="1100" b="0" i="1" u="none" strike="noStrike" dirty="0">
                <a:solidFill>
                  <a:schemeClr val="bg1"/>
                </a:solidFill>
                <a:effectLst/>
                <a:latin typeface="Times New Roman" panose="02020603050405020304" pitchFamily="18" charset="0"/>
              </a:rPr>
              <a:t>-  denotes the presence of a country in RTA, it takes up value 1 when the countries have signed an RTA and is used for counterfactual purposes. This term also handles the trade creation and trade diversion effect</a:t>
            </a:r>
            <a:endParaRPr lang="en-IN" sz="1100" b="0" dirty="0">
              <a:solidFill>
                <a:schemeClr val="bg1"/>
              </a:solidFill>
              <a:effectLst/>
            </a:endParaRPr>
          </a:p>
          <a:p>
            <a:pPr marL="457200" rtl="0">
              <a:spcBef>
                <a:spcPts val="0"/>
              </a:spcBef>
              <a:spcAft>
                <a:spcPts val="0"/>
              </a:spcAft>
            </a:pPr>
            <a:r>
              <a:rPr lang="en-IN" sz="1100" b="0" i="0" u="none" strike="noStrike" dirty="0">
                <a:solidFill>
                  <a:schemeClr val="bg1"/>
                </a:solidFill>
                <a:effectLst/>
                <a:latin typeface="Times New Roman" panose="02020603050405020304" pitchFamily="18" charset="0"/>
              </a:rPr>
              <a:t>𝐷𝐼𝑆𝑇𝑖𝑗</a:t>
            </a:r>
            <a:r>
              <a:rPr lang="en-IN" sz="1100" b="0" i="1" u="none" strike="noStrike" dirty="0">
                <a:solidFill>
                  <a:schemeClr val="bg1"/>
                </a:solidFill>
                <a:effectLst/>
                <a:latin typeface="Times New Roman" panose="02020603050405020304" pitchFamily="18" charset="0"/>
              </a:rPr>
              <a:t> - denotes the bilateral distance between countries </a:t>
            </a:r>
            <a:r>
              <a:rPr lang="en-IN" sz="1100" b="0" i="1" u="none" strike="noStrike" dirty="0" err="1">
                <a:solidFill>
                  <a:schemeClr val="bg1"/>
                </a:solidFill>
                <a:effectLst/>
                <a:latin typeface="Times New Roman" panose="02020603050405020304" pitchFamily="18" charset="0"/>
              </a:rPr>
              <a:t>i</a:t>
            </a:r>
            <a:r>
              <a:rPr lang="en-IN" sz="1100" b="0" i="1" u="none" strike="noStrike" dirty="0">
                <a:solidFill>
                  <a:schemeClr val="bg1"/>
                </a:solidFill>
                <a:effectLst/>
                <a:latin typeface="Times New Roman" panose="02020603050405020304" pitchFamily="18" charset="0"/>
              </a:rPr>
              <a:t> and j</a:t>
            </a:r>
            <a:endParaRPr lang="en-IN" sz="1100" b="0" dirty="0">
              <a:solidFill>
                <a:schemeClr val="bg1"/>
              </a:solidFill>
              <a:effectLst/>
            </a:endParaRPr>
          </a:p>
          <a:p>
            <a:pPr marL="457200" rtl="0">
              <a:spcBef>
                <a:spcPts val="0"/>
              </a:spcBef>
              <a:spcAft>
                <a:spcPts val="0"/>
              </a:spcAft>
            </a:pPr>
            <a:r>
              <a:rPr lang="en-IN" sz="1100" b="0" i="1" u="none" strike="noStrike" dirty="0" err="1">
                <a:solidFill>
                  <a:schemeClr val="bg1"/>
                </a:solidFill>
                <a:effectLst/>
                <a:latin typeface="Times New Roman" panose="02020603050405020304" pitchFamily="18" charset="0"/>
              </a:rPr>
              <a:t>CNTGij</a:t>
            </a:r>
            <a:r>
              <a:rPr lang="en-IN" sz="1100" b="0" i="1" u="none" strike="noStrike" dirty="0">
                <a:solidFill>
                  <a:schemeClr val="bg1"/>
                </a:solidFill>
                <a:effectLst/>
                <a:latin typeface="Times New Roman" panose="02020603050405020304" pitchFamily="18" charset="0"/>
              </a:rPr>
              <a:t> - dummy variable which shows contiguous borders between trading partners </a:t>
            </a:r>
            <a:r>
              <a:rPr lang="en-IN" sz="1100" b="0" i="1" u="none" strike="noStrike" dirty="0" err="1">
                <a:solidFill>
                  <a:schemeClr val="bg1"/>
                </a:solidFill>
                <a:effectLst/>
                <a:latin typeface="Times New Roman" panose="02020603050405020304" pitchFamily="18" charset="0"/>
              </a:rPr>
              <a:t>i</a:t>
            </a:r>
            <a:r>
              <a:rPr lang="en-IN" sz="1100" b="0" i="1" u="none" strike="noStrike" dirty="0">
                <a:solidFill>
                  <a:schemeClr val="bg1"/>
                </a:solidFill>
                <a:effectLst/>
                <a:latin typeface="Times New Roman" panose="02020603050405020304" pitchFamily="18" charset="0"/>
              </a:rPr>
              <a:t> and j</a:t>
            </a:r>
            <a:endParaRPr lang="en-IN" sz="1100" b="0" dirty="0">
              <a:solidFill>
                <a:schemeClr val="bg1"/>
              </a:solidFill>
              <a:effectLst/>
            </a:endParaRPr>
          </a:p>
          <a:p>
            <a:pPr marL="457200" rtl="0">
              <a:spcBef>
                <a:spcPts val="0"/>
              </a:spcBef>
              <a:spcAft>
                <a:spcPts val="0"/>
              </a:spcAft>
            </a:pPr>
            <a:r>
              <a:rPr lang="en-IN" sz="1100" b="0" i="1" u="none" strike="noStrike" dirty="0" err="1">
                <a:solidFill>
                  <a:schemeClr val="bg1"/>
                </a:solidFill>
                <a:effectLst/>
                <a:latin typeface="Times New Roman" panose="02020603050405020304" pitchFamily="18" charset="0"/>
              </a:rPr>
              <a:t>TB</a:t>
            </a:r>
            <a:r>
              <a:rPr lang="en-IN" sz="1100" b="0" i="1" u="none" strike="noStrike" baseline="-25000" dirty="0" err="1">
                <a:solidFill>
                  <a:schemeClr val="bg1"/>
                </a:solidFill>
                <a:effectLst/>
                <a:latin typeface="Times New Roman" panose="02020603050405020304" pitchFamily="18" charset="0"/>
              </a:rPr>
              <a:t>ij</a:t>
            </a:r>
            <a:r>
              <a:rPr lang="en-IN" sz="1100" b="0" i="1" u="none" strike="noStrike" dirty="0">
                <a:solidFill>
                  <a:schemeClr val="bg1"/>
                </a:solidFill>
                <a:effectLst/>
                <a:latin typeface="Times New Roman" panose="02020603050405020304" pitchFamily="18" charset="0"/>
              </a:rPr>
              <a:t> - denotes trade barriers( tariff rates) between country </a:t>
            </a:r>
            <a:r>
              <a:rPr lang="en-IN" sz="1100" b="0" i="1" u="none" strike="noStrike" dirty="0" err="1">
                <a:solidFill>
                  <a:schemeClr val="bg1"/>
                </a:solidFill>
                <a:effectLst/>
                <a:latin typeface="Times New Roman" panose="02020603050405020304" pitchFamily="18" charset="0"/>
              </a:rPr>
              <a:t>i</a:t>
            </a:r>
            <a:r>
              <a:rPr lang="en-IN" sz="1100" b="0" i="1" u="none" strike="noStrike" dirty="0">
                <a:solidFill>
                  <a:schemeClr val="bg1"/>
                </a:solidFill>
                <a:effectLst/>
                <a:latin typeface="Times New Roman" panose="02020603050405020304" pitchFamily="18" charset="0"/>
              </a:rPr>
              <a:t> and j</a:t>
            </a:r>
            <a:endParaRPr lang="en-IN" sz="1100" b="0" dirty="0">
              <a:solidFill>
                <a:schemeClr val="bg1"/>
              </a:solidFill>
              <a:effectLst/>
            </a:endParaRPr>
          </a:p>
          <a:p>
            <a:pPr marL="457200" rtl="0">
              <a:spcBef>
                <a:spcPts val="0"/>
              </a:spcBef>
              <a:spcAft>
                <a:spcPts val="0"/>
              </a:spcAft>
            </a:pPr>
            <a:r>
              <a:rPr lang="en-IN" sz="1100" b="0" i="1" u="none" strike="noStrike" dirty="0" err="1">
                <a:solidFill>
                  <a:schemeClr val="bg1"/>
                </a:solidFill>
                <a:effectLst/>
                <a:latin typeface="Times New Roman" panose="02020603050405020304" pitchFamily="18" charset="0"/>
              </a:rPr>
              <a:t>LANGij</a:t>
            </a:r>
            <a:r>
              <a:rPr lang="en-IN" sz="1100" b="0" i="1" u="none" strike="noStrike" dirty="0">
                <a:solidFill>
                  <a:schemeClr val="bg1"/>
                </a:solidFill>
                <a:effectLst/>
                <a:latin typeface="Times New Roman" panose="02020603050405020304" pitchFamily="18" charset="0"/>
              </a:rPr>
              <a:t>-  dummy variable for the existence of a common official language between partners </a:t>
            </a:r>
            <a:r>
              <a:rPr lang="en-IN" sz="1100" b="0" i="1" u="none" strike="noStrike" dirty="0" err="1">
                <a:solidFill>
                  <a:schemeClr val="bg1"/>
                </a:solidFill>
                <a:effectLst/>
                <a:latin typeface="Times New Roman" panose="02020603050405020304" pitchFamily="18" charset="0"/>
              </a:rPr>
              <a:t>i</a:t>
            </a:r>
            <a:r>
              <a:rPr lang="en-IN" sz="1100" b="0" i="1" u="none" strike="noStrike" dirty="0">
                <a:solidFill>
                  <a:schemeClr val="bg1"/>
                </a:solidFill>
                <a:effectLst/>
                <a:latin typeface="Times New Roman" panose="02020603050405020304" pitchFamily="18" charset="0"/>
              </a:rPr>
              <a:t> and j</a:t>
            </a:r>
            <a:endParaRPr lang="en-IN" sz="1100" b="0" dirty="0">
              <a:solidFill>
                <a:schemeClr val="bg1"/>
              </a:solidFill>
              <a:effectLst/>
            </a:endParaRPr>
          </a:p>
          <a:p>
            <a:pPr marL="457200" rtl="0">
              <a:spcBef>
                <a:spcPts val="0"/>
              </a:spcBef>
              <a:spcAft>
                <a:spcPts val="0"/>
              </a:spcAft>
            </a:pPr>
            <a:r>
              <a:rPr lang="en-IN" sz="1100" b="0" i="1" u="none" strike="noStrike" dirty="0" err="1">
                <a:solidFill>
                  <a:schemeClr val="bg1"/>
                </a:solidFill>
                <a:effectLst/>
                <a:latin typeface="Times New Roman" panose="02020603050405020304" pitchFamily="18" charset="0"/>
              </a:rPr>
              <a:t>INTLij</a:t>
            </a:r>
            <a:r>
              <a:rPr lang="en-IN" sz="1100" b="0" i="1" u="none" strike="noStrike" dirty="0">
                <a:solidFill>
                  <a:schemeClr val="bg1"/>
                </a:solidFill>
                <a:effectLst/>
                <a:latin typeface="Times New Roman" panose="02020603050405020304" pitchFamily="18" charset="0"/>
              </a:rPr>
              <a:t> -  dummy variable takes 1 for international trade between countries </a:t>
            </a:r>
            <a:r>
              <a:rPr lang="en-IN" sz="1100" b="0" i="1" u="none" strike="noStrike" dirty="0" err="1">
                <a:solidFill>
                  <a:schemeClr val="bg1"/>
                </a:solidFill>
                <a:effectLst/>
                <a:latin typeface="Times New Roman" panose="02020603050405020304" pitchFamily="18" charset="0"/>
              </a:rPr>
              <a:t>i</a:t>
            </a:r>
            <a:r>
              <a:rPr lang="en-IN" sz="1100" b="0" i="1" u="none" strike="noStrike" dirty="0">
                <a:solidFill>
                  <a:schemeClr val="bg1"/>
                </a:solidFill>
                <a:effectLst/>
                <a:latin typeface="Times New Roman" panose="02020603050405020304" pitchFamily="18" charset="0"/>
              </a:rPr>
              <a:t> and j, and 0 otherwise</a:t>
            </a:r>
            <a:endParaRPr lang="en-IN" sz="1100" b="0" dirty="0">
              <a:solidFill>
                <a:schemeClr val="bg1"/>
              </a:solidFill>
              <a:effectLst/>
            </a:endParaRPr>
          </a:p>
          <a:p>
            <a:br>
              <a:rPr lang="en-IN" sz="1100" dirty="0">
                <a:solidFill>
                  <a:schemeClr val="bg1"/>
                </a:solidFill>
              </a:rPr>
            </a:br>
            <a:endParaRPr lang="en-IN" sz="1100" dirty="0">
              <a:solidFill>
                <a:schemeClr val="bg1"/>
              </a:solidFill>
            </a:endParaRPr>
          </a:p>
        </p:txBody>
      </p:sp>
      <p:pic>
        <p:nvPicPr>
          <p:cNvPr id="3" name="Picture 2">
            <a:extLst>
              <a:ext uri="{FF2B5EF4-FFF2-40B4-BE49-F238E27FC236}">
                <a16:creationId xmlns:a16="http://schemas.microsoft.com/office/drawing/2014/main" id="{713BC574-0284-15CF-6D2A-68CE00327124}"/>
              </a:ext>
            </a:extLst>
          </p:cNvPr>
          <p:cNvPicPr>
            <a:picLocks noChangeAspect="1"/>
          </p:cNvPicPr>
          <p:nvPr/>
        </p:nvPicPr>
        <p:blipFill>
          <a:blip r:embed="rId3"/>
          <a:stretch>
            <a:fillRect/>
          </a:stretch>
        </p:blipFill>
        <p:spPr>
          <a:xfrm>
            <a:off x="3306300" y="3287455"/>
            <a:ext cx="4043055" cy="60768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B63A75-D83B-4044-C55F-09CAAED084A9}"/>
              </a:ext>
            </a:extLst>
          </p:cNvPr>
          <p:cNvPicPr>
            <a:picLocks noChangeAspect="1"/>
          </p:cNvPicPr>
          <p:nvPr/>
        </p:nvPicPr>
        <p:blipFill>
          <a:blip r:embed="rId2"/>
          <a:stretch>
            <a:fillRect/>
          </a:stretch>
        </p:blipFill>
        <p:spPr>
          <a:xfrm>
            <a:off x="853629" y="529280"/>
            <a:ext cx="5418372" cy="656658"/>
          </a:xfrm>
          <a:prstGeom prst="rect">
            <a:avLst/>
          </a:prstGeom>
        </p:spPr>
      </p:pic>
      <p:pic>
        <p:nvPicPr>
          <p:cNvPr id="5" name="Picture 4">
            <a:extLst>
              <a:ext uri="{FF2B5EF4-FFF2-40B4-BE49-F238E27FC236}">
                <a16:creationId xmlns:a16="http://schemas.microsoft.com/office/drawing/2014/main" id="{A43E49DE-4596-9031-D5B3-84BF75F48424}"/>
              </a:ext>
            </a:extLst>
          </p:cNvPr>
          <p:cNvPicPr>
            <a:picLocks noChangeAspect="1"/>
          </p:cNvPicPr>
          <p:nvPr/>
        </p:nvPicPr>
        <p:blipFill>
          <a:blip r:embed="rId3"/>
          <a:stretch>
            <a:fillRect/>
          </a:stretch>
        </p:blipFill>
        <p:spPr>
          <a:xfrm>
            <a:off x="684209" y="1355696"/>
            <a:ext cx="3014589" cy="3060188"/>
          </a:xfrm>
          <a:prstGeom prst="rect">
            <a:avLst/>
          </a:prstGeom>
        </p:spPr>
      </p:pic>
      <p:sp>
        <p:nvSpPr>
          <p:cNvPr id="7" name="TextBox 6">
            <a:extLst>
              <a:ext uri="{FF2B5EF4-FFF2-40B4-BE49-F238E27FC236}">
                <a16:creationId xmlns:a16="http://schemas.microsoft.com/office/drawing/2014/main" id="{12539F3D-F9BB-6EE4-2BFC-5D78D44A0C53}"/>
              </a:ext>
            </a:extLst>
          </p:cNvPr>
          <p:cNvSpPr txBox="1"/>
          <p:nvPr/>
        </p:nvSpPr>
        <p:spPr>
          <a:xfrm>
            <a:off x="3562815" y="3515638"/>
            <a:ext cx="3313770" cy="900246"/>
          </a:xfrm>
          <a:prstGeom prst="rect">
            <a:avLst/>
          </a:prstGeom>
          <a:noFill/>
        </p:spPr>
        <p:txBody>
          <a:bodyPr wrap="square">
            <a:spAutoFit/>
          </a:bodyPr>
          <a:lstStyle/>
          <a:p>
            <a:pPr marL="285750" indent="-182880">
              <a:spcAft>
                <a:spcPts val="600"/>
              </a:spcAft>
              <a:buClr>
                <a:schemeClr val="tx1">
                  <a:lumMod val="85000"/>
                  <a:lumOff val="15000"/>
                </a:schemeClr>
              </a:buClr>
              <a:buFont typeface="Garamond" pitchFamily="18" charset="0"/>
              <a:buChar char="◦"/>
            </a:pPr>
            <a:r>
              <a:rPr lang="en-US" sz="1050" b="0" i="0" u="none" strike="noStrike" dirty="0">
                <a:solidFill>
                  <a:schemeClr val="bg1"/>
                </a:solidFill>
                <a:effectLst/>
              </a:rPr>
              <a:t>Here, p</a:t>
            </a:r>
            <a:r>
              <a:rPr lang="en-US" sz="1050" b="0" i="0" u="none" strike="noStrike" baseline="-25000" dirty="0">
                <a:solidFill>
                  <a:schemeClr val="bg1"/>
                </a:solidFill>
                <a:effectLst/>
              </a:rPr>
              <a:t>i</a:t>
            </a:r>
            <a:r>
              <a:rPr lang="en-US" sz="1050" b="0" i="0" u="none" strike="noStrike" dirty="0">
                <a:solidFill>
                  <a:schemeClr val="bg1"/>
                </a:solidFill>
                <a:effectLst/>
              </a:rPr>
              <a:t> is the factory gate price for each variety of goods in the country of origin </a:t>
            </a:r>
            <a:r>
              <a:rPr lang="en-US" sz="1050" b="0" i="0" u="none" strike="noStrike" dirty="0" err="1">
                <a:solidFill>
                  <a:schemeClr val="bg1"/>
                </a:solidFill>
                <a:effectLst/>
              </a:rPr>
              <a:t>i</a:t>
            </a:r>
            <a:r>
              <a:rPr lang="en-US" sz="1050" b="0" i="0" u="none" strike="noStrike" dirty="0">
                <a:solidFill>
                  <a:schemeClr val="bg1"/>
                </a:solidFill>
                <a:effectLst/>
              </a:rPr>
              <a:t>, Q</a:t>
            </a:r>
            <a:r>
              <a:rPr lang="en-US" sz="1050" b="0" i="0" u="none" strike="noStrike" baseline="-25000" dirty="0">
                <a:solidFill>
                  <a:schemeClr val="bg1"/>
                </a:solidFill>
                <a:effectLst/>
              </a:rPr>
              <a:t>i </a:t>
            </a:r>
            <a:r>
              <a:rPr lang="en-US" sz="1050" b="0" i="0" u="none" strike="noStrike" dirty="0">
                <a:solidFill>
                  <a:schemeClr val="bg1"/>
                </a:solidFill>
                <a:effectLst/>
              </a:rPr>
              <a:t>is the endowment or quantity supplied of each variety of goods in country </a:t>
            </a:r>
            <a:r>
              <a:rPr lang="en-US" sz="1050" b="0" i="0" u="none" strike="noStrike" dirty="0" err="1">
                <a:solidFill>
                  <a:schemeClr val="bg1"/>
                </a:solidFill>
                <a:effectLst/>
              </a:rPr>
              <a:t>i</a:t>
            </a:r>
            <a:r>
              <a:rPr lang="en-US" sz="1050" b="0" i="0" u="none" strike="noStrike" dirty="0">
                <a:solidFill>
                  <a:schemeClr val="bg1"/>
                </a:solidFill>
                <a:effectLst/>
              </a:rPr>
              <a:t>, </a:t>
            </a:r>
            <a:r>
              <a:rPr lang="en-US" sz="1050" b="0" i="0" u="none" strike="noStrike" dirty="0" err="1">
                <a:solidFill>
                  <a:schemeClr val="bg1"/>
                </a:solidFill>
                <a:effectLst/>
              </a:rPr>
              <a:t>Φ</a:t>
            </a:r>
            <a:r>
              <a:rPr lang="en-US" sz="1050" b="0" i="0" u="none" strike="noStrike" baseline="-25000" dirty="0" err="1">
                <a:solidFill>
                  <a:schemeClr val="bg1"/>
                </a:solidFill>
                <a:effectLst/>
              </a:rPr>
              <a:t>i</a:t>
            </a:r>
            <a:r>
              <a:rPr lang="en-US" sz="1050" b="0" i="0" u="none" strike="noStrike" baseline="-25000" dirty="0">
                <a:solidFill>
                  <a:schemeClr val="bg1"/>
                </a:solidFill>
                <a:effectLst/>
              </a:rPr>
              <a:t> </a:t>
            </a:r>
            <a:r>
              <a:rPr lang="en-US" sz="1050" b="0" i="0" u="none" strike="noStrike" dirty="0">
                <a:solidFill>
                  <a:schemeClr val="bg1"/>
                </a:solidFill>
                <a:effectLst/>
              </a:rPr>
              <a:t>is an exogenous parameter.</a:t>
            </a:r>
            <a:endParaRPr lang="en-US" sz="1050" dirty="0">
              <a:solidFill>
                <a:schemeClr val="bg1"/>
              </a:solidFill>
            </a:endParaRPr>
          </a:p>
        </p:txBody>
      </p:sp>
      <p:sp>
        <p:nvSpPr>
          <p:cNvPr id="8" name="TextBox 7">
            <a:extLst>
              <a:ext uri="{FF2B5EF4-FFF2-40B4-BE49-F238E27FC236}">
                <a16:creationId xmlns:a16="http://schemas.microsoft.com/office/drawing/2014/main" id="{6A707122-6522-CEFD-D4FE-40F477321B5F}"/>
              </a:ext>
            </a:extLst>
          </p:cNvPr>
          <p:cNvSpPr txBox="1"/>
          <p:nvPr/>
        </p:nvSpPr>
        <p:spPr>
          <a:xfrm>
            <a:off x="3672375" y="2495956"/>
            <a:ext cx="6408420" cy="369332"/>
          </a:xfrm>
          <a:prstGeom prst="rect">
            <a:avLst/>
          </a:prstGeom>
          <a:noFill/>
        </p:spPr>
        <p:txBody>
          <a:bodyPr wrap="square" rtlCol="0">
            <a:spAutoFit/>
          </a:bodyPr>
          <a:lstStyle/>
          <a:p>
            <a:r>
              <a:rPr lang="en-IN" sz="1800" b="1" dirty="0">
                <a:solidFill>
                  <a:schemeClr val="accent1"/>
                </a:solidFill>
              </a:rPr>
              <a:t>General Equilibrium Effects of Trade policy</a:t>
            </a:r>
          </a:p>
        </p:txBody>
      </p:sp>
    </p:spTree>
    <p:extLst>
      <p:ext uri="{BB962C8B-B14F-4D97-AF65-F5344CB8AC3E}">
        <p14:creationId xmlns:p14="http://schemas.microsoft.com/office/powerpoint/2010/main" val="2123769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96878E-0CDA-267F-1B4F-6F778A5D011E}"/>
              </a:ext>
            </a:extLst>
          </p:cNvPr>
          <p:cNvSpPr txBox="1"/>
          <p:nvPr/>
        </p:nvSpPr>
        <p:spPr>
          <a:xfrm>
            <a:off x="617220" y="522264"/>
            <a:ext cx="6408420" cy="369332"/>
          </a:xfrm>
          <a:prstGeom prst="rect">
            <a:avLst/>
          </a:prstGeom>
          <a:noFill/>
        </p:spPr>
        <p:txBody>
          <a:bodyPr wrap="square" rtlCol="0">
            <a:spAutoFit/>
          </a:bodyPr>
          <a:lstStyle/>
          <a:p>
            <a:r>
              <a:rPr lang="en-IN" sz="1800" b="1" dirty="0">
                <a:solidFill>
                  <a:schemeClr val="accent1"/>
                </a:solidFill>
              </a:rPr>
              <a:t>General Equilibrium Effects of Trade policy</a:t>
            </a:r>
          </a:p>
        </p:txBody>
      </p:sp>
      <p:sp>
        <p:nvSpPr>
          <p:cNvPr id="5" name="TextBox 4">
            <a:extLst>
              <a:ext uri="{FF2B5EF4-FFF2-40B4-BE49-F238E27FC236}">
                <a16:creationId xmlns:a16="http://schemas.microsoft.com/office/drawing/2014/main" id="{1C0C0EF4-49F3-00FB-E33A-42FBCC397323}"/>
              </a:ext>
            </a:extLst>
          </p:cNvPr>
          <p:cNvSpPr txBox="1"/>
          <p:nvPr/>
        </p:nvSpPr>
        <p:spPr>
          <a:xfrm>
            <a:off x="617220" y="1018565"/>
            <a:ext cx="7795260" cy="600164"/>
          </a:xfrm>
          <a:prstGeom prst="rect">
            <a:avLst/>
          </a:prstGeom>
          <a:noFill/>
        </p:spPr>
        <p:txBody>
          <a:bodyPr wrap="square">
            <a:spAutoFit/>
          </a:bodyPr>
          <a:lstStyle/>
          <a:p>
            <a:r>
              <a:rPr lang="en-US" sz="1100" b="0" i="0" u="none" strike="noStrike" dirty="0">
                <a:solidFill>
                  <a:schemeClr val="bg1"/>
                </a:solidFill>
                <a:effectLst/>
                <a:latin typeface="Times New Roman" panose="02020603050405020304" pitchFamily="18" charset="0"/>
              </a:rPr>
              <a:t>Once  we have estimated the trade cost elasticities, estimates of fixed effects along with output and expenditure data, then </a:t>
            </a:r>
            <a:r>
              <a:rPr lang="en-US" sz="1100" b="1" i="0" u="none" strike="noStrike" dirty="0">
                <a:solidFill>
                  <a:schemeClr val="bg1"/>
                </a:solidFill>
                <a:effectLst/>
                <a:latin typeface="Times New Roman" panose="02020603050405020304" pitchFamily="18" charset="0"/>
              </a:rPr>
              <a:t>GE analysis estimates</a:t>
            </a:r>
            <a:r>
              <a:rPr lang="en-US" sz="1100" b="0" i="0" u="none" strike="noStrike" dirty="0">
                <a:solidFill>
                  <a:schemeClr val="bg1"/>
                </a:solidFill>
                <a:effectLst/>
                <a:latin typeface="Times New Roman" panose="02020603050405020304" pitchFamily="18" charset="0"/>
              </a:rPr>
              <a:t> will be constructed. The process will be repeated for conditional and full endowment scenarios. Here we follow the works of Head and Mayer (2014) and </a:t>
            </a:r>
            <a:r>
              <a:rPr lang="en-US" sz="1100" b="0" i="0" u="none" strike="noStrike" dirty="0" err="1">
                <a:solidFill>
                  <a:schemeClr val="bg1"/>
                </a:solidFill>
                <a:effectLst/>
                <a:latin typeface="Times New Roman" panose="02020603050405020304" pitchFamily="18" charset="0"/>
              </a:rPr>
              <a:t>Yotov</a:t>
            </a:r>
            <a:r>
              <a:rPr lang="en-US" sz="1100" b="0" i="0" u="none" strike="noStrike" dirty="0">
                <a:solidFill>
                  <a:schemeClr val="bg1"/>
                </a:solidFill>
                <a:effectLst/>
                <a:latin typeface="Times New Roman" panose="02020603050405020304" pitchFamily="18" charset="0"/>
              </a:rPr>
              <a:t> (2016).</a:t>
            </a:r>
            <a:endParaRPr lang="en-IN" sz="1100" dirty="0">
              <a:solidFill>
                <a:schemeClr val="bg1"/>
              </a:solidFill>
            </a:endParaRPr>
          </a:p>
        </p:txBody>
      </p:sp>
      <p:sp>
        <p:nvSpPr>
          <p:cNvPr id="8" name="TextBox 7">
            <a:extLst>
              <a:ext uri="{FF2B5EF4-FFF2-40B4-BE49-F238E27FC236}">
                <a16:creationId xmlns:a16="http://schemas.microsoft.com/office/drawing/2014/main" id="{E9236CCF-C91A-6DD5-557C-A4997515D002}"/>
              </a:ext>
            </a:extLst>
          </p:cNvPr>
          <p:cNvSpPr txBox="1"/>
          <p:nvPr/>
        </p:nvSpPr>
        <p:spPr>
          <a:xfrm>
            <a:off x="617220" y="1745471"/>
            <a:ext cx="8008620" cy="769441"/>
          </a:xfrm>
          <a:prstGeom prst="rect">
            <a:avLst/>
          </a:prstGeom>
          <a:noFill/>
        </p:spPr>
        <p:txBody>
          <a:bodyPr wrap="square">
            <a:spAutoFit/>
          </a:bodyPr>
          <a:lstStyle/>
          <a:p>
            <a:pPr rtl="0">
              <a:spcBef>
                <a:spcPts val="0"/>
              </a:spcBef>
              <a:spcAft>
                <a:spcPts val="0"/>
              </a:spcAft>
            </a:pPr>
            <a:r>
              <a:rPr lang="en-US" sz="1100" b="0" i="0" u="none" strike="noStrike" dirty="0">
                <a:solidFill>
                  <a:schemeClr val="bg1"/>
                </a:solidFill>
                <a:effectLst/>
                <a:latin typeface="Times New Roman" panose="02020603050405020304" pitchFamily="18" charset="0"/>
              </a:rPr>
              <a:t>For General Equilibrium (GE) analysis, we will evaluate four metrics: Partial Trade Impact (</a:t>
            </a:r>
            <a:r>
              <a:rPr lang="en-US" sz="1100" b="1" i="0" u="none" strike="noStrike" dirty="0">
                <a:solidFill>
                  <a:schemeClr val="bg1"/>
                </a:solidFill>
                <a:effectLst/>
                <a:latin typeface="Times New Roman" panose="02020603050405020304" pitchFamily="18" charset="0"/>
              </a:rPr>
              <a:t>PTI</a:t>
            </a:r>
            <a:r>
              <a:rPr lang="en-US" sz="1100" b="0" i="0" u="none" strike="noStrike" dirty="0">
                <a:solidFill>
                  <a:schemeClr val="bg1"/>
                </a:solidFill>
                <a:effectLst/>
                <a:latin typeface="Times New Roman" panose="02020603050405020304" pitchFamily="18" charset="0"/>
              </a:rPr>
              <a:t>), Modular Trade Impact </a:t>
            </a:r>
            <a:r>
              <a:rPr lang="en-US" sz="1100" b="1" i="0" u="none" strike="noStrike" dirty="0">
                <a:solidFill>
                  <a:schemeClr val="bg1"/>
                </a:solidFill>
                <a:effectLst/>
                <a:latin typeface="Times New Roman" panose="02020603050405020304" pitchFamily="18" charset="0"/>
              </a:rPr>
              <a:t>(MTI</a:t>
            </a:r>
            <a:r>
              <a:rPr lang="en-US" sz="1100" b="0" i="0" u="none" strike="noStrike" dirty="0">
                <a:solidFill>
                  <a:schemeClr val="bg1"/>
                </a:solidFill>
                <a:effectLst/>
                <a:latin typeface="Times New Roman" panose="02020603050405020304" pitchFamily="18" charset="0"/>
              </a:rPr>
              <a:t>), General Equilibrium Trade Impact (</a:t>
            </a:r>
            <a:r>
              <a:rPr lang="en-US" sz="1100" b="1" i="0" u="none" strike="noStrike" dirty="0">
                <a:solidFill>
                  <a:schemeClr val="bg1"/>
                </a:solidFill>
                <a:effectLst/>
                <a:latin typeface="Times New Roman" panose="02020603050405020304" pitchFamily="18" charset="0"/>
              </a:rPr>
              <a:t>GETI</a:t>
            </a:r>
            <a:r>
              <a:rPr lang="en-US" sz="1100" b="0" i="0" u="none" strike="noStrike" dirty="0">
                <a:solidFill>
                  <a:schemeClr val="bg1"/>
                </a:solidFill>
                <a:effectLst/>
                <a:latin typeface="Times New Roman" panose="02020603050405020304" pitchFamily="18" charset="0"/>
              </a:rPr>
              <a:t>),  (as given by Head and Mayer, 2014) and Welfare(Anderson, Larch, </a:t>
            </a:r>
            <a:r>
              <a:rPr lang="en-US" sz="1100" b="0" i="0" u="none" strike="noStrike" dirty="0" err="1">
                <a:solidFill>
                  <a:schemeClr val="bg1"/>
                </a:solidFill>
                <a:effectLst/>
                <a:latin typeface="Times New Roman" panose="02020603050405020304" pitchFamily="18" charset="0"/>
              </a:rPr>
              <a:t>Yotov</a:t>
            </a:r>
            <a:r>
              <a:rPr lang="en-US" sz="1100" b="0" i="0" u="none" strike="noStrike" dirty="0">
                <a:solidFill>
                  <a:schemeClr val="bg1"/>
                </a:solidFill>
                <a:effectLst/>
                <a:latin typeface="Times New Roman" panose="02020603050405020304" pitchFamily="18" charset="0"/>
              </a:rPr>
              <a:t>, 2017).</a:t>
            </a:r>
            <a:endParaRPr lang="en-US" sz="1100" b="0" dirty="0">
              <a:solidFill>
                <a:schemeClr val="bg1"/>
              </a:solidFill>
              <a:effectLst/>
            </a:endParaRPr>
          </a:p>
          <a:p>
            <a:br>
              <a:rPr lang="en-US" sz="1100" b="0" dirty="0">
                <a:solidFill>
                  <a:schemeClr val="bg1"/>
                </a:solidFill>
                <a:effectLst/>
              </a:rPr>
            </a:br>
            <a:endParaRPr lang="en-IN" sz="1100" dirty="0">
              <a:solidFill>
                <a:schemeClr val="bg1"/>
              </a:solidFill>
            </a:endParaRPr>
          </a:p>
        </p:txBody>
      </p:sp>
      <p:sp>
        <p:nvSpPr>
          <p:cNvPr id="10" name="TextBox 9">
            <a:extLst>
              <a:ext uri="{FF2B5EF4-FFF2-40B4-BE49-F238E27FC236}">
                <a16:creationId xmlns:a16="http://schemas.microsoft.com/office/drawing/2014/main" id="{45A085D5-EC70-D0AF-4EE6-A758B5BB4FE5}"/>
              </a:ext>
            </a:extLst>
          </p:cNvPr>
          <p:cNvSpPr txBox="1"/>
          <p:nvPr/>
        </p:nvSpPr>
        <p:spPr>
          <a:xfrm>
            <a:off x="617220" y="2241889"/>
            <a:ext cx="8008620" cy="1015663"/>
          </a:xfrm>
          <a:prstGeom prst="rect">
            <a:avLst/>
          </a:prstGeom>
          <a:noFill/>
        </p:spPr>
        <p:txBody>
          <a:bodyPr wrap="square">
            <a:spAutoFit/>
          </a:bodyPr>
          <a:lstStyle/>
          <a:p>
            <a:r>
              <a:rPr lang="en-US" sz="1200" b="0" i="0" u="none" strike="noStrike" dirty="0">
                <a:solidFill>
                  <a:schemeClr val="bg1"/>
                </a:solidFill>
                <a:effectLst/>
                <a:latin typeface="Times New Roman" panose="02020603050405020304" pitchFamily="18" charset="0"/>
              </a:rPr>
              <a:t>PTI focuses on the 'partial' effects of changes in trade costs, capturing their direct impact without considering Multilateral Trade Resistance (MTR) terms or fluctuations in output and expenditure. MTI goes a step further by including the effects of changing inward and outward MTR terms due to trade cost alterations, offering a conditional GE perspective. GETI provides the most comprehensive view, taking into account changes in production, expenditure, MTR terms, and PTI, to measure the full equilibrium impact of variations in trade costs.</a:t>
            </a:r>
            <a:endParaRPr lang="en-IN" sz="1200" dirty="0">
              <a:solidFill>
                <a:schemeClr val="bg1"/>
              </a:solidFill>
            </a:endParaRPr>
          </a:p>
        </p:txBody>
      </p:sp>
      <p:pic>
        <p:nvPicPr>
          <p:cNvPr id="12" name="Picture 11">
            <a:extLst>
              <a:ext uri="{FF2B5EF4-FFF2-40B4-BE49-F238E27FC236}">
                <a16:creationId xmlns:a16="http://schemas.microsoft.com/office/drawing/2014/main" id="{8DFA9F7C-21C2-816D-F40B-647957C2A9B0}"/>
              </a:ext>
            </a:extLst>
          </p:cNvPr>
          <p:cNvPicPr>
            <a:picLocks noChangeAspect="1"/>
          </p:cNvPicPr>
          <p:nvPr/>
        </p:nvPicPr>
        <p:blipFill>
          <a:blip r:embed="rId2"/>
          <a:stretch>
            <a:fillRect/>
          </a:stretch>
        </p:blipFill>
        <p:spPr>
          <a:xfrm>
            <a:off x="1249547" y="3383230"/>
            <a:ext cx="2293754" cy="868674"/>
          </a:xfrm>
          <a:prstGeom prst="rect">
            <a:avLst/>
          </a:prstGeom>
        </p:spPr>
      </p:pic>
      <p:pic>
        <p:nvPicPr>
          <p:cNvPr id="14" name="Picture 13">
            <a:extLst>
              <a:ext uri="{FF2B5EF4-FFF2-40B4-BE49-F238E27FC236}">
                <a16:creationId xmlns:a16="http://schemas.microsoft.com/office/drawing/2014/main" id="{6AA59E5D-8360-7F55-02DB-E8044822B7FE}"/>
              </a:ext>
            </a:extLst>
          </p:cNvPr>
          <p:cNvPicPr>
            <a:picLocks noChangeAspect="1"/>
          </p:cNvPicPr>
          <p:nvPr/>
        </p:nvPicPr>
        <p:blipFill>
          <a:blip r:embed="rId3"/>
          <a:stretch>
            <a:fillRect/>
          </a:stretch>
        </p:blipFill>
        <p:spPr>
          <a:xfrm>
            <a:off x="4347065" y="3226350"/>
            <a:ext cx="2762395" cy="1076013"/>
          </a:xfrm>
          <a:prstGeom prst="rect">
            <a:avLst/>
          </a:prstGeom>
        </p:spPr>
      </p:pic>
      <p:sp>
        <p:nvSpPr>
          <p:cNvPr id="4" name="TextBox 3">
            <a:extLst>
              <a:ext uri="{FF2B5EF4-FFF2-40B4-BE49-F238E27FC236}">
                <a16:creationId xmlns:a16="http://schemas.microsoft.com/office/drawing/2014/main" id="{496AFB84-2B52-C792-0031-786237013CDC}"/>
              </a:ext>
            </a:extLst>
          </p:cNvPr>
          <p:cNvSpPr txBox="1"/>
          <p:nvPr/>
        </p:nvSpPr>
        <p:spPr>
          <a:xfrm>
            <a:off x="721112" y="4302363"/>
            <a:ext cx="5285678" cy="307777"/>
          </a:xfrm>
          <a:prstGeom prst="rect">
            <a:avLst/>
          </a:prstGeom>
          <a:noFill/>
        </p:spPr>
        <p:txBody>
          <a:bodyPr wrap="square" rtlCol="0">
            <a:spAutoFit/>
          </a:bodyPr>
          <a:lstStyle/>
          <a:p>
            <a:r>
              <a:rPr lang="en-IN" dirty="0">
                <a:solidFill>
                  <a:schemeClr val="bg1"/>
                </a:solidFill>
              </a:rPr>
              <a:t>Last Step is the counterfactual Scenario Analysis</a:t>
            </a:r>
          </a:p>
        </p:txBody>
      </p:sp>
    </p:spTree>
    <p:extLst>
      <p:ext uri="{BB962C8B-B14F-4D97-AF65-F5344CB8AC3E}">
        <p14:creationId xmlns:p14="http://schemas.microsoft.com/office/powerpoint/2010/main" val="3518675033"/>
      </p:ext>
    </p:extLst>
  </p:cSld>
  <p:clrMapOvr>
    <a:masterClrMapping/>
  </p:clrMapOvr>
</p:sld>
</file>

<file path=ppt/theme/theme1.xml><?xml version="1.0" encoding="utf-8"?>
<a:theme xmlns:a="http://schemas.openxmlformats.org/drawingml/2006/main" name="Bold Abstract Shapes Social Media Strategy by Slidesgo">
  <a:themeElements>
    <a:clrScheme name="Simple Light">
      <a:dk1>
        <a:srgbClr val="1D1C23"/>
      </a:dk1>
      <a:lt1>
        <a:srgbClr val="FFFFFF"/>
      </a:lt1>
      <a:dk2>
        <a:srgbClr val="FFC651"/>
      </a:dk2>
      <a:lt2>
        <a:srgbClr val="F45344"/>
      </a:lt2>
      <a:accent1>
        <a:srgbClr val="81C1B8"/>
      </a:accent1>
      <a:accent2>
        <a:srgbClr val="4E98C7"/>
      </a:accent2>
      <a:accent3>
        <a:srgbClr val="DBAAE0"/>
      </a:accent3>
      <a:accent4>
        <a:srgbClr val="FF98D2"/>
      </a:accent4>
      <a:accent5>
        <a:srgbClr val="F4F0E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10376</TotalTime>
  <Words>5584</Words>
  <Application>Microsoft Office PowerPoint</Application>
  <PresentationFormat>On-screen Show (16:9)</PresentationFormat>
  <Paragraphs>344</Paragraphs>
  <Slides>39</Slides>
  <Notes>10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39</vt:i4>
      </vt:variant>
    </vt:vector>
  </HeadingPairs>
  <TitlesOfParts>
    <vt:vector size="54" baseType="lpstr">
      <vt:lpstr>ArialMT</vt:lpstr>
      <vt:lpstr>Google Sans</vt:lpstr>
      <vt:lpstr>Mada</vt:lpstr>
      <vt:lpstr>Albert Sans</vt:lpstr>
      <vt:lpstr>Courier New</vt:lpstr>
      <vt:lpstr>Arial</vt:lpstr>
      <vt:lpstr>Söhne</vt:lpstr>
      <vt:lpstr>Wingdings</vt:lpstr>
      <vt:lpstr>Albert Sans Light</vt:lpstr>
      <vt:lpstr>Garamond</vt:lpstr>
      <vt:lpstr>Times New Roman</vt:lpstr>
      <vt:lpstr>TimesNewRomanPSMT</vt:lpstr>
      <vt:lpstr>Nunito Light</vt:lpstr>
      <vt:lpstr>Roboto</vt:lpstr>
      <vt:lpstr>Bold Abstract Shapes Social Media Strategy by Slidesgo</vt:lpstr>
      <vt:lpstr>        Reconfiguring the ASEAN Framework: General Equilibrium Impact of Australia's Inclusion and India's Exclusion - A Structural Gravity Model Analysis  </vt:lpstr>
      <vt:lpstr>Introduction</vt:lpstr>
      <vt:lpstr>Objective and Significance</vt:lpstr>
      <vt:lpstr>PowerPoint Presentation</vt:lpstr>
      <vt:lpstr>PowerPoint Presentation</vt:lpstr>
      <vt:lpstr>Base Model</vt:lpstr>
      <vt:lpstr>PowerPoint Presentation</vt:lpstr>
      <vt:lpstr>PowerPoint Presentation</vt:lpstr>
      <vt:lpstr>PowerPoint Presentation</vt:lpstr>
      <vt:lpstr>PowerPoint Presentation</vt:lpstr>
      <vt:lpstr>PowerPoint Presentation</vt:lpstr>
      <vt:lpstr>Initial Idea</vt:lpstr>
      <vt:lpstr>PowerPoint Presentation</vt:lpstr>
      <vt:lpstr>pip install gegravity import gegravity as ge import pandas as pd  # Increase number of columns printed for a pandas DataFrame pd.set_option("display.max_columns", None) pd.set_option('display.width', 1000) import gme as gme  Next, load the gravity data  from google.colab import files uploaded = files.upload() gravity_data_location = "/content/DEBASHREE_FINALDATASET_200307.csv" grav_data = pd.read_csv(gravity_data_location) df = pd.read_csv('/content/DEBASHREE_FINALDATASET_200307.csv') print(grav_data.head())  Prepare data and econometric inputs for GE model   #Define GME Estimation Data gme_data = gme.EstimationData(grav_data, # Dataset                               imp_var_name="iso_o", # Importer column name                               exp_var_name="iso_d", # Exporter column name                               year_var_name = "year",  # Year column name                               trade_var_name=“trade_o")  # Trade column name #Create Gravity Model gme_model = gme.EstimationModel(gme_data, # Specify data to use                                 lhs_var="TRADE",                               # dependent, "left hand side" variable                                 rhs_var=[ "tariff","contig","comlang_off","comcol",# independent variables                                          “lndist", "pta",“international"],                                 fixed_effects=[["iso_o"],["iso_d"]])     # Fixed effects to use   </vt:lpstr>
      <vt:lpstr>PowerPoint Presentation</vt:lpstr>
      <vt:lpstr>PowerPoint Presentation</vt:lpstr>
      <vt:lpstr>PowerPoint Presentation</vt:lpstr>
      <vt:lpstr>PowerPoint Presentation</vt:lpstr>
      <vt:lpstr>PowerPoint Presentation</vt:lpstr>
      <vt:lpstr>PowerPoint Presentation</vt:lpstr>
      <vt:lpstr>INDIA’S EXIT</vt:lpstr>
      <vt:lpstr>PowerPoint Presentation</vt:lpstr>
      <vt:lpstr>PowerPoint Presentation</vt:lpstr>
      <vt:lpstr>PowerPoint Presentation</vt:lpstr>
      <vt:lpstr>PowerPoint Presentation</vt:lpstr>
      <vt:lpstr>PowerPoint Presentation</vt:lpstr>
      <vt:lpstr>AUSTRALIA’S ENTRY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Equilibrium Impact and Comparison of Trade Agreements in ASEAN: A Structural Gravity Model Analysis</dc:title>
  <dc:creator>DEBASHREE PRIYA SAHOO</dc:creator>
  <cp:lastModifiedBy>DEBASHREE PRIYA SAHOO</cp:lastModifiedBy>
  <cp:revision>8</cp:revision>
  <dcterms:modified xsi:type="dcterms:W3CDTF">2023-11-16T12:46:16Z</dcterms:modified>
</cp:coreProperties>
</file>