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86" r:id="rId1"/>
  </p:sldMasterIdLst>
  <p:notesMasterIdLst>
    <p:notesMasterId r:id="rId19"/>
  </p:notesMasterIdLst>
  <p:sldIdLst>
    <p:sldId id="281" r:id="rId2"/>
    <p:sldId id="258" r:id="rId3"/>
    <p:sldId id="282" r:id="rId4"/>
    <p:sldId id="283" r:id="rId5"/>
    <p:sldId id="277" r:id="rId6"/>
    <p:sldId id="260" r:id="rId7"/>
    <p:sldId id="265" r:id="rId8"/>
    <p:sldId id="280" r:id="rId9"/>
    <p:sldId id="267" r:id="rId10"/>
    <p:sldId id="284" r:id="rId11"/>
    <p:sldId id="286" r:id="rId12"/>
    <p:sldId id="289" r:id="rId13"/>
    <p:sldId id="290" r:id="rId14"/>
    <p:sldId id="291" r:id="rId15"/>
    <p:sldId id="279" r:id="rId16"/>
    <p:sldId id="263"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B3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p:cViewPr varScale="1">
        <p:scale>
          <a:sx n="68" d="100"/>
          <a:sy n="68" d="100"/>
        </p:scale>
        <p:origin x="1410" y="72"/>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panose="020B0604020202020204"/>
              </a:rPr>
              <a:t>Click to edit the notes format</a:t>
            </a:r>
          </a:p>
        </p:txBody>
      </p:sp>
      <p:sp>
        <p:nvSpPr>
          <p:cNvPr id="73" name="PlaceHolder 2"/>
          <p:cNvSpPr>
            <a:spLocks noGrp="1"/>
          </p:cNvSpPr>
          <p:nvPr>
            <p:ph type="hdr"/>
          </p:nvPr>
        </p:nvSpPr>
        <p:spPr>
          <a:xfrm>
            <a:off x="0" y="0"/>
            <a:ext cx="3280320" cy="534240"/>
          </a:xfrm>
          <a:prstGeom prst="rect">
            <a:avLst/>
          </a:prstGeom>
        </p:spPr>
        <p:txBody>
          <a:bodyPr lIns="0" tIns="0" rIns="0" bIns="0"/>
          <a:lstStyle/>
          <a:p>
            <a:r>
              <a:rPr lang="en-IN" sz="1400">
                <a:latin typeface="Times New Roman" panose="02020603050405020304"/>
              </a:rPr>
              <a:t>&lt;header&gt;</a:t>
            </a:r>
          </a:p>
        </p:txBody>
      </p:sp>
      <p:sp>
        <p:nvSpPr>
          <p:cNvPr id="74" name="PlaceHolder 3"/>
          <p:cNvSpPr>
            <a:spLocks noGrp="1"/>
          </p:cNvSpPr>
          <p:nvPr>
            <p:ph type="dt"/>
          </p:nvPr>
        </p:nvSpPr>
        <p:spPr>
          <a:xfrm>
            <a:off x="4279320" y="0"/>
            <a:ext cx="3280320" cy="534240"/>
          </a:xfrm>
          <a:prstGeom prst="rect">
            <a:avLst/>
          </a:prstGeom>
        </p:spPr>
        <p:txBody>
          <a:bodyPr lIns="0" tIns="0" rIns="0" bIns="0"/>
          <a:lstStyle/>
          <a:p>
            <a:pPr algn="r"/>
            <a:r>
              <a:rPr lang="en-IN" sz="1400">
                <a:latin typeface="Times New Roman" panose="02020603050405020304"/>
              </a:rPr>
              <a:t>&lt;date/time&gt;</a:t>
            </a:r>
          </a:p>
        </p:txBody>
      </p:sp>
      <p:sp>
        <p:nvSpPr>
          <p:cNvPr id="75" name="PlaceHolder 4"/>
          <p:cNvSpPr>
            <a:spLocks noGrp="1"/>
          </p:cNvSpPr>
          <p:nvPr>
            <p:ph type="ftr"/>
          </p:nvPr>
        </p:nvSpPr>
        <p:spPr>
          <a:xfrm>
            <a:off x="0" y="10157400"/>
            <a:ext cx="3280320" cy="534240"/>
          </a:xfrm>
          <a:prstGeom prst="rect">
            <a:avLst/>
          </a:prstGeom>
        </p:spPr>
        <p:txBody>
          <a:bodyPr lIns="0" tIns="0" rIns="0" bIns="0" anchor="b"/>
          <a:lstStyle/>
          <a:p>
            <a:r>
              <a:rPr lang="en-IN" sz="1400">
                <a:latin typeface="Times New Roman" panose="02020603050405020304"/>
              </a:rPr>
              <a:t>&lt;footer&gt;</a:t>
            </a:r>
          </a:p>
        </p:txBody>
      </p:sp>
      <p:sp>
        <p:nvSpPr>
          <p:cNvPr id="76" name="PlaceHolder 5"/>
          <p:cNvSpPr>
            <a:spLocks noGrp="1"/>
          </p:cNvSpPr>
          <p:nvPr>
            <p:ph type="sldNum"/>
          </p:nvPr>
        </p:nvSpPr>
        <p:spPr>
          <a:xfrm>
            <a:off x="4279320" y="10157400"/>
            <a:ext cx="3280320" cy="534240"/>
          </a:xfrm>
          <a:prstGeom prst="rect">
            <a:avLst/>
          </a:prstGeom>
        </p:spPr>
        <p:txBody>
          <a:bodyPr lIns="0" tIns="0" rIns="0" bIns="0" anchor="b"/>
          <a:lstStyle/>
          <a:p>
            <a:pPr algn="r"/>
            <a:fld id="{0613D2A3-2BBB-451A-B2C2-14B39F74A37A}" type="slidenum">
              <a:rPr lang="en-IN" sz="1400">
                <a:latin typeface="Times New Roman" panose="02020603050405020304"/>
              </a:rPr>
              <a:t>‹#›</a:t>
            </a:fld>
            <a:endParaRPr lang="en-IN" sz="1400">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idx="10"/>
          </p:nvPr>
        </p:nvSpPr>
        <p:spPr/>
        <p:txBody>
          <a:bodyPr/>
          <a:lstStyle/>
          <a:p>
            <a:pPr algn="r"/>
            <a:fld id="{0613D2A3-2BBB-451A-B2C2-14B39F74A37A}" type="slidenum">
              <a:rPr lang="en-IN" sz="1400" smtClean="0">
                <a:latin typeface="Times New Roman" panose="02020603050405020304"/>
              </a:r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9B81F-C347-4BEF-BFDF-29C42F48304A}" type="datetimeFigureOut">
              <a:rPr lang="en-US" smtClean="0"/>
              <a:t>4/22/2018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kumimoji="0" lang="en-US"/>
          </a:p>
        </p:txBody>
      </p:sp>
      <p:sp>
        <p:nvSpPr>
          <p:cNvPr id="6" name="Slide Number Placeholder 5"/>
          <p:cNvSpPr>
            <a:spLocks noGrp="1"/>
          </p:cNvSpPr>
          <p:nvPr>
            <p:ph type="sldNum" sz="quarter" idx="12"/>
          </p:nvPr>
        </p:nvSpPr>
        <p:spPr>
          <a:xfrm>
            <a:off x="1434703" y="798973"/>
            <a:ext cx="802005" cy="503578"/>
          </a:xfrm>
        </p:spPr>
        <p:txBody>
          <a:bodyPr/>
          <a:lstStyle/>
          <a:p>
            <a:fld id="{042AED99-7FB4-404E-8A97-64753DCE42EC}" type="slidenum">
              <a:rPr kumimoji="0" lang="en-US" smtClean="0"/>
              <a:t>‹#›</a:t>
            </a:fld>
            <a:endParaRPr kumimoji="0"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712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9B81F-C347-4BEF-BFDF-29C42F48304A}" type="datetimeFigureOut">
              <a:rPr lang="en-US" smtClean="0"/>
              <a:t>4/22/2018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spTree>
    <p:extLst>
      <p:ext uri="{BB962C8B-B14F-4D97-AF65-F5344CB8AC3E}">
        <p14:creationId xmlns:p14="http://schemas.microsoft.com/office/powerpoint/2010/main" val="203761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9B81F-C347-4BEF-BFDF-29C42F48304A}" type="datetimeFigureOut">
              <a:rPr lang="en-US" smtClean="0"/>
              <a:t>4/22/2018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813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9B81F-C347-4BEF-BFDF-29C42F48304A}" type="datetimeFigureOut">
              <a:rPr lang="en-US" smtClean="0"/>
              <a:t>4/22/2018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301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t>4/22/2018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794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9B81F-C347-4BEF-BFDF-29C42F48304A}" type="datetimeFigureOut">
              <a:rPr lang="en-US" smtClean="0"/>
              <a:t>4/22/2018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t>‹#›</a:t>
            </a:fld>
            <a:endParaRPr kumimoji="0"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30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9B81F-C347-4BEF-BFDF-29C42F48304A}" type="datetimeFigureOut">
              <a:rPr lang="en-US" smtClean="0"/>
              <a:t>4/22/2018</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t>‹#›</a:t>
            </a:fld>
            <a:endParaRPr kumimoji="0" lang="en-US"/>
          </a:p>
        </p:txBody>
      </p:sp>
    </p:spTree>
    <p:extLst>
      <p:ext uri="{BB962C8B-B14F-4D97-AF65-F5344CB8AC3E}">
        <p14:creationId xmlns:p14="http://schemas.microsoft.com/office/powerpoint/2010/main" val="222018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9B81F-C347-4BEF-BFDF-29C42F48304A}" type="datetimeFigureOut">
              <a:rPr lang="en-US" smtClean="0"/>
              <a:t>4/22/2018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t>‹#›</a:t>
            </a:fld>
            <a:endParaRPr kumimoji="0" lang="en-US"/>
          </a:p>
        </p:txBody>
      </p:sp>
    </p:spTree>
    <p:extLst>
      <p:ext uri="{BB962C8B-B14F-4D97-AF65-F5344CB8AC3E}">
        <p14:creationId xmlns:p14="http://schemas.microsoft.com/office/powerpoint/2010/main" val="3236815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t>4/22/2018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t>‹#›</a:t>
            </a:fld>
            <a:endParaRPr kumimoji="0" lang="en-US"/>
          </a:p>
        </p:txBody>
      </p:sp>
    </p:spTree>
    <p:extLst>
      <p:ext uri="{BB962C8B-B14F-4D97-AF65-F5344CB8AC3E}">
        <p14:creationId xmlns:p14="http://schemas.microsoft.com/office/powerpoint/2010/main" val="200118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t>4/22/2018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t>‹#›</a:t>
            </a:fld>
            <a:endParaRPr kumimoji="0"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591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7C9B81F-C347-4BEF-BFDF-29C42F48304A}" type="datetimeFigureOut">
              <a:rPr lang="en-US" smtClean="0"/>
              <a:t>4/22/2018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t>‹#›</a:t>
            </a:fld>
            <a:endParaRPr kumimoji="0"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55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7C3A134-F1C3-464B-BF47-54DC2DE08F52}" type="datetimeFigureOut">
              <a:rPr lang="en-US" smtClean="0"/>
              <a:t>4/22/2018</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0"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9648F39E-9C37-485F-AC97-16BB4BDF9F49}" type="slidenum">
              <a:rPr kumimoji="0" lang="en-US" smtClean="0"/>
              <a:t>‹#›</a:t>
            </a:fld>
            <a:endParaRPr kumimoji="0" lang="en-US" dirty="0"/>
          </a:p>
        </p:txBody>
      </p:sp>
    </p:spTree>
    <p:extLst>
      <p:ext uri="{BB962C8B-B14F-4D97-AF65-F5344CB8AC3E}">
        <p14:creationId xmlns:p14="http://schemas.microsoft.com/office/powerpoint/2010/main" val="3835141077"/>
      </p:ext>
    </p:extLst>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AB15-A8F8-4A30-BC5E-9C8AC0F043F3}"/>
              </a:ext>
            </a:extLst>
          </p:cNvPr>
          <p:cNvSpPr>
            <a:spLocks noGrp="1"/>
          </p:cNvSpPr>
          <p:nvPr>
            <p:ph type="ctrTitle"/>
          </p:nvPr>
        </p:nvSpPr>
        <p:spPr>
          <a:xfrm>
            <a:off x="1043608" y="-1899592"/>
            <a:ext cx="7056784" cy="2664296"/>
          </a:xfrm>
        </p:spPr>
        <p:txBody>
          <a:bodyPr>
            <a:normAutofit/>
          </a:bodyPr>
          <a:lstStyle/>
          <a:p>
            <a:pPr algn="ctr"/>
            <a:r>
              <a:rPr lang="en-IN" sz="2000" b="1" dirty="0">
                <a:solidFill>
                  <a:schemeClr val="tx1"/>
                </a:solidFill>
              </a:rPr>
              <a:t>Pillai hoc college of engineering and technology</a:t>
            </a:r>
          </a:p>
        </p:txBody>
      </p:sp>
      <p:sp>
        <p:nvSpPr>
          <p:cNvPr id="3" name="Subtitle 2">
            <a:extLst>
              <a:ext uri="{FF2B5EF4-FFF2-40B4-BE49-F238E27FC236}">
                <a16:creationId xmlns:a16="http://schemas.microsoft.com/office/drawing/2014/main" id="{F4EB1C7A-8FF4-4AF6-AEA8-FD8090D71BDF}"/>
              </a:ext>
            </a:extLst>
          </p:cNvPr>
          <p:cNvSpPr>
            <a:spLocks noGrp="1"/>
          </p:cNvSpPr>
          <p:nvPr>
            <p:ph type="subTitle" idx="1"/>
          </p:nvPr>
        </p:nvSpPr>
        <p:spPr>
          <a:xfrm>
            <a:off x="0" y="2209694"/>
            <a:ext cx="9144000" cy="3883602"/>
          </a:xfrm>
        </p:spPr>
        <p:txBody>
          <a:bodyPr>
            <a:normAutofit/>
          </a:bodyPr>
          <a:lstStyle/>
          <a:p>
            <a:pPr algn="ctr"/>
            <a:r>
              <a:rPr lang="en-IN" sz="2400" b="1" dirty="0"/>
              <a:t>Online descriptive and subjective examination</a:t>
            </a:r>
          </a:p>
          <a:p>
            <a:pPr algn="ctr"/>
            <a:endParaRPr lang="en-IN" sz="1800" b="1" dirty="0"/>
          </a:p>
          <a:p>
            <a:pPr algn="ctr"/>
            <a:endParaRPr lang="en-IN" sz="1800" b="1" dirty="0"/>
          </a:p>
          <a:p>
            <a:pPr algn="ctr"/>
            <a:r>
              <a:rPr lang="en-IN" sz="1800" b="1" dirty="0"/>
              <a:t>Presented by- saurabh singh</a:t>
            </a:r>
          </a:p>
          <a:p>
            <a:pPr algn="ctr"/>
            <a:r>
              <a:rPr lang="en-IN" sz="1800" b="1" dirty="0">
                <a:solidFill>
                  <a:schemeClr val="tx1"/>
                </a:solidFill>
              </a:rPr>
              <a:t>                        Shlok nakti</a:t>
            </a:r>
          </a:p>
          <a:p>
            <a:pPr algn="ctr"/>
            <a:r>
              <a:rPr lang="en-IN" sz="1800" b="1" dirty="0"/>
              <a:t>                                  Milind jamkhandi</a:t>
            </a:r>
          </a:p>
          <a:p>
            <a:pPr algn="ctr"/>
            <a:endParaRPr lang="en-IN" sz="1800" b="1" dirty="0"/>
          </a:p>
          <a:p>
            <a:pPr algn="ctr"/>
            <a:r>
              <a:rPr lang="en-IN" sz="2000" b="1" dirty="0"/>
              <a:t>Guided by-  </a:t>
            </a:r>
            <a:r>
              <a:rPr lang="en-IN" sz="2000" b="1" dirty="0" err="1"/>
              <a:t>dr.anitha</a:t>
            </a:r>
            <a:r>
              <a:rPr lang="en-IN" sz="2000" b="1" dirty="0"/>
              <a:t> patil</a:t>
            </a:r>
          </a:p>
          <a:p>
            <a:pPr algn="ctr"/>
            <a:endParaRPr lang="en-IN" sz="3600" b="1" dirty="0">
              <a:solidFill>
                <a:schemeClr val="tx1"/>
              </a:solidFill>
            </a:endParaRPr>
          </a:p>
        </p:txBody>
      </p:sp>
      <p:pic>
        <p:nvPicPr>
          <p:cNvPr id="4" name="Picture 3">
            <a:extLst>
              <a:ext uri="{FF2B5EF4-FFF2-40B4-BE49-F238E27FC236}">
                <a16:creationId xmlns:a16="http://schemas.microsoft.com/office/drawing/2014/main" id="{29136AC5-340D-4C84-9C5E-C4CC3772F56C}"/>
              </a:ext>
            </a:extLst>
          </p:cNvPr>
          <p:cNvPicPr>
            <a:picLocks noChangeAspect="1"/>
          </p:cNvPicPr>
          <p:nvPr/>
        </p:nvPicPr>
        <p:blipFill>
          <a:blip r:embed="rId2"/>
          <a:stretch>
            <a:fillRect/>
          </a:stretch>
        </p:blipFill>
        <p:spPr>
          <a:xfrm>
            <a:off x="3851920" y="877546"/>
            <a:ext cx="1066892" cy="1219306"/>
          </a:xfrm>
          <a:prstGeom prst="rect">
            <a:avLst/>
          </a:prstGeom>
        </p:spPr>
      </p:pic>
    </p:spTree>
    <p:extLst>
      <p:ext uri="{BB962C8B-B14F-4D97-AF65-F5344CB8AC3E}">
        <p14:creationId xmlns:p14="http://schemas.microsoft.com/office/powerpoint/2010/main" val="404252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B66B-B1A0-4718-99D3-00137AF917E6}"/>
              </a:ext>
            </a:extLst>
          </p:cNvPr>
          <p:cNvSpPr>
            <a:spLocks noGrp="1"/>
          </p:cNvSpPr>
          <p:nvPr>
            <p:ph type="title"/>
          </p:nvPr>
        </p:nvSpPr>
        <p:spPr>
          <a:xfrm>
            <a:off x="1398143" y="116632"/>
            <a:ext cx="6347714" cy="1381799"/>
          </a:xfrm>
        </p:spPr>
        <p:txBody>
          <a:bodyPr>
            <a:normAutofit fontScale="90000"/>
          </a:bodyPr>
          <a:lstStyle/>
          <a:p>
            <a:pPr algn="ctr"/>
            <a:br>
              <a:rPr lang="en-IN" dirty="0"/>
            </a:br>
            <a:r>
              <a:rPr lang="en-IN" sz="4000" dirty="0"/>
              <a:t>Implimentation</a:t>
            </a:r>
            <a:br>
              <a:rPr lang="en-IN" sz="4000" dirty="0"/>
            </a:br>
            <a:endParaRPr lang="en-IN" sz="4000" dirty="0"/>
          </a:p>
        </p:txBody>
      </p:sp>
      <p:pic>
        <p:nvPicPr>
          <p:cNvPr id="4" name="Picture 3">
            <a:extLst>
              <a:ext uri="{FF2B5EF4-FFF2-40B4-BE49-F238E27FC236}">
                <a16:creationId xmlns:a16="http://schemas.microsoft.com/office/drawing/2014/main" id="{C275DAB6-2EE0-4315-A991-7CC1BD5EDE8F}"/>
              </a:ext>
            </a:extLst>
          </p:cNvPr>
          <p:cNvPicPr>
            <a:picLocks noChangeAspect="1"/>
          </p:cNvPicPr>
          <p:nvPr/>
        </p:nvPicPr>
        <p:blipFill rotWithShape="1">
          <a:blip r:embed="rId2">
            <a:extLst>
              <a:ext uri="{28A0092B-C50C-407E-A947-70E740481C1C}">
                <a14:useLocalDpi xmlns:a14="http://schemas.microsoft.com/office/drawing/2010/main" val="0"/>
              </a:ext>
            </a:extLst>
          </a:blip>
          <a:srcRect l="15814" t="29333" r="17309"/>
          <a:stretch/>
        </p:blipFill>
        <p:spPr>
          <a:xfrm>
            <a:off x="0" y="2060848"/>
            <a:ext cx="9144000" cy="3888432"/>
          </a:xfrm>
          <a:prstGeom prst="rect">
            <a:avLst/>
          </a:prstGeom>
        </p:spPr>
      </p:pic>
    </p:spTree>
    <p:extLst>
      <p:ext uri="{BB962C8B-B14F-4D97-AF65-F5344CB8AC3E}">
        <p14:creationId xmlns:p14="http://schemas.microsoft.com/office/powerpoint/2010/main" val="214561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07ABD-1B11-4042-A2C7-16CDCA21232F}"/>
              </a:ext>
            </a:extLst>
          </p:cNvPr>
          <p:cNvPicPr>
            <a:picLocks noChangeAspect="1"/>
          </p:cNvPicPr>
          <p:nvPr/>
        </p:nvPicPr>
        <p:blipFill rotWithShape="1">
          <a:blip r:embed="rId2">
            <a:extLst>
              <a:ext uri="{28A0092B-C50C-407E-A947-70E740481C1C}">
                <a14:useLocalDpi xmlns:a14="http://schemas.microsoft.com/office/drawing/2010/main" val="0"/>
              </a:ext>
            </a:extLst>
          </a:blip>
          <a:srcRect l="15351" t="8747" r="16926" b="-573"/>
          <a:stretch/>
        </p:blipFill>
        <p:spPr>
          <a:xfrm>
            <a:off x="0" y="188640"/>
            <a:ext cx="9144000" cy="5904655"/>
          </a:xfrm>
          <a:prstGeom prst="rect">
            <a:avLst/>
          </a:prstGeom>
        </p:spPr>
      </p:pic>
    </p:spTree>
    <p:extLst>
      <p:ext uri="{BB962C8B-B14F-4D97-AF65-F5344CB8AC3E}">
        <p14:creationId xmlns:p14="http://schemas.microsoft.com/office/powerpoint/2010/main" val="256826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E3F0B4-5961-44FA-8EFA-DB2D7D75B694}"/>
              </a:ext>
            </a:extLst>
          </p:cNvPr>
          <p:cNvPicPr>
            <a:picLocks noChangeAspect="1"/>
          </p:cNvPicPr>
          <p:nvPr/>
        </p:nvPicPr>
        <p:blipFill rotWithShape="1">
          <a:blip r:embed="rId2"/>
          <a:srcRect l="20075" t="15116" r="20863" b="25582"/>
          <a:stretch/>
        </p:blipFill>
        <p:spPr>
          <a:xfrm>
            <a:off x="0" y="116632"/>
            <a:ext cx="9142390" cy="5904656"/>
          </a:xfrm>
          <a:prstGeom prst="rect">
            <a:avLst/>
          </a:prstGeom>
        </p:spPr>
      </p:pic>
    </p:spTree>
    <p:extLst>
      <p:ext uri="{BB962C8B-B14F-4D97-AF65-F5344CB8AC3E}">
        <p14:creationId xmlns:p14="http://schemas.microsoft.com/office/powerpoint/2010/main" val="1841463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145720-604A-4B80-9F35-250975A22091}"/>
              </a:ext>
            </a:extLst>
          </p:cNvPr>
          <p:cNvPicPr>
            <a:picLocks noChangeAspect="1"/>
          </p:cNvPicPr>
          <p:nvPr/>
        </p:nvPicPr>
        <p:blipFill rotWithShape="1">
          <a:blip r:embed="rId2"/>
          <a:srcRect l="15969" t="13714" r="15382" b="21143"/>
          <a:stretch/>
        </p:blipFill>
        <p:spPr>
          <a:xfrm>
            <a:off x="0" y="116632"/>
            <a:ext cx="9169143" cy="5976664"/>
          </a:xfrm>
          <a:prstGeom prst="rect">
            <a:avLst/>
          </a:prstGeom>
        </p:spPr>
      </p:pic>
    </p:spTree>
    <p:extLst>
      <p:ext uri="{BB962C8B-B14F-4D97-AF65-F5344CB8AC3E}">
        <p14:creationId xmlns:p14="http://schemas.microsoft.com/office/powerpoint/2010/main" val="372174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0E6E83-10BA-42C0-8332-1CE642EA2FEC}"/>
              </a:ext>
            </a:extLst>
          </p:cNvPr>
          <p:cNvPicPr>
            <a:picLocks noChangeAspect="1"/>
          </p:cNvPicPr>
          <p:nvPr/>
        </p:nvPicPr>
        <p:blipFill rotWithShape="1">
          <a:blip r:embed="rId2"/>
          <a:srcRect l="23233" t="11538" r="25580" b="5646"/>
          <a:stretch/>
        </p:blipFill>
        <p:spPr>
          <a:xfrm>
            <a:off x="0" y="32008"/>
            <a:ext cx="9144000" cy="6336704"/>
          </a:xfrm>
          <a:prstGeom prst="rect">
            <a:avLst/>
          </a:prstGeom>
        </p:spPr>
      </p:pic>
    </p:spTree>
    <p:extLst>
      <p:ext uri="{BB962C8B-B14F-4D97-AF65-F5344CB8AC3E}">
        <p14:creationId xmlns:p14="http://schemas.microsoft.com/office/powerpoint/2010/main" val="83251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C43E-14DF-4352-B6C3-A13000130004}"/>
              </a:ext>
            </a:extLst>
          </p:cNvPr>
          <p:cNvSpPr>
            <a:spLocks noGrp="1"/>
          </p:cNvSpPr>
          <p:nvPr>
            <p:ph type="title"/>
          </p:nvPr>
        </p:nvSpPr>
        <p:spPr>
          <a:xfrm>
            <a:off x="395536" y="307348"/>
            <a:ext cx="8424936" cy="1177435"/>
          </a:xfrm>
        </p:spPr>
        <p:txBody>
          <a:bodyPr>
            <a:normAutofit/>
          </a:bodyPr>
          <a:lstStyle/>
          <a:p>
            <a:pPr algn="ctr"/>
            <a:br>
              <a:rPr lang="en-IN" sz="3600" b="1" dirty="0">
                <a:solidFill>
                  <a:schemeClr val="tx1"/>
                </a:solidFill>
                <a:latin typeface="Times New Roman" panose="02020603050405020304" pitchFamily="18" charset="0"/>
                <a:cs typeface="Times New Roman" panose="02020603050405020304" pitchFamily="18" charset="0"/>
              </a:rPr>
            </a:br>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170712B-71D5-43F2-880B-9F8B8C91AEE1}"/>
              </a:ext>
            </a:extLst>
          </p:cNvPr>
          <p:cNvSpPr>
            <a:spLocks noGrp="1"/>
          </p:cNvSpPr>
          <p:nvPr>
            <p:ph idx="1"/>
          </p:nvPr>
        </p:nvSpPr>
        <p:spPr>
          <a:xfrm>
            <a:off x="0" y="1844823"/>
            <a:ext cx="9144000" cy="4248473"/>
          </a:xfrm>
        </p:spPr>
        <p:txBody>
          <a:bodyPr>
            <a:normAutofit fontScale="92500" lnSpcReduction="10000"/>
          </a:bodyPr>
          <a:lstStyle/>
          <a:p>
            <a:pPr>
              <a:buFont typeface="Arial" panose="020B0604020202020204" pitchFamily="34" charset="0"/>
              <a:buChar char="•"/>
            </a:pPr>
            <a:r>
              <a:rPr lang="en-IN" sz="2200" dirty="0">
                <a:solidFill>
                  <a:schemeClr val="tx1"/>
                </a:solidFill>
                <a:latin typeface="Times New Roman" panose="02020603050405020304" pitchFamily="18" charset="0"/>
                <a:cs typeface="Times New Roman" panose="02020603050405020304" pitchFamily="18" charset="0"/>
              </a:rPr>
              <a:t>With the proposed system, candidates can answer their examination on digital answer paper and submit the digital answer paper to the server directly from where it can be accessed for human evaluation system or automatic evaluation system. </a:t>
            </a:r>
          </a:p>
          <a:p>
            <a:pPr>
              <a:buFont typeface="Arial" panose="020B0604020202020204" pitchFamily="34" charset="0"/>
              <a:buChar char="•"/>
            </a:pPr>
            <a:r>
              <a:rPr lang="en-IN" sz="2200" dirty="0">
                <a:solidFill>
                  <a:schemeClr val="tx1"/>
                </a:solidFill>
                <a:latin typeface="Times New Roman" panose="02020603050405020304" pitchFamily="18" charset="0"/>
                <a:cs typeface="Times New Roman" panose="02020603050405020304" pitchFamily="18" charset="0"/>
              </a:rPr>
              <a:t>This process will reduce the tedious job of the examination boards, examination centers and the invigilators.</a:t>
            </a:r>
          </a:p>
          <a:p>
            <a:pPr>
              <a:buFont typeface="Arial" panose="020B0604020202020204" pitchFamily="34" charset="0"/>
              <a:buChar char="•"/>
            </a:pPr>
            <a:r>
              <a:rPr lang="en-IN" sz="2200" dirty="0">
                <a:solidFill>
                  <a:schemeClr val="tx1"/>
                </a:solidFill>
                <a:latin typeface="Times New Roman" panose="02020603050405020304" pitchFamily="18" charset="0"/>
                <a:cs typeface="Times New Roman" panose="02020603050405020304" pitchFamily="18" charset="0"/>
              </a:rPr>
              <a:t>This project has tremendous potential for implementation at large scale. With subsequent research, the system may be adopted by all organisations as well as at university level.</a:t>
            </a:r>
          </a:p>
          <a:p>
            <a:pPr>
              <a:buFont typeface="Arial" panose="020B0604020202020204" pitchFamily="34" charset="0"/>
              <a:buChar char="•"/>
            </a:pPr>
            <a:r>
              <a:rPr lang="en-IN" sz="2200" dirty="0">
                <a:solidFill>
                  <a:schemeClr val="tx1"/>
                </a:solidFill>
                <a:latin typeface="Times New Roman" panose="02020603050405020304" pitchFamily="18" charset="0"/>
                <a:cs typeface="Times New Roman" panose="02020603050405020304" pitchFamily="18" charset="0"/>
              </a:rPr>
              <a:t>It would save enormous amount of man hours for evaluation of examinations and  would also save time, effort and paper and help to overcome other limitations of manual evaluation.</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24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0"/>
            <a:ext cx="8228520" cy="1052736"/>
          </a:xfrm>
          <a:prstGeom prst="rect">
            <a:avLst/>
          </a:prstGeom>
          <a:noFill/>
          <a:ln>
            <a:noFill/>
          </a:ln>
        </p:spPr>
        <p:txBody>
          <a:bodyPr lIns="90000" tIns="45000" rIns="90000" bIns="45000" anchor="ctr"/>
          <a:lstStyle/>
          <a:p>
            <a:pPr algn="ctr">
              <a:lnSpc>
                <a:spcPct val="100000"/>
              </a:lnSpc>
            </a:pPr>
            <a:endParaRPr lang="en-IN" sz="3600" b="1" dirty="0">
              <a:latin typeface="Times New Roman" panose="02020603050405020304" pitchFamily="18" charset="0"/>
              <a:cs typeface="Times New Roman" panose="02020603050405020304" pitchFamily="18" charset="0"/>
            </a:endParaRPr>
          </a:p>
          <a:p>
            <a:pPr algn="ctr">
              <a:lnSpc>
                <a:spcPct val="100000"/>
              </a:lnSpc>
            </a:pPr>
            <a:r>
              <a:rPr lang="en-IN" sz="3600" b="1" dirty="0">
                <a:latin typeface="Times New Roman" panose="02020603050405020304" pitchFamily="18" charset="0"/>
                <a:cs typeface="Times New Roman" panose="02020603050405020304" pitchFamily="18" charset="0"/>
              </a:rPr>
              <a:t>REFERENCES</a:t>
            </a:r>
          </a:p>
        </p:txBody>
      </p:sp>
      <p:sp>
        <p:nvSpPr>
          <p:cNvPr id="99" name="CustomShape 3"/>
          <p:cNvSpPr/>
          <p:nvPr/>
        </p:nvSpPr>
        <p:spPr>
          <a:xfrm>
            <a:off x="3124080" y="6356520"/>
            <a:ext cx="2894400" cy="363960"/>
          </a:xfrm>
          <a:prstGeom prst="rect">
            <a:avLst/>
          </a:prstGeom>
          <a:noFill/>
          <a:ln>
            <a:noFill/>
          </a:ln>
        </p:spPr>
        <p:txBody>
          <a:bodyPr lIns="90000" tIns="45000" rIns="90000" bIns="45000" anchor="ctr"/>
          <a:lstStyle/>
          <a:p>
            <a:pPr algn="ctr">
              <a:lnSpc>
                <a:spcPct val="100000"/>
              </a:lnSpc>
            </a:pPr>
            <a:r>
              <a:rPr lang="en-IN" sz="1200">
                <a:solidFill>
                  <a:srgbClr val="8B8B8B"/>
                </a:solidFill>
                <a:latin typeface="Calibri" panose="020F0502020204030204"/>
              </a:rPr>
              <a:t>1</a:t>
            </a:r>
          </a:p>
        </p:txBody>
      </p:sp>
      <p:sp>
        <p:nvSpPr>
          <p:cNvPr id="2" name="Rectangle 1">
            <a:extLst>
              <a:ext uri="{FF2B5EF4-FFF2-40B4-BE49-F238E27FC236}">
                <a16:creationId xmlns:a16="http://schemas.microsoft.com/office/drawing/2014/main" id="{B1033B0F-7838-466A-AD74-F859D6A311E2}"/>
              </a:ext>
            </a:extLst>
          </p:cNvPr>
          <p:cNvSpPr/>
          <p:nvPr/>
        </p:nvSpPr>
        <p:spPr>
          <a:xfrm>
            <a:off x="6214" y="1560712"/>
            <a:ext cx="9144000" cy="4191981"/>
          </a:xfrm>
          <a:prstGeom prst="rect">
            <a:avLst/>
          </a:prstGeom>
        </p:spPr>
        <p:txBody>
          <a:bodyPr wrap="square">
            <a:spAutoFit/>
          </a:bodyPr>
          <a:lstStyle/>
          <a:p>
            <a:pPr algn="just">
              <a:lnSpc>
                <a:spcPct val="150000"/>
              </a:lnSpc>
            </a:pPr>
            <a:r>
              <a:rPr lang="en-IN" sz="2000" dirty="0">
                <a:latin typeface="Times New Roman" panose="02020603050405020304" pitchFamily="18" charset="0"/>
                <a:ea typeface="Times New Roman" panose="02020603050405020304" pitchFamily="18" charset="0"/>
              </a:rPr>
              <a:t> [1] A relevant online examination system,2010 International Conference on Technology for Education</a:t>
            </a:r>
          </a:p>
          <a:p>
            <a:pPr algn="just">
              <a:lnSpc>
                <a:spcPct val="150000"/>
              </a:lnSpc>
            </a:pPr>
            <a:endParaRPr lang="en-IN" sz="2000" b="1" dirty="0">
              <a:latin typeface="Times New Roman" panose="02020603050405020304" pitchFamily="18" charset="0"/>
              <a:ea typeface="Times New Roman" panose="02020603050405020304" pitchFamily="18" charset="0"/>
            </a:endParaRPr>
          </a:p>
          <a:p>
            <a:pPr algn="just">
              <a:lnSpc>
                <a:spcPct val="150000"/>
              </a:lnSpc>
            </a:pPr>
            <a:r>
              <a:rPr lang="en-IN" sz="2000" dirty="0">
                <a:latin typeface="Times New Roman" panose="02020603050405020304" pitchFamily="18" charset="0"/>
                <a:ea typeface="Times New Roman" panose="02020603050405020304" pitchFamily="18" charset="0"/>
              </a:rPr>
              <a:t>[2] Design and Implementation of Online Exam System Based on Data Mining , </a:t>
            </a:r>
            <a:r>
              <a:rPr lang="en-IN" sz="2000" dirty="0" err="1">
                <a:latin typeface="Times New Roman" panose="02020603050405020304" pitchFamily="18" charset="0"/>
                <a:ea typeface="Times New Roman" panose="02020603050405020304" pitchFamily="18" charset="0"/>
              </a:rPr>
              <a:t>icicis</a:t>
            </a:r>
            <a:r>
              <a:rPr lang="en-IN" sz="2000" dirty="0">
                <a:latin typeface="Times New Roman" panose="02020603050405020304" pitchFamily="18" charset="0"/>
                <a:ea typeface="Times New Roman" panose="02020603050405020304" pitchFamily="18" charset="0"/>
              </a:rPr>
              <a:t> </a:t>
            </a:r>
          </a:p>
          <a:p>
            <a:pPr algn="just">
              <a:lnSpc>
                <a:spcPct val="150000"/>
              </a:lnSpc>
            </a:pPr>
            <a:endParaRPr lang="en-IN" sz="2000" b="1" dirty="0">
              <a:latin typeface="Times New Roman" panose="02020603050405020304" pitchFamily="18" charset="0"/>
              <a:ea typeface="Times New Roman" panose="02020603050405020304" pitchFamily="18" charset="0"/>
            </a:endParaRPr>
          </a:p>
          <a:p>
            <a:pPr algn="just">
              <a:lnSpc>
                <a:spcPct val="150000"/>
              </a:lnSpc>
            </a:pPr>
            <a:r>
              <a:rPr lang="en-IN" sz="2000" dirty="0">
                <a:latin typeface="Times New Roman" panose="02020603050405020304" pitchFamily="18" charset="0"/>
                <a:ea typeface="Times New Roman" panose="02020603050405020304" pitchFamily="18" charset="0"/>
              </a:rPr>
              <a:t>[3] Interactive Items-Based Online Examination System, </a:t>
            </a:r>
            <a:r>
              <a:rPr lang="en-IN" sz="2000" i="1" dirty="0">
                <a:latin typeface="Times New Roman" panose="02020603050405020304" pitchFamily="18" charset="0"/>
                <a:ea typeface="Times New Roman" panose="02020603050405020304" pitchFamily="18" charset="0"/>
              </a:rPr>
              <a:t>(iTAP)</a:t>
            </a:r>
          </a:p>
          <a:p>
            <a:pPr algn="just">
              <a:lnSpc>
                <a:spcPct val="150000"/>
              </a:lnSpc>
            </a:pPr>
            <a:endParaRPr lang="en-IN" sz="2000" b="1" dirty="0">
              <a:latin typeface="Times New Roman" panose="02020603050405020304" pitchFamily="18" charset="0"/>
              <a:ea typeface="Times New Roman" panose="02020603050405020304" pitchFamily="18" charset="0"/>
            </a:endParaRPr>
          </a:p>
          <a:p>
            <a:pPr algn="just">
              <a:lnSpc>
                <a:spcPct val="150000"/>
              </a:lnSpc>
            </a:pPr>
            <a:r>
              <a:rPr lang="en-IN" sz="2000" dirty="0">
                <a:latin typeface="Times New Roman" panose="02020603050405020304" pitchFamily="18" charset="0"/>
                <a:ea typeface="Times New Roman" panose="02020603050405020304" pitchFamily="18" charset="0"/>
              </a:rPr>
              <a:t>[4</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ea typeface="Times New Roman" panose="02020603050405020304" pitchFamily="18" charset="0"/>
                <a:cs typeface="Times New Roman" panose="02020603050405020304" pitchFamily="18" charset="0"/>
              </a:rPr>
              <a:t>Design and Implementation of Hybrid Examinations for the Academic Education 	using Tablet PCs.</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132856"/>
            <a:ext cx="9602163" cy="1569660"/>
          </a:xfrm>
          <a:prstGeom prst="rect">
            <a:avLst/>
          </a:prstGeom>
          <a:noFill/>
        </p:spPr>
        <p:txBody>
          <a:bodyPr wrap="square" lIns="91440" tIns="45720" rIns="91440" bIns="45720">
            <a:spAutoFit/>
            <a:scene3d>
              <a:camera prst="isometricOffAxis1Right"/>
              <a:lightRig rig="threePt" dir="t"/>
            </a:scene3d>
          </a:bodyPr>
          <a:lstStyle/>
          <a:p>
            <a:r>
              <a:rPr lang="en-US" sz="9600" b="1" i="1" dirty="0">
                <a:ln w="12700">
                  <a:solidFill>
                    <a:schemeClr val="tx2">
                      <a:satMod val="155000"/>
                    </a:schemeClr>
                  </a:solidFill>
                  <a:prstDash val="solid"/>
                </a:ln>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a:t>
            </a:r>
            <a:r>
              <a:rPr lang="en-US" sz="9600" b="1" i="1" cap="none" spc="0" dirty="0">
                <a:ln w="12700">
                  <a:solidFill>
                    <a:schemeClr val="tx2">
                      <a:satMod val="155000"/>
                    </a:schemeClr>
                  </a:solidFill>
                  <a:prstDash val="solid"/>
                </a:ln>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NK</a:t>
            </a:r>
            <a:r>
              <a:rPr lang="en-US" sz="9600" b="1" i="1" cap="none" spc="0" dirty="0">
                <a:ln w="12700">
                  <a:solidFill>
                    <a:schemeClr val="tx2">
                      <a:satMod val="155000"/>
                    </a:schemeClr>
                  </a:solidFill>
                  <a:prstDash val="solid"/>
                </a:ln>
                <a:solidFill>
                  <a:schemeClr val="accent1"/>
                </a:solidFill>
                <a:effectLst>
                  <a:outerShdw blurRad="38100" dist="38100" dir="2700000" algn="tl">
                    <a:srgbClr val="000000">
                      <a:alpha val="43137"/>
                    </a:srgbClr>
                  </a:outerShdw>
                </a:effectLst>
              </a:rPr>
              <a:t> </a:t>
            </a:r>
            <a:r>
              <a:rPr lang="en-US" sz="9600" b="1" i="1" cap="none" spc="0" dirty="0">
                <a:ln w="12700">
                  <a:solidFill>
                    <a:schemeClr val="tx2">
                      <a:satMod val="155000"/>
                    </a:schemeClr>
                  </a:solidFill>
                  <a:prstDash val="solid"/>
                </a:ln>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019" y="0"/>
            <a:ext cx="8228520" cy="1141920"/>
          </a:xfrm>
          <a:prstGeom prst="rect">
            <a:avLst/>
          </a:prstGeom>
          <a:noFill/>
          <a:ln>
            <a:noFill/>
          </a:ln>
        </p:spPr>
        <p:txBody>
          <a:bodyPr lIns="90000" tIns="45000" rIns="90000" bIns="45000" anchor="ctr"/>
          <a:lstStyle/>
          <a:p>
            <a:pPr algn="ctr">
              <a:lnSpc>
                <a:spcPct val="100000"/>
              </a:lnSpc>
            </a:pPr>
            <a:r>
              <a:rPr lang="en-US" altLang="en-IN" sz="4400" dirty="0">
                <a:latin typeface="Times New Roman" panose="02020603050405020304" pitchFamily="18" charset="0"/>
                <a:cs typeface="Times New Roman" panose="02020603050405020304" pitchFamily="18" charset="0"/>
              </a:rPr>
              <a:t>INTRODUCTION</a:t>
            </a:r>
          </a:p>
          <a:p>
            <a:pPr algn="ctr">
              <a:lnSpc>
                <a:spcPct val="100000"/>
              </a:lnSpc>
            </a:pPr>
            <a:endParaRPr dirty="0">
              <a:latin typeface="Times New Roman" panose="02020603050405020304" pitchFamily="18" charset="0"/>
              <a:cs typeface="Times New Roman" panose="02020603050405020304" pitchFamily="18" charset="0"/>
            </a:endParaRPr>
          </a:p>
        </p:txBody>
      </p:sp>
      <p:sp>
        <p:nvSpPr>
          <p:cNvPr id="88" name="CustomShape 3"/>
          <p:cNvSpPr/>
          <p:nvPr/>
        </p:nvSpPr>
        <p:spPr>
          <a:xfrm>
            <a:off x="3124080" y="6356520"/>
            <a:ext cx="2894400" cy="363960"/>
          </a:xfrm>
          <a:prstGeom prst="rect">
            <a:avLst/>
          </a:prstGeom>
          <a:noFill/>
          <a:ln>
            <a:noFill/>
          </a:ln>
        </p:spPr>
        <p:txBody>
          <a:bodyPr lIns="90000" tIns="45000" rIns="90000" bIns="45000" anchor="ctr"/>
          <a:lstStyle/>
          <a:p>
            <a:pPr algn="ctr">
              <a:lnSpc>
                <a:spcPct val="100000"/>
              </a:lnSpc>
            </a:pPr>
            <a:r>
              <a:rPr lang="en-IN" sz="1200">
                <a:solidFill>
                  <a:srgbClr val="8B8B8B"/>
                </a:solidFill>
                <a:latin typeface="Calibri" panose="020F0502020204030204"/>
              </a:rPr>
              <a:t>1</a:t>
            </a:r>
          </a:p>
        </p:txBody>
      </p:sp>
      <p:sp>
        <p:nvSpPr>
          <p:cNvPr id="6" name="Content Placeholder 2">
            <a:extLst>
              <a:ext uri="{FF2B5EF4-FFF2-40B4-BE49-F238E27FC236}">
                <a16:creationId xmlns:a16="http://schemas.microsoft.com/office/drawing/2014/main" id="{39DC27D5-67BF-4B19-8500-C5AFA85068B3}"/>
              </a:ext>
            </a:extLst>
          </p:cNvPr>
          <p:cNvSpPr txBox="1">
            <a:spLocks/>
          </p:cNvSpPr>
          <p:nvPr/>
        </p:nvSpPr>
        <p:spPr>
          <a:xfrm>
            <a:off x="43114" y="1640100"/>
            <a:ext cx="7841254" cy="5080380"/>
          </a:xfrm>
          <a:prstGeom prst="rect">
            <a:avLst/>
          </a:prstGeom>
        </p:spPr>
        <p:txBody>
          <a:bodyPr/>
          <a:lst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a:lstStyle>
          <a:p>
            <a:pPr>
              <a:buFont typeface="Arial" panose="020B0604020202020204" pitchFamily="34" charset="0"/>
              <a:buChar char="•"/>
            </a:pPr>
            <a:r>
              <a:rPr lang="en-IN" sz="2400" dirty="0">
                <a:solidFill>
                  <a:schemeClr val="tx1"/>
                </a:solidFill>
              </a:rPr>
              <a:t>Online descriptive or subjective are becoming internal part of many universities.</a:t>
            </a:r>
          </a:p>
          <a:p>
            <a:pPr>
              <a:buFont typeface="Arial" panose="020B0604020202020204" pitchFamily="34" charset="0"/>
              <a:buChar char="•"/>
            </a:pPr>
            <a:r>
              <a:rPr lang="en-IN" sz="2400" dirty="0">
                <a:solidFill>
                  <a:schemeClr val="tx1"/>
                </a:solidFill>
              </a:rPr>
              <a:t>The process of examination, assessment, result preparation and formulation of question paper to judge different level of knowledge is an integrated approach entirely.</a:t>
            </a:r>
          </a:p>
          <a:p>
            <a:pPr>
              <a:buFont typeface="Arial" panose="020B0604020202020204" pitchFamily="34" charset="0"/>
              <a:buChar char="•"/>
            </a:pPr>
            <a:r>
              <a:rPr lang="en-IN" sz="2400" dirty="0">
                <a:solidFill>
                  <a:schemeClr val="tx1"/>
                </a:solidFill>
              </a:rPr>
              <a:t> The research paper is organized as starting with different types of examinations patterns in form of online, offline and manual examination.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C17D-5F82-476D-AC64-11F9DADDE08E}"/>
              </a:ext>
            </a:extLst>
          </p:cNvPr>
          <p:cNvSpPr>
            <a:spLocks noGrp="1"/>
          </p:cNvSpPr>
          <p:nvPr>
            <p:ph type="title"/>
          </p:nvPr>
        </p:nvSpPr>
        <p:spPr>
          <a:xfrm>
            <a:off x="395536" y="404664"/>
            <a:ext cx="9073008" cy="1224136"/>
          </a:xfrm>
        </p:spPr>
        <p:txBody>
          <a:bodyPr>
            <a:normAutofit/>
          </a:bodyPr>
          <a:lstStyle/>
          <a:p>
            <a:r>
              <a:rPr lang="en-IN" b="1" dirty="0">
                <a:solidFill>
                  <a:schemeClr val="tx1"/>
                </a:solidFill>
              </a:rPr>
              <a:t>          </a:t>
            </a:r>
            <a:br>
              <a:rPr lang="en-IN" b="1" dirty="0">
                <a:solidFill>
                  <a:schemeClr val="tx1"/>
                </a:solidFill>
              </a:rPr>
            </a:br>
            <a:r>
              <a:rPr lang="en-IN" b="1" dirty="0">
                <a:solidFill>
                  <a:schemeClr val="tx1"/>
                </a:solidFill>
              </a:rPr>
              <a:t>          WHY ONLINE EXAMINATION?</a:t>
            </a:r>
          </a:p>
        </p:txBody>
      </p:sp>
      <p:sp>
        <p:nvSpPr>
          <p:cNvPr id="3" name="Content Placeholder 2">
            <a:extLst>
              <a:ext uri="{FF2B5EF4-FFF2-40B4-BE49-F238E27FC236}">
                <a16:creationId xmlns:a16="http://schemas.microsoft.com/office/drawing/2014/main" id="{4A41E0EE-AEF1-4702-A589-986822458A34}"/>
              </a:ext>
            </a:extLst>
          </p:cNvPr>
          <p:cNvSpPr>
            <a:spLocks noGrp="1"/>
          </p:cNvSpPr>
          <p:nvPr>
            <p:ph idx="1"/>
          </p:nvPr>
        </p:nvSpPr>
        <p:spPr>
          <a:xfrm>
            <a:off x="683568" y="2492896"/>
            <a:ext cx="6347714" cy="3880773"/>
          </a:xfrm>
        </p:spPr>
        <p:txBody>
          <a:bodyPr>
            <a:normAutofit/>
          </a:bodyPr>
          <a:lstStyle/>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STORED REPOSITORY OF EXAMS.</a:t>
            </a:r>
          </a:p>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GENERAL PROBLEM WITH TIME FOR STUDENTS.</a:t>
            </a:r>
          </a:p>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AUTO GRADING.</a:t>
            </a:r>
          </a:p>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TIME SAVER.</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13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C543-7DC2-4222-9AE8-22698727CF90}"/>
              </a:ext>
            </a:extLst>
          </p:cNvPr>
          <p:cNvSpPr>
            <a:spLocks noGrp="1"/>
          </p:cNvSpPr>
          <p:nvPr>
            <p:ph type="title"/>
          </p:nvPr>
        </p:nvSpPr>
        <p:spPr>
          <a:xfrm>
            <a:off x="323528" y="332656"/>
            <a:ext cx="8280920" cy="1320800"/>
          </a:xfrm>
        </p:spPr>
        <p:txBody>
          <a:bodyPr/>
          <a:lstStyle/>
          <a:p>
            <a:pPr algn="ctr"/>
            <a:br>
              <a:rPr lang="en-IN" b="1" dirty="0">
                <a:solidFill>
                  <a:schemeClr val="tx1"/>
                </a:solidFill>
              </a:rPr>
            </a:br>
            <a:r>
              <a:rPr lang="en-IN" b="1" dirty="0">
                <a:solidFill>
                  <a:schemeClr val="tx1"/>
                </a:solidFill>
              </a:rPr>
              <a:t>OBJECTIVE</a:t>
            </a:r>
          </a:p>
        </p:txBody>
      </p:sp>
      <p:sp>
        <p:nvSpPr>
          <p:cNvPr id="3" name="Content Placeholder 2">
            <a:extLst>
              <a:ext uri="{FF2B5EF4-FFF2-40B4-BE49-F238E27FC236}">
                <a16:creationId xmlns:a16="http://schemas.microsoft.com/office/drawing/2014/main" id="{6F0731CA-C780-4B71-9EFD-3738080FE206}"/>
              </a:ext>
            </a:extLst>
          </p:cNvPr>
          <p:cNvSpPr>
            <a:spLocks noGrp="1"/>
          </p:cNvSpPr>
          <p:nvPr>
            <p:ph idx="1"/>
          </p:nvPr>
        </p:nvSpPr>
        <p:spPr>
          <a:xfrm>
            <a:off x="0" y="1916832"/>
            <a:ext cx="9144000" cy="4104456"/>
          </a:xfrm>
        </p:spPr>
        <p:txBody>
          <a:bodyPr>
            <a:normAutofit/>
          </a:bodyPr>
          <a:lstStyle/>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Online examination will reduce the hectic job of assessing the answers given by the candidates manually.</a:t>
            </a:r>
          </a:p>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Being an integrated Online examination system it will reduce paper work.</a:t>
            </a:r>
          </a:p>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To allow automatic grading and manual grading which can be recorded per test.</a:t>
            </a:r>
          </a:p>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Random generation of test question Timed exams.</a:t>
            </a:r>
          </a:p>
        </p:txBody>
      </p:sp>
    </p:spTree>
    <p:extLst>
      <p:ext uri="{BB962C8B-B14F-4D97-AF65-F5344CB8AC3E}">
        <p14:creationId xmlns:p14="http://schemas.microsoft.com/office/powerpoint/2010/main" val="371855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855" y="260648"/>
            <a:ext cx="9144000" cy="646331"/>
          </a:xfrm>
          <a:prstGeom prst="rect">
            <a:avLst/>
          </a:prstGeom>
          <a:noFill/>
        </p:spPr>
        <p:txBody>
          <a:bodyPr wrap="square" rtlCol="0" anchor="t">
            <a:spAutoFit/>
          </a:bodyPr>
          <a:lstStyle/>
          <a:p>
            <a:pPr algn="ctr"/>
            <a:r>
              <a:rPr lang="en-US" sz="3600" dirty="0">
                <a:solidFill>
                  <a:schemeClr val="tx1"/>
                </a:solidFill>
                <a:effectLst/>
                <a:latin typeface="Times New Roman" panose="02020603050405020304" pitchFamily="18" charset="0"/>
                <a:cs typeface="Times New Roman" panose="02020603050405020304" pitchFamily="18" charset="0"/>
                <a:sym typeface="+mn-ea"/>
              </a:rPr>
              <a:t>PROBLEM DEFINITION</a:t>
            </a:r>
          </a:p>
        </p:txBody>
      </p:sp>
      <p:sp>
        <p:nvSpPr>
          <p:cNvPr id="3" name="Text Box 2"/>
          <p:cNvSpPr txBox="1"/>
          <p:nvPr/>
        </p:nvSpPr>
        <p:spPr>
          <a:xfrm>
            <a:off x="-1" y="1556792"/>
            <a:ext cx="9144001" cy="5847755"/>
          </a:xfrm>
          <a:prstGeom prst="rect">
            <a:avLst/>
          </a:prstGeom>
          <a:noFill/>
        </p:spPr>
        <p:txBody>
          <a:bodyPr wrap="square" rtlCol="0" anchor="t">
            <a:spAutoFit/>
          </a:bodyPr>
          <a:lstStyle/>
          <a:p>
            <a:pPr marL="285750" indent="-285750" algn="just">
              <a:buClr>
                <a:srgbClr val="000000"/>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Quick display of the evaluated answers are not available which leads to loss of time for students. </a:t>
            </a:r>
          </a:p>
          <a:p>
            <a:pPr marL="285750" indent="-285750" algn="just">
              <a:buClr>
                <a:srgbClr val="000000"/>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Examiner needs to carry booklets, question paper ,the theft of the booklet or question paper would create nuisance and disorder in the exam. </a:t>
            </a:r>
          </a:p>
          <a:p>
            <a:pPr marL="285750" indent="-285750" algn="just">
              <a:buClr>
                <a:srgbClr val="000000"/>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This process involves a lot of responsibility on the examiner. Loss of character in any of the role of these persons would not be desirable and fair.</a:t>
            </a:r>
          </a:p>
          <a:p>
            <a:pPr marL="285750" indent="-285750" algn="just">
              <a:buClr>
                <a:srgbClr val="000000"/>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The corrected booklets and answer papers need to be preserved properly and maintained, loss of these sources would be problematic for the students.</a:t>
            </a:r>
          </a:p>
          <a:p>
            <a:pPr algn="just">
              <a:buClr>
                <a:srgbClr val="000000"/>
              </a:buClr>
              <a:buFont typeface="Arial" panose="020B0604020202020204" pitchFamily="34" charset="0"/>
              <a:buChar char="•"/>
            </a:pPr>
            <a:endParaRPr lang="en-US" sz="2000" dirty="0">
              <a:solidFill>
                <a:schemeClr val="tx1"/>
              </a:solidFill>
              <a:effectLst/>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endParaRPr lang="en-IN"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algn="just">
              <a:buClr>
                <a:srgbClr val="000000"/>
              </a:buClr>
              <a:buFont typeface="Arial" panose="020B0604020202020204" pitchFamily="34" charset="0"/>
              <a:buChar char="•"/>
            </a:pPr>
            <a:endParaRPr lang="en-US" b="1" i="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b="1" i="1" dirty="0">
              <a:latin typeface="Times New Roman" panose="02020603050405020304" pitchFamily="18" charset="0"/>
            </a:endParaRPr>
          </a:p>
          <a:p>
            <a:pPr algn="just">
              <a:buFont typeface="Wingdings" panose="05000000000000000000" pitchFamily="2" charset="2"/>
              <a:buChar char="q"/>
            </a:pPr>
            <a:endParaRPr lang="en-US" i="1" dirty="0">
              <a:latin typeface="Times New Roman" panose="02020603050405020304" pitchFamily="18" charset="0"/>
            </a:endParaRPr>
          </a:p>
          <a:p>
            <a:pPr algn="just">
              <a:buClr>
                <a:srgbClr val="000000"/>
              </a:buClr>
              <a:buFont typeface="Wingdings" panose="05000000000000000000" pitchFamily="2" charset="2"/>
              <a:buChar char="q"/>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79512" y="455222"/>
            <a:ext cx="8228520" cy="6083278"/>
          </a:xfrm>
          <a:prstGeom prst="rect">
            <a:avLst/>
          </a:prstGeom>
          <a:noFill/>
          <a:ln>
            <a:noFill/>
          </a:ln>
        </p:spPr>
        <p:txBody>
          <a:bodyPr lIns="90000" tIns="45000" rIns="90000" bIns="45000" anchor="ctr"/>
          <a:lstStyle/>
          <a:p>
            <a:pPr algn="ctr">
              <a:lnSpc>
                <a:spcPct val="100000"/>
              </a:lnSpc>
            </a:pPr>
            <a:endParaRPr lang="en-IN"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IN"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IN"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IN"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IN"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IN"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r>
              <a:rPr lang="en-IN" sz="3600" dirty="0">
                <a:latin typeface="Times New Roman" panose="02020603050405020304" pitchFamily="18" charset="0"/>
                <a:cs typeface="Times New Roman" panose="02020603050405020304" pitchFamily="18" charset="0"/>
              </a:rPr>
              <a:t>EXISTING</a:t>
            </a:r>
            <a:r>
              <a:rPr lang="en-IN" sz="3600" dirty="0">
                <a:latin typeface="Times New Roman" panose="02020603050405020304" pitchFamily="18" charset="0"/>
                <a:ea typeface="Arial" panose="020B0604020202020204"/>
                <a:cs typeface="Times New Roman" panose="02020603050405020304" pitchFamily="18" charset="0"/>
              </a:rPr>
              <a:t>  SYSTEM</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 online tool that tackles test requirements with friendly interfaces and descriptive answer evaluation.</a:t>
            </a:r>
          </a:p>
          <a:p>
            <a:pPr algn="just"/>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proposed system for descriptive answer evaluation is based on text mining technique which involves keyword matching ,sequence matching and quantitive analysis and semantic analysis.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General structure of text analysis in natural language processing most of the work has been done for morphological and syntactic analysis but semantic , pragmatic and discourse are still being explored</a:t>
            </a:r>
            <a:r>
              <a:rPr lang="en-IN"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US"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US"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US"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US" sz="4400" dirty="0">
              <a:solidFill>
                <a:srgbClr val="000000"/>
              </a:solidFill>
              <a:latin typeface="Times New Roman" panose="02020603050405020304" pitchFamily="18" charset="0"/>
              <a:cs typeface="Times New Roman" panose="02020603050405020304" pitchFamily="18" charset="0"/>
            </a:endParaRPr>
          </a:p>
          <a:p>
            <a:pPr algn="ctr">
              <a:lnSpc>
                <a:spcPct val="100000"/>
              </a:lnSpc>
            </a:pPr>
            <a:endParaRPr lang="en-US" sz="4400" dirty="0">
              <a:solidFill>
                <a:srgbClr val="000000"/>
              </a:solidFill>
              <a:latin typeface="Times New Roman" panose="02020603050405020304" pitchFamily="18" charset="0"/>
              <a:cs typeface="Times New Roman" panose="02020603050405020304" pitchFamily="18" charset="0"/>
            </a:endParaRPr>
          </a:p>
        </p:txBody>
      </p:sp>
      <p:sp>
        <p:nvSpPr>
          <p:cNvPr id="92" name="CustomShape 2"/>
          <p:cNvSpPr/>
          <p:nvPr/>
        </p:nvSpPr>
        <p:spPr>
          <a:xfrm>
            <a:off x="432682" y="1224000"/>
            <a:ext cx="8354160" cy="5347080"/>
          </a:xfrm>
          <a:prstGeom prst="rect">
            <a:avLst/>
          </a:prstGeom>
          <a:noFill/>
          <a:ln>
            <a:noFill/>
          </a:ln>
        </p:spPr>
        <p:txBody>
          <a:bodyPr lIns="90000" tIns="45000" rIns="90000" bIns="45000"/>
          <a:lstStyle/>
          <a:p>
            <a:pPr algn="just">
              <a:lnSpc>
                <a:spcPct val="100000"/>
              </a:lnSpc>
              <a:buSzPct val="45000"/>
            </a:pPr>
            <a:r>
              <a:rPr lang="en-IN" sz="2000" dirty="0">
                <a:solidFill>
                  <a:srgbClr val="000000"/>
                </a:solidFill>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algn="just">
              <a:lnSpc>
                <a:spcPct val="100000"/>
              </a:lnSpc>
              <a:buSzPct val="45000"/>
            </a:pPr>
            <a:r>
              <a:rPr lang="en-IN" sz="2400" dirty="0">
                <a:solidFill>
                  <a:srgbClr val="000000"/>
                </a:solidFill>
                <a:latin typeface="Calibri" panose="020F0502020204030204"/>
              </a:rPr>
              <a:t>    </a:t>
            </a:r>
            <a:endParaRPr dirty="0"/>
          </a:p>
        </p:txBody>
      </p:sp>
      <p:sp>
        <p:nvSpPr>
          <p:cNvPr id="93" name="CustomShape 3"/>
          <p:cNvSpPr/>
          <p:nvPr/>
        </p:nvSpPr>
        <p:spPr>
          <a:xfrm>
            <a:off x="3124080" y="6356520"/>
            <a:ext cx="2894400" cy="363960"/>
          </a:xfrm>
          <a:prstGeom prst="rect">
            <a:avLst/>
          </a:prstGeom>
          <a:noFill/>
          <a:ln>
            <a:noFill/>
          </a:ln>
        </p:spPr>
        <p:txBody>
          <a:bodyPr lIns="90000" tIns="45000" rIns="90000" bIns="45000" anchor="ctr"/>
          <a:lstStyle/>
          <a:p>
            <a:pPr algn="ctr">
              <a:lnSpc>
                <a:spcPct val="100000"/>
              </a:lnSpc>
            </a:pPr>
            <a:r>
              <a:rPr lang="en-IN" sz="1200">
                <a:solidFill>
                  <a:srgbClr val="8B8B8B"/>
                </a:solidFill>
                <a:latin typeface="Calibri" panose="020F0502020204030204"/>
              </a:rPr>
              <a:t>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984" y="42203"/>
            <a:ext cx="5490302" cy="1628800"/>
          </a:xfrm>
        </p:spPr>
        <p:txBody>
          <a:bodyPr>
            <a:normAutofit/>
          </a:bodyPr>
          <a:lstStyle/>
          <a:p>
            <a:pPr algn="ct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4000" dirty="0">
                <a:solidFill>
                  <a:schemeClr val="tx2"/>
                </a:solidFill>
                <a:latin typeface="Times New Roman" panose="02020603050405020304" pitchFamily="18" charset="0"/>
                <a:cs typeface="Times New Roman" panose="02020603050405020304" pitchFamily="18" charset="0"/>
              </a:rPr>
              <a:t>PROPOSED SYSTEM</a:t>
            </a:r>
            <a:endParaRPr lang="en-IN" sz="4000" dirty="0">
              <a:solidFill>
                <a:schemeClr val="tx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a:xfrm>
            <a:off x="30270" y="1806346"/>
            <a:ext cx="9113730" cy="4214942"/>
          </a:xfrm>
        </p:spPr>
        <p:txBody>
          <a:bodyPr>
            <a:normAutofit fontScale="92500" lnSpcReduction="10000"/>
          </a:bodyPr>
          <a:lstStyle/>
          <a:p>
            <a:pPr marL="342900" indent="-342900" algn="just">
              <a:buClr>
                <a:srgbClr val="000000"/>
              </a:buCl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 proposed system will allot marks according to percentage of accuracy present in the answer.</a:t>
            </a:r>
          </a:p>
          <a:p>
            <a:pPr marL="342900" indent="-342900" algn="just">
              <a:buClr>
                <a:srgbClr val="000000"/>
              </a:buCl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 entire process consists of three main steps: keywords and synonyms extracting , matching of keywords, weighting the keywords and generating score,</a:t>
            </a:r>
          </a:p>
          <a:p>
            <a:pPr marL="342900" indent="-342900" algn="just">
              <a:buClr>
                <a:srgbClr val="000000"/>
              </a:buCl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This system is divided in 3 roles :administrator aspect, department aspect , student aspect..</a:t>
            </a:r>
          </a:p>
          <a:p>
            <a:pPr marL="342900" indent="-342900" algn="just">
              <a:buClr>
                <a:srgbClr val="000000"/>
              </a:buCl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 standard answer is stored in the database  the system will evaluate each answer by matching the keywords and key concepts as well as its synonyms with the standard answer.</a:t>
            </a:r>
          </a:p>
          <a:p>
            <a:pPr marL="342900" indent="-342900" algn="just">
              <a:buClr>
                <a:srgbClr val="000000"/>
              </a:buClr>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just">
              <a:buClr>
                <a:srgbClr val="000000"/>
              </a:buClr>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a:p>
            <a:pPr marL="0" indent="0" algn="just">
              <a:buClr>
                <a:srgbClr val="000000"/>
              </a:buClr>
              <a:buNone/>
            </a:pP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2538-B64F-4BA0-BE96-645FAFEB9A51}"/>
              </a:ext>
            </a:extLst>
          </p:cNvPr>
          <p:cNvSpPr>
            <a:spLocks noGrp="1"/>
          </p:cNvSpPr>
          <p:nvPr>
            <p:ph type="title"/>
          </p:nvPr>
        </p:nvSpPr>
        <p:spPr>
          <a:xfrm>
            <a:off x="1201472" y="0"/>
            <a:ext cx="7055380" cy="1400530"/>
          </a:xfrm>
        </p:spPr>
        <p:txBody>
          <a:bodyPr>
            <a:normAutofit fontScale="90000"/>
          </a:bodyPr>
          <a:lstStyle/>
          <a:p>
            <a:pPr algn="ctr"/>
            <a:br>
              <a:rPr lang="en-IN" sz="3600" dirty="0">
                <a:solidFill>
                  <a:schemeClr val="tx2"/>
                </a:solidFill>
                <a:latin typeface="Times New Roman" panose="02020603050405020304" pitchFamily="18" charset="0"/>
                <a:cs typeface="Times New Roman" panose="02020603050405020304" pitchFamily="18" charset="0"/>
              </a:rPr>
            </a:br>
            <a:r>
              <a:rPr lang="en-IN" sz="3600" dirty="0">
                <a:solidFill>
                  <a:schemeClr val="tx2"/>
                </a:solidFill>
                <a:latin typeface="Times New Roman" panose="02020603050405020304" pitchFamily="18" charset="0"/>
                <a:cs typeface="Times New Roman" panose="02020603050405020304" pitchFamily="18" charset="0"/>
              </a:rPr>
              <a:t>PROPOSED SYSTEM    ARCHITECTURE</a:t>
            </a:r>
          </a:p>
        </p:txBody>
      </p:sp>
      <p:pic>
        <p:nvPicPr>
          <p:cNvPr id="4" name="Content Placeholder 3">
            <a:extLst>
              <a:ext uri="{FF2B5EF4-FFF2-40B4-BE49-F238E27FC236}">
                <a16:creationId xmlns:a16="http://schemas.microsoft.com/office/drawing/2014/main" id="{4E77DBB9-5E7F-4278-99E4-AE690832CEF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916832"/>
            <a:ext cx="9144000" cy="4176464"/>
          </a:xfrm>
          <a:prstGeom prst="rect">
            <a:avLst/>
          </a:prstGeom>
          <a:noFill/>
          <a:ln>
            <a:noFill/>
          </a:ln>
        </p:spPr>
      </p:pic>
    </p:spTree>
    <p:extLst>
      <p:ext uri="{BB962C8B-B14F-4D97-AF65-F5344CB8AC3E}">
        <p14:creationId xmlns:p14="http://schemas.microsoft.com/office/powerpoint/2010/main" val="255325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53"/>
          <p:cNvSpPr txBox="1"/>
          <p:nvPr/>
        </p:nvSpPr>
        <p:spPr>
          <a:xfrm>
            <a:off x="683568" y="0"/>
            <a:ext cx="8202295" cy="762000"/>
          </a:xfrm>
          <a:prstGeom prst="rect">
            <a:avLst/>
          </a:prstGeom>
          <a:noFill/>
        </p:spPr>
        <p:txBody>
          <a:bodyPr wrap="square" rtlCol="0">
            <a:spAutoFit/>
          </a:bodyPr>
          <a:lstStyle/>
          <a:p>
            <a:pPr algn="ctr"/>
            <a:r>
              <a:rPr lang="en-US" sz="4400" dirty="0">
                <a:latin typeface="Times New Roman" panose="02020603050405020304" pitchFamily="18" charset="0"/>
                <a:ea typeface="Arial Unicode MS" panose="020B0604020202020204" charset="-122"/>
                <a:sym typeface="+mn-ea"/>
              </a:rPr>
              <a:t>FLOW CHART</a:t>
            </a:r>
            <a:endParaRPr lang="en-US" sz="4400" dirty="0">
              <a:latin typeface="Times New Roman" panose="02020603050405020304" pitchFamily="18" charset="0"/>
              <a:ea typeface="Arial Unicode MS" panose="020B0604020202020204" charset="-122"/>
            </a:endParaRPr>
          </a:p>
        </p:txBody>
      </p:sp>
      <p:pic>
        <p:nvPicPr>
          <p:cNvPr id="5" name="Picture 4">
            <a:extLst>
              <a:ext uri="{FF2B5EF4-FFF2-40B4-BE49-F238E27FC236}">
                <a16:creationId xmlns:a16="http://schemas.microsoft.com/office/drawing/2014/main" id="{10F2468B-5C9E-4EE7-8139-4103D240145B}"/>
              </a:ext>
            </a:extLst>
          </p:cNvPr>
          <p:cNvPicPr/>
          <p:nvPr/>
        </p:nvPicPr>
        <p:blipFill rotWithShape="1">
          <a:blip r:embed="rId3"/>
          <a:srcRect l="11688" r="8771"/>
          <a:stretch/>
        </p:blipFill>
        <p:spPr>
          <a:xfrm>
            <a:off x="0" y="762000"/>
            <a:ext cx="9144000" cy="6096000"/>
          </a:xfrm>
          <a:prstGeom prst="rect">
            <a:avLst/>
          </a:prstGeom>
        </p:spPr>
      </p:pic>
    </p:spTree>
  </p:cSld>
  <p:clrMapOvr>
    <a:masterClrMapping/>
  </p:clrMapOvr>
</p:sld>
</file>

<file path=ppt/theme/theme1.xml><?xml version="1.0" encoding="utf-8"?>
<a:theme xmlns:a="http://schemas.openxmlformats.org/drawingml/2006/main" name="Gallery">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590</TotalTime>
  <Words>615</Words>
  <Application>Microsoft Office PowerPoint</Application>
  <PresentationFormat>On-screen Show (4:3)</PresentationFormat>
  <Paragraphs>84</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Unicode MS</vt:lpstr>
      <vt:lpstr>Calibri</vt:lpstr>
      <vt:lpstr>DejaVu Sans</vt:lpstr>
      <vt:lpstr>Gill Sans MT</vt:lpstr>
      <vt:lpstr>Times New Roman</vt:lpstr>
      <vt:lpstr>Wingdings</vt:lpstr>
      <vt:lpstr>Gallery</vt:lpstr>
      <vt:lpstr>Pillai hoc college of engineering and technology</vt:lpstr>
      <vt:lpstr>PowerPoint Presentation</vt:lpstr>
      <vt:lpstr>                     WHY ONLINE EXAMINATION?</vt:lpstr>
      <vt:lpstr> OBJECTIVE</vt:lpstr>
      <vt:lpstr>PowerPoint Presentation</vt:lpstr>
      <vt:lpstr>PowerPoint Presentation</vt:lpstr>
      <vt:lpstr>                                                                  PROPOSED SYSTEM</vt:lpstr>
      <vt:lpstr> PROPOSED SYSTEM    ARCHITECTURE</vt:lpstr>
      <vt:lpstr>PowerPoint Presentation</vt:lpstr>
      <vt:lpstr> Implimentation </vt:lpstr>
      <vt:lpstr>PowerPoint Presentation</vt:lpstr>
      <vt:lpstr>PowerPoint Presentation</vt:lpstr>
      <vt:lpstr>PowerPoint Presentation</vt:lpstr>
      <vt:lpstr>PowerPoint Presentation</vt:lpstr>
      <vt:lpstr>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saurabh singh</cp:lastModifiedBy>
  <cp:revision>186</cp:revision>
  <dcterms:created xsi:type="dcterms:W3CDTF">2017-10-10T15:42:00Z</dcterms:created>
  <dcterms:modified xsi:type="dcterms:W3CDTF">2018-04-22T17:19:47Z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