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6206-7B0C-4178-8A7B-8A7A14118E5B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D4D9-837B-44CD-8C9B-E09C8F1D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38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6206-7B0C-4178-8A7B-8A7A14118E5B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D4D9-837B-44CD-8C9B-E09C8F1D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77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6206-7B0C-4178-8A7B-8A7A14118E5B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D4D9-837B-44CD-8C9B-E09C8F1D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41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6206-7B0C-4178-8A7B-8A7A14118E5B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D4D9-837B-44CD-8C9B-E09C8F1D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0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6206-7B0C-4178-8A7B-8A7A14118E5B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D4D9-837B-44CD-8C9B-E09C8F1D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05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6206-7B0C-4178-8A7B-8A7A14118E5B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D4D9-837B-44CD-8C9B-E09C8F1D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6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6206-7B0C-4178-8A7B-8A7A14118E5B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D4D9-837B-44CD-8C9B-E09C8F1D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55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6206-7B0C-4178-8A7B-8A7A14118E5B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D4D9-837B-44CD-8C9B-E09C8F1D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40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6206-7B0C-4178-8A7B-8A7A14118E5B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D4D9-837B-44CD-8C9B-E09C8F1D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05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6206-7B0C-4178-8A7B-8A7A14118E5B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D4D9-837B-44CD-8C9B-E09C8F1D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76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6206-7B0C-4178-8A7B-8A7A14118E5B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D4D9-837B-44CD-8C9B-E09C8F1D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8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54A6206-7B0C-4178-8A7B-8A7A14118E5B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CE48D4D9-837B-44CD-8C9B-E09C8F1D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67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postal_codes_of_Canada:_K" TargetMode="External"/><Relationship Id="rId2" Type="http://schemas.openxmlformats.org/officeDocument/2006/relationships/hyperlink" Target="https://www12.statcan.gc.ca/census-recensement/2016/dp-pd/hlt-fst/pd-pl/Table.cfm?Lang=Eng&amp;T=1201&amp;S=22&amp;O=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reemaptools.com/find-canada-postcodes-inside-radius.ht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4677-A1F9-463B-A6FF-87FC3230B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4590661"/>
            <a:ext cx="10210862" cy="1065690"/>
          </a:xfrm>
        </p:spPr>
        <p:txBody>
          <a:bodyPr>
            <a:normAutofit/>
          </a:bodyPr>
          <a:lstStyle/>
          <a:p>
            <a:r>
              <a:rPr lang="en-US" dirty="0"/>
              <a:t>Predicting Gas Station </a:t>
            </a:r>
            <a:r>
              <a:rPr lang="en-US" dirty="0" err="1"/>
              <a:t>Prevelance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7CE4D8-FBDC-47AF-8E44-161A59C79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4" y="5666792"/>
            <a:ext cx="10180696" cy="542592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7" name="Graphic 6" descr="Car">
            <a:extLst>
              <a:ext uri="{FF2B5EF4-FFF2-40B4-BE49-F238E27FC236}">
                <a16:creationId xmlns:a16="http://schemas.microsoft.com/office/drawing/2014/main" id="{CDCBD79C-C3DA-4D1B-BE9F-83C139829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0229" y="484632"/>
            <a:ext cx="3556755" cy="35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43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B3479-6560-4AFB-824B-42D33DB44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br>
              <a:rPr lang="en-US" dirty="0"/>
            </a:br>
            <a:r>
              <a:rPr lang="en-US" dirty="0"/>
              <a:t>Background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9E48F-B03A-4671-86EA-85230C52E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Gas stations are throughout any major city</a:t>
            </a:r>
          </a:p>
          <a:p>
            <a:r>
              <a:rPr lang="en-US" dirty="0"/>
              <a:t>Often there are a high number of them very close to one another </a:t>
            </a:r>
          </a:p>
          <a:p>
            <a:pPr lvl="1"/>
            <a:r>
              <a:rPr lang="en-US" dirty="0"/>
              <a:t>This could be detrimental to cities over time as they take up space for small business and cause pollution</a:t>
            </a:r>
          </a:p>
          <a:p>
            <a:r>
              <a:rPr lang="en-US" dirty="0"/>
              <a:t>Goal is to predict how many gas stations surround any given gas station and to build a model</a:t>
            </a:r>
          </a:p>
          <a:p>
            <a:r>
              <a:rPr lang="en-US" dirty="0"/>
              <a:t>This model can be used in decision making when a new site is being considered</a:t>
            </a:r>
          </a:p>
          <a:p>
            <a:r>
              <a:rPr lang="en-US" dirty="0"/>
              <a:t>Ottawa is being used as the city to build the predictive model</a:t>
            </a:r>
          </a:p>
        </p:txBody>
      </p:sp>
    </p:spTree>
    <p:extLst>
      <p:ext uri="{BB962C8B-B14F-4D97-AF65-F5344CB8AC3E}">
        <p14:creationId xmlns:p14="http://schemas.microsoft.com/office/powerpoint/2010/main" val="1137783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4C72B-3C10-4926-81F6-06D969F55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65FCB-EF77-439A-989B-A02A5D836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046" y="1375837"/>
            <a:ext cx="7315200" cy="5120640"/>
          </a:xfrm>
        </p:spPr>
        <p:txBody>
          <a:bodyPr/>
          <a:lstStyle/>
          <a:p>
            <a:r>
              <a:rPr lang="en-US" dirty="0"/>
              <a:t>Foursquare Places API</a:t>
            </a:r>
          </a:p>
          <a:p>
            <a:pPr lvl="1"/>
            <a:r>
              <a:rPr lang="en-US" dirty="0"/>
              <a:t>Used for finding gas stations and counting the surround 2Km </a:t>
            </a:r>
            <a:r>
              <a:rPr lang="en-US" dirty="0" err="1"/>
              <a:t>preveleance</a:t>
            </a:r>
            <a:endParaRPr lang="en-US" dirty="0"/>
          </a:p>
          <a:p>
            <a:pPr lvl="1"/>
            <a:r>
              <a:rPr lang="en-US" dirty="0"/>
              <a:t>Also used for counting the number of venues within each category </a:t>
            </a:r>
          </a:p>
          <a:p>
            <a:r>
              <a:rPr lang="en-US" dirty="0"/>
              <a:t>Population </a:t>
            </a:r>
            <a:r>
              <a:rPr lang="en-US" dirty="0" err="1"/>
              <a:t>aquired</a:t>
            </a:r>
            <a:r>
              <a:rPr lang="en-US" dirty="0"/>
              <a:t> from Statistics Canada (</a:t>
            </a:r>
            <a:r>
              <a:rPr lang="en-US" dirty="0">
                <a:hlinkClick r:id="rId2"/>
              </a:rPr>
              <a:t>https://www12.statcan.gc.ca/census-recensement/2016/dp-pd/hlt-fst/pd-pl/Table.cfm?Lang=Eng&amp;T=1201&amp;S=22&amp;O=A</a:t>
            </a:r>
            <a:r>
              <a:rPr lang="en-US" dirty="0"/>
              <a:t>)</a:t>
            </a:r>
          </a:p>
          <a:p>
            <a:r>
              <a:rPr lang="en-US" dirty="0"/>
              <a:t>Ottawa FSAs (</a:t>
            </a:r>
            <a:r>
              <a:rPr lang="en-US" dirty="0">
                <a:hlinkClick r:id="rId3"/>
              </a:rPr>
              <a:t>https://en.wikipedia.org/wiki/List_of_postal_codes_of_Canada:_K</a:t>
            </a:r>
            <a:r>
              <a:rPr lang="en-US" dirty="0"/>
              <a:t>) </a:t>
            </a:r>
          </a:p>
          <a:p>
            <a:r>
              <a:rPr lang="en-US" dirty="0"/>
              <a:t>Free map tool FSA Finder (</a:t>
            </a:r>
            <a:r>
              <a:rPr lang="en-US" u="sng" dirty="0">
                <a:hlinkClick r:id="rId4"/>
              </a:rPr>
              <a:t>https://www.freemaptools.com/find-canada-postcodes-inside-radius.htm</a:t>
            </a:r>
            <a:r>
              <a:rPr lang="en-US" dirty="0"/>
              <a:t>))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956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F4669-2991-4442-8B89-36F0FC001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Gas Stations in Ottawa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B94704-78F7-468B-A0A9-8DA4DD4F2D2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06890" y="876275"/>
            <a:ext cx="7772400" cy="51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851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07BD6-EE2E-4D2B-A297-C67B16090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Gas Station Count Distribution</a:t>
            </a:r>
          </a:p>
        </p:txBody>
      </p:sp>
      <p:pic>
        <p:nvPicPr>
          <p:cNvPr id="4" name="Picture 3" descr="C:\Users\kglf497\AppData\Local\Microsoft\Windows\INetCache\Content.MSO\482EBFE7.tmp">
            <a:extLst>
              <a:ext uri="{FF2B5EF4-FFF2-40B4-BE49-F238E27FC236}">
                <a16:creationId xmlns:a16="http://schemas.microsoft.com/office/drawing/2014/main" id="{B4A835BB-FFCC-4EA7-950A-DCD27F13D7B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121" y="1389483"/>
            <a:ext cx="6255100" cy="407903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45C135-9CC9-4F7A-B21A-FBC6C03D9A7A}"/>
              </a:ext>
            </a:extLst>
          </p:cNvPr>
          <p:cNvSpPr txBox="1"/>
          <p:nvPr/>
        </p:nvSpPr>
        <p:spPr>
          <a:xfrm>
            <a:off x="5310231" y="5803186"/>
            <a:ext cx="608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Hypothesized to follow a Poisson Distribution</a:t>
            </a:r>
          </a:p>
        </p:txBody>
      </p:sp>
    </p:spTree>
    <p:extLst>
      <p:ext uri="{BB962C8B-B14F-4D97-AF65-F5344CB8AC3E}">
        <p14:creationId xmlns:p14="http://schemas.microsoft.com/office/powerpoint/2010/main" val="1415199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DADD4-AF86-4CE2-903D-3AB5EE82E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QQ-Plot </a:t>
            </a:r>
          </a:p>
        </p:txBody>
      </p:sp>
      <p:pic>
        <p:nvPicPr>
          <p:cNvPr id="4" name="Picture 3" descr="C:\Users\kglf497\AppData\Local\Microsoft\Windows\INetCache\Content.MSO\2F75198D.tmp">
            <a:extLst>
              <a:ext uri="{FF2B5EF4-FFF2-40B4-BE49-F238E27FC236}">
                <a16:creationId xmlns:a16="http://schemas.microsoft.com/office/drawing/2014/main" id="{214F0893-FB18-4FE9-B5FD-17106518679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374" y="918290"/>
            <a:ext cx="6561565" cy="452925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7AB251-62DC-40AF-81D8-B74C38851A93}"/>
              </a:ext>
            </a:extLst>
          </p:cNvPr>
          <p:cNvSpPr/>
          <p:nvPr/>
        </p:nvSpPr>
        <p:spPr>
          <a:xfrm>
            <a:off x="9572865" y="5725020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Calibri" panose="020F0502020204030204" pitchFamily="34" charset="0"/>
              </a:rPr>
              <a:t>p value of 4.19e-9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73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26C8D-3913-4C99-A3AE-4169D3651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 Plot of Features</a:t>
            </a:r>
          </a:p>
        </p:txBody>
      </p:sp>
      <p:pic>
        <p:nvPicPr>
          <p:cNvPr id="4" name="Picture 3" descr="C:\Users\kglf497\AppData\Local\Microsoft\Windows\INetCache\Content.MSO\AB6DF023.tmp">
            <a:extLst>
              <a:ext uri="{FF2B5EF4-FFF2-40B4-BE49-F238E27FC236}">
                <a16:creationId xmlns:a16="http://schemas.microsoft.com/office/drawing/2014/main" id="{08A5D891-5521-436A-A8DD-BEBDEBB6C57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988" y="167951"/>
            <a:ext cx="8322904" cy="652209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9B26631-62EC-4894-98C5-9C0A4EFC69E5}"/>
              </a:ext>
            </a:extLst>
          </p:cNvPr>
          <p:cNvSpPr/>
          <p:nvPr/>
        </p:nvSpPr>
        <p:spPr>
          <a:xfrm>
            <a:off x="3601616" y="2146433"/>
            <a:ext cx="1819469" cy="129229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7FAE34-00F4-4D9C-BC15-F825502FBD2C}"/>
              </a:ext>
            </a:extLst>
          </p:cNvPr>
          <p:cNvSpPr/>
          <p:nvPr/>
        </p:nvSpPr>
        <p:spPr>
          <a:xfrm>
            <a:off x="3601615" y="4211523"/>
            <a:ext cx="1819469" cy="129229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51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8558D-5767-42E9-A199-88F92049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Development and 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B1163A0-5A3B-49D7-A270-274418507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124981"/>
              </p:ext>
            </p:extLst>
          </p:nvPr>
        </p:nvGraphicFramePr>
        <p:xfrm>
          <a:off x="3666931" y="1912776"/>
          <a:ext cx="7750486" cy="3498125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681585">
                  <a:extLst>
                    <a:ext uri="{9D8B030D-6E8A-4147-A177-3AD203B41FA5}">
                      <a16:colId xmlns:a16="http://schemas.microsoft.com/office/drawing/2014/main" val="2182923908"/>
                    </a:ext>
                  </a:extLst>
                </a:gridCol>
                <a:gridCol w="1516111">
                  <a:extLst>
                    <a:ext uri="{9D8B030D-6E8A-4147-A177-3AD203B41FA5}">
                      <a16:colId xmlns:a16="http://schemas.microsoft.com/office/drawing/2014/main" val="87964342"/>
                    </a:ext>
                  </a:extLst>
                </a:gridCol>
                <a:gridCol w="3552790">
                  <a:extLst>
                    <a:ext uri="{9D8B030D-6E8A-4147-A177-3AD203B41FA5}">
                      <a16:colId xmlns:a16="http://schemas.microsoft.com/office/drawing/2014/main" val="4029088668"/>
                    </a:ext>
                  </a:extLst>
                </a:gridCol>
              </a:tblGrid>
              <a:tr h="9546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Models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Train CV Results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 Results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53255222"/>
                  </a:ext>
                </a:extLst>
              </a:tr>
              <a:tr h="6358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Linear OLS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2.1725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2.083854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22383757"/>
                  </a:ext>
                </a:extLst>
              </a:tr>
              <a:tr h="6358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Linear Ridge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2.1729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2.075226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79602176"/>
                  </a:ext>
                </a:extLst>
              </a:tr>
              <a:tr h="6358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Random Forest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2.145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1.874256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83349696"/>
                  </a:ext>
                </a:extLst>
              </a:tr>
              <a:tr h="6358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Poisson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2.1744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2.154290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404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7950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0A74C-D841-4DA0-A94A-ECCE09D56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80DF4-7E0E-4CD4-9C4A-F41B57B24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Gas station prevalence was statistically shown to follow a Poisson distribution</a:t>
            </a:r>
          </a:p>
          <a:p>
            <a:r>
              <a:rPr lang="en-US" dirty="0"/>
              <a:t>Model can be used to asses future considerations for gas station development plans. </a:t>
            </a:r>
          </a:p>
          <a:p>
            <a:r>
              <a:rPr lang="en-US" dirty="0"/>
              <a:t>Due to the ~2 gas station error, if the addition exceeds the models prediction by more than 2 then it definitely should not be build.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12508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B9D1F9C774424B8E22DC5D5CA45BD2" ma:contentTypeVersion="14" ma:contentTypeDescription="Create a new document." ma:contentTypeScope="" ma:versionID="4aadf193088a7758d5c9b25f4d3874bc">
  <xsd:schema xmlns:xsd="http://www.w3.org/2001/XMLSchema" xmlns:xs="http://www.w3.org/2001/XMLSchema" xmlns:p="http://schemas.microsoft.com/office/2006/metadata/properties" xmlns:ns3="44a56295-c29e-4898-8136-a54736c65b82" xmlns:ns4="147ed875-3321-42a9-9c6a-cbb4a72d62b4" xmlns:ns5="952457e4-f8b0-4c3b-b4ab-e230fcfecbb0" targetNamespace="http://schemas.microsoft.com/office/2006/metadata/properties" ma:root="true" ma:fieldsID="6d67499193f4811648637c1db143d6ed" ns3:_="" ns4:_="" ns5:_="">
    <xsd:import namespace="44a56295-c29e-4898-8136-a54736c65b82"/>
    <xsd:import namespace="147ed875-3321-42a9-9c6a-cbb4a72d62b4"/>
    <xsd:import namespace="952457e4-f8b0-4c3b-b4ab-e230fcfecbb0"/>
    <xsd:element name="properties">
      <xsd:complexType>
        <xsd:sequence>
          <xsd:element name="documentManagement">
            <xsd:complexType>
              <xsd:all>
                <xsd:element ref="ns3:Descriptions" minOccurs="0"/>
                <xsd:element ref="ns3:Keyword" minOccurs="0"/>
                <xsd:element ref="ns4:MediaServiceMetadata" minOccurs="0"/>
                <xsd:element ref="ns4:MediaServiceFastMetadata" minOccurs="0"/>
                <xsd:element ref="ns5:SharedWithUsers" minOccurs="0"/>
                <xsd:element ref="ns5:SharedWithDetails" minOccurs="0"/>
                <xsd:element ref="ns5:SharingHintHash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a56295-c29e-4898-8136-a54736c65b82" elementFormDefault="qualified">
    <xsd:import namespace="http://schemas.microsoft.com/office/2006/documentManagement/types"/>
    <xsd:import namespace="http://schemas.microsoft.com/office/infopath/2007/PartnerControls"/>
    <xsd:element name="Descriptions" ma:index="8" nillable="true" ma:displayName="Descriptions" ma:description="Describe your document to make it appear at the top of search results" ma:internalName="Descriptions">
      <xsd:simpleType>
        <xsd:restriction base="dms:Note">
          <xsd:maxLength value="255"/>
        </xsd:restriction>
      </xsd:simpleType>
    </xsd:element>
    <xsd:element name="Keyword" ma:index="9" nillable="true" ma:displayName="Keyword" ma:description="Enter list of terms separated by semi-colon(;)" ma:internalName="Keywor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7ed875-3321-42a9-9c6a-cbb4a72d62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2457e4-f8b0-4c3b-b4ab-e230fcfecbb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haredContentType xmlns="Microsoft.SharePoint.Taxonomy.ContentTypeSync" SourceId="1ee89e71-04cd-405e-9ca3-99e020c1694d" ContentTypeId="0x0101" PreviousValue="false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Keyword xmlns="44a56295-c29e-4898-8136-a54736c65b82" xsi:nil="true"/>
    <Descriptions xmlns="44a56295-c29e-4898-8136-a54736c65b82" xsi:nil="true"/>
  </documentManagement>
</p:properties>
</file>

<file path=customXml/itemProps1.xml><?xml version="1.0" encoding="utf-8"?>
<ds:datastoreItem xmlns:ds="http://schemas.openxmlformats.org/officeDocument/2006/customXml" ds:itemID="{62D1078C-4883-4B66-BCEA-594B2C7EE8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a56295-c29e-4898-8136-a54736c65b82"/>
    <ds:schemaRef ds:uri="147ed875-3321-42a9-9c6a-cbb4a72d62b4"/>
    <ds:schemaRef ds:uri="952457e4-f8b0-4c3b-b4ab-e230fcfecb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DE1B51-0913-4C78-B52D-6E506DEC943C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45C84E1B-4F38-4FCB-81BF-A9201CD366B9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1A8D15F7-48CB-444D-84B8-B224DB5C07A6}">
  <ds:schemaRefs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  <ds:schemaRef ds:uri="44a56295-c29e-4898-8136-a54736c65b82"/>
    <ds:schemaRef ds:uri="http://schemas.openxmlformats.org/package/2006/metadata/core-properties"/>
    <ds:schemaRef ds:uri="952457e4-f8b0-4c3b-b4ab-e230fcfecbb0"/>
    <ds:schemaRef ds:uri="147ed875-3321-42a9-9c6a-cbb4a72d62b4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309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Corbel</vt:lpstr>
      <vt:lpstr>Helvetica</vt:lpstr>
      <vt:lpstr>Wingdings 2</vt:lpstr>
      <vt:lpstr>Frame</vt:lpstr>
      <vt:lpstr>Predicting Gas Station Prevelance</vt:lpstr>
      <vt:lpstr>Introduction Background </vt:lpstr>
      <vt:lpstr>Datasets Used</vt:lpstr>
      <vt:lpstr>Gas Stations in Ottawa</vt:lpstr>
      <vt:lpstr>Gas Station Count Distribution</vt:lpstr>
      <vt:lpstr>Poisson QQ-Plot </vt:lpstr>
      <vt:lpstr>Pair Plot of Features</vt:lpstr>
      <vt:lpstr>Model Development and Results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Gas Station Prevelance</dc:title>
  <dc:creator>Prontack, Devon</dc:creator>
  <cp:lastModifiedBy>Prontack, Devon</cp:lastModifiedBy>
  <cp:revision>2</cp:revision>
  <dcterms:created xsi:type="dcterms:W3CDTF">2020-06-11T02:22:39Z</dcterms:created>
  <dcterms:modified xsi:type="dcterms:W3CDTF">2020-06-11T02:35:58Z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0x01010089B9D1F9C774424B8E22DC5D5CA45BD2</vt:lpwstr>
  </property>
</Properties>
</file>