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D282-625D-48A5-BE13-7A5F94912ECE}" type="datetimeFigureOut">
              <a:rPr lang="ru-RU" smtClean="0"/>
              <a:t>12.12.2014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6688-27C4-403A-BB3D-62AE71BA59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81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D282-625D-48A5-BE13-7A5F94912ECE}" type="datetimeFigureOut">
              <a:rPr lang="ru-RU" smtClean="0"/>
              <a:t>12.12.2014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6688-27C4-403A-BB3D-62AE71BA59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716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D282-625D-48A5-BE13-7A5F94912ECE}" type="datetimeFigureOut">
              <a:rPr lang="ru-RU" smtClean="0"/>
              <a:t>12.12.2014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6688-27C4-403A-BB3D-62AE71BA59D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2933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D282-625D-48A5-BE13-7A5F94912ECE}" type="datetimeFigureOut">
              <a:rPr lang="ru-RU" smtClean="0"/>
              <a:t>12.12.2014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6688-27C4-403A-BB3D-62AE71BA59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560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D282-625D-48A5-BE13-7A5F94912ECE}" type="datetimeFigureOut">
              <a:rPr lang="ru-RU" smtClean="0"/>
              <a:t>12.12.2014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6688-27C4-403A-BB3D-62AE71BA59D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3389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D282-625D-48A5-BE13-7A5F94912ECE}" type="datetimeFigureOut">
              <a:rPr lang="ru-RU" smtClean="0"/>
              <a:t>12.12.2014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6688-27C4-403A-BB3D-62AE71BA59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486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D282-625D-48A5-BE13-7A5F94912ECE}" type="datetimeFigureOut">
              <a:rPr lang="ru-RU" smtClean="0"/>
              <a:t>12.12.2014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6688-27C4-403A-BB3D-62AE71BA59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100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D282-625D-48A5-BE13-7A5F94912ECE}" type="datetimeFigureOut">
              <a:rPr lang="ru-RU" smtClean="0"/>
              <a:t>12.12.2014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6688-27C4-403A-BB3D-62AE71BA59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14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D282-625D-48A5-BE13-7A5F94912ECE}" type="datetimeFigureOut">
              <a:rPr lang="ru-RU" smtClean="0"/>
              <a:t>12.12.2014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6688-27C4-403A-BB3D-62AE71BA59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71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D282-625D-48A5-BE13-7A5F94912ECE}" type="datetimeFigureOut">
              <a:rPr lang="ru-RU" smtClean="0"/>
              <a:t>12.12.2014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6688-27C4-403A-BB3D-62AE71BA59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00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D282-625D-48A5-BE13-7A5F94912ECE}" type="datetimeFigureOut">
              <a:rPr lang="ru-RU" smtClean="0"/>
              <a:t>12.12.2014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6688-27C4-403A-BB3D-62AE71BA59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86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D282-625D-48A5-BE13-7A5F94912ECE}" type="datetimeFigureOut">
              <a:rPr lang="ru-RU" smtClean="0"/>
              <a:t>12.12.2014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6688-27C4-403A-BB3D-62AE71BA59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04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D282-625D-48A5-BE13-7A5F94912ECE}" type="datetimeFigureOut">
              <a:rPr lang="ru-RU" smtClean="0"/>
              <a:t>12.12.2014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6688-27C4-403A-BB3D-62AE71BA59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44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D282-625D-48A5-BE13-7A5F94912ECE}" type="datetimeFigureOut">
              <a:rPr lang="ru-RU" smtClean="0"/>
              <a:t>12.12.2014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6688-27C4-403A-BB3D-62AE71BA59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68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D282-625D-48A5-BE13-7A5F94912ECE}" type="datetimeFigureOut">
              <a:rPr lang="ru-RU" smtClean="0"/>
              <a:t>12.12.2014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6688-27C4-403A-BB3D-62AE71BA59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63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6688-27C4-403A-BB3D-62AE71BA59D7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D282-625D-48A5-BE13-7A5F94912ECE}" type="datetimeFigureOut">
              <a:rPr lang="ru-RU" smtClean="0"/>
              <a:t>12.12.2014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39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2D282-625D-48A5-BE13-7A5F94912ECE}" type="datetimeFigureOut">
              <a:rPr lang="ru-RU" smtClean="0"/>
              <a:t>12.12.2014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B16688-27C4-403A-BB3D-62AE71BA59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02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Box </a:t>
            </a:r>
            <a:r>
              <a:rPr lang="ru-RU" dirty="0" smtClean="0"/>
              <a:t>фильтр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24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800" dirty="0" smtClean="0"/>
                  <a:t>Данный фильтр является одним из фильтров усредняющим значения соседних пикселей изображения согласно заранее указанным коэффициентам матрицы размера 3х3.</a:t>
                </a:r>
              </a:p>
              <a:p>
                <a:pPr marL="0" indent="0">
                  <a:buNone/>
                </a:pPr>
                <a:r>
                  <a:rPr lang="ru-RU" sz="1800" dirty="0" smtClean="0"/>
                  <a:t>То есть, если задана матрица</a:t>
                </a:r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[−</m:t>
                            </m:r>
                            <m:r>
                              <a:rPr lang="ru-RU" sz="18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[0]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ru-RU" sz="18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mr>
                        <m:m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[−</m:t>
                            </m:r>
                            <m:r>
                              <a:rPr lang="ru-RU" sz="18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[0]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ru-RU" sz="18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mr>
                        <m:m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[−</m:t>
                            </m:r>
                            <m:r>
                              <a:rPr lang="ru-RU" sz="18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[0]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ru-RU" sz="18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mr>
                      </m:m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ru-RU" sz="1800" dirty="0" smtClean="0"/>
                  <a:t>То расчёт ведётся по формуле</a:t>
                </a:r>
              </a:p>
              <a:p>
                <a:pPr marL="0" indent="0">
                  <a:buNone/>
                </a:pPr>
                <a:r>
                  <a:rPr lang="ru-RU" sz="1800" dirty="0"/>
                  <a:t>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=−1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𝑑𝑦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][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nary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=−1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𝑑𝑦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den>
                    </m:f>
                  </m:oMath>
                </a14:m>
                <a:endParaRPr lang="ru-RU" sz="1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41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Блок-схема: процесс 14"/>
          <p:cNvSpPr/>
          <p:nvPr/>
        </p:nvSpPr>
        <p:spPr>
          <a:xfrm>
            <a:off x="5054138" y="2660072"/>
            <a:ext cx="1604356" cy="287554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072" y="348499"/>
            <a:ext cx="10515600" cy="1325563"/>
          </a:xfrm>
        </p:spPr>
        <p:txBody>
          <a:bodyPr/>
          <a:lstStyle/>
          <a:p>
            <a:r>
              <a:rPr lang="ru-RU" dirty="0" smtClean="0"/>
              <a:t>Схема обработки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072" y="18089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Обработка файла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269372" y="2610194"/>
            <a:ext cx="2286000" cy="432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prstClr val="black"/>
                </a:solidFill>
              </a:rPr>
              <a:t>RGBRGBRGBRGB…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319250" y="3358341"/>
            <a:ext cx="2385753" cy="3990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prstClr val="white"/>
                </a:solidFill>
              </a:rPr>
              <a:t>R000R000R000R000</a:t>
            </a:r>
            <a:r>
              <a:rPr lang="en-US" dirty="0" smtClean="0">
                <a:solidFill>
                  <a:prstClr val="white"/>
                </a:solidFill>
              </a:rPr>
              <a:t>…</a:t>
            </a:r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319248" y="3898971"/>
            <a:ext cx="2385753" cy="3990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prstClr val="white"/>
                </a:solidFill>
              </a:rPr>
              <a:t>G000G000G000G000</a:t>
            </a:r>
            <a:r>
              <a:rPr lang="en-US" dirty="0" smtClean="0">
                <a:solidFill>
                  <a:prstClr val="white"/>
                </a:solidFill>
              </a:rPr>
              <a:t>…</a:t>
            </a:r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19248" y="4447611"/>
            <a:ext cx="2385753" cy="39901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prstClr val="white"/>
                </a:solidFill>
              </a:rPr>
              <a:t>B000B000B000B000</a:t>
            </a:r>
            <a:r>
              <a:rPr lang="en-US" dirty="0" smtClean="0">
                <a:solidFill>
                  <a:prstClr val="white"/>
                </a:solidFill>
              </a:rPr>
              <a:t>…</a:t>
            </a:r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035337" y="3358341"/>
            <a:ext cx="2385753" cy="3990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prstClr val="white"/>
                </a:solidFill>
              </a:rPr>
              <a:t>R000R000R000R000</a:t>
            </a:r>
            <a:r>
              <a:rPr lang="en-US" dirty="0" smtClean="0">
                <a:solidFill>
                  <a:prstClr val="white"/>
                </a:solidFill>
              </a:rPr>
              <a:t>…</a:t>
            </a:r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035335" y="3898971"/>
            <a:ext cx="2385753" cy="3990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prstClr val="white"/>
                </a:solidFill>
              </a:rPr>
              <a:t>G000G000G000G000</a:t>
            </a:r>
            <a:r>
              <a:rPr lang="en-US" dirty="0" smtClean="0">
                <a:solidFill>
                  <a:prstClr val="white"/>
                </a:solidFill>
              </a:rPr>
              <a:t>…</a:t>
            </a:r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035335" y="4447611"/>
            <a:ext cx="2385753" cy="39901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prstClr val="white"/>
                </a:solidFill>
              </a:rPr>
              <a:t>B000B000B000B000</a:t>
            </a:r>
            <a:r>
              <a:rPr lang="en-US" dirty="0" smtClean="0">
                <a:solidFill>
                  <a:prstClr val="white"/>
                </a:solidFill>
              </a:rPr>
              <a:t>…</a:t>
            </a:r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035335" y="5228041"/>
            <a:ext cx="2286000" cy="432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prstClr val="black"/>
                </a:solidFill>
              </a:rPr>
              <a:t>RGBRGBRGBRGB…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2" name="Блок-схема: узел суммирования 11"/>
          <p:cNvSpPr/>
          <p:nvPr/>
        </p:nvSpPr>
        <p:spPr>
          <a:xfrm>
            <a:off x="5620788" y="3275392"/>
            <a:ext cx="498764" cy="515693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3" name="Блок-схема: узел суммирования 12"/>
          <p:cNvSpPr/>
          <p:nvPr/>
        </p:nvSpPr>
        <p:spPr>
          <a:xfrm>
            <a:off x="5620788" y="3824820"/>
            <a:ext cx="498764" cy="515693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4" name="Блок-схема: узел суммирования 13"/>
          <p:cNvSpPr/>
          <p:nvPr/>
        </p:nvSpPr>
        <p:spPr>
          <a:xfrm>
            <a:off x="5613858" y="4374248"/>
            <a:ext cx="498764" cy="515693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6" name="Выгнутая влево стрелка 15"/>
          <p:cNvSpPr/>
          <p:nvPr/>
        </p:nvSpPr>
        <p:spPr>
          <a:xfrm>
            <a:off x="1780308" y="2826325"/>
            <a:ext cx="439187" cy="83958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17" name="Выгнутая влево стрелка 16"/>
          <p:cNvSpPr/>
          <p:nvPr/>
        </p:nvSpPr>
        <p:spPr>
          <a:xfrm>
            <a:off x="1629295" y="2809548"/>
            <a:ext cx="617905" cy="142163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18" name="Выгнутая влево стрелка 17"/>
          <p:cNvSpPr/>
          <p:nvPr/>
        </p:nvSpPr>
        <p:spPr>
          <a:xfrm>
            <a:off x="1338349" y="2793149"/>
            <a:ext cx="908851" cy="199498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19" name="Выгнутая вправо стрелка 18"/>
          <p:cNvSpPr/>
          <p:nvPr/>
        </p:nvSpPr>
        <p:spPr>
          <a:xfrm>
            <a:off x="9443260" y="3487112"/>
            <a:ext cx="799402" cy="210735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20" name="Выгнутая вправо стрелка 19"/>
          <p:cNvSpPr/>
          <p:nvPr/>
        </p:nvSpPr>
        <p:spPr>
          <a:xfrm>
            <a:off x="9443260" y="4031672"/>
            <a:ext cx="581889" cy="150394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21" name="Выгнутая вправо стрелка 20"/>
          <p:cNvSpPr/>
          <p:nvPr/>
        </p:nvSpPr>
        <p:spPr>
          <a:xfrm>
            <a:off x="9421088" y="4580312"/>
            <a:ext cx="579122" cy="9553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23" name="Штриховая стрелка вправо 22"/>
          <p:cNvSpPr/>
          <p:nvPr/>
        </p:nvSpPr>
        <p:spPr>
          <a:xfrm>
            <a:off x="4887883" y="3358341"/>
            <a:ext cx="415637" cy="39901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4" name="Штриховая стрелка вправо 23"/>
          <p:cNvSpPr/>
          <p:nvPr/>
        </p:nvSpPr>
        <p:spPr>
          <a:xfrm>
            <a:off x="4887882" y="3892289"/>
            <a:ext cx="415637" cy="39901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5" name="Штриховая стрелка вправо 24"/>
          <p:cNvSpPr/>
          <p:nvPr/>
        </p:nvSpPr>
        <p:spPr>
          <a:xfrm>
            <a:off x="4907275" y="4446976"/>
            <a:ext cx="415637" cy="39901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6" name="Штриховая стрелка вправо 25"/>
          <p:cNvSpPr/>
          <p:nvPr/>
        </p:nvSpPr>
        <p:spPr>
          <a:xfrm>
            <a:off x="6429891" y="3362540"/>
            <a:ext cx="415637" cy="39901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7" name="Штриховая стрелка вправо 26"/>
          <p:cNvSpPr/>
          <p:nvPr/>
        </p:nvSpPr>
        <p:spPr>
          <a:xfrm>
            <a:off x="6429890" y="3944526"/>
            <a:ext cx="415637" cy="39901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8" name="Штриховая стрелка вправо 27"/>
          <p:cNvSpPr/>
          <p:nvPr/>
        </p:nvSpPr>
        <p:spPr>
          <a:xfrm>
            <a:off x="6450675" y="4503442"/>
            <a:ext cx="415637" cy="39901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13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087637" y="2892829"/>
            <a:ext cx="1578727" cy="175398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обработки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Обработка цветового канала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52997" y="2892829"/>
            <a:ext cx="1837113" cy="175398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455805" y="3266901"/>
            <a:ext cx="706582" cy="681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418477" y="3266901"/>
            <a:ext cx="706582" cy="68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444144" y="3266901"/>
            <a:ext cx="733428" cy="6816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узел суммирования 10"/>
          <p:cNvSpPr/>
          <p:nvPr/>
        </p:nvSpPr>
        <p:spPr>
          <a:xfrm>
            <a:off x="5185757" y="3516283"/>
            <a:ext cx="193963" cy="18288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578693" y="3509308"/>
            <a:ext cx="144000" cy="144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7512626" y="3530225"/>
            <a:ext cx="144000" cy="144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с вырезом 13"/>
          <p:cNvSpPr/>
          <p:nvPr/>
        </p:nvSpPr>
        <p:spPr>
          <a:xfrm>
            <a:off x="3391594" y="3383280"/>
            <a:ext cx="947651" cy="47382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Штриховая стрелка вправо 14"/>
          <p:cNvSpPr/>
          <p:nvPr/>
        </p:nvSpPr>
        <p:spPr>
          <a:xfrm>
            <a:off x="6253426" y="3507970"/>
            <a:ext cx="275013" cy="15794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Штриховая стрелка вправо 15"/>
          <p:cNvSpPr/>
          <p:nvPr/>
        </p:nvSpPr>
        <p:spPr>
          <a:xfrm>
            <a:off x="6787511" y="3528753"/>
            <a:ext cx="649261" cy="11637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 flipH="1">
            <a:off x="2732912" y="3549533"/>
            <a:ext cx="144000" cy="144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03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для </a:t>
            </a:r>
            <a:r>
              <a:rPr lang="en-US" dirty="0" smtClean="0"/>
              <a:t>CUDA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Входные параметры программы</a:t>
            </a:r>
          </a:p>
          <a:p>
            <a:pPr marL="514350" indent="-514350">
              <a:buAutoNum type="arabicPeriod"/>
            </a:pPr>
            <a:r>
              <a:rPr lang="ru-RU" sz="1800" dirty="0" smtClean="0"/>
              <a:t>Девять целочисленных коэффициентов матрицы</a:t>
            </a:r>
          </a:p>
          <a:p>
            <a:pPr marL="514350" indent="-514350">
              <a:buAutoNum type="arabicPeriod"/>
            </a:pPr>
            <a:r>
              <a:rPr lang="ru-RU" sz="1800" dirty="0" smtClean="0"/>
              <a:t>Ширина и высота изображения</a:t>
            </a:r>
          </a:p>
          <a:p>
            <a:pPr marL="514350" indent="-514350">
              <a:buAutoNum type="arabicPeriod"/>
            </a:pPr>
            <a:r>
              <a:rPr lang="ru-RU" sz="1800" dirty="0" smtClean="0"/>
              <a:t>Имя входного файла, содержащего значения </a:t>
            </a:r>
            <a:r>
              <a:rPr lang="en-US" sz="1800" dirty="0" smtClean="0"/>
              <a:t>RGB</a:t>
            </a:r>
            <a:r>
              <a:rPr lang="ru-RU" sz="1800" dirty="0" smtClean="0"/>
              <a:t> блоков изображения (3 байта на один </a:t>
            </a:r>
            <a:r>
              <a:rPr lang="en-US" sz="1800" dirty="0" smtClean="0"/>
              <a:t>RGB </a:t>
            </a:r>
            <a:r>
              <a:rPr lang="ru-RU" sz="1800" dirty="0" smtClean="0"/>
              <a:t>блок)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sz="1800" dirty="0" smtClean="0"/>
              <a:t>Имя выходного файла, содержащего </a:t>
            </a:r>
            <a:r>
              <a:rPr lang="ru-RU" sz="1800" smtClean="0"/>
              <a:t>значения рассчитанных </a:t>
            </a:r>
            <a:r>
              <a:rPr lang="en-US" sz="1800" dirty="0" smtClean="0"/>
              <a:t>RGB</a:t>
            </a:r>
            <a:r>
              <a:rPr lang="ru-RU" sz="1800" dirty="0" smtClean="0"/>
              <a:t> блоков изображения (3 байта на один </a:t>
            </a:r>
            <a:r>
              <a:rPr lang="en-US" sz="1800" dirty="0" smtClean="0"/>
              <a:t>RGB </a:t>
            </a:r>
            <a:r>
              <a:rPr lang="ru-RU" sz="1800" dirty="0" smtClean="0"/>
              <a:t>блок)</a:t>
            </a:r>
            <a:endParaRPr lang="en-US" sz="18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sz="1800" dirty="0" smtClean="0"/>
              <a:t>Размер </a:t>
            </a:r>
            <a:r>
              <a:rPr lang="ru-RU" sz="1800" dirty="0" err="1" smtClean="0"/>
              <a:t>грида</a:t>
            </a:r>
            <a:r>
              <a:rPr lang="ru-RU" sz="1800" dirty="0" smtClean="0"/>
              <a:t> и блока при параллельных вычислениях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414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на </a:t>
            </a:r>
            <a:r>
              <a:rPr lang="en-US" dirty="0" smtClean="0"/>
              <a:t>CUDA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Действия в основной </a:t>
            </a:r>
            <a:r>
              <a:rPr lang="en-US" dirty="0" smtClean="0"/>
              <a:t>(main) </a:t>
            </a:r>
            <a:r>
              <a:rPr lang="ru-RU" dirty="0" smtClean="0"/>
              <a:t>процедуре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ru-RU" sz="2000" dirty="0" smtClean="0"/>
              <a:t>Инициализация видеодрайвера</a:t>
            </a:r>
          </a:p>
          <a:p>
            <a:pPr marL="514350" indent="-514350">
              <a:buAutoNum type="arabicPeriod"/>
            </a:pPr>
            <a:r>
              <a:rPr lang="ru-RU" sz="2000" dirty="0" smtClean="0"/>
              <a:t>Считывается исходный </a:t>
            </a:r>
            <a:r>
              <a:rPr lang="en-US" sz="2000" dirty="0" smtClean="0"/>
              <a:t>RGB </a:t>
            </a:r>
            <a:r>
              <a:rPr lang="ru-RU" sz="2000" dirty="0" smtClean="0"/>
              <a:t>файл и каждый цветовой канал записывается в оперативной памяти отдельно в виде массива </a:t>
            </a:r>
            <a:r>
              <a:rPr lang="ru-RU" sz="2000" dirty="0" err="1" smtClean="0"/>
              <a:t>беззнаковых</a:t>
            </a:r>
            <a:r>
              <a:rPr lang="ru-RU" sz="2000" dirty="0" smtClean="0"/>
              <a:t> целых</a:t>
            </a:r>
          </a:p>
          <a:p>
            <a:pPr marL="514350" indent="-514350">
              <a:buAutoNum type="arabicPeriod"/>
            </a:pPr>
            <a:r>
              <a:rPr lang="ru-RU" sz="2000" dirty="0" smtClean="0"/>
              <a:t>Из переданных параметров формируется матрица целых чисел размера 3х3</a:t>
            </a:r>
          </a:p>
          <a:p>
            <a:pPr marL="514350" indent="-514350">
              <a:buAutoNum type="arabicPeriod"/>
            </a:pPr>
            <a:r>
              <a:rPr lang="ru-RU" sz="2000" dirty="0" smtClean="0"/>
              <a:t>Указанные данные передаются на </a:t>
            </a:r>
            <a:r>
              <a:rPr lang="en-US" sz="2000" dirty="0" smtClean="0"/>
              <a:t>CUDA </a:t>
            </a:r>
            <a:r>
              <a:rPr lang="ru-RU" sz="2000" dirty="0" smtClean="0"/>
              <a:t>обработку</a:t>
            </a:r>
          </a:p>
          <a:p>
            <a:pPr marL="514350" indent="-514350">
              <a:buAutoNum type="arabicPeriod"/>
            </a:pPr>
            <a:r>
              <a:rPr lang="ru-RU" sz="2000" dirty="0" smtClean="0"/>
              <a:t>Возвращённые данные (полученные в виде массивов </a:t>
            </a:r>
            <a:r>
              <a:rPr lang="ru-RU" sz="2000" dirty="0" err="1" smtClean="0"/>
              <a:t>беззнаковых</a:t>
            </a:r>
            <a:r>
              <a:rPr lang="ru-RU" sz="2000" dirty="0" smtClean="0"/>
              <a:t> целых для каждого цветового канала) сохраняются в выходном </a:t>
            </a:r>
            <a:r>
              <a:rPr lang="en-US" sz="2000" dirty="0" smtClean="0"/>
              <a:t>RGB </a:t>
            </a:r>
            <a:r>
              <a:rPr lang="ru-RU" sz="2000" dirty="0" smtClean="0"/>
              <a:t>файле</a:t>
            </a:r>
          </a:p>
          <a:p>
            <a:pPr marL="514350" indent="-514350">
              <a:buAutoNum type="arabicPeriod"/>
            </a:pPr>
            <a:r>
              <a:rPr lang="ru-RU" sz="2000" dirty="0" smtClean="0"/>
              <a:t>Освобождение видеодрайвера</a:t>
            </a:r>
            <a:endParaRPr lang="en-US" sz="2000" dirty="0" smtClean="0"/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78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на </a:t>
            </a:r>
            <a:r>
              <a:rPr lang="en-US" dirty="0" smtClean="0"/>
              <a:t>CUDA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Алгоритм вычислений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514350" indent="-514350">
                  <a:buAutoNum type="arabicPeriod"/>
                </a:pPr>
                <a:r>
                  <a:rPr lang="ru-RU" sz="1400" dirty="0" smtClean="0"/>
                  <a:t>Указатели на переданные цветовые каналы</a:t>
                </a:r>
                <a:r>
                  <a:rPr lang="en-US" sz="1400" dirty="0" smtClean="0"/>
                  <a:t> unsigned </a:t>
                </a:r>
                <a:r>
                  <a:rPr lang="en-US" sz="1400" dirty="0" err="1" smtClean="0"/>
                  <a:t>int</a:t>
                </a:r>
                <a:r>
                  <a:rPr lang="en-US" sz="1400" dirty="0" smtClean="0"/>
                  <a:t> * r, unsigned </a:t>
                </a:r>
                <a:r>
                  <a:rPr lang="en-US" sz="1400" dirty="0" err="1" smtClean="0"/>
                  <a:t>int</a:t>
                </a:r>
                <a:r>
                  <a:rPr lang="en-US" sz="1400" dirty="0" smtClean="0"/>
                  <a:t> * g, unsigned </a:t>
                </a:r>
                <a:r>
                  <a:rPr lang="en-US" sz="1400" dirty="0" err="1" smtClean="0"/>
                  <a:t>int</a:t>
                </a:r>
                <a:r>
                  <a:rPr lang="en-US" sz="1400" dirty="0" smtClean="0"/>
                  <a:t> * b</a:t>
                </a:r>
                <a:r>
                  <a:rPr lang="ru-RU" sz="1400" dirty="0" smtClean="0"/>
                  <a:t> собираются в массив указателей </a:t>
                </a:r>
                <a:r>
                  <a:rPr lang="en-US" sz="1400" dirty="0" smtClean="0"/>
                  <a:t>unsigned </a:t>
                </a:r>
                <a:r>
                  <a:rPr lang="en-US" sz="1400" dirty="0" err="1" smtClean="0"/>
                  <a:t>int</a:t>
                </a:r>
                <a:r>
                  <a:rPr lang="en-US" sz="1400" dirty="0" smtClean="0"/>
                  <a:t> *channel[3]</a:t>
                </a:r>
                <a:endParaRPr lang="ru-RU" sz="1400" dirty="0" smtClean="0"/>
              </a:p>
              <a:p>
                <a:pPr marL="514350" indent="-514350">
                  <a:buAutoNum type="arabicPeriod"/>
                </a:pPr>
                <a:r>
                  <a:rPr lang="ru-RU" sz="1400" dirty="0" smtClean="0"/>
                  <a:t>Резервируется глобальная видеопамять равная размеру одного монохромного цветового канала (типа </a:t>
                </a:r>
                <a:r>
                  <a:rPr lang="en-US" sz="1400" dirty="0" smtClean="0"/>
                  <a:t>unsigned </a:t>
                </a:r>
                <a:r>
                  <a:rPr lang="en-US" sz="1400" dirty="0" err="1" smtClean="0"/>
                  <a:t>int</a:t>
                </a:r>
                <a:r>
                  <a:rPr lang="en-US" sz="1400" dirty="0" smtClean="0"/>
                  <a:t> </a:t>
                </a:r>
                <a:r>
                  <a:rPr lang="ru-RU" sz="1400" dirty="0" smtClean="0"/>
                  <a:t>под один пиксель) для входных данных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ru-RU" sz="1400" dirty="0" smtClean="0"/>
                  <a:t>Резервируется глобальная видеопамять равная размеру одного монохромного цветового канала (типа </a:t>
                </a:r>
                <a:r>
                  <a:rPr lang="en-US" sz="1400" dirty="0" smtClean="0"/>
                  <a:t>unsigned </a:t>
                </a:r>
                <a:r>
                  <a:rPr lang="en-US" sz="1400" dirty="0" err="1" smtClean="0"/>
                  <a:t>int</a:t>
                </a:r>
                <a:r>
                  <a:rPr lang="en-US" sz="1400" dirty="0" smtClean="0"/>
                  <a:t> </a:t>
                </a:r>
                <a:r>
                  <a:rPr lang="ru-RU" sz="1400" dirty="0" smtClean="0"/>
                  <a:t>под один пиксель) для выходных данных</a:t>
                </a:r>
              </a:p>
              <a:p>
                <a:pPr marL="514350" indent="-514350">
                  <a:buAutoNum type="arabicPeriod"/>
                </a:pPr>
                <a:r>
                  <a:rPr lang="ru-RU" sz="1400" dirty="0" smtClean="0"/>
                  <a:t>Резервируется глобальная видеопамять под массив из 9 целых и копируется туда матрица 3х3</a:t>
                </a:r>
                <a:endParaRPr lang="en-US" sz="1400" dirty="0" smtClean="0"/>
              </a:p>
              <a:p>
                <a:pPr marL="514350" indent="-514350">
                  <a:buAutoNum type="arabicPeriod"/>
                </a:pPr>
                <a:r>
                  <a:rPr lang="ru-RU" sz="1400" dirty="0" smtClean="0"/>
                  <a:t>Цикл по </a:t>
                </a:r>
                <a:r>
                  <a:rPr lang="en-US" sz="1400" dirty="0" smtClean="0"/>
                  <a:t>j=1 </a:t>
                </a:r>
                <a:r>
                  <a:rPr lang="ru-RU" sz="1400" dirty="0" smtClean="0"/>
                  <a:t>до 3</a:t>
                </a:r>
              </a:p>
              <a:p>
                <a:pPr marL="971550" lvl="1" indent="-514350">
                  <a:buAutoNum type="arabicPeriod"/>
                </a:pPr>
                <a:r>
                  <a:rPr lang="ru-RU" sz="1400" dirty="0" smtClean="0"/>
                  <a:t>Копируется один монохромный цветовой канал в заранее зарезервированную глобальную видеопамять</a:t>
                </a:r>
                <a:endParaRPr lang="en-US" sz="1400" dirty="0" smtClean="0"/>
              </a:p>
              <a:p>
                <a:pPr marL="971550" lvl="1" indent="-514350">
                  <a:buAutoNum type="arabicPeriod"/>
                </a:pPr>
                <a:r>
                  <a:rPr lang="ru-RU" sz="1400" dirty="0" smtClean="0"/>
                  <a:t>Вычисления в видеокарте </a:t>
                </a:r>
                <a:r>
                  <a:rPr lang="ru-RU" sz="1400" dirty="0"/>
                  <a:t>ц</a:t>
                </a:r>
                <a:r>
                  <a:rPr lang="ru-RU" sz="1400" dirty="0" smtClean="0"/>
                  <a:t>икл в нити по </a:t>
                </a:r>
                <a:r>
                  <a:rPr lang="en-US" sz="1400" dirty="0" smtClean="0"/>
                  <a:t>id=</a:t>
                </a:r>
                <a:r>
                  <a:rPr lang="ru-RU" sz="1400" dirty="0" smtClean="0"/>
                  <a:t>идентификатор процесса до ширина*высота изображения с шагом равным общему количеству нитей</a:t>
                </a:r>
              </a:p>
              <a:p>
                <a:pPr marL="1428750" lvl="2" indent="-514350">
                  <a:buAutoNum type="arabicPeriod"/>
                </a:pPr>
                <a:r>
                  <a:rPr lang="en-US" sz="1400" dirty="0" smtClean="0"/>
                  <a:t>Id </a:t>
                </a:r>
                <a:r>
                  <a:rPr lang="ru-RU" sz="1400" dirty="0" smtClean="0"/>
                  <a:t>соответствует пиксель с координатами </a:t>
                </a:r>
                <a:r>
                  <a:rPr lang="en-US" sz="1400" dirty="0" smtClean="0"/>
                  <a:t>x= id mod </a:t>
                </a:r>
                <a:r>
                  <a:rPr lang="ru-RU" sz="1400" dirty="0" smtClean="0"/>
                  <a:t>ширина, </a:t>
                </a:r>
                <a:r>
                  <a:rPr lang="en-US" sz="1400" dirty="0" smtClean="0"/>
                  <a:t>y = id / </a:t>
                </a:r>
                <a:r>
                  <a:rPr lang="ru-RU" sz="1400" dirty="0" smtClean="0"/>
                  <a:t>ширина</a:t>
                </a:r>
              </a:p>
              <a:p>
                <a:pPr marL="1428750" lvl="2" indent="-514350">
                  <a:buAutoNum type="arabicPeriod"/>
                </a:pPr>
                <a:r>
                  <a:rPr lang="en-US" sz="1400" dirty="0" smtClean="0"/>
                  <a:t>S1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=−1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][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  <m:r>
                      <a:rPr lang="ru-RU" sz="14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sz="1400" dirty="0" smtClean="0"/>
                  <a:t>где в расчёт берутся только </a:t>
                </a:r>
                <a:r>
                  <a:rPr lang="en-US" sz="1400" dirty="0" smtClean="0"/>
                  <a:t>dx </a:t>
                </a:r>
                <a:r>
                  <a:rPr lang="ru-RU" sz="1400" dirty="0" smtClean="0"/>
                  <a:t>и </a:t>
                </a:r>
                <a:r>
                  <a:rPr lang="en-US" sz="1400" dirty="0" err="1" smtClean="0"/>
                  <a:t>dy</a:t>
                </a:r>
                <a:r>
                  <a:rPr lang="en-US" sz="1400" dirty="0" smtClean="0"/>
                  <a:t>, </a:t>
                </a:r>
                <a:r>
                  <a:rPr lang="ru-RU" sz="1400" dirty="0" smtClean="0"/>
                  <a:t>такие, что точка (</a:t>
                </a:r>
                <a:r>
                  <a:rPr lang="en-US" sz="1400" dirty="0" smtClean="0"/>
                  <a:t>x</a:t>
                </a:r>
                <a:r>
                  <a:rPr lang="ru-RU" sz="1400" dirty="0" smtClean="0"/>
                  <a:t>+</a:t>
                </a:r>
                <a:r>
                  <a:rPr lang="en-US" sz="1400" dirty="0" err="1" smtClean="0"/>
                  <a:t>dx;y+dy</a:t>
                </a:r>
                <a:r>
                  <a:rPr lang="en-US" sz="1400" dirty="0" smtClean="0"/>
                  <a:t>) </a:t>
                </a:r>
                <a:r>
                  <a:rPr lang="ru-RU" sz="1400" dirty="0" smtClean="0"/>
                  <a:t>находится в пределах изображения</a:t>
                </a:r>
              </a:p>
              <a:p>
                <a:pPr marL="1428750" lvl="2" indent="-514350">
                  <a:buFont typeface="Arial" panose="020B0604020202020204" pitchFamily="34" charset="0"/>
                  <a:buAutoNum type="arabicPeriod"/>
                </a:pPr>
                <a:r>
                  <a:rPr lang="en-US" sz="1400" dirty="0" smtClean="0"/>
                  <a:t>S</a:t>
                </a:r>
                <a:r>
                  <a:rPr lang="ru-RU" sz="1400" dirty="0" smtClean="0"/>
                  <a:t>2</a:t>
                </a:r>
                <a:r>
                  <a:rPr lang="en-US" sz="1400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=−1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ru-RU" sz="14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sz="1400" dirty="0" smtClean="0"/>
                  <a:t>где в расчёт берутся только </a:t>
                </a:r>
                <a:r>
                  <a:rPr lang="en-US" sz="1400" dirty="0" smtClean="0"/>
                  <a:t>dx </a:t>
                </a:r>
                <a:r>
                  <a:rPr lang="ru-RU" sz="1400" dirty="0" smtClean="0"/>
                  <a:t>и </a:t>
                </a:r>
                <a:r>
                  <a:rPr lang="en-US" sz="1400" dirty="0" err="1" smtClean="0"/>
                  <a:t>dy</a:t>
                </a:r>
                <a:r>
                  <a:rPr lang="en-US" sz="1400" dirty="0" smtClean="0"/>
                  <a:t>, </a:t>
                </a:r>
                <a:r>
                  <a:rPr lang="ru-RU" sz="1400" dirty="0" smtClean="0"/>
                  <a:t>такие, что точка (</a:t>
                </a:r>
                <a:r>
                  <a:rPr lang="en-US" sz="1400" dirty="0" smtClean="0"/>
                  <a:t>x</a:t>
                </a:r>
                <a:r>
                  <a:rPr lang="ru-RU" sz="1400" dirty="0" smtClean="0"/>
                  <a:t>+</a:t>
                </a:r>
                <a:r>
                  <a:rPr lang="en-US" sz="1400" dirty="0" err="1" smtClean="0"/>
                  <a:t>dx;y+dy</a:t>
                </a:r>
                <a:r>
                  <a:rPr lang="en-US" sz="1400" dirty="0" smtClean="0"/>
                  <a:t>) </a:t>
                </a:r>
                <a:r>
                  <a:rPr lang="ru-RU" sz="1400" dirty="0" smtClean="0"/>
                  <a:t>находится в пределах изображения</a:t>
                </a:r>
              </a:p>
              <a:p>
                <a:pPr marL="1428750" lvl="2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400" dirty="0" smtClean="0"/>
                  <a:t> </a:t>
                </a:r>
                <a:endParaRPr lang="ru-RU" sz="1400" dirty="0"/>
              </a:p>
              <a:p>
                <a:pPr marL="971550" lvl="1" indent="-514350">
                  <a:buFont typeface="Arial" panose="020B0604020202020204" pitchFamily="34" charset="0"/>
                  <a:buAutoNum type="arabicPeriod"/>
                </a:pPr>
                <a:r>
                  <a:rPr lang="ru-RU" sz="1400" dirty="0" smtClean="0"/>
                  <a:t>Копирование результатов вычислений из глобальной видеопамяти обратно в монохромный цветовой канал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ru-RU" sz="1400" dirty="0" smtClean="0"/>
                  <a:t>Освобождение ранее выделенной видеопамяти</a:t>
                </a:r>
                <a:endParaRPr lang="ru-RU" sz="1000" dirty="0" smtClean="0"/>
              </a:p>
              <a:p>
                <a:pPr marL="971550" lvl="1" indent="-514350">
                  <a:buAutoNum type="arabicPeriod"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4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942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реализации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Текущая реализация графического интерфейса ввода и отображения результатов поддерживает передачу в фильтр только матрицы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ru-RU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ru-RU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401835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</TotalTime>
  <Words>320</Words>
  <Application>Microsoft Office PowerPoint</Application>
  <PresentationFormat>Широкоэкранный</PresentationFormat>
  <Paragraphs>50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Trebuchet MS</vt:lpstr>
      <vt:lpstr>Wingdings 3</vt:lpstr>
      <vt:lpstr>Грань</vt:lpstr>
      <vt:lpstr>Box фильтр</vt:lpstr>
      <vt:lpstr>Описание</vt:lpstr>
      <vt:lpstr>Схема обработки</vt:lpstr>
      <vt:lpstr>Схема обработки</vt:lpstr>
      <vt:lpstr>Реализация для CUDA</vt:lpstr>
      <vt:lpstr>Реализация на CUDA Действия в основной (main) процедуре</vt:lpstr>
      <vt:lpstr>Реализация на CUDA Алгоритм вычислений</vt:lpstr>
      <vt:lpstr>Особенности реализации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фильтр</dc:title>
  <dc:creator>User</dc:creator>
  <cp:lastModifiedBy>User</cp:lastModifiedBy>
  <cp:revision>20</cp:revision>
  <dcterms:created xsi:type="dcterms:W3CDTF">2014-12-11T19:04:45Z</dcterms:created>
  <dcterms:modified xsi:type="dcterms:W3CDTF">2014-12-12T00:35:18Z</dcterms:modified>
</cp:coreProperties>
</file>