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29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1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457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33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7115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66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1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90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49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57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83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30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70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81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D282-625D-48A5-BE13-7A5F94912ECE}" type="datetimeFigureOut">
              <a:rPr lang="ru-RU" smtClean="0"/>
              <a:t>12.12.2014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B16688-27C4-403A-BB3D-62AE71BA5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56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Фильтр Гаусса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24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12383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ru-RU" sz="1400" dirty="0" smtClean="0"/>
                  <a:t>Данный фильтр является одним из фильтров усредняющим значения соседних пикселей изображения согласно формуле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𝑜𝑢𝑡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𝜋𝜎</m:t>
                                  </m:r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 smtClean="0"/>
              </a:p>
              <a:p>
                <a:pPr marL="0" indent="0">
                  <a:buNone/>
                </a:pPr>
                <a:r>
                  <a:rPr lang="ru-RU" sz="1400" dirty="0" smtClean="0"/>
                  <a:t>Однако на практике используется приближённые вычисления в меньшей область вокруг каждого пикселя по формуле</a:t>
                </a:r>
              </a:p>
              <a:p>
                <a:pPr marL="0" indent="0">
                  <a:buNone/>
                </a:pPr>
                <a:r>
                  <a:rPr lang="ru-RU" sz="1400" dirty="0"/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𝑁h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𝑁h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𝑁h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𝑁h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𝑑𝑥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𝑑𝑦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ru-RU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][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𝑁h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𝑁h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𝑁h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𝑁h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𝑑𝑥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𝑑𝑦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ru-RU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sup>
                                </m:sSup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sz="1400" dirty="0" smtClean="0"/>
              </a:p>
              <a:p>
                <a:pPr marL="0" indent="0">
                  <a:buNone/>
                </a:pPr>
                <a:r>
                  <a:rPr lang="ru-RU" sz="1400" dirty="0" smtClean="0"/>
                  <a:t>При этом вычисления могут проводится в два этапа – обработкой изображения по строкам и обработкой изображения по столбцам, то есть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endParaRPr lang="en-US" sz="1600" dirty="0" smtClean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𝑁h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𝑁h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][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𝑁h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𝑁h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1600" dirty="0" smtClean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𝑁h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𝑁h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][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𝑁h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𝑁h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1600" dirty="0" smtClean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ru-RU" sz="1600" dirty="0"/>
              </a:p>
              <a:p>
                <a:pPr marL="0" indent="0">
                  <a:buNone/>
                </a:pPr>
                <a:endParaRPr lang="ru-RU" sz="1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123833"/>
              </a:xfrm>
              <a:blipFill rotWithShape="0">
                <a:blip r:embed="rId2"/>
                <a:stretch>
                  <a:fillRect t="-94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1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Блок-схема: процесс 14"/>
          <p:cNvSpPr/>
          <p:nvPr/>
        </p:nvSpPr>
        <p:spPr>
          <a:xfrm>
            <a:off x="5054138" y="2660072"/>
            <a:ext cx="1604356" cy="28755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072" y="348499"/>
            <a:ext cx="10515600" cy="1325563"/>
          </a:xfrm>
        </p:spPr>
        <p:txBody>
          <a:bodyPr/>
          <a:lstStyle/>
          <a:p>
            <a:r>
              <a:rPr lang="ru-RU" dirty="0" smtClean="0"/>
              <a:t>Схема обработки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072" y="18089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Обработка файла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69372" y="2610194"/>
            <a:ext cx="2286000" cy="432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RGBRGBRGBRGB…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19250" y="3358341"/>
            <a:ext cx="2385753" cy="3990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R000R000R000R000</a:t>
            </a: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19248" y="3898971"/>
            <a:ext cx="2385753" cy="3990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G000G000G000G000</a:t>
            </a: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19248" y="4447611"/>
            <a:ext cx="2385753" cy="3990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B000B000B000B000</a:t>
            </a: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035337" y="3358341"/>
            <a:ext cx="2385753" cy="3990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R000R000R000R000</a:t>
            </a: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35335" y="3898971"/>
            <a:ext cx="2385753" cy="3990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G000G000G000G000</a:t>
            </a: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035335" y="4447611"/>
            <a:ext cx="2385753" cy="3990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B000B000B000B000</a:t>
            </a: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035335" y="5228041"/>
            <a:ext cx="2286000" cy="432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RGBRGBRGBRGB…</a:t>
            </a:r>
            <a:endParaRPr lang="ru-RU" dirty="0"/>
          </a:p>
        </p:txBody>
      </p:sp>
      <p:sp>
        <p:nvSpPr>
          <p:cNvPr id="12" name="Блок-схема: узел суммирования 11"/>
          <p:cNvSpPr/>
          <p:nvPr/>
        </p:nvSpPr>
        <p:spPr>
          <a:xfrm>
            <a:off x="5620788" y="3275392"/>
            <a:ext cx="498764" cy="51569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суммирования 12"/>
          <p:cNvSpPr/>
          <p:nvPr/>
        </p:nvSpPr>
        <p:spPr>
          <a:xfrm>
            <a:off x="5620788" y="3824820"/>
            <a:ext cx="498764" cy="51569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суммирования 13"/>
          <p:cNvSpPr/>
          <p:nvPr/>
        </p:nvSpPr>
        <p:spPr>
          <a:xfrm>
            <a:off x="5613858" y="4374248"/>
            <a:ext cx="498764" cy="51569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Выгнутая влево стрелка 15"/>
          <p:cNvSpPr/>
          <p:nvPr/>
        </p:nvSpPr>
        <p:spPr>
          <a:xfrm>
            <a:off x="1780308" y="2826325"/>
            <a:ext cx="439187" cy="8395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Выгнутая влево стрелка 16"/>
          <p:cNvSpPr/>
          <p:nvPr/>
        </p:nvSpPr>
        <p:spPr>
          <a:xfrm>
            <a:off x="1629295" y="2809548"/>
            <a:ext cx="617905" cy="142163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лево стрелка 17"/>
          <p:cNvSpPr/>
          <p:nvPr/>
        </p:nvSpPr>
        <p:spPr>
          <a:xfrm>
            <a:off x="1338349" y="2793149"/>
            <a:ext cx="908851" cy="19949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Выгнутая вправо стрелка 18"/>
          <p:cNvSpPr/>
          <p:nvPr/>
        </p:nvSpPr>
        <p:spPr>
          <a:xfrm>
            <a:off x="9443260" y="3487112"/>
            <a:ext cx="799402" cy="210735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Выгнутая вправо стрелка 19"/>
          <p:cNvSpPr/>
          <p:nvPr/>
        </p:nvSpPr>
        <p:spPr>
          <a:xfrm>
            <a:off x="9443260" y="4031672"/>
            <a:ext cx="581889" cy="15039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Выгнутая вправо стрелка 20"/>
          <p:cNvSpPr/>
          <p:nvPr/>
        </p:nvSpPr>
        <p:spPr>
          <a:xfrm>
            <a:off x="9421088" y="4580312"/>
            <a:ext cx="579122" cy="9553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Штриховая стрелка вправо 22"/>
          <p:cNvSpPr/>
          <p:nvPr/>
        </p:nvSpPr>
        <p:spPr>
          <a:xfrm>
            <a:off x="4887883" y="3358341"/>
            <a:ext cx="415637" cy="39901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Штриховая стрелка вправо 23"/>
          <p:cNvSpPr/>
          <p:nvPr/>
        </p:nvSpPr>
        <p:spPr>
          <a:xfrm>
            <a:off x="4887882" y="3892289"/>
            <a:ext cx="415637" cy="39901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Штриховая стрелка вправо 24"/>
          <p:cNvSpPr/>
          <p:nvPr/>
        </p:nvSpPr>
        <p:spPr>
          <a:xfrm>
            <a:off x="4907275" y="4446976"/>
            <a:ext cx="415637" cy="39901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Штриховая стрелка вправо 25"/>
          <p:cNvSpPr/>
          <p:nvPr/>
        </p:nvSpPr>
        <p:spPr>
          <a:xfrm>
            <a:off x="6429891" y="3362540"/>
            <a:ext cx="415637" cy="39901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Штриховая стрелка вправо 26"/>
          <p:cNvSpPr/>
          <p:nvPr/>
        </p:nvSpPr>
        <p:spPr>
          <a:xfrm>
            <a:off x="6429890" y="3944526"/>
            <a:ext cx="415637" cy="39901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Штриховая стрелка вправо 27"/>
          <p:cNvSpPr/>
          <p:nvPr/>
        </p:nvSpPr>
        <p:spPr>
          <a:xfrm>
            <a:off x="6450675" y="4503442"/>
            <a:ext cx="415637" cy="39901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16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304212" y="2734887"/>
            <a:ext cx="1578727" cy="1753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695091" y="3122164"/>
            <a:ext cx="191727" cy="630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обработки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Обработка цветового канала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2589" y="2734887"/>
            <a:ext cx="1837113" cy="175398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75397" y="3391592"/>
            <a:ext cx="706582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8069" y="3370810"/>
            <a:ext cx="706582" cy="157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263737" y="3108959"/>
            <a:ext cx="150492" cy="6816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Блок-схема: узел суммирования 10"/>
          <p:cNvSpPr/>
          <p:nvPr/>
        </p:nvSpPr>
        <p:spPr>
          <a:xfrm>
            <a:off x="4005349" y="3358341"/>
            <a:ext cx="193963" cy="18288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795268" y="3351366"/>
            <a:ext cx="144000" cy="14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729201" y="3372283"/>
            <a:ext cx="144000" cy="14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4" name="Стрелка вправо с вырезом 13"/>
          <p:cNvSpPr/>
          <p:nvPr/>
        </p:nvSpPr>
        <p:spPr>
          <a:xfrm>
            <a:off x="2211186" y="3225338"/>
            <a:ext cx="947651" cy="4738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5" name="Штриховая стрелка вправо 14"/>
          <p:cNvSpPr/>
          <p:nvPr/>
        </p:nvSpPr>
        <p:spPr>
          <a:xfrm>
            <a:off x="4470001" y="3350028"/>
            <a:ext cx="275013" cy="15794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6" name="Штриховая стрелка вправо 15"/>
          <p:cNvSpPr/>
          <p:nvPr/>
        </p:nvSpPr>
        <p:spPr>
          <a:xfrm>
            <a:off x="5004086" y="3370811"/>
            <a:ext cx="649261" cy="11637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381425" y="2722418"/>
            <a:ext cx="1578727" cy="175398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315282" y="3358341"/>
            <a:ext cx="706582" cy="157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8340950" y="3096490"/>
            <a:ext cx="150492" cy="6816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0" name="Блок-схема: узел суммирования 19"/>
          <p:cNvSpPr/>
          <p:nvPr/>
        </p:nvSpPr>
        <p:spPr>
          <a:xfrm>
            <a:off x="8082562" y="3345872"/>
            <a:ext cx="193963" cy="18288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8870197" y="3329244"/>
            <a:ext cx="144000" cy="14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2" name="Стрелка вправо с вырезом 21"/>
          <p:cNvSpPr/>
          <p:nvPr/>
        </p:nvSpPr>
        <p:spPr>
          <a:xfrm>
            <a:off x="6288399" y="3212869"/>
            <a:ext cx="947651" cy="4738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3" name="Штриховая стрелка вправо 22"/>
          <p:cNvSpPr/>
          <p:nvPr/>
        </p:nvSpPr>
        <p:spPr>
          <a:xfrm>
            <a:off x="8547214" y="3337559"/>
            <a:ext cx="275013" cy="15794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4" name="Штриховая стрелка вправо 23"/>
          <p:cNvSpPr/>
          <p:nvPr/>
        </p:nvSpPr>
        <p:spPr>
          <a:xfrm>
            <a:off x="9081299" y="3358342"/>
            <a:ext cx="649261" cy="11637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9832295" y="3358340"/>
            <a:ext cx="144000" cy="14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 flipH="1">
            <a:off x="1552504" y="3391591"/>
            <a:ext cx="144000" cy="14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9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для </a:t>
            </a:r>
            <a:r>
              <a:rPr lang="en-US" dirty="0" smtClean="0"/>
              <a:t>CUDA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Входные параметры программы</a:t>
            </a:r>
          </a:p>
          <a:p>
            <a:pPr marL="514350" indent="-514350">
              <a:buAutoNum type="arabicPeriod"/>
            </a:pPr>
            <a:r>
              <a:rPr lang="ru-RU" sz="1800" dirty="0" smtClean="0"/>
              <a:t>Параметр </a:t>
            </a:r>
            <a:r>
              <a:rPr lang="en-US" sz="1800" dirty="0" smtClean="0"/>
              <a:t>sigma</a:t>
            </a:r>
            <a:endParaRPr lang="ru-RU" sz="1800" dirty="0" smtClean="0"/>
          </a:p>
          <a:p>
            <a:pPr marL="514350" indent="-514350">
              <a:buAutoNum type="arabicPeriod"/>
            </a:pPr>
            <a:r>
              <a:rPr lang="ru-RU" sz="1800" dirty="0" smtClean="0"/>
              <a:t>Ширина и высота изображения</a:t>
            </a:r>
          </a:p>
          <a:p>
            <a:pPr marL="514350" indent="-514350">
              <a:buAutoNum type="arabicPeriod"/>
            </a:pPr>
            <a:r>
              <a:rPr lang="ru-RU" sz="1800" dirty="0" smtClean="0"/>
              <a:t>Имя входного файла, содержащего значения </a:t>
            </a:r>
            <a:r>
              <a:rPr lang="en-US" sz="1800" dirty="0" smtClean="0"/>
              <a:t>RGB</a:t>
            </a:r>
            <a:r>
              <a:rPr lang="ru-RU" sz="1800" dirty="0" smtClean="0"/>
              <a:t> блоков изображения (3 байта на один </a:t>
            </a:r>
            <a:r>
              <a:rPr lang="en-US" sz="1800" dirty="0" smtClean="0"/>
              <a:t>RGB </a:t>
            </a:r>
            <a:r>
              <a:rPr lang="ru-RU" sz="1800" dirty="0" smtClean="0"/>
              <a:t>блок)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1800" dirty="0" smtClean="0"/>
              <a:t>Имя выходного файла, содержащего значения </a:t>
            </a:r>
            <a:r>
              <a:rPr lang="ru-RU" sz="1800" dirty="0" smtClean="0"/>
              <a:t>рассчитанных </a:t>
            </a:r>
            <a:r>
              <a:rPr lang="en-US" sz="1800" dirty="0" smtClean="0"/>
              <a:t>RGB</a:t>
            </a:r>
            <a:r>
              <a:rPr lang="ru-RU" sz="1800" dirty="0" smtClean="0"/>
              <a:t> блоков изображения (3 байта на один </a:t>
            </a:r>
            <a:r>
              <a:rPr lang="en-US" sz="1800" dirty="0" smtClean="0"/>
              <a:t>RGB </a:t>
            </a:r>
            <a:r>
              <a:rPr lang="ru-RU" sz="1800" dirty="0" smtClean="0"/>
              <a:t>блок)</a:t>
            </a:r>
            <a:endParaRPr lang="en-US" sz="18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1800" dirty="0" smtClean="0"/>
              <a:t>Размер </a:t>
            </a:r>
            <a:r>
              <a:rPr lang="ru-RU" sz="1800" dirty="0" err="1" smtClean="0"/>
              <a:t>грида</a:t>
            </a:r>
            <a:r>
              <a:rPr lang="ru-RU" sz="1800" dirty="0" smtClean="0"/>
              <a:t> и блока при параллельных вычислениях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414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на </a:t>
            </a:r>
            <a:r>
              <a:rPr lang="en-US" dirty="0" smtClean="0"/>
              <a:t>CUDA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Действия в основной </a:t>
            </a:r>
            <a:r>
              <a:rPr lang="en-US" dirty="0" smtClean="0"/>
              <a:t>(main) </a:t>
            </a:r>
            <a:r>
              <a:rPr lang="ru-RU" dirty="0" smtClean="0"/>
              <a:t>процедуре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ru-RU" sz="2000" dirty="0" smtClean="0"/>
              <a:t>Инициализация видеодрайвера</a:t>
            </a:r>
          </a:p>
          <a:p>
            <a:pPr marL="514350" indent="-514350">
              <a:buAutoNum type="arabicPeriod"/>
            </a:pPr>
            <a:r>
              <a:rPr lang="ru-RU" sz="2000" dirty="0" smtClean="0"/>
              <a:t>Считывается исходный </a:t>
            </a:r>
            <a:r>
              <a:rPr lang="en-US" sz="2000" dirty="0" smtClean="0"/>
              <a:t>RGB </a:t>
            </a:r>
            <a:r>
              <a:rPr lang="ru-RU" sz="2000" dirty="0" smtClean="0"/>
              <a:t>файл и каждый цветовой канал записывается в оперативной памяти отдельно в виде массива </a:t>
            </a:r>
            <a:r>
              <a:rPr lang="ru-RU" sz="2000" dirty="0" err="1" smtClean="0"/>
              <a:t>беззнаковых</a:t>
            </a:r>
            <a:r>
              <a:rPr lang="ru-RU" sz="2000" dirty="0" smtClean="0"/>
              <a:t> целых</a:t>
            </a:r>
          </a:p>
          <a:p>
            <a:pPr marL="514350" indent="-514350">
              <a:buAutoNum type="arabicPeriod"/>
            </a:pPr>
            <a:r>
              <a:rPr lang="ru-RU" sz="2000" dirty="0" smtClean="0"/>
              <a:t>Из переданного параметра </a:t>
            </a:r>
            <a:r>
              <a:rPr lang="en-US" sz="2000" dirty="0" smtClean="0"/>
              <a:t>sigma</a:t>
            </a:r>
            <a:r>
              <a:rPr lang="ru-RU" sz="2000" dirty="0" smtClean="0"/>
              <a:t> формируется массив </a:t>
            </a:r>
            <a:r>
              <a:rPr lang="ru-RU" sz="2000" dirty="0"/>
              <a:t>ч</a:t>
            </a:r>
            <a:r>
              <a:rPr lang="ru-RU" sz="2000" dirty="0" smtClean="0"/>
              <a:t>исел с плавающей точкой размера </a:t>
            </a:r>
            <a:r>
              <a:rPr lang="en-US" sz="2000" dirty="0" smtClean="0"/>
              <a:t>(2*Nh+1)</a:t>
            </a:r>
            <a:r>
              <a:rPr lang="ru-RU" sz="2000" dirty="0" smtClean="0"/>
              <a:t>, где </a:t>
            </a:r>
            <a:r>
              <a:rPr lang="en-US" sz="2000" dirty="0" err="1" smtClean="0"/>
              <a:t>Nh</a:t>
            </a:r>
            <a:r>
              <a:rPr lang="en-US" sz="2000" dirty="0" smtClean="0"/>
              <a:t>=3*sigma </a:t>
            </a:r>
            <a:r>
              <a:rPr lang="ru-RU" sz="2000" dirty="0" smtClean="0"/>
              <a:t>со значениями </a:t>
            </a:r>
            <a:r>
              <a:rPr lang="en-US" sz="2000" dirty="0" err="1" smtClean="0"/>
              <a:t>exp</a:t>
            </a:r>
            <a:r>
              <a:rPr lang="en-US" sz="2000" dirty="0" smtClean="0"/>
              <a:t>(-</a:t>
            </a:r>
            <a:r>
              <a:rPr lang="en-US" sz="2000" dirty="0" err="1" smtClean="0"/>
              <a:t>i</a:t>
            </a:r>
            <a:r>
              <a:rPr lang="en-US" sz="2000" dirty="0" smtClean="0"/>
              <a:t>*</a:t>
            </a:r>
            <a:r>
              <a:rPr lang="en-US" sz="2000" dirty="0" err="1" smtClean="0"/>
              <a:t>i</a:t>
            </a:r>
            <a:r>
              <a:rPr lang="en-US" sz="2000" dirty="0" smtClean="0"/>
              <a:t>/(2*sigma*sigma)) </a:t>
            </a:r>
            <a:r>
              <a:rPr lang="ru-RU" sz="2000" dirty="0" smtClean="0"/>
              <a:t>где </a:t>
            </a:r>
            <a:r>
              <a:rPr lang="en-US" sz="2000" dirty="0" err="1" smtClean="0"/>
              <a:t>i</a:t>
            </a:r>
            <a:r>
              <a:rPr lang="ru-RU" sz="2000" dirty="0" smtClean="0"/>
              <a:t>=-</a:t>
            </a:r>
            <a:r>
              <a:rPr lang="en-US" sz="2000" dirty="0" err="1" smtClean="0"/>
              <a:t>Nh</a:t>
            </a:r>
            <a:r>
              <a:rPr lang="en-US" sz="2000" dirty="0" smtClean="0"/>
              <a:t>..</a:t>
            </a:r>
            <a:r>
              <a:rPr lang="en-US" sz="2000" dirty="0" err="1" smtClean="0"/>
              <a:t>Nh</a:t>
            </a:r>
            <a:endParaRPr lang="ru-RU" sz="2000" dirty="0" smtClean="0"/>
          </a:p>
          <a:p>
            <a:pPr marL="514350" indent="-514350">
              <a:buAutoNum type="arabicPeriod"/>
            </a:pPr>
            <a:r>
              <a:rPr lang="ru-RU" sz="2000" dirty="0" smtClean="0"/>
              <a:t>Указанные данные передаются на </a:t>
            </a:r>
            <a:r>
              <a:rPr lang="en-US" sz="2000" dirty="0" smtClean="0"/>
              <a:t>CUDA </a:t>
            </a:r>
            <a:r>
              <a:rPr lang="ru-RU" sz="2000" dirty="0" smtClean="0"/>
              <a:t>обработку</a:t>
            </a:r>
          </a:p>
          <a:p>
            <a:pPr marL="514350" indent="-514350">
              <a:buAutoNum type="arabicPeriod"/>
            </a:pPr>
            <a:r>
              <a:rPr lang="ru-RU" sz="2000" dirty="0" smtClean="0"/>
              <a:t>Возвращённые данные (полученные в виде массивов </a:t>
            </a:r>
            <a:r>
              <a:rPr lang="ru-RU" sz="2000" dirty="0" err="1" smtClean="0"/>
              <a:t>беззнаковых</a:t>
            </a:r>
            <a:r>
              <a:rPr lang="ru-RU" sz="2000" dirty="0" smtClean="0"/>
              <a:t> целых для каждого цветового канала) сохраняются в выходном </a:t>
            </a:r>
            <a:r>
              <a:rPr lang="en-US" sz="2000" dirty="0" smtClean="0"/>
              <a:t>RGB </a:t>
            </a:r>
            <a:r>
              <a:rPr lang="ru-RU" sz="2000" dirty="0" smtClean="0"/>
              <a:t>файле</a:t>
            </a:r>
          </a:p>
          <a:p>
            <a:pPr marL="514350" indent="-514350">
              <a:buAutoNum type="arabicPeriod"/>
            </a:pPr>
            <a:r>
              <a:rPr lang="ru-RU" sz="2000" dirty="0" smtClean="0"/>
              <a:t>Освобождение видеодрайвера</a:t>
            </a:r>
            <a:endParaRPr lang="en-US" sz="2000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8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на </a:t>
            </a:r>
            <a:r>
              <a:rPr lang="en-US" dirty="0" smtClean="0"/>
              <a:t>CUDA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Алгоритм вычислений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11018674" cy="4398153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AutoNum type="arabicPeriod"/>
                </a:pPr>
                <a:r>
                  <a:rPr lang="ru-RU" sz="900" dirty="0" smtClean="0"/>
                  <a:t>Указатели на переданные цветовые каналы</a:t>
                </a:r>
                <a:r>
                  <a:rPr lang="en-US" sz="900" dirty="0" smtClean="0"/>
                  <a:t> unsigned </a:t>
                </a:r>
                <a:r>
                  <a:rPr lang="en-US" sz="900" dirty="0" err="1" smtClean="0"/>
                  <a:t>int</a:t>
                </a:r>
                <a:r>
                  <a:rPr lang="en-US" sz="900" dirty="0" smtClean="0"/>
                  <a:t> * r, unsigned </a:t>
                </a:r>
                <a:r>
                  <a:rPr lang="en-US" sz="900" dirty="0" err="1" smtClean="0"/>
                  <a:t>int</a:t>
                </a:r>
                <a:r>
                  <a:rPr lang="en-US" sz="900" dirty="0" smtClean="0"/>
                  <a:t> * g, unsigned </a:t>
                </a:r>
                <a:r>
                  <a:rPr lang="en-US" sz="900" dirty="0" err="1" smtClean="0"/>
                  <a:t>int</a:t>
                </a:r>
                <a:r>
                  <a:rPr lang="en-US" sz="900" dirty="0" smtClean="0"/>
                  <a:t> * b</a:t>
                </a:r>
                <a:r>
                  <a:rPr lang="ru-RU" sz="900" dirty="0" smtClean="0"/>
                  <a:t> собираются в массив указателей </a:t>
                </a:r>
                <a:r>
                  <a:rPr lang="en-US" sz="900" dirty="0" smtClean="0"/>
                  <a:t>unsigned </a:t>
                </a:r>
                <a:r>
                  <a:rPr lang="en-US" sz="900" dirty="0" err="1" smtClean="0"/>
                  <a:t>int</a:t>
                </a:r>
                <a:r>
                  <a:rPr lang="en-US" sz="900" dirty="0" smtClean="0"/>
                  <a:t> *channel[3]</a:t>
                </a:r>
                <a:endParaRPr lang="ru-RU" sz="900" dirty="0" smtClean="0"/>
              </a:p>
              <a:p>
                <a:pPr marL="514350" indent="-514350">
                  <a:buAutoNum type="arabicPeriod"/>
                </a:pPr>
                <a:r>
                  <a:rPr lang="ru-RU" sz="900" dirty="0" smtClean="0"/>
                  <a:t>Резервируется два массива </a:t>
                </a:r>
                <a:r>
                  <a:rPr lang="en-US" sz="900" dirty="0" smtClean="0"/>
                  <a:t>A </a:t>
                </a:r>
                <a:r>
                  <a:rPr lang="ru-RU" sz="900" dirty="0" smtClean="0"/>
                  <a:t>и </a:t>
                </a:r>
                <a:r>
                  <a:rPr lang="en-US" sz="900" dirty="0"/>
                  <a:t>B</a:t>
                </a:r>
                <a:r>
                  <a:rPr lang="en-US" sz="900" dirty="0" smtClean="0"/>
                  <a:t> </a:t>
                </a:r>
                <a:r>
                  <a:rPr lang="ru-RU" sz="900" dirty="0" smtClean="0"/>
                  <a:t>в глобальной видеопамяти равные размеру одного монохромного цветового канала (типа </a:t>
                </a:r>
                <a:r>
                  <a:rPr lang="en-US" sz="900" dirty="0" smtClean="0"/>
                  <a:t>unsigned </a:t>
                </a:r>
                <a:r>
                  <a:rPr lang="en-US" sz="900" dirty="0" err="1" smtClean="0"/>
                  <a:t>int</a:t>
                </a:r>
                <a:r>
                  <a:rPr lang="en-US" sz="900" dirty="0" smtClean="0"/>
                  <a:t> </a:t>
                </a:r>
                <a:r>
                  <a:rPr lang="ru-RU" sz="900" dirty="0" smtClean="0"/>
                  <a:t>под один пиксель) для входных данных</a:t>
                </a:r>
              </a:p>
              <a:p>
                <a:pPr marL="514350" indent="-514350">
                  <a:buAutoNum type="arabicPeriod"/>
                </a:pPr>
                <a:r>
                  <a:rPr lang="ru-RU" sz="900" dirty="0" smtClean="0"/>
                  <a:t>Резервируется глобальная видеопамять под массив  коэффициентов размера </a:t>
                </a:r>
                <a:r>
                  <a:rPr lang="en-US" sz="900" dirty="0" smtClean="0"/>
                  <a:t>(2*Nh+1)</a:t>
                </a:r>
                <a:r>
                  <a:rPr lang="ru-RU" sz="900" dirty="0" smtClean="0"/>
                  <a:t> и копируются туда коэффициенты</a:t>
                </a:r>
                <a:endParaRPr lang="en-US" sz="900" dirty="0" smtClean="0"/>
              </a:p>
              <a:p>
                <a:pPr marL="514350" indent="-514350">
                  <a:buAutoNum type="arabicPeriod"/>
                </a:pPr>
                <a:r>
                  <a:rPr lang="ru-RU" sz="900" dirty="0" smtClean="0"/>
                  <a:t>Цикл по </a:t>
                </a:r>
                <a:r>
                  <a:rPr lang="en-US" sz="900" dirty="0" smtClean="0"/>
                  <a:t>j=1 </a:t>
                </a:r>
                <a:r>
                  <a:rPr lang="ru-RU" sz="900" dirty="0" smtClean="0"/>
                  <a:t>до 3</a:t>
                </a:r>
              </a:p>
              <a:p>
                <a:pPr marL="971550" lvl="1" indent="-514350">
                  <a:buAutoNum type="arabicPeriod"/>
                </a:pPr>
                <a:r>
                  <a:rPr lang="ru-RU" sz="900" dirty="0" smtClean="0"/>
                  <a:t>Копируется один монохромный цветовой канал в заранее зарезервированную глобальную видеопамять </a:t>
                </a:r>
                <a:r>
                  <a:rPr lang="en-US" sz="900" dirty="0" smtClean="0"/>
                  <a:t>A</a:t>
                </a:r>
              </a:p>
              <a:p>
                <a:pPr marL="971550" lvl="1" indent="-514350">
                  <a:buAutoNum type="arabicPeriod"/>
                </a:pPr>
                <a:r>
                  <a:rPr lang="ru-RU" sz="900" dirty="0" smtClean="0"/>
                  <a:t>Вычисления в видеокарте </a:t>
                </a:r>
                <a:r>
                  <a:rPr lang="ru-RU" sz="900" dirty="0"/>
                  <a:t>ц</a:t>
                </a:r>
                <a:r>
                  <a:rPr lang="ru-RU" sz="900" dirty="0" smtClean="0"/>
                  <a:t>икл в нити по </a:t>
                </a:r>
                <a:r>
                  <a:rPr lang="en-US" sz="900" dirty="0" smtClean="0"/>
                  <a:t>id=</a:t>
                </a:r>
                <a:r>
                  <a:rPr lang="ru-RU" sz="900" dirty="0" smtClean="0"/>
                  <a:t>идентификатор процесса до ширина*высота изображения с шагом равным общему количеству нитей</a:t>
                </a:r>
              </a:p>
              <a:p>
                <a:pPr marL="1428750" lvl="2" indent="-514350">
                  <a:buAutoNum type="arabicPeriod"/>
                </a:pPr>
                <a:r>
                  <a:rPr lang="en-US" sz="900" dirty="0" smtClean="0"/>
                  <a:t>Id </a:t>
                </a:r>
                <a:r>
                  <a:rPr lang="ru-RU" sz="900" dirty="0" smtClean="0"/>
                  <a:t>соответствует пиксель с координатами </a:t>
                </a:r>
                <a:r>
                  <a:rPr lang="en-US" sz="900" dirty="0" smtClean="0"/>
                  <a:t>x= id mod </a:t>
                </a:r>
                <a:r>
                  <a:rPr lang="ru-RU" sz="900" dirty="0" smtClean="0"/>
                  <a:t>ширина, </a:t>
                </a:r>
                <a:r>
                  <a:rPr lang="en-US" sz="900" dirty="0" smtClean="0"/>
                  <a:t>y = id / </a:t>
                </a:r>
                <a:r>
                  <a:rPr lang="ru-RU" sz="900" dirty="0" smtClean="0"/>
                  <a:t>ширина</a:t>
                </a:r>
              </a:p>
              <a:p>
                <a:pPr marL="1428750" lvl="2" indent="-514350">
                  <a:buAutoNum type="arabicPeriod"/>
                </a:pPr>
                <a:r>
                  <a:rPr lang="en-US" sz="900" dirty="0" smtClean="0"/>
                  <a:t>S1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9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𝑁h</m:t>
                        </m:r>
                      </m:sub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𝑁h</m:t>
                        </m:r>
                      </m:sup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ru-RU" sz="9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900" dirty="0" smtClean="0"/>
                  <a:t>где в расчёт берутся только </a:t>
                </a:r>
                <a:r>
                  <a:rPr lang="en-US" sz="900" dirty="0" smtClean="0"/>
                  <a:t>d, </a:t>
                </a:r>
                <a:r>
                  <a:rPr lang="ru-RU" sz="900" dirty="0" smtClean="0"/>
                  <a:t>такие, что точка (</a:t>
                </a:r>
                <a:r>
                  <a:rPr lang="en-US" sz="900" dirty="0" smtClean="0"/>
                  <a:t>x</a:t>
                </a:r>
                <a:r>
                  <a:rPr lang="ru-RU" sz="900" dirty="0" smtClean="0"/>
                  <a:t>+</a:t>
                </a:r>
                <a:r>
                  <a:rPr lang="en-US" sz="900" dirty="0" err="1" smtClean="0"/>
                  <a:t>d;y</a:t>
                </a:r>
                <a:r>
                  <a:rPr lang="en-US" sz="900" dirty="0" smtClean="0"/>
                  <a:t>) </a:t>
                </a:r>
                <a:r>
                  <a:rPr lang="ru-RU" sz="900" dirty="0" smtClean="0"/>
                  <a:t>находится в пределах изображения</a:t>
                </a:r>
              </a:p>
              <a:p>
                <a:pPr marL="1428750" lvl="2" indent="-514350">
                  <a:buAutoNum type="arabicPeriod"/>
                </a:pPr>
                <a:r>
                  <a:rPr lang="en-US" sz="900" dirty="0" smtClean="0"/>
                  <a:t>S2 </a:t>
                </a:r>
                <a:r>
                  <a:rPr lang="en-US" sz="9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9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𝑁h</m:t>
                        </m:r>
                      </m:sub>
                      <m:sup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𝑁h</m:t>
                        </m:r>
                      </m:sup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  <m:r>
                      <a:rPr lang="ru-RU" sz="9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900" dirty="0"/>
                  <a:t>где в расчёт берутся только </a:t>
                </a:r>
                <a:r>
                  <a:rPr lang="en-US" sz="900" dirty="0"/>
                  <a:t>d, </a:t>
                </a:r>
                <a:r>
                  <a:rPr lang="ru-RU" sz="900" dirty="0"/>
                  <a:t>такие, что точка (</a:t>
                </a:r>
                <a:r>
                  <a:rPr lang="en-US" sz="900" dirty="0"/>
                  <a:t>x</a:t>
                </a:r>
                <a:r>
                  <a:rPr lang="ru-RU" sz="900" dirty="0"/>
                  <a:t>+</a:t>
                </a:r>
                <a:r>
                  <a:rPr lang="en-US" sz="900" dirty="0" err="1"/>
                  <a:t>d;y</a:t>
                </a:r>
                <a:r>
                  <a:rPr lang="en-US" sz="900" dirty="0"/>
                  <a:t>) </a:t>
                </a:r>
                <a:r>
                  <a:rPr lang="ru-RU" sz="900" dirty="0"/>
                  <a:t>находится в пределах изображения</a:t>
                </a:r>
              </a:p>
              <a:p>
                <a:pPr marL="1428750" lvl="2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900" dirty="0" smtClean="0"/>
                  <a:t> </a:t>
                </a:r>
              </a:p>
              <a:p>
                <a:pPr marL="971550" lvl="1" indent="-514350">
                  <a:buAutoNum type="arabicPeriod"/>
                </a:pPr>
                <a:r>
                  <a:rPr lang="ru-RU" sz="900" dirty="0"/>
                  <a:t>Вычисления в видеокарте цикл в нити по </a:t>
                </a:r>
                <a:r>
                  <a:rPr lang="en-US" sz="900" dirty="0"/>
                  <a:t>id=</a:t>
                </a:r>
                <a:r>
                  <a:rPr lang="ru-RU" sz="900" dirty="0"/>
                  <a:t>идентификатор процесса до ширина*высота изображения с шагом равным общему количеству нитей</a:t>
                </a:r>
              </a:p>
              <a:p>
                <a:pPr marL="1428750" lvl="2" indent="-514350">
                  <a:buAutoNum type="arabicPeriod"/>
                </a:pPr>
                <a:r>
                  <a:rPr lang="en-US" sz="900" dirty="0"/>
                  <a:t>Id </a:t>
                </a:r>
                <a:r>
                  <a:rPr lang="ru-RU" sz="900" dirty="0"/>
                  <a:t>соответствует пиксель с координатами </a:t>
                </a:r>
                <a:r>
                  <a:rPr lang="en-US" sz="900" dirty="0"/>
                  <a:t>x= id mod </a:t>
                </a:r>
                <a:r>
                  <a:rPr lang="ru-RU" sz="900" dirty="0"/>
                  <a:t>ширина, </a:t>
                </a:r>
                <a:r>
                  <a:rPr lang="en-US" sz="900" dirty="0"/>
                  <a:t>y = id / </a:t>
                </a:r>
                <a:r>
                  <a:rPr lang="ru-RU" sz="900" dirty="0"/>
                  <a:t>ширина</a:t>
                </a:r>
              </a:p>
              <a:p>
                <a:pPr marL="1428750" lvl="2" indent="-514350">
                  <a:buAutoNum type="arabicPeriod"/>
                </a:pPr>
                <a:r>
                  <a:rPr lang="en-US" sz="900" dirty="0"/>
                  <a:t>S1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9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𝑁h</m:t>
                        </m:r>
                      </m:sub>
                      <m:sup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𝑁h</m:t>
                        </m:r>
                      </m:sup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ru-RU" sz="9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900" dirty="0"/>
                  <a:t>где в расчёт берутся только </a:t>
                </a:r>
                <a:r>
                  <a:rPr lang="en-US" sz="900" dirty="0"/>
                  <a:t>d, </a:t>
                </a:r>
                <a:r>
                  <a:rPr lang="ru-RU" sz="900" dirty="0"/>
                  <a:t>такие, что точка (</a:t>
                </a:r>
                <a:r>
                  <a:rPr lang="en-US" sz="900" dirty="0" err="1" smtClean="0"/>
                  <a:t>x;y</a:t>
                </a:r>
                <a:r>
                  <a:rPr lang="ru-RU" sz="900" dirty="0"/>
                  <a:t>+</a:t>
                </a:r>
                <a:r>
                  <a:rPr lang="en-US" sz="900" dirty="0"/>
                  <a:t>d</a:t>
                </a:r>
                <a:r>
                  <a:rPr lang="en-US" sz="900" dirty="0" smtClean="0"/>
                  <a:t>) </a:t>
                </a:r>
                <a:r>
                  <a:rPr lang="ru-RU" sz="900" dirty="0"/>
                  <a:t>находится в пределах изображения</a:t>
                </a:r>
              </a:p>
              <a:p>
                <a:pPr marL="1428750" lvl="2" indent="-514350">
                  <a:buAutoNum type="arabicPeriod"/>
                </a:pPr>
                <a:r>
                  <a:rPr lang="en-US" sz="900" dirty="0"/>
                  <a:t>S2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9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𝑁h</m:t>
                        </m:r>
                      </m:sub>
                      <m:sup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𝑁h</m:t>
                        </m:r>
                      </m:sup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  <m:r>
                      <a:rPr lang="ru-RU" sz="9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900" dirty="0"/>
                  <a:t>где в расчёт берутся только </a:t>
                </a:r>
                <a:r>
                  <a:rPr lang="en-US" sz="900" dirty="0"/>
                  <a:t>d, </a:t>
                </a:r>
                <a:r>
                  <a:rPr lang="ru-RU" sz="900" dirty="0"/>
                  <a:t>такие, что точка (</a:t>
                </a:r>
                <a:r>
                  <a:rPr lang="en-US" sz="900" dirty="0" err="1" smtClean="0"/>
                  <a:t>x;y</a:t>
                </a:r>
                <a:r>
                  <a:rPr lang="ru-RU" sz="900" dirty="0"/>
                  <a:t>+</a:t>
                </a:r>
                <a:r>
                  <a:rPr lang="en-US" sz="900" dirty="0"/>
                  <a:t>d</a:t>
                </a:r>
                <a:r>
                  <a:rPr lang="en-US" sz="900" dirty="0" smtClean="0"/>
                  <a:t>) </a:t>
                </a:r>
                <a:r>
                  <a:rPr lang="ru-RU" sz="900" dirty="0"/>
                  <a:t>находится в пределах изображения</a:t>
                </a:r>
              </a:p>
              <a:p>
                <a:pPr marL="1428750" lvl="2" indent="-514350">
                  <a:buFont typeface="Arial" panose="020B0604020202020204" pitchFamily="34" charset="0"/>
                  <a:buAutoNum type="arabicPeriod"/>
                </a:pPr>
                <a:r>
                  <a:rPr lang="en-US" sz="900" dirty="0" smtClean="0"/>
                  <a:t>A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9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900" dirty="0"/>
                  <a:t> </a:t>
                </a:r>
                <a:endParaRPr lang="ru-RU" sz="900" dirty="0"/>
              </a:p>
              <a:p>
                <a:pPr marL="971550" lvl="1" indent="-514350">
                  <a:buFont typeface="Arial" panose="020B0604020202020204" pitchFamily="34" charset="0"/>
                  <a:buAutoNum type="arabicPeriod"/>
                </a:pPr>
                <a:r>
                  <a:rPr lang="ru-RU" sz="900" dirty="0" smtClean="0"/>
                  <a:t>Копирование результатов вычислений из глобальной видеопамяти </a:t>
                </a:r>
                <a:r>
                  <a:rPr lang="en-US" sz="900" dirty="0" smtClean="0"/>
                  <a:t>A </a:t>
                </a:r>
                <a:r>
                  <a:rPr lang="ru-RU" sz="900" dirty="0" smtClean="0"/>
                  <a:t>обратно в монохромный цветовой канал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ru-RU" sz="900" dirty="0" smtClean="0"/>
                  <a:t>Освобождение ранее выделенной видеопамяти</a:t>
                </a:r>
                <a:endParaRPr lang="ru-RU" sz="700" dirty="0" smtClean="0"/>
              </a:p>
              <a:p>
                <a:pPr marL="971550" lvl="1" indent="-514350">
                  <a:buAutoNum type="arabicPeriod"/>
                </a:pPr>
                <a:endParaRPr lang="ru-RU" sz="1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11018674" cy="4398153"/>
              </a:xfrm>
              <a:blipFill rotWithShape="0">
                <a:blip r:embed="rId2"/>
                <a:stretch>
                  <a:fillRect b="-26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94272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307</Words>
  <Application>Microsoft Office PowerPoint</Application>
  <PresentationFormat>Широкоэкранный</PresentationFormat>
  <Paragraphs>55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Trebuchet MS</vt:lpstr>
      <vt:lpstr>Wingdings 3</vt:lpstr>
      <vt:lpstr>Грань</vt:lpstr>
      <vt:lpstr>Фильтр Гаусса</vt:lpstr>
      <vt:lpstr>Описание</vt:lpstr>
      <vt:lpstr>Схема обработки</vt:lpstr>
      <vt:lpstr>Схема обработки</vt:lpstr>
      <vt:lpstr>Реализация для CUDA</vt:lpstr>
      <vt:lpstr>Реализация на CUDA Действия в основной (main) процедуре</vt:lpstr>
      <vt:lpstr>Реализация на CUDA Алгоритм вычислений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фильтр</dc:title>
  <dc:creator>User</dc:creator>
  <cp:lastModifiedBy>User</cp:lastModifiedBy>
  <cp:revision>26</cp:revision>
  <dcterms:created xsi:type="dcterms:W3CDTF">2014-12-11T19:04:45Z</dcterms:created>
  <dcterms:modified xsi:type="dcterms:W3CDTF">2014-12-12T00:38:18Z</dcterms:modified>
</cp:coreProperties>
</file>