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5" r:id="rId10"/>
    <p:sldId id="277" r:id="rId11"/>
    <p:sldId id="263" r:id="rId12"/>
    <p:sldId id="264" r:id="rId13"/>
    <p:sldId id="266" r:id="rId14"/>
    <p:sldId id="267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18577-099C-4986-AA11-92FED0F9351B}" type="datetimeFigureOut">
              <a:rPr lang="ru-RU" smtClean="0"/>
              <a:t>29.08.2015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27FFE-BC01-412F-8DDF-B9EA07E906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18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27FFE-BC01-412F-8DDF-B9EA07E906C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70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1878-58F5-40DD-AC56-384A01AAAF62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28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59AD-657E-4266-A369-B0847259C462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03134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59AD-657E-4266-A369-B0847259C462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452982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59AD-657E-4266-A369-B0847259C462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4740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59AD-657E-4266-A369-B0847259C462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836134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59AD-657E-4266-A369-B0847259C462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69422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403A-5DD3-4099-BAFD-21B08B8BBE10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480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6931-3962-45E4-953E-62876CAC27C6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73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E6CC-37E1-4FD2-B982-341D60B41CCB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71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6ED0-88AB-4236-B666-A41A19DF67D4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1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40B3-4E24-4EDD-B85C-28FEBFE050FA}" type="datetime1">
              <a:rPr lang="ru-RU" smtClean="0"/>
              <a:t>29.08.2015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7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F8A4-86D4-4FB5-BF43-928D10F7C46F}" type="datetime1">
              <a:rPr lang="ru-RU" smtClean="0"/>
              <a:t>29.08.2015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66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DD895-563B-4213-A702-DE3BD486EA22}" type="datetime1">
              <a:rPr lang="ru-RU" smtClean="0"/>
              <a:t>29.08.2015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1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364C-50E0-4377-AC7E-A89CA9B3BE13}" type="datetime1">
              <a:rPr lang="ru-RU" smtClean="0"/>
              <a:t>29.08.2015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0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4351-6590-47C0-882F-9A7112879DD2}" type="datetime1">
              <a:rPr lang="ru-RU" smtClean="0"/>
              <a:t>29.08.2015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6692-189A-4110-88E8-1DB2C482F98B}" type="datetime1">
              <a:rPr lang="ru-RU" smtClean="0"/>
              <a:t>29.08.2015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29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59AD-657E-4266-A369-B0847259C462}" type="datetime1">
              <a:rPr lang="ru-RU" smtClean="0"/>
              <a:t>29.08.2015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4D55B6-C691-4B0F-A59B-9B8CDB97F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30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dmitry@protopopov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protopopov/ParallelSort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Битоническая сортировка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Реализация алгоритма с использованием </a:t>
            </a:r>
            <a:r>
              <a:rPr lang="en-US" dirty="0" smtClean="0"/>
              <a:t>CUDA </a:t>
            </a:r>
            <a:r>
              <a:rPr lang="ru-RU" dirty="0" smtClean="0"/>
              <a:t>и </a:t>
            </a:r>
            <a:r>
              <a:rPr lang="en-US" dirty="0" smtClean="0"/>
              <a:t>MPI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67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в реализации алгоритма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Данная реализация алгоритма реализует сортировку </a:t>
            </a:r>
            <a:r>
              <a:rPr lang="ru-RU" dirty="0" smtClean="0"/>
              <a:t>массивов только из целых чисел, но может быть легко изменена для сортировки массивов требуемого типа данных</a:t>
            </a:r>
          </a:p>
          <a:p>
            <a:pPr algn="just"/>
            <a:r>
              <a:rPr lang="ru-RU" dirty="0" smtClean="0"/>
              <a:t>Настройки реализации алгоритма для </a:t>
            </a:r>
            <a:r>
              <a:rPr lang="en-US" dirty="0" smtClean="0"/>
              <a:t>CUDA </a:t>
            </a:r>
            <a:r>
              <a:rPr lang="ru-RU" dirty="0" smtClean="0"/>
              <a:t>вынесены в макросы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87821" y="3626070"/>
            <a:ext cx="7126014" cy="229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////////////////////////////////////////////////////////////////////////////////////////////</a:t>
            </a:r>
          </a:p>
          <a:p>
            <a:r>
              <a:rPr lang="ru-RU" sz="1200" dirty="0"/>
              <a:t>// Настроечные </a:t>
            </a:r>
            <a:r>
              <a:rPr lang="ru-RU" sz="1200" dirty="0" err="1"/>
              <a:t>аттрибуты</a:t>
            </a:r>
            <a:endParaRPr lang="ru-RU" sz="1200" dirty="0"/>
          </a:p>
          <a:p>
            <a:r>
              <a:rPr lang="ru-RU" sz="1200" dirty="0"/>
              <a:t>// _</a:t>
            </a:r>
            <a:r>
              <a:rPr lang="ru-RU" sz="1200" dirty="0" err="1"/>
              <a:t>comparer</a:t>
            </a:r>
            <a:r>
              <a:rPr lang="ru-RU" sz="1200" dirty="0"/>
              <a:t> - функция сравнения двух элементов массива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indexator</a:t>
            </a:r>
            <a:r>
              <a:rPr lang="ru-RU" sz="1200" dirty="0"/>
              <a:t> - функция определения номера корзины для элемента массива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non_parallel_sort</a:t>
            </a:r>
            <a:r>
              <a:rPr lang="ru-RU" sz="1200" dirty="0"/>
              <a:t> - </a:t>
            </a:r>
            <a:r>
              <a:rPr lang="ru-RU" sz="1200" dirty="0" err="1"/>
              <a:t>фунция</a:t>
            </a:r>
            <a:r>
              <a:rPr lang="ru-RU" sz="1200" dirty="0"/>
              <a:t> сортировки без использования </a:t>
            </a:r>
            <a:r>
              <a:rPr lang="ru-RU" sz="1200" dirty="0" err="1"/>
              <a:t>паралельных</a:t>
            </a:r>
            <a:r>
              <a:rPr lang="ru-RU" sz="1200" dirty="0"/>
              <a:t> вычислений</a:t>
            </a:r>
          </a:p>
          <a:p>
            <a:r>
              <a:rPr lang="ru-RU" sz="1200" dirty="0"/>
              <a:t>// _</a:t>
            </a:r>
            <a:r>
              <a:rPr lang="ru-RU" sz="1200" dirty="0" err="1"/>
              <a:t>parallel_sort</a:t>
            </a:r>
            <a:r>
              <a:rPr lang="ru-RU" sz="1200" dirty="0"/>
              <a:t> - </a:t>
            </a:r>
            <a:r>
              <a:rPr lang="ru-RU" sz="1200" dirty="0" err="1"/>
              <a:t>фунция</a:t>
            </a:r>
            <a:r>
              <a:rPr lang="ru-RU" sz="1200" dirty="0"/>
              <a:t> сортировки с использованием </a:t>
            </a:r>
            <a:r>
              <a:rPr lang="ru-RU" sz="1200" dirty="0" err="1"/>
              <a:t>паралельных</a:t>
            </a:r>
            <a:r>
              <a:rPr lang="ru-RU" sz="1200" dirty="0"/>
              <a:t> вычислений</a:t>
            </a:r>
          </a:p>
          <a:p>
            <a:endParaRPr lang="ru-RU" sz="1200" dirty="0"/>
          </a:p>
          <a:p>
            <a:r>
              <a:rPr lang="en-US" sz="1200" dirty="0"/>
              <a:t>#define </a:t>
            </a:r>
            <a:r>
              <a:rPr lang="en-US" sz="1200" dirty="0" err="1"/>
              <a:t>fn_comparer</a:t>
            </a:r>
            <a:r>
              <a:rPr lang="en-US" sz="1200" dirty="0"/>
              <a:t>  </a:t>
            </a:r>
            <a:r>
              <a:rPr lang="en-US" sz="1200" dirty="0" err="1"/>
              <a:t>device_comparer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fn_indexator</a:t>
            </a:r>
            <a:r>
              <a:rPr lang="en-US" sz="1200" dirty="0"/>
              <a:t> </a:t>
            </a:r>
            <a:r>
              <a:rPr lang="en-US" sz="1200" dirty="0" err="1"/>
              <a:t>device_indexator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fn_non_parallel_sort</a:t>
            </a:r>
            <a:r>
              <a:rPr lang="en-US" sz="1200" dirty="0"/>
              <a:t> </a:t>
            </a:r>
            <a:r>
              <a:rPr lang="en-US" sz="1200" dirty="0" err="1"/>
              <a:t>device_bubble_sort</a:t>
            </a:r>
            <a:r>
              <a:rPr lang="en-US" sz="1200" dirty="0"/>
              <a:t>&lt;long&gt;</a:t>
            </a:r>
          </a:p>
          <a:p>
            <a:r>
              <a:rPr lang="en-US" sz="1200" dirty="0"/>
              <a:t>#define </a:t>
            </a:r>
            <a:r>
              <a:rPr lang="en-US" sz="1200" dirty="0" err="1"/>
              <a:t>fn_parallel_sort</a:t>
            </a:r>
            <a:r>
              <a:rPr lang="en-US" sz="1200" dirty="0"/>
              <a:t> </a:t>
            </a:r>
            <a:r>
              <a:rPr lang="en-US" sz="1200" dirty="0" err="1"/>
              <a:t>host_bucket_sort</a:t>
            </a:r>
            <a:r>
              <a:rPr lang="en-US" sz="1200" dirty="0"/>
              <a:t>&lt;long&gt;</a:t>
            </a:r>
          </a:p>
          <a:p>
            <a:pPr algn="ctr"/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8965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Разделение </a:t>
            </a:r>
            <a:r>
              <a:rPr lang="ru-RU" dirty="0"/>
              <a:t>на подмассивы размера степени двойки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ru-RU" dirty="0" smtClean="0"/>
                  <a:t>Оптимальное разделение исходного массива </a:t>
                </a:r>
                <a:r>
                  <a:rPr lang="ru-RU" dirty="0"/>
                  <a:t>на подмассивы размера степени </a:t>
                </a:r>
                <a:r>
                  <a:rPr lang="ru-RU" dirty="0" smtClean="0"/>
                  <a:t>двойки является темой для отдельной задачи по оптимизации алгоритма, поскольку это разделение может существенно влиять на количество необходимых операций и на время вычислений на параллельных вычислительных устройствах</a:t>
                </a:r>
              </a:p>
              <a:p>
                <a:pPr algn="just"/>
                <a:r>
                  <a:rPr lang="ru-RU" dirty="0" smtClean="0"/>
                  <a:t>В данной реализации используется </a:t>
                </a:r>
                <a:r>
                  <a:rPr lang="en-US" dirty="0" smtClean="0"/>
                  <a:t>“</a:t>
                </a:r>
                <a:r>
                  <a:rPr lang="ru-RU" dirty="0" smtClean="0"/>
                  <a:t>естественное</a:t>
                </a:r>
                <a:r>
                  <a:rPr lang="en-US" dirty="0" smtClean="0"/>
                  <a:t>”</a:t>
                </a:r>
                <a:r>
                  <a:rPr lang="ru-RU" dirty="0" smtClean="0"/>
                  <a:t> </a:t>
                </a:r>
                <a:r>
                  <a:rPr lang="ru-RU" dirty="0"/>
                  <a:t>разделение исходного массива на подмассивы размера степени двойки </a:t>
                </a:r>
                <a:r>
                  <a:rPr lang="ru-RU" dirty="0" smtClean="0"/>
                  <a:t>– представление размера массива в базисе степеней двойки, то есть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 размер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-</a:t>
                </a:r>
                <a:r>
                  <a:rPr lang="ru-RU" dirty="0" err="1" smtClean="0"/>
                  <a:t>го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подмассива</a:t>
                </a:r>
                <a:r>
                  <a:rPr lang="ru-RU" dirty="0" smtClean="0"/>
                  <a:t>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=a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2</a:t>
                </a:r>
                <a:r>
                  <a:rPr lang="en-US" baseline="30000" dirty="0" smtClean="0"/>
                  <a:t>i</a:t>
                </a:r>
              </a:p>
              <a:p>
                <a:pPr algn="just"/>
                <a:r>
                  <a:rPr lang="ru-RU" dirty="0" smtClean="0"/>
                  <a:t>Очевидно, </a:t>
                </a:r>
                <a:r>
                  <a:rPr lang="ru-RU" dirty="0"/>
                  <a:t>ч</a:t>
                </a:r>
                <a:r>
                  <a:rPr lang="ru-RU" dirty="0" smtClean="0"/>
                  <a:t>то  в этом случае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-</a:t>
                </a:r>
                <a:r>
                  <a:rPr lang="ru-RU" dirty="0" err="1" smtClean="0"/>
                  <a:t>ый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подмассив</a:t>
                </a:r>
                <a:r>
                  <a:rPr lang="ru-RU" dirty="0" smtClean="0"/>
                  <a:t> начинается в исходном массиве с индекса (</a:t>
                </a:r>
                <a:r>
                  <a:rPr lang="en-US" dirty="0" smtClean="0"/>
                  <a:t>N &amp; ((1&lt;&lt;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)-1))</a:t>
                </a:r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/>
                  <a:t>г</a:t>
                </a:r>
                <a:r>
                  <a:rPr lang="ru-RU" dirty="0" smtClean="0"/>
                  <a:t>де </a:t>
                </a:r>
                <a:r>
                  <a:rPr lang="en-US" dirty="0" smtClean="0"/>
                  <a:t>&amp; - </a:t>
                </a:r>
                <a:r>
                  <a:rPr lang="ru-RU" dirty="0" smtClean="0"/>
                  <a:t>операция побитового умножения, а </a:t>
                </a:r>
                <a:r>
                  <a:rPr lang="en-US" dirty="0" smtClean="0"/>
                  <a:t>&lt;&lt; - </a:t>
                </a:r>
                <a:r>
                  <a:rPr lang="ru-RU" dirty="0" smtClean="0"/>
                  <a:t>операция двоичного сдвига числа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81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Поскольку в данной реализации для получения битонической последовательности из исходного массива применяется сам алгоритм битонической сортировки, то шагом алгоритма является применение полуочистителя ко всему массиву.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024758" y="3373821"/>
            <a:ext cx="81192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Aharoni" panose="02010803020104030203" pitchFamily="2" charset="-79"/>
              </a:rPr>
              <a:t>for(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k=1; (1&lt;&lt;k) &lt;= n ; k++) {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en-US" sz="900" dirty="0">
                <a:cs typeface="Aharoni" panose="02010803020104030203" pitchFamily="2" charset="-79"/>
              </a:rPr>
              <a:t>if ( n &amp; (1&lt;&lt;k) ) {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nn-NO" sz="900" dirty="0">
                <a:cs typeface="Aharoni" panose="02010803020104030203" pitchFamily="2" charset="-79"/>
              </a:rPr>
              <a:t>for(int i = 0; i &lt; k ; i++ ) {</a:t>
            </a:r>
          </a:p>
          <a:p>
            <a:r>
              <a:rPr lang="nb-NO" sz="900" dirty="0">
                <a:cs typeface="Aharoni" panose="02010803020104030203" pitchFamily="2" charset="-79"/>
              </a:rPr>
              <a:t>for( int j = i; j &gt;= 0 ; j-- ) { 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ru-RU" sz="900" dirty="0">
                <a:cs typeface="Aharoni" panose="02010803020104030203" pitchFamily="2" charset="-79"/>
              </a:rPr>
              <a:t>// Определим оптимальное разбиения на процессы, нити и циклы </a:t>
            </a:r>
          </a:p>
          <a:p>
            <a:r>
              <a:rPr lang="ru-RU" sz="900" dirty="0">
                <a:cs typeface="Aharoni" panose="02010803020104030203" pitchFamily="2" charset="-79"/>
              </a:rPr>
              <a:t>// одна нить в </a:t>
            </a:r>
            <a:r>
              <a:rPr lang="ru-RU" sz="900" dirty="0" err="1">
                <a:cs typeface="Aharoni" panose="02010803020104030203" pitchFamily="2" charset="-79"/>
              </a:rPr>
              <a:t>просессе</a:t>
            </a:r>
            <a:r>
              <a:rPr lang="ru-RU" sz="900" dirty="0">
                <a:cs typeface="Aharoni" panose="02010803020104030203" pitchFamily="2" charset="-79"/>
              </a:rPr>
              <a:t> будет </a:t>
            </a:r>
            <a:r>
              <a:rPr lang="ru-RU" sz="900" dirty="0" err="1">
                <a:cs typeface="Aharoni" panose="02010803020104030203" pitchFamily="2" charset="-79"/>
              </a:rPr>
              <a:t>будет</a:t>
            </a:r>
            <a:r>
              <a:rPr lang="ru-RU" sz="900" dirty="0">
                <a:cs typeface="Aharoni" panose="02010803020104030203" pitchFamily="2" charset="-79"/>
              </a:rPr>
              <a:t> выполнять </a:t>
            </a:r>
            <a:r>
              <a:rPr lang="ru-RU" sz="900" dirty="0" smtClean="0">
                <a:cs typeface="Aharoni" panose="02010803020104030203" pitchFamily="2" charset="-79"/>
              </a:rPr>
              <a:t>цикл </a:t>
            </a:r>
            <a:r>
              <a:rPr lang="ru-RU" sz="900" dirty="0">
                <a:cs typeface="Aharoni" panose="02010803020104030203" pitchFamily="2" charset="-79"/>
              </a:rPr>
              <a:t>с указанным количеством итераций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sv-SE" sz="900" dirty="0">
                <a:cs typeface="Aharoni" panose="02010803020104030203" pitchFamily="2" charset="-79"/>
              </a:rPr>
              <a:t>int blocks = 1 &lt;&lt; (max(1,(int)k/3));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threads = 1 &lt;&lt; (max(1,(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)k/3));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loops = 1 &lt;&lt; (k-2*max(1,(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)k/3)-1);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en-US" sz="900" dirty="0">
                <a:cs typeface="Aharoni" panose="02010803020104030203" pitchFamily="2" charset="-79"/>
              </a:rPr>
              <a:t>assert((1&lt;&lt;k) == 2*blocks*threads*loops);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ru-RU" sz="900" dirty="0">
                <a:cs typeface="Aharoni" panose="02010803020104030203" pitchFamily="2" charset="-79"/>
              </a:rPr>
              <a:t>// одинаковый шаг в каждом блоке гарантирует отсутствие коллизий (одновременного доступа к одним и тем же данным)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global_bitonic_worker</a:t>
            </a:r>
            <a:r>
              <a:rPr lang="en-US" sz="900" dirty="0">
                <a:cs typeface="Aharoni" panose="02010803020104030203" pitchFamily="2" charset="-79"/>
              </a:rPr>
              <a:t>&lt;T&gt; &lt;&lt;&lt; blocks, threads &gt;&gt;&gt;(&amp;</a:t>
            </a:r>
            <a:r>
              <a:rPr lang="en-US" sz="900" dirty="0" err="1">
                <a:cs typeface="Aharoni" panose="02010803020104030203" pitchFamily="2" charset="-79"/>
              </a:rPr>
              <a:t>device_data</a:t>
            </a:r>
            <a:r>
              <a:rPr lang="en-US" sz="900" dirty="0">
                <a:cs typeface="Aharoni" panose="02010803020104030203" pitchFamily="2" charset="-79"/>
              </a:rPr>
              <a:t>[n&amp;((1&lt;&lt;k)-1)], n&amp;(1&lt;&lt;k), </a:t>
            </a:r>
            <a:r>
              <a:rPr lang="en-US" sz="900" dirty="0" err="1">
                <a:cs typeface="Aharoni" panose="02010803020104030203" pitchFamily="2" charset="-79"/>
              </a:rPr>
              <a:t>i</a:t>
            </a:r>
            <a:r>
              <a:rPr lang="en-US" sz="900" dirty="0">
                <a:cs typeface="Aharoni" panose="02010803020104030203" pitchFamily="2" charset="-79"/>
              </a:rPr>
              <a:t>, j, loops, direction);</a:t>
            </a:r>
          </a:p>
          <a:p>
            <a:r>
              <a:rPr lang="ru-RU" sz="900" dirty="0" smtClean="0">
                <a:cs typeface="Aharoni" panose="02010803020104030203" pitchFamily="2" charset="-79"/>
              </a:rPr>
              <a:t>}}}</a:t>
            </a:r>
            <a:endParaRPr lang="ru-RU" sz="9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7281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полуочистителя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Поскольку мы используем сам </a:t>
            </a:r>
            <a:r>
              <a:rPr lang="ru-RU" dirty="0" err="1" smtClean="0"/>
              <a:t>битонический</a:t>
            </a:r>
            <a:r>
              <a:rPr lang="ru-RU" dirty="0" smtClean="0"/>
              <a:t> алгоритм для получения из исходного массива </a:t>
            </a:r>
            <a:r>
              <a:rPr lang="en-US" dirty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/>
              <a:t>a</a:t>
            </a:r>
            <a:r>
              <a:rPr lang="ru-RU" baseline="-25000" dirty="0" err="1"/>
              <a:t>n</a:t>
            </a:r>
            <a:r>
              <a:rPr lang="ru-RU" baseline="-25000" dirty="0"/>
              <a:t> – 1</a:t>
            </a:r>
            <a:r>
              <a:rPr lang="en-US" dirty="0" smtClean="0"/>
              <a:t>]</a:t>
            </a:r>
            <a:r>
              <a:rPr lang="ru-RU" dirty="0" smtClean="0"/>
              <a:t>, где </a:t>
            </a:r>
            <a:r>
              <a:rPr lang="en-US" dirty="0" smtClean="0"/>
              <a:t>n=2</a:t>
            </a:r>
            <a:r>
              <a:rPr lang="en-US" baseline="30000" dirty="0" smtClean="0"/>
              <a:t>k</a:t>
            </a:r>
            <a:r>
              <a:rPr lang="ru-RU" dirty="0" smtClean="0"/>
              <a:t>, битонической последовательности, то принимаем правило, что левый </a:t>
            </a:r>
            <a:r>
              <a:rPr lang="ru-RU" dirty="0" err="1" smtClean="0"/>
              <a:t>подмассив</a:t>
            </a:r>
            <a:r>
              <a:rPr lang="ru-RU" dirty="0" smtClean="0"/>
              <a:t> мы сортируем в требуемом порядке для итогового массива, а правый – в обратном порядке</a:t>
            </a:r>
          </a:p>
          <a:p>
            <a:pPr algn="just"/>
            <a:r>
              <a:rPr lang="ru-RU" dirty="0" smtClean="0"/>
              <a:t>Алгоритм мы начинаем с сортировки подмассивов размера 2 – применяя полуочиститель </a:t>
            </a:r>
            <a:r>
              <a:rPr lang="ru-RU" dirty="0"/>
              <a:t>B</a:t>
            </a:r>
            <a:r>
              <a:rPr lang="ru-RU" baseline="-25000" dirty="0"/>
              <a:t>2</a:t>
            </a:r>
            <a:r>
              <a:rPr lang="ru-RU" dirty="0"/>
              <a:t> </a:t>
            </a:r>
            <a:endParaRPr lang="ru-RU" dirty="0" smtClean="0"/>
          </a:p>
          <a:p>
            <a:pPr algn="just"/>
            <a:r>
              <a:rPr lang="ru-RU" dirty="0" smtClean="0"/>
              <a:t>Затем </a:t>
            </a:r>
            <a:r>
              <a:rPr lang="ru-RU" dirty="0"/>
              <a:t>подмассивов </a:t>
            </a:r>
            <a:r>
              <a:rPr lang="ru-RU" dirty="0" smtClean="0"/>
              <a:t>размера 4 – </a:t>
            </a:r>
            <a:r>
              <a:rPr lang="ru-RU" dirty="0"/>
              <a:t>применяя </a:t>
            </a:r>
            <a:r>
              <a:rPr lang="ru-RU" dirty="0" err="1" smtClean="0"/>
              <a:t>полуочистители</a:t>
            </a:r>
            <a:r>
              <a:rPr lang="ru-RU" dirty="0" smtClean="0"/>
              <a:t> B</a:t>
            </a:r>
            <a:r>
              <a:rPr lang="ru-RU" baseline="-25000" dirty="0" smtClean="0"/>
              <a:t>4</a:t>
            </a:r>
            <a:r>
              <a:rPr lang="ru-RU" dirty="0" smtClean="0"/>
              <a:t>,B</a:t>
            </a:r>
            <a:r>
              <a:rPr lang="ru-RU" baseline="-25000" dirty="0" smtClean="0"/>
              <a:t>2</a:t>
            </a:r>
            <a:r>
              <a:rPr lang="ru-RU" dirty="0" smtClean="0"/>
              <a:t> </a:t>
            </a:r>
          </a:p>
          <a:p>
            <a:pPr algn="just"/>
            <a:r>
              <a:rPr lang="ru-RU" dirty="0" smtClean="0"/>
              <a:t>И так далее, до размера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ru-RU" dirty="0"/>
              <a:t> – применяя </a:t>
            </a:r>
            <a:r>
              <a:rPr lang="ru-RU" dirty="0" err="1"/>
              <a:t>полуочистители</a:t>
            </a:r>
            <a:r>
              <a:rPr lang="ru-RU" dirty="0"/>
              <a:t>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dirty="0"/>
              <a:t>,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baseline="-25000" dirty="0"/>
              <a:t>/2</a:t>
            </a:r>
            <a:r>
              <a:rPr lang="ru-RU" dirty="0"/>
              <a:t>, …, B</a:t>
            </a:r>
            <a:r>
              <a:rPr lang="ru-RU" baseline="-25000" dirty="0"/>
              <a:t>2</a:t>
            </a:r>
            <a:r>
              <a:rPr lang="ru-RU" dirty="0" smtClean="0"/>
              <a:t> </a:t>
            </a:r>
            <a:endParaRPr lang="ru-RU" dirty="0"/>
          </a:p>
          <a:p>
            <a:pPr algn="just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01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полуочистителя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Очевидно, что перед применением полуочистителя мы должны знать в каком порядке мы хотим отсортировать данный </a:t>
            </a:r>
            <a:r>
              <a:rPr lang="ru-RU" dirty="0" err="1" smtClean="0"/>
              <a:t>подмассив</a:t>
            </a:r>
            <a:endParaRPr lang="ru-RU" dirty="0" smtClean="0"/>
          </a:p>
          <a:p>
            <a:r>
              <a:rPr lang="ru-RU" dirty="0" smtClean="0"/>
              <a:t>При применении </a:t>
            </a:r>
            <a:r>
              <a:rPr lang="ru-RU" dirty="0" err="1" smtClean="0"/>
              <a:t>полуочистетелей</a:t>
            </a:r>
            <a:r>
              <a:rPr lang="ru-RU" dirty="0" smtClean="0"/>
              <a:t> B</a:t>
            </a:r>
            <a:r>
              <a:rPr lang="en-US" baseline="-25000" dirty="0" smtClean="0"/>
              <a:t>2</a:t>
            </a:r>
            <a:r>
              <a:rPr lang="en-US" baseline="30000" dirty="0"/>
              <a:t>i</a:t>
            </a:r>
            <a:r>
              <a:rPr lang="ru-RU" dirty="0" smtClean="0"/>
              <a:t>, </a:t>
            </a:r>
            <a:r>
              <a:rPr lang="ru-RU" dirty="0"/>
              <a:t>B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i-1</a:t>
            </a:r>
            <a:r>
              <a:rPr lang="ru-RU" dirty="0" smtClean="0"/>
              <a:t>, </a:t>
            </a:r>
            <a:r>
              <a:rPr lang="ru-RU" dirty="0"/>
              <a:t>…, B</a:t>
            </a:r>
            <a:r>
              <a:rPr lang="ru-RU" baseline="-25000" dirty="0"/>
              <a:t>2</a:t>
            </a:r>
            <a:r>
              <a:rPr lang="ru-RU" dirty="0"/>
              <a:t> </a:t>
            </a:r>
            <a:r>
              <a:rPr lang="ru-RU" dirty="0" smtClean="0"/>
              <a:t>к элементам подмассивов размера </a:t>
            </a:r>
            <a:r>
              <a:rPr lang="en-US" dirty="0" smtClean="0"/>
              <a:t>2</a:t>
            </a:r>
            <a:r>
              <a:rPr lang="en-US" baseline="30000" dirty="0" smtClean="0"/>
              <a:t>i</a:t>
            </a:r>
            <a:r>
              <a:rPr lang="ru-RU" dirty="0" smtClean="0"/>
              <a:t> мы должны выбрать порядок сортировки основываясь на старших разрядах индекса первого элемента </a:t>
            </a:r>
            <a:r>
              <a:rPr lang="ru-RU" dirty="0" err="1" smtClean="0"/>
              <a:t>подмассива</a:t>
            </a:r>
            <a:r>
              <a:rPr lang="ru-RU" dirty="0" smtClean="0"/>
              <a:t> в исходном массиве</a:t>
            </a:r>
          </a:p>
          <a:p>
            <a:r>
              <a:rPr lang="ru-RU" dirty="0" smtClean="0"/>
              <a:t>В данной реализации используется чётность </a:t>
            </a:r>
            <a:r>
              <a:rPr lang="ru-RU" dirty="0"/>
              <a:t>старших разрядах начального индекса </a:t>
            </a:r>
            <a:r>
              <a:rPr lang="ru-RU" dirty="0" err="1" smtClean="0"/>
              <a:t>подмассива</a:t>
            </a:r>
            <a:r>
              <a:rPr lang="ru-RU" dirty="0" smtClean="0"/>
              <a:t> начиная с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/>
              <a:t>ого бита, </a:t>
            </a:r>
            <a:r>
              <a:rPr lang="ru-RU" dirty="0" smtClean="0"/>
              <a:t>хотя достаточно </a:t>
            </a:r>
            <a:r>
              <a:rPr lang="ru-RU" dirty="0"/>
              <a:t>использовать только значение i-</a:t>
            </a:r>
            <a:r>
              <a:rPr lang="ru-RU" dirty="0" err="1"/>
              <a:t>го</a:t>
            </a:r>
            <a:r>
              <a:rPr lang="ru-RU" dirty="0"/>
              <a:t> бита</a:t>
            </a:r>
            <a:endParaRPr lang="ru-RU" dirty="0" smtClean="0"/>
          </a:p>
          <a:p>
            <a:pPr marL="1257300" lvl="3" indent="0">
              <a:buNone/>
            </a:pPr>
            <a:r>
              <a:rPr lang="en-US" sz="1400" b="1" dirty="0" err="1"/>
              <a:t>int</a:t>
            </a:r>
            <a:r>
              <a:rPr lang="en-US" sz="1400" b="1" dirty="0"/>
              <a:t> parity = (id &gt;&gt; </a:t>
            </a:r>
            <a:r>
              <a:rPr lang="en-US" sz="1400" b="1" dirty="0" err="1"/>
              <a:t>i</a:t>
            </a:r>
            <a:r>
              <a:rPr lang="en-US" sz="1400" b="1" dirty="0"/>
              <a:t>);</a:t>
            </a:r>
          </a:p>
          <a:p>
            <a:pPr marL="1257300" lvl="3" indent="0">
              <a:buNone/>
            </a:pPr>
            <a:r>
              <a:rPr lang="en-US" sz="1400" b="1" dirty="0"/>
              <a:t>while(parity&gt;1) parity = (parity&gt;&gt;1) ^ (parity&amp;1</a:t>
            </a:r>
            <a:r>
              <a:rPr lang="en-US" sz="1400" b="1" dirty="0" smtClean="0"/>
              <a:t>);</a:t>
            </a:r>
            <a:endParaRPr lang="ru-RU" sz="1400" b="1" dirty="0"/>
          </a:p>
          <a:p>
            <a:pPr marL="1257300" lvl="3" indent="0">
              <a:buNone/>
            </a:pPr>
            <a:endParaRPr lang="ru-RU" sz="1400" b="1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8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программировании для </a:t>
            </a:r>
            <a:r>
              <a:rPr lang="en-US" dirty="0"/>
              <a:t>CUDA </a:t>
            </a:r>
            <a:r>
              <a:rPr lang="ru-RU" dirty="0"/>
              <a:t>используется модель общей памяти, доступной всем параллельным </a:t>
            </a:r>
            <a:r>
              <a:rPr lang="ru-RU" dirty="0" smtClean="0"/>
              <a:t>нитям</a:t>
            </a:r>
            <a:r>
              <a:rPr lang="ru-RU" dirty="0"/>
              <a:t>.</a:t>
            </a:r>
            <a:endParaRPr lang="en-US" dirty="0" smtClean="0"/>
          </a:p>
          <a:p>
            <a:r>
              <a:rPr lang="ru-RU" dirty="0" smtClean="0"/>
              <a:t>За один шаг применяется полуочиститель </a:t>
            </a:r>
            <a:r>
              <a:rPr lang="en-US" dirty="0" smtClean="0"/>
              <a:t>B</a:t>
            </a:r>
            <a:r>
              <a:rPr lang="ru-RU" baseline="-25000" dirty="0" smtClean="0"/>
              <a:t>2</a:t>
            </a:r>
            <a:r>
              <a:rPr lang="en-US" baseline="30000" dirty="0" smtClean="0"/>
              <a:t>j</a:t>
            </a:r>
            <a:r>
              <a:rPr lang="ru-RU" baseline="30000" dirty="0" smtClean="0"/>
              <a:t>+</a:t>
            </a:r>
            <a:r>
              <a:rPr lang="en-US" baseline="30000" dirty="0" smtClean="0"/>
              <a:t>1</a:t>
            </a:r>
            <a:r>
              <a:rPr lang="ru-RU" dirty="0" smtClean="0"/>
              <a:t> для всех подмассивов</a:t>
            </a:r>
            <a:r>
              <a:rPr lang="en-US" dirty="0" smtClean="0"/>
              <a:t> </a:t>
            </a:r>
            <a:r>
              <a:rPr lang="ru-RU" dirty="0" smtClean="0"/>
              <a:t>размера </a:t>
            </a:r>
            <a:r>
              <a:rPr lang="en-US" dirty="0" smtClean="0"/>
              <a:t>2</a:t>
            </a:r>
            <a:r>
              <a:rPr lang="en-US" baseline="30000" dirty="0" smtClean="0"/>
              <a:t>i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dirty="0" smtClean="0"/>
              <a:t>j &lt;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&lt;= k </a:t>
            </a:r>
            <a:r>
              <a:rPr lang="ru-RU" dirty="0" smtClean="0"/>
              <a:t>и </a:t>
            </a:r>
            <a:r>
              <a:rPr lang="en-US" dirty="0" smtClean="0"/>
              <a:t>n=2</a:t>
            </a:r>
            <a:r>
              <a:rPr lang="en-US" baseline="30000" dirty="0" smtClean="0"/>
              <a:t>k</a:t>
            </a:r>
            <a:endParaRPr lang="ru-RU" baseline="30000" dirty="0"/>
          </a:p>
          <a:p>
            <a:pPr marL="0" indent="0">
              <a:buNone/>
            </a:pPr>
            <a:endParaRPr lang="ru-RU" baseline="30000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91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Основной цикл алгоритма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916047" y="2814144"/>
            <a:ext cx="81192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Aharoni" panose="02010803020104030203" pitchFamily="2" charset="-79"/>
              </a:rPr>
              <a:t>for(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k=1; (1&lt;&lt;k) &lt;= n ; k++) {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en-US" sz="900" dirty="0">
                <a:cs typeface="Aharoni" panose="02010803020104030203" pitchFamily="2" charset="-79"/>
              </a:rPr>
              <a:t>if ( n &amp; (1&lt;&lt;k) ) {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nn-NO" sz="900" dirty="0">
                <a:cs typeface="Aharoni" panose="02010803020104030203" pitchFamily="2" charset="-79"/>
              </a:rPr>
              <a:t>for(int i = 0; i &lt; k ; i++ ) {</a:t>
            </a:r>
          </a:p>
          <a:p>
            <a:r>
              <a:rPr lang="nb-NO" sz="900" dirty="0">
                <a:cs typeface="Aharoni" panose="02010803020104030203" pitchFamily="2" charset="-79"/>
              </a:rPr>
              <a:t>for( int j = i; j &gt;= 0 ; j-- ) { 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ru-RU" sz="900" dirty="0">
                <a:cs typeface="Aharoni" panose="02010803020104030203" pitchFamily="2" charset="-79"/>
              </a:rPr>
              <a:t>// Определим оптимальное разбиения на процессы, нити и циклы </a:t>
            </a:r>
          </a:p>
          <a:p>
            <a:r>
              <a:rPr lang="ru-RU" sz="900" dirty="0">
                <a:cs typeface="Aharoni" panose="02010803020104030203" pitchFamily="2" charset="-79"/>
              </a:rPr>
              <a:t>// одна нить в </a:t>
            </a:r>
            <a:r>
              <a:rPr lang="ru-RU" sz="900" dirty="0" err="1">
                <a:cs typeface="Aharoni" panose="02010803020104030203" pitchFamily="2" charset="-79"/>
              </a:rPr>
              <a:t>просессе</a:t>
            </a:r>
            <a:r>
              <a:rPr lang="ru-RU" sz="900" dirty="0">
                <a:cs typeface="Aharoni" panose="02010803020104030203" pitchFamily="2" charset="-79"/>
              </a:rPr>
              <a:t> будет </a:t>
            </a:r>
            <a:r>
              <a:rPr lang="ru-RU" sz="900" dirty="0" err="1">
                <a:cs typeface="Aharoni" panose="02010803020104030203" pitchFamily="2" charset="-79"/>
              </a:rPr>
              <a:t>будет</a:t>
            </a:r>
            <a:r>
              <a:rPr lang="ru-RU" sz="900" dirty="0">
                <a:cs typeface="Aharoni" panose="02010803020104030203" pitchFamily="2" charset="-79"/>
              </a:rPr>
              <a:t> выполнять </a:t>
            </a:r>
            <a:r>
              <a:rPr lang="ru-RU" sz="900" dirty="0" smtClean="0">
                <a:cs typeface="Aharoni" panose="02010803020104030203" pitchFamily="2" charset="-79"/>
              </a:rPr>
              <a:t>цикл </a:t>
            </a:r>
            <a:r>
              <a:rPr lang="ru-RU" sz="900" dirty="0">
                <a:cs typeface="Aharoni" panose="02010803020104030203" pitchFamily="2" charset="-79"/>
              </a:rPr>
              <a:t>с указанным количеством итераций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sv-SE" sz="900" dirty="0">
                <a:cs typeface="Aharoni" panose="02010803020104030203" pitchFamily="2" charset="-79"/>
              </a:rPr>
              <a:t>int blocks = 1 &lt;&lt; (max(1,(int)k/3));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threads = 1 &lt;&lt; (max(1,(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)k/3));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 loops = 1 &lt;&lt; (k-2*max(1,(</a:t>
            </a:r>
            <a:r>
              <a:rPr lang="en-US" sz="900" dirty="0" err="1">
                <a:cs typeface="Aharoni" panose="02010803020104030203" pitchFamily="2" charset="-79"/>
              </a:rPr>
              <a:t>int</a:t>
            </a:r>
            <a:r>
              <a:rPr lang="en-US" sz="900" dirty="0">
                <a:cs typeface="Aharoni" panose="02010803020104030203" pitchFamily="2" charset="-79"/>
              </a:rPr>
              <a:t>)k/3)-1);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en-US" sz="900" dirty="0">
                <a:cs typeface="Aharoni" panose="02010803020104030203" pitchFamily="2" charset="-79"/>
              </a:rPr>
              <a:t>assert((1&lt;&lt;k) == 2*blocks*threads*loops);</a:t>
            </a:r>
          </a:p>
          <a:p>
            <a:endParaRPr lang="ru-RU" sz="900" dirty="0">
              <a:cs typeface="Aharoni" panose="02010803020104030203" pitchFamily="2" charset="-79"/>
            </a:endParaRPr>
          </a:p>
          <a:p>
            <a:r>
              <a:rPr lang="ru-RU" sz="900" dirty="0">
                <a:cs typeface="Aharoni" panose="02010803020104030203" pitchFamily="2" charset="-79"/>
              </a:rPr>
              <a:t>// одинаковый шаг в каждом блоке гарантирует отсутствие коллизий (одновременного доступа к одним и тем же данным)</a:t>
            </a:r>
          </a:p>
          <a:p>
            <a:r>
              <a:rPr lang="en-US" sz="900" dirty="0" err="1">
                <a:cs typeface="Aharoni" panose="02010803020104030203" pitchFamily="2" charset="-79"/>
              </a:rPr>
              <a:t>global_bitonic_worker</a:t>
            </a:r>
            <a:r>
              <a:rPr lang="en-US" sz="900" dirty="0">
                <a:cs typeface="Aharoni" panose="02010803020104030203" pitchFamily="2" charset="-79"/>
              </a:rPr>
              <a:t>&lt;T&gt; &lt;&lt;&lt; blocks, threads &gt;&gt;&gt;(&amp;</a:t>
            </a:r>
            <a:r>
              <a:rPr lang="en-US" sz="900" dirty="0" err="1">
                <a:cs typeface="Aharoni" panose="02010803020104030203" pitchFamily="2" charset="-79"/>
              </a:rPr>
              <a:t>device_data</a:t>
            </a:r>
            <a:r>
              <a:rPr lang="en-US" sz="900" dirty="0">
                <a:cs typeface="Aharoni" panose="02010803020104030203" pitchFamily="2" charset="-79"/>
              </a:rPr>
              <a:t>[n&amp;((1&lt;&lt;k)-1)], n&amp;(1&lt;&lt;k), </a:t>
            </a:r>
            <a:r>
              <a:rPr lang="en-US" sz="900" dirty="0" err="1">
                <a:cs typeface="Aharoni" panose="02010803020104030203" pitchFamily="2" charset="-79"/>
              </a:rPr>
              <a:t>i</a:t>
            </a:r>
            <a:r>
              <a:rPr lang="en-US" sz="900" dirty="0">
                <a:cs typeface="Aharoni" panose="02010803020104030203" pitchFamily="2" charset="-79"/>
              </a:rPr>
              <a:t>, j, loops, direction);</a:t>
            </a:r>
          </a:p>
          <a:p>
            <a:r>
              <a:rPr lang="ru-RU" sz="900" dirty="0" smtClean="0">
                <a:cs typeface="Aharoni" panose="02010803020104030203" pitchFamily="2" charset="-79"/>
              </a:rPr>
              <a:t>}}}</a:t>
            </a:r>
            <a:endParaRPr lang="ru-RU" sz="900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94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Алгоритм применения полуочистителя параллельными нитями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87821" y="2885090"/>
            <a:ext cx="7654158" cy="27826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/>
              <a:t>// Получаем идентификатор нити</a:t>
            </a:r>
          </a:p>
          <a:p>
            <a:r>
              <a:rPr lang="en-US" sz="1000" dirty="0" err="1"/>
              <a:t>int</a:t>
            </a:r>
            <a:r>
              <a:rPr lang="en-US" sz="1000" dirty="0"/>
              <a:t> block = </a:t>
            </a:r>
            <a:r>
              <a:rPr lang="en-US" sz="1000" dirty="0" err="1"/>
              <a:t>blockDim.x</a:t>
            </a:r>
            <a:r>
              <a:rPr lang="en-US" sz="1000" dirty="0"/>
              <a:t>*</a:t>
            </a:r>
            <a:r>
              <a:rPr lang="en-US" sz="1000" dirty="0" err="1"/>
              <a:t>blockIdx.x</a:t>
            </a:r>
            <a:r>
              <a:rPr lang="en-US" sz="1000" dirty="0"/>
              <a:t> + </a:t>
            </a:r>
            <a:r>
              <a:rPr lang="en-US" sz="1000" dirty="0" err="1"/>
              <a:t>threadIdx.x</a:t>
            </a:r>
            <a:r>
              <a:rPr lang="en-US" sz="1000" dirty="0"/>
              <a:t>;</a:t>
            </a:r>
          </a:p>
          <a:p>
            <a:r>
              <a:rPr lang="en-US" sz="1000" dirty="0" err="1"/>
              <a:t>int</a:t>
            </a:r>
            <a:r>
              <a:rPr lang="en-US" sz="1000" dirty="0"/>
              <a:t> step = 1&lt;&lt;j;</a:t>
            </a:r>
          </a:p>
          <a:p>
            <a:r>
              <a:rPr lang="en-US" sz="1000" dirty="0"/>
              <a:t>for(</a:t>
            </a:r>
            <a:r>
              <a:rPr lang="en-US" sz="1000" dirty="0" err="1"/>
              <a:t>int</a:t>
            </a:r>
            <a:r>
              <a:rPr lang="en-US" sz="1000" dirty="0"/>
              <a:t> y=0; y&lt;loops; y++) {</a:t>
            </a:r>
          </a:p>
          <a:p>
            <a:r>
              <a:rPr lang="ru-RU" sz="1000" dirty="0"/>
              <a:t>// Получаем идентификатор шага цикла</a:t>
            </a:r>
          </a:p>
          <a:p>
            <a:r>
              <a:rPr lang="en-US" sz="1000" dirty="0" err="1"/>
              <a:t>int</a:t>
            </a:r>
            <a:r>
              <a:rPr lang="en-US" sz="1000" dirty="0"/>
              <a:t> id = block*</a:t>
            </a:r>
            <a:r>
              <a:rPr lang="en-US" sz="1000" dirty="0" err="1"/>
              <a:t>loops+y</a:t>
            </a:r>
            <a:r>
              <a:rPr lang="en-US" sz="1000" dirty="0"/>
              <a:t>;</a:t>
            </a:r>
          </a:p>
          <a:p>
            <a:r>
              <a:rPr lang="sv-SE" sz="1000" dirty="0"/>
              <a:t>int offset = ((id&gt;&gt;j)&lt;&lt;(j+1))+(id&amp;((1&lt;&lt;j)-1));</a:t>
            </a:r>
          </a:p>
          <a:p>
            <a:r>
              <a:rPr lang="en-US" sz="1000" dirty="0" err="1"/>
              <a:t>int</a:t>
            </a:r>
            <a:r>
              <a:rPr lang="en-US" sz="1000" dirty="0"/>
              <a:t> parity = (id &gt;&gt; </a:t>
            </a:r>
            <a:r>
              <a:rPr lang="en-US" sz="1000" dirty="0" err="1"/>
              <a:t>i</a:t>
            </a:r>
            <a:r>
              <a:rPr lang="en-US" sz="1000" dirty="0"/>
              <a:t>);</a:t>
            </a:r>
          </a:p>
          <a:p>
            <a:r>
              <a:rPr lang="en-US" sz="1000" dirty="0"/>
              <a:t>while(parity&gt;1) parity = (parity&gt;&gt;1) ^ (parity&amp;1);</a:t>
            </a:r>
          </a:p>
          <a:p>
            <a:r>
              <a:rPr lang="ru-RU" sz="1000" dirty="0" err="1"/>
              <a:t>parity</a:t>
            </a:r>
            <a:r>
              <a:rPr lang="ru-RU" sz="1000" dirty="0"/>
              <a:t> = 1-(</a:t>
            </a:r>
            <a:r>
              <a:rPr lang="ru-RU" sz="1000" dirty="0" err="1"/>
              <a:t>parity</a:t>
            </a:r>
            <a:r>
              <a:rPr lang="ru-RU" sz="1000" dirty="0"/>
              <a:t>&lt;&lt;1); // теперь переменная </a:t>
            </a:r>
            <a:r>
              <a:rPr lang="ru-RU" sz="1000" dirty="0" err="1"/>
              <a:t>parity</a:t>
            </a:r>
            <a:r>
              <a:rPr lang="ru-RU" sz="1000" dirty="0"/>
              <a:t> может иметь только 2 значения 1 и -1</a:t>
            </a:r>
          </a:p>
          <a:p>
            <a:endParaRPr lang="ru-RU" sz="1000" dirty="0"/>
          </a:p>
          <a:p>
            <a:r>
              <a:rPr lang="en-US" sz="1000" dirty="0"/>
              <a:t>assert ((</a:t>
            </a:r>
            <a:r>
              <a:rPr lang="en-US" sz="1000" dirty="0" err="1"/>
              <a:t>offset+step</a:t>
            </a:r>
            <a:r>
              <a:rPr lang="en-US" sz="1000" dirty="0"/>
              <a:t>) &lt; n) ;</a:t>
            </a:r>
          </a:p>
          <a:p>
            <a:endParaRPr lang="ru-RU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value = parity*direction*</a:t>
            </a:r>
            <a:r>
              <a:rPr lang="en-US" sz="1000" dirty="0" err="1"/>
              <a:t>fn_comparer</a:t>
            </a:r>
            <a:r>
              <a:rPr lang="en-US" sz="1000" dirty="0"/>
              <a:t>(&amp;data[offset],&amp;data[</a:t>
            </a:r>
            <a:r>
              <a:rPr lang="en-US" sz="1000" dirty="0" err="1"/>
              <a:t>offset+step</a:t>
            </a:r>
            <a:r>
              <a:rPr lang="en-US" sz="1000" dirty="0"/>
              <a:t>]);</a:t>
            </a:r>
          </a:p>
          <a:p>
            <a:r>
              <a:rPr lang="en-US" sz="1000" dirty="0"/>
              <a:t>if (value &gt; 0) </a:t>
            </a:r>
            <a:r>
              <a:rPr lang="en-US" sz="1000" dirty="0" err="1"/>
              <a:t>device_exchange</a:t>
            </a:r>
            <a:r>
              <a:rPr lang="en-US" sz="1000" dirty="0"/>
              <a:t>&lt;T&gt;(&amp;data[offset],&amp;data[</a:t>
            </a:r>
            <a:r>
              <a:rPr lang="en-US" sz="1000" dirty="0" err="1"/>
              <a:t>offset+step</a:t>
            </a:r>
            <a:r>
              <a:rPr lang="en-US" sz="1000" dirty="0"/>
              <a:t>],1);</a:t>
            </a:r>
          </a:p>
          <a:p>
            <a:r>
              <a:rPr lang="ru-RU" sz="1000" dirty="0"/>
              <a:t>}</a:t>
            </a:r>
          </a:p>
          <a:p>
            <a:pPr algn="ctr"/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794047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Для слияния отсортированных массивов степеней двойки используется алгоритм слияния отсортированных массивов, реализованный в одной нити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48407" y="3255579"/>
            <a:ext cx="7985234" cy="26959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for(</a:t>
            </a:r>
            <a:r>
              <a:rPr lang="en-US" sz="900" dirty="0" err="1"/>
              <a:t>int</a:t>
            </a:r>
            <a:r>
              <a:rPr lang="en-US" sz="900" dirty="0"/>
              <a:t> k=0; k&lt;8*</a:t>
            </a:r>
            <a:r>
              <a:rPr lang="en-US" sz="900" dirty="0" err="1"/>
              <a:t>sizeof</a:t>
            </a:r>
            <a:r>
              <a:rPr lang="en-US" sz="900" dirty="0"/>
              <a:t>(</a:t>
            </a:r>
            <a:r>
              <a:rPr lang="en-US" sz="900" dirty="0" err="1"/>
              <a:t>int</a:t>
            </a:r>
            <a:r>
              <a:rPr lang="en-US" sz="900" dirty="0"/>
              <a:t>) ; k++ ) size[k] = n &amp; (1&lt;&lt;k);</a:t>
            </a:r>
          </a:p>
          <a:p>
            <a:endParaRPr lang="ru-RU" sz="900" dirty="0"/>
          </a:p>
          <a:p>
            <a:r>
              <a:rPr lang="en-US" sz="900" dirty="0" err="1"/>
              <a:t>int</a:t>
            </a:r>
            <a:r>
              <a:rPr lang="en-US" sz="900" dirty="0"/>
              <a:t> total = n;</a:t>
            </a:r>
          </a:p>
          <a:p>
            <a:endParaRPr lang="ru-RU" sz="900" dirty="0"/>
          </a:p>
          <a:p>
            <a:r>
              <a:rPr lang="en-US" sz="900" dirty="0"/>
              <a:t>while(total &gt; 0) {</a:t>
            </a:r>
          </a:p>
          <a:p>
            <a:r>
              <a:rPr lang="en-US" sz="900" dirty="0" err="1"/>
              <a:t>int</a:t>
            </a:r>
            <a:r>
              <a:rPr lang="en-US" sz="900" dirty="0"/>
              <a:t> k = 8*</a:t>
            </a:r>
            <a:r>
              <a:rPr lang="en-US" sz="900" dirty="0" err="1"/>
              <a:t>sizeof</a:t>
            </a:r>
            <a:r>
              <a:rPr lang="en-US" sz="900" dirty="0"/>
              <a:t>(</a:t>
            </a:r>
            <a:r>
              <a:rPr lang="en-US" sz="900" dirty="0" err="1"/>
              <a:t>int</a:t>
            </a:r>
            <a:r>
              <a:rPr lang="en-US" sz="900" dirty="0"/>
              <a:t>);while( (k--&gt;0) &amp;&amp; (size[k] == 0) ) ;</a:t>
            </a:r>
          </a:p>
          <a:p>
            <a:r>
              <a:rPr lang="en-US" sz="900" dirty="0"/>
              <a:t>for (</a:t>
            </a:r>
            <a:r>
              <a:rPr lang="en-US" sz="900" dirty="0" err="1"/>
              <a:t>int</a:t>
            </a:r>
            <a:r>
              <a:rPr lang="en-US" sz="900" dirty="0"/>
              <a:t> </a:t>
            </a:r>
            <a:r>
              <a:rPr lang="en-US" sz="900" dirty="0" err="1"/>
              <a:t>i</a:t>
            </a:r>
            <a:r>
              <a:rPr lang="en-US" sz="900" dirty="0"/>
              <a:t>=k; </a:t>
            </a:r>
            <a:r>
              <a:rPr lang="en-US" sz="900" dirty="0" err="1"/>
              <a:t>i</a:t>
            </a:r>
            <a:r>
              <a:rPr lang="en-US" sz="900" dirty="0"/>
              <a:t>-- ; ) {</a:t>
            </a:r>
          </a:p>
          <a:p>
            <a:r>
              <a:rPr lang="en-US" sz="900" dirty="0"/>
              <a:t>if (size[</a:t>
            </a:r>
            <a:r>
              <a:rPr lang="en-US" sz="900" dirty="0" err="1"/>
              <a:t>i</a:t>
            </a:r>
            <a:r>
              <a:rPr lang="en-US" sz="900" dirty="0"/>
              <a:t>] &gt; 0 &amp;&amp;</a:t>
            </a:r>
          </a:p>
          <a:p>
            <a:r>
              <a:rPr lang="en-US" sz="900" dirty="0"/>
              <a:t>direction*</a:t>
            </a:r>
            <a:r>
              <a:rPr lang="en-US" sz="900" dirty="0" err="1"/>
              <a:t>fn_comparer</a:t>
            </a:r>
            <a:r>
              <a:rPr lang="en-US" sz="900" dirty="0"/>
              <a:t>(</a:t>
            </a:r>
          </a:p>
          <a:p>
            <a:r>
              <a:rPr lang="pt-BR" sz="900" dirty="0"/>
              <a:t>&amp;data[(n&amp;((1&lt;&lt;k)-1))+size[k]-1],</a:t>
            </a:r>
          </a:p>
          <a:p>
            <a:r>
              <a:rPr lang="en-US" sz="900" dirty="0"/>
              <a:t>&amp;data[(n&amp;((1&lt;&lt;</a:t>
            </a:r>
            <a:r>
              <a:rPr lang="en-US" sz="900" dirty="0" err="1"/>
              <a:t>i</a:t>
            </a:r>
            <a:r>
              <a:rPr lang="en-US" sz="900" dirty="0"/>
              <a:t>)-1))+size[</a:t>
            </a:r>
            <a:r>
              <a:rPr lang="en-US" sz="900" dirty="0" err="1"/>
              <a:t>i</a:t>
            </a:r>
            <a:r>
              <a:rPr lang="en-US" sz="900" dirty="0"/>
              <a:t>]-1]) &lt; 0)</a:t>
            </a:r>
          </a:p>
          <a:p>
            <a:r>
              <a:rPr lang="ru-RU" sz="900" dirty="0"/>
              <a:t>{</a:t>
            </a:r>
          </a:p>
          <a:p>
            <a:r>
              <a:rPr lang="en-US" sz="900" dirty="0"/>
              <a:t>k = </a:t>
            </a:r>
            <a:r>
              <a:rPr lang="en-US" sz="900" dirty="0" err="1"/>
              <a:t>i</a:t>
            </a:r>
            <a:r>
              <a:rPr lang="en-US" sz="900" dirty="0"/>
              <a:t>;</a:t>
            </a:r>
          </a:p>
          <a:p>
            <a:r>
              <a:rPr lang="ru-RU" sz="900" dirty="0"/>
              <a:t>}</a:t>
            </a:r>
          </a:p>
          <a:p>
            <a:r>
              <a:rPr lang="ru-RU" sz="900" dirty="0"/>
              <a:t>}</a:t>
            </a:r>
          </a:p>
          <a:p>
            <a:r>
              <a:rPr lang="en-US" sz="900" dirty="0"/>
              <a:t>total--;</a:t>
            </a:r>
          </a:p>
          <a:p>
            <a:r>
              <a:rPr lang="en-US" sz="900" dirty="0"/>
              <a:t>size[k]--;</a:t>
            </a:r>
          </a:p>
          <a:p>
            <a:r>
              <a:rPr lang="pt-BR" sz="900" dirty="0"/>
              <a:t>device_copy(&amp;data2[total],&amp;data[(n&amp;((1&lt;&lt;k)-1))+size[k]],1);</a:t>
            </a:r>
          </a:p>
          <a:p>
            <a:r>
              <a:rPr lang="ru-RU" sz="900" dirty="0"/>
              <a:t>}</a:t>
            </a:r>
          </a:p>
          <a:p>
            <a:pPr algn="ctr"/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330581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 smtClean="0"/>
              <a:t>MPI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Архитектура </a:t>
            </a:r>
            <a:r>
              <a:rPr lang="en-US" dirty="0" smtClean="0"/>
              <a:t>MPI </a:t>
            </a:r>
            <a:r>
              <a:rPr lang="ru-RU" dirty="0" smtClean="0"/>
              <a:t>предполагает модель независимых вычислительных устройств, со своей неразделяемой памятью и использованием </a:t>
            </a:r>
            <a:r>
              <a:rPr lang="en-US" dirty="0" smtClean="0"/>
              <a:t>“</a:t>
            </a:r>
            <a:r>
              <a:rPr lang="ru-RU" dirty="0" smtClean="0"/>
              <a:t>хост</a:t>
            </a:r>
            <a:r>
              <a:rPr lang="en-US" dirty="0" smtClean="0"/>
              <a:t>” </a:t>
            </a:r>
            <a:r>
              <a:rPr lang="ru-RU" dirty="0" smtClean="0"/>
              <a:t>процесса, отвечающего за ввод-вывод информации.</a:t>
            </a:r>
          </a:p>
          <a:p>
            <a:pPr algn="just"/>
            <a:r>
              <a:rPr lang="ru-RU" dirty="0" smtClean="0"/>
              <a:t>Каждый процесс имеет свой уникальный идентификатор, получаемый вызовом метода </a:t>
            </a:r>
            <a:r>
              <a:rPr lang="en-US" dirty="0"/>
              <a:t>MPI_Comm_rank</a:t>
            </a:r>
            <a:endParaRPr lang="ru-RU" dirty="0" smtClean="0"/>
          </a:p>
          <a:p>
            <a:pPr algn="just"/>
            <a:r>
              <a:rPr lang="ru-RU" dirty="0" smtClean="0"/>
              <a:t>Общее количество процессов может быть получено </a:t>
            </a:r>
            <a:r>
              <a:rPr lang="ru-RU" dirty="0"/>
              <a:t>вызовом метода </a:t>
            </a:r>
            <a:r>
              <a:rPr lang="en-US" dirty="0"/>
              <a:t>MPI_Comm_size</a:t>
            </a:r>
            <a:endParaRPr lang="ru-RU" dirty="0" smtClean="0"/>
          </a:p>
          <a:p>
            <a:pPr algn="just"/>
            <a:r>
              <a:rPr lang="ru-RU" dirty="0" smtClean="0"/>
              <a:t>В данной реализации все </a:t>
            </a:r>
            <a:r>
              <a:rPr lang="en-US" dirty="0" smtClean="0"/>
              <a:t>“</a:t>
            </a:r>
            <a:r>
              <a:rPr lang="ru-RU" dirty="0" smtClean="0"/>
              <a:t>дочерние</a:t>
            </a:r>
            <a:r>
              <a:rPr lang="en-US" dirty="0" smtClean="0"/>
              <a:t>”</a:t>
            </a:r>
            <a:r>
              <a:rPr lang="ru-RU" dirty="0" smtClean="0"/>
              <a:t> процессы переходят в режим ожидания получения задания от другого процесса, который становится ведущим по отношению к нему.</a:t>
            </a:r>
          </a:p>
          <a:p>
            <a:pPr algn="just"/>
            <a:r>
              <a:rPr lang="ru-RU" dirty="0" smtClean="0"/>
              <a:t>При окончании работы алгоритма </a:t>
            </a:r>
            <a:r>
              <a:rPr lang="en-US" dirty="0"/>
              <a:t>“</a:t>
            </a:r>
            <a:r>
              <a:rPr lang="ru-RU" dirty="0"/>
              <a:t>хост</a:t>
            </a:r>
            <a:r>
              <a:rPr lang="en-US" dirty="0"/>
              <a:t>” </a:t>
            </a:r>
            <a:r>
              <a:rPr lang="ru-RU" dirty="0" smtClean="0"/>
              <a:t>процесс посылает сигнал об окончании работы всем </a:t>
            </a:r>
            <a:r>
              <a:rPr lang="en-US" dirty="0"/>
              <a:t>“</a:t>
            </a:r>
            <a:r>
              <a:rPr lang="ru-RU" dirty="0" smtClean="0"/>
              <a:t>дочерним</a:t>
            </a:r>
            <a:r>
              <a:rPr lang="en-US" dirty="0" smtClean="0"/>
              <a:t>”</a:t>
            </a:r>
            <a:r>
              <a:rPr lang="ru-RU" dirty="0" smtClean="0"/>
              <a:t> процессам, после чего </a:t>
            </a:r>
            <a:r>
              <a:rPr lang="en-US" dirty="0"/>
              <a:t>“</a:t>
            </a:r>
            <a:r>
              <a:rPr lang="ru-RU" dirty="0" smtClean="0"/>
              <a:t>дочерний</a:t>
            </a:r>
            <a:r>
              <a:rPr lang="en-US" dirty="0" smtClean="0"/>
              <a:t>”</a:t>
            </a:r>
            <a:r>
              <a:rPr lang="ru-RU" dirty="0" smtClean="0"/>
              <a:t> процесс завершает свою работу.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94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Битоническая</a:t>
            </a:r>
            <a:r>
              <a:rPr lang="ru-RU" dirty="0" smtClean="0"/>
              <a:t>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В основе этой сортировки лежит операция </a:t>
            </a:r>
            <a:r>
              <a:rPr lang="ru-RU" dirty="0" err="1" smtClean="0"/>
              <a:t>B</a:t>
            </a:r>
            <a:r>
              <a:rPr lang="ru-RU" baseline="-25000" dirty="0" err="1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полуочиститель, </a:t>
            </a:r>
            <a:r>
              <a:rPr lang="ru-RU" dirty="0" err="1"/>
              <a:t>half</a:t>
            </a:r>
            <a:r>
              <a:rPr lang="ru-RU" dirty="0"/>
              <a:t> - </a:t>
            </a:r>
            <a:r>
              <a:rPr lang="ru-RU" dirty="0" err="1"/>
              <a:t>cleaner</a:t>
            </a:r>
            <a:r>
              <a:rPr lang="ru-RU" dirty="0"/>
              <a:t>) над массивом, </a:t>
            </a:r>
            <a:r>
              <a:rPr lang="ru-RU" dirty="0" smtClean="0"/>
              <a:t>параллельно упорядочивающая </a:t>
            </a:r>
            <a:r>
              <a:rPr lang="ru-RU" dirty="0"/>
              <a:t>элементы пар </a:t>
            </a:r>
            <a:r>
              <a:rPr lang="ru-RU" dirty="0" err="1"/>
              <a:t>x</a:t>
            </a:r>
            <a:r>
              <a:rPr lang="ru-RU" baseline="-25000" dirty="0" err="1"/>
              <a:t>i</a:t>
            </a:r>
            <a:r>
              <a:rPr lang="ru-RU" dirty="0"/>
              <a:t> и </a:t>
            </a:r>
            <a:r>
              <a:rPr lang="ru-RU" dirty="0" err="1"/>
              <a:t>x</a:t>
            </a:r>
            <a:r>
              <a:rPr lang="ru-RU" baseline="-25000" dirty="0" err="1"/>
              <a:t>i</a:t>
            </a:r>
            <a:r>
              <a:rPr lang="ru-RU" baseline="-25000" dirty="0"/>
              <a:t> + n / </a:t>
            </a:r>
            <a:r>
              <a:rPr lang="ru-RU" baseline="-25000" dirty="0" smtClean="0"/>
              <a:t>2</a:t>
            </a:r>
          </a:p>
          <a:p>
            <a:pPr algn="just"/>
            <a:r>
              <a:rPr lang="ru-RU" dirty="0" smtClean="0"/>
              <a:t>Сортировка </a:t>
            </a:r>
            <a:r>
              <a:rPr lang="ru-RU" dirty="0"/>
              <a:t>основана на понятии битонической последовательности </a:t>
            </a:r>
            <a:r>
              <a:rPr lang="ru-RU" dirty="0" smtClean="0"/>
              <a:t>и утверждении </a:t>
            </a:r>
            <a:r>
              <a:rPr lang="ru-RU" dirty="0"/>
              <a:t>: 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i="1" dirty="0"/>
              <a:t>Е</a:t>
            </a:r>
            <a:r>
              <a:rPr lang="ru-RU" b="1" i="1" dirty="0" smtClean="0"/>
              <a:t>сли </a:t>
            </a:r>
            <a:r>
              <a:rPr lang="ru-RU" b="1" i="1" dirty="0"/>
              <a:t>набор полуочистителей правильно сортирует произвольную последовательность нулей </a:t>
            </a:r>
            <a:r>
              <a:rPr lang="ru-RU" b="1" i="1" dirty="0" smtClean="0"/>
              <a:t>и единиц</a:t>
            </a:r>
            <a:r>
              <a:rPr lang="ru-RU" b="1" i="1" dirty="0"/>
              <a:t>, то он корректно сортирует произвольную последовательность.</a:t>
            </a:r>
          </a:p>
          <a:p>
            <a:pPr algn="just"/>
            <a:r>
              <a:rPr lang="ru-RU" dirty="0"/>
              <a:t>Последовательность </a:t>
            </a:r>
            <a:r>
              <a:rPr lang="en-US" dirty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/>
              <a:t>a</a:t>
            </a:r>
            <a:r>
              <a:rPr lang="ru-RU" baseline="-25000" dirty="0" err="1"/>
              <a:t>n</a:t>
            </a:r>
            <a:r>
              <a:rPr lang="ru-RU" baseline="-25000" dirty="0"/>
              <a:t> – 1</a:t>
            </a:r>
            <a:r>
              <a:rPr lang="en-US" dirty="0"/>
              <a:t>] </a:t>
            </a:r>
            <a:r>
              <a:rPr lang="ru-RU" dirty="0" smtClean="0"/>
              <a:t>называется </a:t>
            </a:r>
            <a:r>
              <a:rPr lang="ru-RU" dirty="0"/>
              <a:t>битонической, если она или состоит из двух </a:t>
            </a:r>
            <a:r>
              <a:rPr lang="ru-RU" dirty="0" smtClean="0"/>
              <a:t>монотонных частей</a:t>
            </a:r>
            <a:r>
              <a:rPr lang="en-US" dirty="0" smtClean="0"/>
              <a:t> </a:t>
            </a:r>
            <a:r>
              <a:rPr lang="ru-RU" dirty="0" smtClean="0"/>
              <a:t>(т.е.</a:t>
            </a:r>
            <a:r>
              <a:rPr lang="en-US" dirty="0" smtClean="0"/>
              <a:t> </a:t>
            </a:r>
            <a:r>
              <a:rPr lang="ru-RU" dirty="0" smtClean="0"/>
              <a:t>либо </a:t>
            </a:r>
            <a:r>
              <a:rPr lang="ru-RU" dirty="0"/>
              <a:t>сначала возрастает, а потом убывает, либо наоборот), или получена путем </a:t>
            </a:r>
            <a:r>
              <a:rPr lang="ru-RU" dirty="0" smtClean="0"/>
              <a:t>циклического сдвига </a:t>
            </a:r>
            <a:r>
              <a:rPr lang="ru-RU" dirty="0"/>
              <a:t>из такой последовательности</a:t>
            </a:r>
            <a:r>
              <a:rPr lang="ru-RU" dirty="0" smtClean="0"/>
              <a:t>.</a:t>
            </a:r>
          </a:p>
          <a:p>
            <a:pPr lvl="1" algn="just"/>
            <a:r>
              <a:rPr lang="ru-RU" dirty="0" smtClean="0"/>
              <a:t>Так</a:t>
            </a:r>
            <a:r>
              <a:rPr lang="ru-RU" dirty="0"/>
              <a:t>, последовательность 5, 7, 6, 4, 2, 1, 3 </a:t>
            </a:r>
            <a:r>
              <a:rPr lang="ru-RU" dirty="0" err="1"/>
              <a:t>битоническая</a:t>
            </a:r>
            <a:r>
              <a:rPr lang="ru-RU" dirty="0"/>
              <a:t>, </a:t>
            </a:r>
            <a:r>
              <a:rPr lang="ru-RU" dirty="0" smtClean="0"/>
              <a:t>поскольку получена </a:t>
            </a:r>
            <a:r>
              <a:rPr lang="ru-RU" dirty="0"/>
              <a:t>из 1, 3, 5, 7, 6, 4, 2 путем циклического сдвига влево на два элемента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0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MPI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Алгоритм мы начинаем с сортировки подмассивов размера 2 – </a:t>
            </a:r>
            <a:r>
              <a:rPr lang="ru-RU" dirty="0" smtClean="0"/>
              <a:t>применяя битоническое слияние M</a:t>
            </a:r>
            <a:r>
              <a:rPr lang="ru-RU" baseline="-25000" dirty="0" smtClean="0"/>
              <a:t>2</a:t>
            </a:r>
            <a:endParaRPr lang="ru-RU" baseline="-25000" dirty="0"/>
          </a:p>
          <a:p>
            <a:pPr algn="just"/>
            <a:r>
              <a:rPr lang="ru-RU" dirty="0"/>
              <a:t>Затем подмассивов размера 4 – применяя битоническое слияние </a:t>
            </a:r>
            <a:r>
              <a:rPr lang="ru-RU" dirty="0" smtClean="0"/>
              <a:t>M</a:t>
            </a:r>
            <a:r>
              <a:rPr lang="ru-RU" baseline="-25000" dirty="0" smtClean="0"/>
              <a:t>4</a:t>
            </a:r>
            <a:endParaRPr lang="ru-RU" baseline="-25000" dirty="0"/>
          </a:p>
          <a:p>
            <a:pPr algn="just"/>
            <a:r>
              <a:rPr lang="ru-RU" dirty="0" smtClean="0"/>
              <a:t>И </a:t>
            </a:r>
            <a:r>
              <a:rPr lang="ru-RU" dirty="0"/>
              <a:t>так далее, до размера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ru-RU" dirty="0"/>
              <a:t> – применяя битоническое слияние </a:t>
            </a:r>
            <a:r>
              <a:rPr lang="ru-RU" dirty="0" smtClean="0"/>
              <a:t>M</a:t>
            </a:r>
            <a:r>
              <a:rPr lang="en-US" baseline="-25000" dirty="0"/>
              <a:t>n</a:t>
            </a:r>
            <a:endParaRPr lang="ru-RU" dirty="0"/>
          </a:p>
          <a:p>
            <a:pPr algn="just"/>
            <a:r>
              <a:rPr lang="ru-RU" dirty="0" smtClean="0"/>
              <a:t>Поскольку применение битонического слияния M</a:t>
            </a:r>
            <a:r>
              <a:rPr lang="ru-RU" baseline="-25000" dirty="0" smtClean="0"/>
              <a:t>2</a:t>
            </a:r>
            <a:r>
              <a:rPr lang="en-US" baseline="30000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является применением полуочистителя </a:t>
            </a:r>
            <a:r>
              <a:rPr lang="en-US" dirty="0" smtClean="0"/>
              <a:t>B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en-US" dirty="0"/>
              <a:t> </a:t>
            </a:r>
            <a:r>
              <a:rPr lang="ru-RU" dirty="0" smtClean="0"/>
              <a:t>к массиву размера </a:t>
            </a:r>
            <a:r>
              <a:rPr lang="en-US" dirty="0" smtClean="0"/>
              <a:t>2</a:t>
            </a:r>
            <a:r>
              <a:rPr lang="en-US" baseline="30000" dirty="0" smtClean="0"/>
              <a:t>i</a:t>
            </a:r>
            <a:r>
              <a:rPr lang="en-US" dirty="0" smtClean="0"/>
              <a:t>, </a:t>
            </a:r>
            <a:r>
              <a:rPr lang="ru-RU" dirty="0" smtClean="0"/>
              <a:t>а затем </a:t>
            </a:r>
            <a:r>
              <a:rPr lang="ru-RU" dirty="0"/>
              <a:t>битонического слияния M</a:t>
            </a:r>
            <a:r>
              <a:rPr lang="ru-RU" baseline="-25000" dirty="0"/>
              <a:t>2</a:t>
            </a:r>
            <a:r>
              <a:rPr lang="en-US" baseline="30000" dirty="0" err="1" smtClean="0"/>
              <a:t>i</a:t>
            </a:r>
            <a:r>
              <a:rPr lang="ru-RU" baseline="30000" dirty="0" smtClean="0"/>
              <a:t>-1</a:t>
            </a:r>
            <a:r>
              <a:rPr lang="en-US" dirty="0" smtClean="0"/>
              <a:t> </a:t>
            </a:r>
            <a:r>
              <a:rPr lang="ru-RU" dirty="0" smtClean="0"/>
              <a:t>к левой и правой половинам массивам, то при применении </a:t>
            </a:r>
            <a:r>
              <a:rPr lang="ru-RU" dirty="0"/>
              <a:t>битонического слияния M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en-US" dirty="0"/>
              <a:t> </a:t>
            </a:r>
            <a:r>
              <a:rPr lang="ru-RU" dirty="0" smtClean="0"/>
              <a:t>после применения</a:t>
            </a:r>
            <a:r>
              <a:rPr lang="ru-RU" dirty="0"/>
              <a:t> полуочистителя </a:t>
            </a:r>
            <a:r>
              <a:rPr lang="en-US" dirty="0"/>
              <a:t>B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en-US" dirty="0"/>
              <a:t> </a:t>
            </a:r>
            <a:r>
              <a:rPr lang="ru-RU" dirty="0"/>
              <a:t>к массиву размера </a:t>
            </a:r>
            <a:r>
              <a:rPr lang="en-US" dirty="0" smtClean="0"/>
              <a:t>2</a:t>
            </a:r>
            <a:r>
              <a:rPr lang="en-US" baseline="30000" dirty="0" smtClean="0"/>
              <a:t>i</a:t>
            </a:r>
            <a:r>
              <a:rPr lang="ru-RU" dirty="0" smtClean="0"/>
              <a:t> текущий процесс может попытаться разделить работу с каким-нибудь другим процессом, поручив ему задание применить битоническое слияние </a:t>
            </a:r>
            <a:r>
              <a:rPr lang="ru-RU" dirty="0"/>
              <a:t>M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ru-RU" baseline="30000" dirty="0"/>
              <a:t>-1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ru-RU" dirty="0" smtClean="0"/>
              <a:t>правой половине массива, а самому продолжить применять</a:t>
            </a:r>
            <a:r>
              <a:rPr lang="ru-RU" dirty="0"/>
              <a:t> битоническое слияние M</a:t>
            </a:r>
            <a:r>
              <a:rPr lang="ru-RU" baseline="-25000" dirty="0"/>
              <a:t>2</a:t>
            </a:r>
            <a:r>
              <a:rPr lang="en-US" baseline="30000" dirty="0" err="1"/>
              <a:t>i</a:t>
            </a:r>
            <a:r>
              <a:rPr lang="ru-RU" baseline="30000" dirty="0"/>
              <a:t>-1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ru-RU" dirty="0" smtClean="0"/>
              <a:t>левой половине массива, после чего соединить обратно отсортированные левую и правую части массива.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287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MPI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Для выбора ведомого процесса с которым текущий процесс может разделить работу </a:t>
            </a:r>
            <a:r>
              <a:rPr lang="ru-RU" dirty="0"/>
              <a:t>при применении битонического слияния M</a:t>
            </a:r>
            <a:r>
              <a:rPr lang="ru-RU" baseline="-25000" dirty="0"/>
              <a:t>2</a:t>
            </a:r>
            <a:r>
              <a:rPr lang="en-US" baseline="30000" dirty="0" err="1" smtClean="0"/>
              <a:t>i</a:t>
            </a:r>
            <a:r>
              <a:rPr lang="ru-RU" dirty="0" smtClean="0"/>
              <a:t>, желательно иметь единый </a:t>
            </a:r>
            <a:r>
              <a:rPr lang="ru-RU" dirty="0" err="1" smtClean="0"/>
              <a:t>диспечер</a:t>
            </a:r>
            <a:r>
              <a:rPr lang="ru-RU" dirty="0" smtClean="0"/>
              <a:t> процессов для оптимальной загрузки всех процессов, но в данной реализации используется следующий алгоритм, организующий все процессы в единое дерево ведущий-ведомый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289" y="3791606"/>
            <a:ext cx="8158655" cy="26880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int</a:t>
            </a:r>
            <a:r>
              <a:rPr lang="en-US" dirty="0" smtClean="0"/>
              <a:t> child = </a:t>
            </a:r>
            <a:r>
              <a:rPr lang="en-US" dirty="0" err="1" smtClean="0"/>
              <a:t>myrank+shift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 (k&gt;0 &amp;&amp; child &lt; </a:t>
            </a:r>
            <a:r>
              <a:rPr lang="en-US" dirty="0" err="1" smtClean="0"/>
              <a:t>nrank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shift</a:t>
            </a:r>
            <a:r>
              <a:rPr lang="en-US" dirty="0"/>
              <a:t>&lt;&lt;=1;</a:t>
            </a:r>
            <a:endParaRPr lang="ru-RU" dirty="0"/>
          </a:p>
          <a:p>
            <a:r>
              <a:rPr lang="en-US" dirty="0" smtClean="0"/>
              <a:t>/* </a:t>
            </a:r>
            <a:r>
              <a:rPr lang="ru-RU" dirty="0" smtClean="0"/>
              <a:t>Отдаём половину массива на обработку процессу</a:t>
            </a:r>
            <a:r>
              <a:rPr lang="en-US" dirty="0" smtClean="0"/>
              <a:t> </a:t>
            </a:r>
            <a:r>
              <a:rPr lang="ru-RU" dirty="0" smtClean="0"/>
              <a:t>с номером </a:t>
            </a:r>
            <a:r>
              <a:rPr lang="en-US" dirty="0" smtClean="0"/>
              <a:t>child */</a:t>
            </a:r>
          </a:p>
          <a:p>
            <a:r>
              <a:rPr lang="en-US" dirty="0" smtClean="0"/>
              <a:t>shift&gt;&gt;=1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 smtClean="0"/>
              <a:t>} else if (k&gt;0) {</a:t>
            </a:r>
          </a:p>
          <a:p>
            <a:r>
              <a:rPr lang="ru-RU" dirty="0" smtClean="0"/>
              <a:t>/* Обрабатываем всё сами */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155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с использованием </a:t>
            </a:r>
            <a:r>
              <a:rPr lang="en-US" dirty="0"/>
              <a:t>MPI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Очевидно, что время работы данной реализации алгоритма существенно зависит от скорости обмена данными между отдельными процессами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758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битонической сортировки </a:t>
            </a:r>
            <a:r>
              <a:rPr lang="ru-RU" dirty="0" smtClean="0"/>
              <a:t>с </a:t>
            </a:r>
            <a:r>
              <a:rPr lang="ru-RU" dirty="0"/>
              <a:t>использованием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ru-RU" dirty="0" smtClean="0"/>
              <a:t>Разделить исходный массив размера </a:t>
            </a:r>
            <a:r>
              <a:rPr lang="en-US" dirty="0" smtClean="0"/>
              <a:t>N </a:t>
            </a:r>
            <a:r>
              <a:rPr lang="ru-RU" dirty="0" smtClean="0"/>
              <a:t>на подмассивы степеней двойки в соответствии с представлением </a:t>
            </a:r>
            <a:r>
              <a:rPr lang="en-US" dirty="0" smtClean="0"/>
              <a:t>N </a:t>
            </a:r>
            <a:r>
              <a:rPr lang="ru-RU" dirty="0" smtClean="0"/>
              <a:t>в двоичном базисе</a:t>
            </a:r>
          </a:p>
          <a:p>
            <a:pPr algn="just">
              <a:buFont typeface="+mj-lt"/>
              <a:buAutoNum type="arabicPeriod"/>
            </a:pPr>
            <a:r>
              <a:rPr lang="ru-RU" dirty="0" smtClean="0"/>
              <a:t>Для каждого массива размера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выполнить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 smtClean="0"/>
              <a:t>Цикл для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ru-RU" dirty="0" smtClean="0"/>
              <a:t>от 1 до </a:t>
            </a:r>
            <a:r>
              <a:rPr lang="en-US" dirty="0" smtClean="0"/>
              <a:t>k</a:t>
            </a:r>
          </a:p>
          <a:p>
            <a:pPr marL="1200150" lvl="2" indent="-342900" algn="just">
              <a:buFont typeface="+mj-lt"/>
              <a:buAutoNum type="arabicParenR"/>
            </a:pPr>
            <a:r>
              <a:rPr lang="ru-RU" dirty="0" smtClean="0"/>
              <a:t>Цикл для </a:t>
            </a:r>
            <a:r>
              <a:rPr lang="en-US" dirty="0" smtClean="0"/>
              <a:t>j </a:t>
            </a:r>
            <a:r>
              <a:rPr lang="ru-RU" dirty="0" smtClean="0"/>
              <a:t>от </a:t>
            </a:r>
            <a:r>
              <a:rPr lang="en-US" dirty="0" smtClean="0"/>
              <a:t>i-1 </a:t>
            </a:r>
            <a:r>
              <a:rPr lang="ru-RU" dirty="0" smtClean="0"/>
              <a:t>до 0 с шагом -1</a:t>
            </a:r>
          </a:p>
          <a:p>
            <a:pPr marL="1657350" lvl="3" indent="-342900" algn="just">
              <a:buFont typeface="+mj-lt"/>
              <a:buAutoNum type="arabicParenR"/>
            </a:pPr>
            <a:r>
              <a:rPr lang="ru-RU" dirty="0"/>
              <a:t>На </a:t>
            </a:r>
            <a:r>
              <a:rPr lang="en-US" dirty="0"/>
              <a:t>GPU </a:t>
            </a:r>
            <a:r>
              <a:rPr lang="ru-RU" dirty="0"/>
              <a:t>запускается процедура </a:t>
            </a:r>
            <a:r>
              <a:rPr lang="ru-RU" dirty="0" smtClean="0"/>
              <a:t>применения ко всем элементам массива полуочистителя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j</a:t>
            </a:r>
            <a:r>
              <a:rPr lang="ru-RU" dirty="0" smtClean="0"/>
              <a:t> </a:t>
            </a:r>
          </a:p>
          <a:p>
            <a:pPr marL="1200150" lvl="2" indent="-342900" algn="just">
              <a:buFont typeface="+mj-lt"/>
              <a:buAutoNum type="arabicParenR"/>
            </a:pPr>
            <a:r>
              <a:rPr lang="ru-RU" dirty="0" smtClean="0"/>
              <a:t>Конец цикла для </a:t>
            </a:r>
            <a:r>
              <a:rPr lang="en-US" dirty="0" smtClean="0"/>
              <a:t>j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 smtClean="0"/>
              <a:t>Конец цикла для </a:t>
            </a:r>
            <a:r>
              <a:rPr lang="en-US" dirty="0" smtClean="0"/>
              <a:t>i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На </a:t>
            </a:r>
            <a:r>
              <a:rPr lang="en-US" dirty="0"/>
              <a:t>GPU </a:t>
            </a:r>
            <a:r>
              <a:rPr lang="ru-RU" dirty="0"/>
              <a:t>запускается процедура </a:t>
            </a:r>
            <a:r>
              <a:rPr lang="ru-RU" dirty="0" smtClean="0"/>
              <a:t>слияния всех </a:t>
            </a:r>
            <a:r>
              <a:rPr lang="ru-RU" dirty="0"/>
              <a:t>отсортированных </a:t>
            </a:r>
            <a:r>
              <a:rPr lang="ru-RU" dirty="0" smtClean="0"/>
              <a:t>подмассивов </a:t>
            </a:r>
            <a:r>
              <a:rPr lang="ru-RU" dirty="0"/>
              <a:t>размера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 smtClean="0"/>
              <a:t>k=0..31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377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ru-RU" dirty="0" smtClean="0"/>
              <a:t>битонической сортировки </a:t>
            </a:r>
            <a:r>
              <a:rPr lang="ru-RU" dirty="0"/>
              <a:t>с использованием MPI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ru-RU" dirty="0"/>
              <a:t>Хост-процесс формирует </a:t>
            </a:r>
            <a:r>
              <a:rPr lang="ru-RU" dirty="0" smtClean="0"/>
              <a:t>исходный массив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Хост-процесс </a:t>
            </a:r>
            <a:r>
              <a:rPr lang="ru-RU" dirty="0" smtClean="0"/>
              <a:t>разделяет </a:t>
            </a:r>
            <a:r>
              <a:rPr lang="ru-RU" dirty="0"/>
              <a:t>исходный массив размера </a:t>
            </a:r>
            <a:r>
              <a:rPr lang="en-US" dirty="0"/>
              <a:t>N </a:t>
            </a:r>
            <a:r>
              <a:rPr lang="ru-RU" dirty="0"/>
              <a:t>на подмассивы степеней двойки в соответствии с представлением </a:t>
            </a:r>
            <a:r>
              <a:rPr lang="en-US" dirty="0"/>
              <a:t>N </a:t>
            </a:r>
            <a:r>
              <a:rPr lang="ru-RU" dirty="0"/>
              <a:t>в двоичном </a:t>
            </a:r>
            <a:r>
              <a:rPr lang="ru-RU" dirty="0" smtClean="0"/>
              <a:t>базисе</a:t>
            </a:r>
          </a:p>
          <a:p>
            <a:pPr algn="just">
              <a:buFont typeface="+mj-lt"/>
              <a:buAutoNum type="arabicPeriod"/>
            </a:pPr>
            <a:r>
              <a:rPr lang="ru-RU" dirty="0" smtClean="0"/>
              <a:t>Для </a:t>
            </a:r>
            <a:r>
              <a:rPr lang="ru-RU" dirty="0"/>
              <a:t>каждого массива размера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 </a:t>
            </a:r>
            <a:r>
              <a:rPr lang="ru-RU" dirty="0" smtClean="0"/>
              <a:t>выполняется</a:t>
            </a:r>
            <a:endParaRPr lang="ru-RU" dirty="0"/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 smtClean="0"/>
              <a:t>Цикл </a:t>
            </a:r>
            <a:r>
              <a:rPr lang="ru-RU" dirty="0"/>
              <a:t>для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от </a:t>
            </a:r>
            <a:r>
              <a:rPr lang="ru-RU" dirty="0" smtClean="0"/>
              <a:t>1 </a:t>
            </a:r>
            <a:r>
              <a:rPr lang="ru-RU" dirty="0"/>
              <a:t>до </a:t>
            </a:r>
            <a:r>
              <a:rPr lang="en-US" dirty="0"/>
              <a:t>k</a:t>
            </a:r>
          </a:p>
          <a:p>
            <a:pPr marL="1200150" lvl="2" indent="-342900" algn="just">
              <a:buFont typeface="+mj-lt"/>
              <a:buAutoNum type="arabicParenR"/>
            </a:pPr>
            <a:r>
              <a:rPr lang="ru-RU" dirty="0" smtClean="0"/>
              <a:t>Разделить массив </a:t>
            </a:r>
            <a:r>
              <a:rPr lang="ru-RU" dirty="0"/>
              <a:t>размера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 </a:t>
            </a:r>
            <a:r>
              <a:rPr lang="ru-RU" dirty="0" smtClean="0"/>
              <a:t>на подмассивы </a:t>
            </a:r>
            <a:r>
              <a:rPr lang="ru-RU" dirty="0"/>
              <a:t>размера </a:t>
            </a:r>
            <a:r>
              <a:rPr lang="en-US" dirty="0" smtClean="0"/>
              <a:t>2</a:t>
            </a:r>
            <a:r>
              <a:rPr lang="en-US" baseline="30000" dirty="0"/>
              <a:t>i</a:t>
            </a:r>
            <a:r>
              <a:rPr lang="en-US" dirty="0" smtClean="0"/>
              <a:t> </a:t>
            </a:r>
            <a:endParaRPr lang="ru-RU" dirty="0"/>
          </a:p>
          <a:p>
            <a:pPr marL="1200150" lvl="2" indent="-342900" algn="just">
              <a:buFont typeface="+mj-lt"/>
              <a:buAutoNum type="arabicParenR"/>
            </a:pPr>
            <a:r>
              <a:rPr lang="ru-RU" dirty="0" smtClean="0"/>
              <a:t>Применить </a:t>
            </a:r>
            <a:r>
              <a:rPr lang="ru-RU" dirty="0"/>
              <a:t>ко всем элементам массива размера </a:t>
            </a:r>
            <a:r>
              <a:rPr lang="en-US" dirty="0"/>
              <a:t>2</a:t>
            </a:r>
            <a:r>
              <a:rPr lang="en-US" baseline="30000" dirty="0"/>
              <a:t>i</a:t>
            </a:r>
            <a:r>
              <a:rPr lang="en-US" dirty="0"/>
              <a:t> </a:t>
            </a:r>
            <a:r>
              <a:rPr lang="ru-RU" dirty="0" smtClean="0"/>
              <a:t>рекурсивную процедуру</a:t>
            </a:r>
            <a:r>
              <a:rPr lang="en-US" dirty="0" smtClean="0"/>
              <a:t> </a:t>
            </a:r>
            <a:r>
              <a:rPr lang="ru-RU" dirty="0" smtClean="0"/>
              <a:t>битонического слияния М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i</a:t>
            </a:r>
            <a:r>
              <a:rPr lang="ru-RU" dirty="0" smtClean="0"/>
              <a:t> </a:t>
            </a:r>
          </a:p>
          <a:p>
            <a:pPr marL="1657350" lvl="3" indent="-342900" algn="just">
              <a:buFont typeface="+mj-lt"/>
              <a:buAutoNum type="arabicParenR"/>
            </a:pPr>
            <a:r>
              <a:rPr lang="ru-RU" dirty="0" smtClean="0"/>
              <a:t>К массиву применить полуочиститель</a:t>
            </a:r>
          </a:p>
          <a:p>
            <a:pPr marL="1657350" lvl="3" indent="-342900" algn="just">
              <a:buFont typeface="+mj-lt"/>
              <a:buAutoNum type="arabicParenR"/>
            </a:pPr>
            <a:r>
              <a:rPr lang="ru-RU" dirty="0" smtClean="0"/>
              <a:t>Разделить массив на левую и правую части</a:t>
            </a:r>
          </a:p>
          <a:p>
            <a:pPr marL="1657350" lvl="3" indent="-342900" algn="just">
              <a:buFont typeface="+mj-lt"/>
              <a:buAutoNum type="arabicParenR"/>
            </a:pPr>
            <a:r>
              <a:rPr lang="ru-RU" dirty="0" smtClean="0"/>
              <a:t>Если есть свободный процесс, то</a:t>
            </a:r>
          </a:p>
          <a:p>
            <a:pPr marL="2114550" lvl="4" indent="-342900" algn="just">
              <a:buFont typeface="+mj-lt"/>
              <a:buAutoNum type="arabicParenR"/>
            </a:pPr>
            <a:r>
              <a:rPr lang="ru-RU" dirty="0" smtClean="0"/>
              <a:t>Передать правую часть свободному процессу для применения битонического слияния</a:t>
            </a:r>
            <a:r>
              <a:rPr lang="ru-RU" dirty="0"/>
              <a:t> М</a:t>
            </a:r>
            <a:r>
              <a:rPr lang="en-US" baseline="-25000" dirty="0"/>
              <a:t>2</a:t>
            </a:r>
            <a:r>
              <a:rPr lang="en-US" baseline="30000" dirty="0"/>
              <a:t>i</a:t>
            </a:r>
            <a:r>
              <a:rPr lang="ru-RU" baseline="30000" dirty="0"/>
              <a:t>-1</a:t>
            </a:r>
            <a:r>
              <a:rPr lang="ru-RU" dirty="0"/>
              <a:t> </a:t>
            </a:r>
            <a:endParaRPr lang="ru-RU" dirty="0" smtClean="0"/>
          </a:p>
          <a:p>
            <a:pPr marL="2114550" lvl="4" indent="-342900" algn="just">
              <a:buFont typeface="+mj-lt"/>
              <a:buAutoNum type="arabicParenR"/>
            </a:pPr>
            <a:r>
              <a:rPr lang="ru-RU" dirty="0" smtClean="0"/>
              <a:t>Применить </a:t>
            </a:r>
            <a:r>
              <a:rPr lang="ru-RU" dirty="0"/>
              <a:t>рекурсивную процедуру</a:t>
            </a:r>
            <a:r>
              <a:rPr lang="en-US" dirty="0"/>
              <a:t> </a:t>
            </a:r>
            <a:r>
              <a:rPr lang="ru-RU" dirty="0"/>
              <a:t>битонического слияния М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i</a:t>
            </a:r>
            <a:r>
              <a:rPr lang="ru-RU" baseline="30000" dirty="0" smtClean="0"/>
              <a:t>-1</a:t>
            </a:r>
            <a:r>
              <a:rPr lang="ru-RU" dirty="0" smtClean="0"/>
              <a:t> к левой части</a:t>
            </a:r>
          </a:p>
          <a:p>
            <a:pPr marL="2114550" lvl="4" indent="-342900" algn="just">
              <a:buFont typeface="+mj-lt"/>
              <a:buAutoNum type="arabicParenR"/>
            </a:pPr>
            <a:r>
              <a:rPr lang="ru-RU" dirty="0" smtClean="0"/>
              <a:t>Получить обратно правую часть</a:t>
            </a:r>
          </a:p>
          <a:p>
            <a:pPr marL="1657350" lvl="3" indent="-342900" algn="just">
              <a:buFont typeface="+mj-lt"/>
              <a:buAutoNum type="arabicParenR"/>
            </a:pPr>
            <a:r>
              <a:rPr lang="ru-RU" dirty="0" smtClean="0"/>
              <a:t>Иначе</a:t>
            </a:r>
          </a:p>
          <a:p>
            <a:pPr marL="2114550" lvl="4" indent="-342900" algn="just">
              <a:buFont typeface="+mj-lt"/>
              <a:buAutoNum type="arabicParenR"/>
            </a:pPr>
            <a:r>
              <a:rPr lang="ru-RU" dirty="0"/>
              <a:t>Применить рекурсивную процедуру</a:t>
            </a:r>
            <a:r>
              <a:rPr lang="en-US" dirty="0"/>
              <a:t> </a:t>
            </a:r>
            <a:r>
              <a:rPr lang="ru-RU" dirty="0"/>
              <a:t>битонического слияния М</a:t>
            </a:r>
            <a:r>
              <a:rPr lang="en-US" baseline="-25000" dirty="0"/>
              <a:t>2</a:t>
            </a:r>
            <a:r>
              <a:rPr lang="en-US" baseline="30000" dirty="0"/>
              <a:t>i</a:t>
            </a:r>
            <a:r>
              <a:rPr lang="ru-RU" baseline="30000" dirty="0"/>
              <a:t>-1</a:t>
            </a:r>
            <a:r>
              <a:rPr lang="ru-RU" dirty="0"/>
              <a:t> </a:t>
            </a:r>
            <a:r>
              <a:rPr lang="ru-RU" dirty="0" smtClean="0"/>
              <a:t>к </a:t>
            </a:r>
            <a:r>
              <a:rPr lang="ru-RU" dirty="0"/>
              <a:t>левой части</a:t>
            </a:r>
          </a:p>
          <a:p>
            <a:pPr marL="2114550" lvl="4" indent="-342900" algn="just">
              <a:buFont typeface="+mj-lt"/>
              <a:buAutoNum type="arabicParenR"/>
            </a:pPr>
            <a:r>
              <a:rPr lang="ru-RU" dirty="0"/>
              <a:t>Применить рекурсивную процедуру</a:t>
            </a:r>
            <a:r>
              <a:rPr lang="en-US" dirty="0"/>
              <a:t> </a:t>
            </a:r>
            <a:r>
              <a:rPr lang="ru-RU" dirty="0"/>
              <a:t>битонического слияния М</a:t>
            </a:r>
            <a:r>
              <a:rPr lang="en-US" baseline="-25000" dirty="0"/>
              <a:t>2</a:t>
            </a:r>
            <a:r>
              <a:rPr lang="en-US" baseline="30000" dirty="0"/>
              <a:t>i</a:t>
            </a:r>
            <a:r>
              <a:rPr lang="ru-RU" baseline="30000" dirty="0"/>
              <a:t>-1</a:t>
            </a:r>
            <a:r>
              <a:rPr lang="ru-RU" dirty="0"/>
              <a:t> </a:t>
            </a:r>
            <a:r>
              <a:rPr lang="ru-RU" dirty="0" smtClean="0"/>
              <a:t>к правой части</a:t>
            </a:r>
            <a:endParaRPr lang="ru-RU" dirty="0"/>
          </a:p>
          <a:p>
            <a:pPr marL="1200150" lvl="2" indent="-342900" algn="just">
              <a:buFont typeface="+mj-lt"/>
              <a:buAutoNum type="arabicParenR"/>
            </a:pPr>
            <a:r>
              <a:rPr lang="ru-RU" dirty="0" smtClean="0"/>
              <a:t>Конец цикла</a:t>
            </a:r>
            <a:endParaRPr lang="en-US" dirty="0" smtClean="0"/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 smtClean="0"/>
              <a:t>Конец </a:t>
            </a:r>
            <a:r>
              <a:rPr lang="ru-RU" dirty="0"/>
              <a:t>цикла для </a:t>
            </a:r>
            <a:r>
              <a:rPr lang="en-US" dirty="0" err="1" smtClean="0"/>
              <a:t>i</a:t>
            </a:r>
            <a:endParaRPr lang="en-US" dirty="0"/>
          </a:p>
          <a:p>
            <a:pPr algn="just">
              <a:buFont typeface="+mj-lt"/>
              <a:buAutoNum type="arabicPeriod"/>
            </a:pPr>
            <a:r>
              <a:rPr lang="ru-RU" dirty="0"/>
              <a:t>Хост-процесс </a:t>
            </a:r>
            <a:r>
              <a:rPr lang="ru-RU" dirty="0" smtClean="0"/>
              <a:t>применяет процедуру слияния всех </a:t>
            </a:r>
            <a:r>
              <a:rPr lang="ru-RU" dirty="0"/>
              <a:t>отсортированных </a:t>
            </a:r>
            <a:r>
              <a:rPr lang="ru-RU" dirty="0" smtClean="0"/>
              <a:t>подмассивов </a:t>
            </a:r>
            <a:r>
              <a:rPr lang="ru-RU" dirty="0"/>
              <a:t>размера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 k=0..31</a:t>
            </a:r>
          </a:p>
          <a:p>
            <a:pPr algn="just">
              <a:buFont typeface="+mj-lt"/>
              <a:buAutoNum type="arabicPeriod"/>
            </a:pPr>
            <a:endParaRPr lang="en-US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331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en-US" dirty="0" smtClean="0"/>
          </a:p>
          <a:p>
            <a:pPr lvl="1"/>
            <a:r>
              <a:rPr lang="ru-RU" dirty="0" smtClean="0"/>
              <a:t>Дмитрий Протопопов</a:t>
            </a:r>
            <a:r>
              <a:rPr lang="en-US" dirty="0" smtClean="0"/>
              <a:t>, </a:t>
            </a:r>
            <a:r>
              <a:rPr lang="ru-RU" dirty="0" smtClean="0"/>
              <a:t>Москва, Россия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3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Исходные коды и примеры использования доступны по адресу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github.com/dprotopopov/ParallelSorting</a:t>
            </a:r>
            <a:endParaRPr lang="ru-RU" dirty="0" smtClean="0"/>
          </a:p>
          <a:p>
            <a:pPr lvl="1"/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70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Битоническая</a:t>
            </a:r>
            <a:r>
              <a:rPr lang="ru-RU" dirty="0" smtClean="0"/>
              <a:t>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Доказано, что если применить полуочиститель </a:t>
            </a:r>
            <a:r>
              <a:rPr lang="ru-RU" dirty="0" err="1" smtClean="0"/>
              <a:t>B</a:t>
            </a:r>
            <a:r>
              <a:rPr lang="ru-RU" baseline="-25000" dirty="0" err="1" smtClean="0"/>
              <a:t>n</a:t>
            </a:r>
            <a:r>
              <a:rPr lang="ru-RU" dirty="0" smtClean="0"/>
              <a:t> к битонической последовательности </a:t>
            </a:r>
            <a:r>
              <a:rPr lang="en-US" dirty="0" smtClean="0"/>
              <a:t>[</a:t>
            </a:r>
            <a:r>
              <a:rPr lang="ru-RU" dirty="0" smtClean="0"/>
              <a:t>a</a:t>
            </a:r>
            <a:r>
              <a:rPr lang="ru-RU" baseline="-25000" dirty="0" smtClean="0"/>
              <a:t>0</a:t>
            </a:r>
            <a:r>
              <a:rPr lang="ru-RU" dirty="0" smtClean="0"/>
              <a:t>, a</a:t>
            </a:r>
            <a:r>
              <a:rPr lang="ru-RU" baseline="-25000" dirty="0" smtClean="0"/>
              <a:t>1</a:t>
            </a:r>
            <a:r>
              <a:rPr lang="ru-RU" dirty="0" smtClean="0"/>
              <a:t>, …,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–1</a:t>
            </a:r>
            <a:r>
              <a:rPr lang="en-US" dirty="0" smtClean="0"/>
              <a:t>]</a:t>
            </a:r>
            <a:r>
              <a:rPr lang="ru-RU" dirty="0" smtClean="0"/>
              <a:t>, то получившаяся последовательность обладает следующими свойствами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обе ее половины также будут </a:t>
            </a:r>
            <a:r>
              <a:rPr lang="ru-RU" dirty="0" err="1" smtClean="0"/>
              <a:t>битоническими</a:t>
            </a:r>
            <a:r>
              <a:rPr lang="ru-RU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любой элемент первой половины будет не больше любого элемента второй половины.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хотя бы одна из половин является монотонной.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69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Битоническая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Применив к битонической последовательности </a:t>
            </a:r>
            <a:r>
              <a:rPr lang="en-US" dirty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–1</a:t>
            </a:r>
            <a:r>
              <a:rPr lang="en-US" dirty="0"/>
              <a:t>] </a:t>
            </a:r>
            <a:r>
              <a:rPr lang="ru-RU" dirty="0"/>
              <a:t>полуочиститель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dirty="0"/>
              <a:t>, получим две последовательности длиной </a:t>
            </a:r>
            <a:r>
              <a:rPr lang="ru-RU" baseline="30000" dirty="0"/>
              <a:t>n</a:t>
            </a:r>
            <a:r>
              <a:rPr lang="ru-RU" dirty="0"/>
              <a:t>/</a:t>
            </a:r>
            <a:r>
              <a:rPr lang="ru-RU" baseline="-25000" dirty="0"/>
              <a:t>2</a:t>
            </a:r>
            <a:r>
              <a:rPr lang="ru-RU" dirty="0" smtClean="0"/>
              <a:t>, </a:t>
            </a:r>
            <a:r>
              <a:rPr lang="ru-RU" dirty="0"/>
              <a:t>каждая из которых будет битонической, а каждый элемент первой не превысит каждый элемент второй.</a:t>
            </a:r>
          </a:p>
          <a:p>
            <a:pPr algn="just"/>
            <a:r>
              <a:rPr lang="ru-RU" dirty="0"/>
              <a:t>Далее применим к каждой из получившихся половин полуочиститель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baseline="-25000" dirty="0"/>
              <a:t>/2</a:t>
            </a:r>
            <a:r>
              <a:rPr lang="en-US" dirty="0"/>
              <a:t>, </a:t>
            </a:r>
            <a:r>
              <a:rPr lang="ru-RU" dirty="0"/>
              <a:t>получим уже четыре битонические последовательности длины </a:t>
            </a:r>
            <a:r>
              <a:rPr lang="ru-RU" baseline="30000" dirty="0" smtClean="0"/>
              <a:t>n</a:t>
            </a:r>
            <a:r>
              <a:rPr lang="ru-RU" dirty="0" smtClean="0"/>
              <a:t>/</a:t>
            </a:r>
            <a:r>
              <a:rPr lang="ru-RU" baseline="-25000" dirty="0" smtClean="0"/>
              <a:t>4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/>
              <a:t>Применим к каждой из них полуочиститель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baseline="-25000" dirty="0"/>
              <a:t>/2 </a:t>
            </a:r>
            <a:r>
              <a:rPr lang="ru-RU" dirty="0"/>
              <a:t>и продолжим этот процесс до тех пор, пока не придем к </a:t>
            </a:r>
            <a:r>
              <a:rPr lang="ru-RU" baseline="30000" dirty="0" smtClean="0"/>
              <a:t>n</a:t>
            </a:r>
            <a:r>
              <a:rPr lang="ru-RU" dirty="0" smtClean="0"/>
              <a:t>/</a:t>
            </a:r>
            <a:r>
              <a:rPr lang="ru-RU" baseline="-25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последовательностей из двух элементов.</a:t>
            </a:r>
          </a:p>
          <a:p>
            <a:pPr algn="just"/>
            <a:r>
              <a:rPr lang="ru-RU" dirty="0"/>
              <a:t>Применив к каждой из них полуочиститель B</a:t>
            </a:r>
            <a:r>
              <a:rPr lang="ru-RU" baseline="-25000" dirty="0"/>
              <a:t>2</a:t>
            </a:r>
            <a:r>
              <a:rPr lang="ru-RU" dirty="0"/>
              <a:t>, </a:t>
            </a:r>
            <a:r>
              <a:rPr lang="ru-RU" dirty="0" smtClean="0"/>
              <a:t>поскольку </a:t>
            </a:r>
            <a:r>
              <a:rPr lang="ru-RU" dirty="0"/>
              <a:t>все последовательности уже </a:t>
            </a:r>
            <a:r>
              <a:rPr lang="ru-RU" dirty="0" smtClean="0"/>
              <a:t>упорядочены, получим отсортированную последовательность.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1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Битоническая</a:t>
            </a:r>
            <a:r>
              <a:rPr lang="ru-RU" dirty="0" smtClean="0"/>
              <a:t>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Итак, последовательное применение полуочистителей </a:t>
            </a:r>
            <a:r>
              <a:rPr lang="ru-RU" dirty="0" err="1" smtClean="0"/>
              <a:t>B</a:t>
            </a:r>
            <a:r>
              <a:rPr lang="ru-RU" baseline="-25000" dirty="0" err="1" smtClean="0"/>
              <a:t>n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/2</a:t>
            </a:r>
            <a:r>
              <a:rPr lang="ru-RU" dirty="0" smtClean="0"/>
              <a:t>, …, B</a:t>
            </a:r>
            <a:r>
              <a:rPr lang="ru-RU" baseline="-25000" dirty="0" smtClean="0"/>
              <a:t>2</a:t>
            </a:r>
            <a:r>
              <a:rPr lang="ru-RU" dirty="0" smtClean="0"/>
              <a:t> сортирует произвольную битоническую последовательность.</a:t>
            </a:r>
          </a:p>
          <a:p>
            <a:pPr algn="just"/>
            <a:r>
              <a:rPr lang="ru-RU" dirty="0" smtClean="0"/>
              <a:t>Эту операцию называют битоническим слиянием и обозначают </a:t>
            </a:r>
            <a:r>
              <a:rPr lang="ru-RU" dirty="0" err="1" smtClean="0"/>
              <a:t>M</a:t>
            </a:r>
            <a:r>
              <a:rPr lang="ru-RU" baseline="-25000" dirty="0" err="1" smtClean="0"/>
              <a:t>n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77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битонической последовательности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Пусть задан одномерный неотсортированный массив </a:t>
            </a:r>
            <a:r>
              <a:rPr lang="en-US" dirty="0" smtClean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–1</a:t>
            </a:r>
            <a:r>
              <a:rPr lang="en-US" dirty="0" smtClean="0"/>
              <a:t>]</a:t>
            </a:r>
            <a:endParaRPr lang="ru-RU" dirty="0" smtClean="0"/>
          </a:p>
          <a:p>
            <a:pPr algn="just"/>
            <a:r>
              <a:rPr lang="ru-RU" dirty="0" smtClean="0"/>
              <a:t>Очевидно, что данный массив может быть преобразован к битонической последовательности с помощью разделения массива на два </a:t>
            </a:r>
            <a:r>
              <a:rPr lang="ru-RU" dirty="0" err="1" smtClean="0"/>
              <a:t>подмассива</a:t>
            </a:r>
            <a:r>
              <a:rPr lang="ru-RU" dirty="0" smtClean="0"/>
              <a:t> и сортировки одной половины </a:t>
            </a:r>
            <a:r>
              <a:rPr lang="ru-RU" dirty="0" err="1" smtClean="0"/>
              <a:t>по-возрастанию</a:t>
            </a:r>
            <a:r>
              <a:rPr lang="ru-RU" dirty="0" smtClean="0"/>
              <a:t>, а другой половины по убыванию</a:t>
            </a:r>
          </a:p>
          <a:p>
            <a:pPr algn="just"/>
            <a:r>
              <a:rPr lang="ru-RU" dirty="0" smtClean="0"/>
              <a:t>После того, как массив будет преобразован к битонической последовательности к нему можно будет применить операцию битонического слияния </a:t>
            </a:r>
            <a:r>
              <a:rPr lang="ru-RU" dirty="0" err="1" smtClean="0"/>
              <a:t>M</a:t>
            </a:r>
            <a:r>
              <a:rPr lang="ru-RU" baseline="-25000" dirty="0" err="1" smtClean="0"/>
              <a:t>n</a:t>
            </a:r>
            <a:r>
              <a:rPr lang="ru-RU" dirty="0" smtClean="0"/>
              <a:t> и полученный массив станет отсортированным</a:t>
            </a:r>
          </a:p>
          <a:p>
            <a:pPr algn="just"/>
            <a:r>
              <a:rPr lang="ru-RU" dirty="0" smtClean="0"/>
              <a:t>Для сортировки подмассивов может быть применён алгоритм битонической сортировки, либо любой другой алгоритм сортировки</a:t>
            </a:r>
          </a:p>
          <a:p>
            <a:pPr algn="just"/>
            <a:r>
              <a:rPr lang="ru-RU" dirty="0" smtClean="0"/>
              <a:t>В данной реализации для </a:t>
            </a:r>
            <a:r>
              <a:rPr lang="ru-RU" dirty="0"/>
              <a:t>сортировки </a:t>
            </a:r>
            <a:r>
              <a:rPr lang="ru-RU" dirty="0" smtClean="0"/>
              <a:t>подмассивов применён </a:t>
            </a:r>
            <a:r>
              <a:rPr lang="ru-RU" dirty="0"/>
              <a:t>алгоритм битонической </a:t>
            </a:r>
            <a:r>
              <a:rPr lang="ru-RU" dirty="0" smtClean="0"/>
              <a:t>сортировки.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66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Степени двойки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Поскольку в основе алгоритма лежит </a:t>
            </a:r>
            <a:r>
              <a:rPr lang="ru-RU" dirty="0"/>
              <a:t>последовательное применение полуочистителей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dirty="0"/>
              <a:t>, </a:t>
            </a:r>
            <a:r>
              <a:rPr lang="ru-RU" dirty="0" err="1"/>
              <a:t>B</a:t>
            </a:r>
            <a:r>
              <a:rPr lang="ru-RU" baseline="-25000" dirty="0" err="1"/>
              <a:t>n</a:t>
            </a:r>
            <a:r>
              <a:rPr lang="ru-RU" baseline="-25000" dirty="0"/>
              <a:t>/2</a:t>
            </a:r>
            <a:r>
              <a:rPr lang="ru-RU" dirty="0"/>
              <a:t>, …, B</a:t>
            </a:r>
            <a:r>
              <a:rPr lang="ru-RU" baseline="-25000" dirty="0"/>
              <a:t>2</a:t>
            </a:r>
            <a:r>
              <a:rPr lang="ru-RU" dirty="0"/>
              <a:t> </a:t>
            </a:r>
            <a:r>
              <a:rPr lang="ru-RU" dirty="0" smtClean="0"/>
              <a:t>для массива </a:t>
            </a:r>
            <a:r>
              <a:rPr lang="en-US" dirty="0"/>
              <a:t>[</a:t>
            </a:r>
            <a:r>
              <a:rPr lang="ru-RU" dirty="0"/>
              <a:t>a</a:t>
            </a:r>
            <a:r>
              <a:rPr lang="ru-RU" baseline="-25000" dirty="0"/>
              <a:t>0</a:t>
            </a:r>
            <a:r>
              <a:rPr lang="ru-RU" dirty="0"/>
              <a:t>, a</a:t>
            </a:r>
            <a:r>
              <a:rPr lang="ru-RU" baseline="-25000" dirty="0"/>
              <a:t>1</a:t>
            </a:r>
            <a:r>
              <a:rPr lang="ru-RU" dirty="0"/>
              <a:t>, …, </a:t>
            </a:r>
            <a:r>
              <a:rPr lang="ru-RU" dirty="0" err="1" smtClean="0"/>
              <a:t>a</a:t>
            </a:r>
            <a:r>
              <a:rPr lang="ru-RU" baseline="-25000" dirty="0" err="1" smtClean="0"/>
              <a:t>n</a:t>
            </a:r>
            <a:r>
              <a:rPr lang="ru-RU" baseline="-25000" dirty="0" smtClean="0"/>
              <a:t>–1</a:t>
            </a:r>
            <a:r>
              <a:rPr lang="en-US" dirty="0" smtClean="0"/>
              <a:t>]</a:t>
            </a:r>
            <a:r>
              <a:rPr lang="ru-RU" dirty="0" smtClean="0"/>
              <a:t>, то очевидно, что это накладывает ограничение на размер массива к которому может быть применён алгоритм битонической сортировки – размер массива должен быть равен степени двойки, то есть </a:t>
            </a:r>
          </a:p>
          <a:p>
            <a:pPr marL="0" indent="0" algn="ctr">
              <a:buNone/>
            </a:pPr>
            <a:r>
              <a:rPr lang="en-US" sz="3200" b="1" dirty="0" smtClean="0"/>
              <a:t>n=2</a:t>
            </a:r>
            <a:r>
              <a:rPr lang="en-US" sz="3200" b="1" baseline="30000" dirty="0" smtClean="0"/>
              <a:t>k</a:t>
            </a:r>
            <a:endParaRPr lang="ru-RU" sz="3200" b="1" baseline="30000" dirty="0"/>
          </a:p>
          <a:p>
            <a:pPr algn="just"/>
            <a:r>
              <a:rPr lang="ru-RU" dirty="0" smtClean="0"/>
              <a:t>Для сортировки массива произвольного размера </a:t>
            </a:r>
            <a:r>
              <a:rPr lang="en-US" dirty="0" smtClean="0"/>
              <a:t>N, </a:t>
            </a:r>
            <a:r>
              <a:rPr lang="ru-RU" dirty="0" smtClean="0"/>
              <a:t>исходный массив должен быть разделён на подмассивы размера степени двойки. Каждый </a:t>
            </a:r>
            <a:r>
              <a:rPr lang="ru-RU" dirty="0" err="1" smtClean="0"/>
              <a:t>подмассив</a:t>
            </a:r>
            <a:r>
              <a:rPr lang="ru-RU" dirty="0" smtClean="0"/>
              <a:t> сортируется битонической сортировкой, а затем производится </a:t>
            </a:r>
            <a:r>
              <a:rPr lang="ru-RU" b="1" dirty="0" smtClean="0"/>
              <a:t>слияние</a:t>
            </a:r>
            <a:r>
              <a:rPr lang="ru-RU" dirty="0" smtClean="0"/>
              <a:t> уже отсортированных подмассивов в итоговый отсортированный массив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57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Степени двойки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Схема сортировки массива произвольного </a:t>
            </a:r>
            <a:r>
              <a:rPr lang="ru-RU" dirty="0"/>
              <a:t>размера </a:t>
            </a:r>
            <a:r>
              <a:rPr lang="en-US" dirty="0" smtClean="0"/>
              <a:t>N</a:t>
            </a:r>
            <a:r>
              <a:rPr lang="ru-RU" dirty="0" smtClean="0"/>
              <a:t> = </a:t>
            </a:r>
            <a:r>
              <a:rPr lang="en-US" dirty="0" smtClean="0"/>
              <a:t>2</a:t>
            </a:r>
            <a:r>
              <a:rPr lang="en-US" baseline="30000" dirty="0" smtClean="0"/>
              <a:t>a</a:t>
            </a:r>
            <a:r>
              <a:rPr lang="en-US" dirty="0" smtClean="0"/>
              <a:t>+2</a:t>
            </a:r>
            <a:r>
              <a:rPr lang="en-US" baseline="30000" dirty="0" smtClean="0"/>
              <a:t>b</a:t>
            </a:r>
            <a:r>
              <a:rPr lang="en-US" dirty="0" smtClean="0"/>
              <a:t>+…+2</a:t>
            </a:r>
            <a:r>
              <a:rPr lang="en-US" baseline="30000" dirty="0" smtClean="0"/>
              <a:t>z</a:t>
            </a:r>
            <a:endParaRPr lang="ru-RU" baseline="30000" dirty="0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Облако 3"/>
          <p:cNvSpPr/>
          <p:nvPr/>
        </p:nvSpPr>
        <p:spPr>
          <a:xfrm>
            <a:off x="2605883" y="2650402"/>
            <a:ext cx="6025736" cy="4966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Исходный неотсортированный массив</a:t>
            </a:r>
            <a:endParaRPr lang="ru-RU" sz="1600" dirty="0"/>
          </a:p>
        </p:txBody>
      </p:sp>
      <p:sp>
        <p:nvSpPr>
          <p:cNvPr id="5" name="Облако 4"/>
          <p:cNvSpPr/>
          <p:nvPr/>
        </p:nvSpPr>
        <p:spPr>
          <a:xfrm>
            <a:off x="1984168" y="3450600"/>
            <a:ext cx="1550541" cy="3468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a</a:t>
            </a:r>
            <a:endParaRPr lang="ru-RU" baseline="30000" dirty="0"/>
          </a:p>
        </p:txBody>
      </p:sp>
      <p:sp>
        <p:nvSpPr>
          <p:cNvPr id="6" name="Облако 5"/>
          <p:cNvSpPr/>
          <p:nvPr/>
        </p:nvSpPr>
        <p:spPr>
          <a:xfrm>
            <a:off x="3799490" y="3409037"/>
            <a:ext cx="1378064" cy="3626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b</a:t>
            </a:r>
            <a:endParaRPr lang="ru-RU" baseline="30000" dirty="0" smtClean="0"/>
          </a:p>
        </p:txBody>
      </p:sp>
      <p:sp>
        <p:nvSpPr>
          <p:cNvPr id="7" name="Облако 6"/>
          <p:cNvSpPr/>
          <p:nvPr/>
        </p:nvSpPr>
        <p:spPr>
          <a:xfrm>
            <a:off x="7459218" y="3423011"/>
            <a:ext cx="1637483" cy="4020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z</a:t>
            </a:r>
            <a:endParaRPr lang="ru-RU" baseline="300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017984" y="4914702"/>
            <a:ext cx="145042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a</a:t>
            </a:r>
            <a:endParaRPr lang="ru-RU" baseline="30000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3869801" y="4915088"/>
            <a:ext cx="1269124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b</a:t>
            </a:r>
            <a:endParaRPr lang="ru-RU" baseline="30000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7646276" y="4915916"/>
            <a:ext cx="1387365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z</a:t>
            </a:r>
            <a:endParaRPr lang="ru-RU" baseline="300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2017984" y="5550330"/>
            <a:ext cx="7078717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Итоговый отсортированный массив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768265" y="3220856"/>
            <a:ext cx="501663" cy="25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4408077" y="3204618"/>
            <a:ext cx="56993" cy="21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7942194" y="3198041"/>
            <a:ext cx="302382" cy="22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трелка вниз 14"/>
          <p:cNvSpPr/>
          <p:nvPr/>
        </p:nvSpPr>
        <p:spPr>
          <a:xfrm>
            <a:off x="2552909" y="529324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359163" y="5293243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8178361" y="5307209"/>
            <a:ext cx="323193" cy="15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 вниз 52"/>
          <p:cNvSpPr/>
          <p:nvPr/>
        </p:nvSpPr>
        <p:spPr>
          <a:xfrm>
            <a:off x="2483069" y="4033266"/>
            <a:ext cx="536027" cy="6365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трелка вниз 53"/>
          <p:cNvSpPr/>
          <p:nvPr/>
        </p:nvSpPr>
        <p:spPr>
          <a:xfrm>
            <a:off x="4197056" y="4015433"/>
            <a:ext cx="536027" cy="6365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трелка вниз 54"/>
          <p:cNvSpPr/>
          <p:nvPr/>
        </p:nvSpPr>
        <p:spPr>
          <a:xfrm>
            <a:off x="8071943" y="4015433"/>
            <a:ext cx="536027" cy="6365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3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определения порядка сортировки используется функция</a:t>
            </a:r>
            <a:r>
              <a:rPr lang="en-US" dirty="0" smtClean="0"/>
              <a:t> </a:t>
            </a:r>
            <a:r>
              <a:rPr lang="en-US" b="1" dirty="0" err="1" smtClean="0"/>
              <a:t>fn_compare</a:t>
            </a:r>
            <a:r>
              <a:rPr lang="ru-RU" dirty="0" smtClean="0"/>
              <a:t>, со следующими свойствами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 smtClean="0"/>
              <a:t>(</a:t>
            </a:r>
            <a:r>
              <a:rPr lang="en-US" b="1" dirty="0" err="1" smtClean="0"/>
              <a:t>a,b</a:t>
            </a:r>
            <a:r>
              <a:rPr lang="en-US" b="1" dirty="0" smtClean="0"/>
              <a:t>) </a:t>
            </a:r>
            <a:r>
              <a:rPr lang="en-US" b="1" dirty="0"/>
              <a:t>&lt; 0 </a:t>
            </a:r>
            <a:r>
              <a:rPr lang="ru-RU" b="1" dirty="0"/>
              <a:t>если </a:t>
            </a:r>
            <a:r>
              <a:rPr lang="en-US" b="1" dirty="0"/>
              <a:t>a &lt; b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 smtClean="0"/>
              <a:t>) </a:t>
            </a:r>
            <a:r>
              <a:rPr lang="en-US" b="1" dirty="0"/>
              <a:t>&gt; 0 </a:t>
            </a:r>
            <a:r>
              <a:rPr lang="ru-RU" b="1" dirty="0"/>
              <a:t>если </a:t>
            </a:r>
            <a:r>
              <a:rPr lang="en-US" b="1" dirty="0"/>
              <a:t>a &gt; b</a:t>
            </a:r>
          </a:p>
          <a:p>
            <a:pPr marL="0" indent="0" algn="ctr">
              <a:buNone/>
            </a:pPr>
            <a:r>
              <a:rPr lang="en-US" b="1" dirty="0" err="1"/>
              <a:t>fn_compare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 smtClean="0"/>
              <a:t>) </a:t>
            </a:r>
            <a:r>
              <a:rPr lang="en-US" b="1" dirty="0"/>
              <a:t>== 0 </a:t>
            </a:r>
            <a:r>
              <a:rPr lang="ru-RU" b="1" dirty="0"/>
              <a:t>если </a:t>
            </a:r>
            <a:r>
              <a:rPr lang="en-US" b="1" dirty="0"/>
              <a:t>a == </a:t>
            </a:r>
            <a:r>
              <a:rPr lang="en-US" b="1" dirty="0" smtClean="0"/>
              <a:t>b</a:t>
            </a:r>
            <a:endParaRPr lang="ru-RU" b="1" dirty="0" smtClean="0"/>
          </a:p>
          <a:p>
            <a:r>
              <a:rPr lang="ru-RU" dirty="0" smtClean="0"/>
              <a:t>И параметр </a:t>
            </a:r>
            <a:r>
              <a:rPr lang="en-US" dirty="0" smtClean="0"/>
              <a:t>direction = 1, -1 – </a:t>
            </a:r>
            <a:r>
              <a:rPr lang="ru-RU" dirty="0" smtClean="0"/>
              <a:t>определяющий порядок сортировки алгоритмом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68901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642</TotalTime>
  <Words>2275</Words>
  <Application>Microsoft Office PowerPoint</Application>
  <PresentationFormat>Широкоэкранный</PresentationFormat>
  <Paragraphs>242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Aharoni</vt:lpstr>
      <vt:lpstr>Arial</vt:lpstr>
      <vt:lpstr>Calibri</vt:lpstr>
      <vt:lpstr>Cambria Math</vt:lpstr>
      <vt:lpstr>Trebuchet MS</vt:lpstr>
      <vt:lpstr>Wingdings 3</vt:lpstr>
      <vt:lpstr>Грань</vt:lpstr>
      <vt:lpstr>Битоническая сортировка</vt:lpstr>
      <vt:lpstr>Битоническая сортировка</vt:lpstr>
      <vt:lpstr>Битоническая сортировка</vt:lpstr>
      <vt:lpstr>Битоническая сортировка</vt:lpstr>
      <vt:lpstr>Битоническая сортировка</vt:lpstr>
      <vt:lpstr>Получение битонической последовательности</vt:lpstr>
      <vt:lpstr>Степени двойки</vt:lpstr>
      <vt:lpstr>Степени двойки</vt:lpstr>
      <vt:lpstr>Параметры алгоритма</vt:lpstr>
      <vt:lpstr>Ограничения в реализации алгоритма</vt:lpstr>
      <vt:lpstr>Разделение на подмассивы размера степени двойки</vt:lpstr>
      <vt:lpstr>Шаг алгоритма</vt:lpstr>
      <vt:lpstr>Применение полуочистителя</vt:lpstr>
      <vt:lpstr>Применение полуочистителя</vt:lpstr>
      <vt:lpstr>Реализация алгоритма с использованием CUDA</vt:lpstr>
      <vt:lpstr>Реализация алгоритма с использованием CUDA</vt:lpstr>
      <vt:lpstr>Реализация алгоритма с использованием CUDA</vt:lpstr>
      <vt:lpstr>Реализация алгоритма с использованием CUDA</vt:lpstr>
      <vt:lpstr>Реализация алгоритма с использованием MPI</vt:lpstr>
      <vt:lpstr>Реализация алгоритма с использованием MPI</vt:lpstr>
      <vt:lpstr>Реализация алгоритма с использованием MPI</vt:lpstr>
      <vt:lpstr>Реализация алгоритма с использованием MPI</vt:lpstr>
      <vt:lpstr>Алгоритм битонической сортировки с использованием CUDA</vt:lpstr>
      <vt:lpstr>Алгоритм битонической сортировки с использованием MPI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Битоническая сортировка</dc:title>
  <dc:creator>User</dc:creator>
  <cp:lastModifiedBy>User</cp:lastModifiedBy>
  <cp:revision>67</cp:revision>
  <dcterms:created xsi:type="dcterms:W3CDTF">2014-03-31T18:02:54Z</dcterms:created>
  <dcterms:modified xsi:type="dcterms:W3CDTF">2015-08-29T13:19:07Z</dcterms:modified>
</cp:coreProperties>
</file>