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0" r:id="rId9"/>
    <p:sldId id="261" r:id="rId10"/>
    <p:sldId id="264" r:id="rId11"/>
    <p:sldId id="263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EBB90-5F2A-44B4-9C75-31656711EBA1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96CED-5AC3-4DD4-A7A9-EDCF1DC1E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27FFE-BC01-412F-8DDF-B9EA07E906C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5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467-0425-4B2A-984A-6E04223671D1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96F4-3BDF-45C3-9A66-D79E798B20E9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7D25-AEC3-493D-A900-CEAEB8DBA131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65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DDB-0240-45AC-977B-9E91A57AD2B4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7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DDA-9D04-4426-82A8-CD0CF28420C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2EE0-8EDA-4DCB-8D3F-7A80290D8019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6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2137-AC47-49F7-A7CE-5D72AD5BF1E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6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A56-F66F-4074-AEDC-56283EB9F7C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7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E21-BC5A-4391-8F7E-489373594141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79E8-2D87-40B7-A00C-A6E085A1A07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FD43-D2B0-4A30-97F1-9940E68A18E6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0FB-E256-4769-B3BE-F18739F17FDA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769-E1F5-4DF2-A3A0-42E29826BBA7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64AE-18C2-449D-9CC3-424533D37CB6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01A1-BBB1-4D65-9477-C24C01278101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CBBF-4574-467E-9D2B-990B942B8D4F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C5D8-AC99-4086-81B3-FFC349CD2F3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ParallelSor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Чётно-нечётная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7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ru-RU" dirty="0" err="1" smtClean="0"/>
              <a:t>подмассивов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CUDA </a:t>
            </a:r>
            <a:r>
              <a:rPr lang="ru-RU" dirty="0" smtClean="0"/>
              <a:t>каждый подмассив сортируется </a:t>
            </a:r>
            <a:r>
              <a:rPr lang="ru-RU" dirty="0"/>
              <a:t>отдельной нитью с помощью реализованного алгоритма пузырьковой сортировки</a:t>
            </a:r>
          </a:p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MPI </a:t>
            </a:r>
            <a:r>
              <a:rPr lang="ru-RU" dirty="0"/>
              <a:t>каждый подмассив </a:t>
            </a:r>
            <a:r>
              <a:rPr lang="ru-RU" dirty="0" smtClean="0"/>
              <a:t>сортируется </a:t>
            </a:r>
            <a:r>
              <a:rPr lang="ru-RU" dirty="0"/>
              <a:t>соответствующим процессом вызовом библиотечной функции </a:t>
            </a:r>
            <a:r>
              <a:rPr lang="en-US" b="1" dirty="0"/>
              <a:t>qsort</a:t>
            </a:r>
            <a:r>
              <a:rPr lang="en-US" dirty="0"/>
              <a:t>, </a:t>
            </a:r>
            <a:r>
              <a:rPr lang="ru-RU" dirty="0"/>
              <a:t>реализующей алгоритм быстрой сортировки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 algn="just"/>
            <a:r>
              <a:rPr lang="ru-RU" dirty="0"/>
              <a:t>Поэтому </a:t>
            </a:r>
            <a:r>
              <a:rPr lang="ru-RU" dirty="0" smtClean="0"/>
              <a:t>для каждой пары подмассивов производится сортировка слияниями с копированием результата в новый массив, при этом на </a:t>
            </a:r>
            <a:r>
              <a:rPr lang="en-US" dirty="0" smtClean="0"/>
              <a:t>GPU </a:t>
            </a:r>
            <a:r>
              <a:rPr lang="ru-RU" dirty="0" smtClean="0"/>
              <a:t>запускается количество параллельных нитей равное числу пар подмассивов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</a:t>
            </a:r>
            <a:r>
              <a:rPr lang="ru-RU" dirty="0" smtClean="0"/>
              <a:t>памятью.</a:t>
            </a:r>
            <a:endParaRPr lang="ru-RU" dirty="0"/>
          </a:p>
          <a:p>
            <a:pPr lvl="1" algn="just"/>
            <a:r>
              <a:rPr lang="ru-RU" dirty="0" smtClean="0"/>
              <a:t>Поэтому каждый процесс определяет своего соседа исходя из своего номера процесса, полученного вызовом метода </a:t>
            </a:r>
            <a:r>
              <a:rPr lang="en-US" dirty="0" smtClean="0"/>
              <a:t>MPI_Comm_rank</a:t>
            </a:r>
            <a:r>
              <a:rPr lang="ru-RU" dirty="0"/>
              <a:t> </a:t>
            </a:r>
            <a:endParaRPr lang="ru-RU" dirty="0" smtClean="0"/>
          </a:p>
          <a:p>
            <a:pPr lvl="1" algn="just"/>
            <a:r>
              <a:rPr lang="ru-RU" dirty="0" smtClean="0"/>
              <a:t>производит взаимный обмен данными подмассива с соседом </a:t>
            </a:r>
          </a:p>
          <a:p>
            <a:pPr lvl="1" algn="just"/>
            <a:r>
              <a:rPr lang="ru-RU" dirty="0" smtClean="0"/>
              <a:t>производит сортировку </a:t>
            </a:r>
            <a:r>
              <a:rPr lang="ru-RU" dirty="0"/>
              <a:t>слияниями </a:t>
            </a:r>
            <a:r>
              <a:rPr lang="ru-RU" dirty="0" smtClean="0"/>
              <a:t>двух уже отсортированных массивов и оставляет у себя нужную часть</a:t>
            </a:r>
          </a:p>
          <a:p>
            <a:pPr marL="457200" lvl="1" indent="0" algn="just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 и разделение исходного массива производилось только с помощью создания вспомогательной таблицы – индексов первого элемента подмассива в исходном массиве</a:t>
            </a:r>
            <a:endParaRPr lang="ru-RU" dirty="0"/>
          </a:p>
          <a:p>
            <a:pPr lvl="1" algn="just"/>
            <a:r>
              <a:rPr lang="ru-RU" dirty="0" smtClean="0"/>
              <a:t>Поэтому итоговый массив уже соединён в результате выхода последнего шага алгоритма</a:t>
            </a:r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</a:t>
            </a:r>
            <a:r>
              <a:rPr lang="ru-RU" dirty="0" smtClean="0"/>
              <a:t>устройств, </a:t>
            </a:r>
            <a:r>
              <a:rPr lang="ru-RU" dirty="0"/>
              <a:t>со своей неразделяемой </a:t>
            </a:r>
            <a:r>
              <a:rPr lang="ru-RU" dirty="0" smtClean="0"/>
              <a:t>памятью.</a:t>
            </a:r>
          </a:p>
          <a:p>
            <a:pPr lvl="1" algn="just"/>
            <a:r>
              <a:rPr lang="ru-RU" dirty="0"/>
              <a:t>Поэтому итоговый </a:t>
            </a:r>
            <a:r>
              <a:rPr lang="ru-RU" dirty="0" smtClean="0"/>
              <a:t>массив формируется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процессом в результате последовательного опроса </a:t>
            </a:r>
            <a:r>
              <a:rPr lang="en-US" dirty="0" smtClean="0"/>
              <a:t>“</a:t>
            </a:r>
            <a:r>
              <a:rPr lang="ru-RU" dirty="0" smtClean="0"/>
              <a:t>дочерних</a:t>
            </a:r>
            <a:r>
              <a:rPr lang="en-US" dirty="0" smtClean="0"/>
              <a:t>” </a:t>
            </a:r>
            <a:r>
              <a:rPr lang="ru-RU" dirty="0" smtClean="0"/>
              <a:t>процессов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оптимизации реализации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реализации для </a:t>
            </a:r>
            <a:r>
              <a:rPr lang="en-US" dirty="0" smtClean="0"/>
              <a:t>MPI, </a:t>
            </a:r>
            <a:r>
              <a:rPr lang="ru-RU" dirty="0" smtClean="0"/>
              <a:t>на этапе слияния двух отсортированных  подмассивов в один отсортированный массив, нет необходимости производить формирование массива полного размера, равного сумме размеров двух подмассивов. Достаточно сформировать только отсортированную оставляемую часть, что позволит сократить количество необходимых вычислительных операций до 2-х раз, хотя в среднем сокращение количества вычислительных операций будет значительно меньше чем 2 раза.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чётно-нечётной сортировки </a:t>
            </a:r>
            <a:r>
              <a:rPr lang="ru-RU" dirty="0"/>
              <a:t>с 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Хост-процесс формирует исходный </a:t>
            </a:r>
            <a:r>
              <a:rPr lang="ru-RU" dirty="0" smtClean="0"/>
              <a:t>массив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равномерно распределяет элементы исходного массива между всеми </a:t>
            </a:r>
            <a:r>
              <a:rPr lang="en-US" dirty="0" smtClean="0"/>
              <a:t>P </a:t>
            </a:r>
            <a:r>
              <a:rPr lang="ru-RU" dirty="0" smtClean="0"/>
              <a:t>процессами, включая сам хост-процесс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Все процессы сортируют полученные подмассивы процедурой </a:t>
            </a:r>
            <a:r>
              <a:rPr lang="en-US" dirty="0" smtClean="0"/>
              <a:t>qsort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en-US" dirty="0"/>
              <a:t>p </a:t>
            </a:r>
            <a:r>
              <a:rPr lang="ru-RU" dirty="0"/>
              <a:t>задаёт в </a:t>
            </a:r>
            <a:r>
              <a:rPr lang="ru-RU" dirty="0" smtClean="0"/>
              <a:t>качестве</a:t>
            </a:r>
            <a:r>
              <a:rPr lang="en-US" dirty="0" smtClean="0"/>
              <a:t> </a:t>
            </a:r>
            <a:r>
              <a:rPr lang="ru-RU" dirty="0" smtClean="0"/>
              <a:t>соседа для чётного шага процесс </a:t>
            </a:r>
            <a:r>
              <a:rPr lang="en-US" dirty="0" smtClean="0"/>
              <a:t>p-n, </a:t>
            </a:r>
            <a:r>
              <a:rPr lang="ru-RU" dirty="0"/>
              <a:t>а в качестве </a:t>
            </a:r>
            <a:r>
              <a:rPr lang="ru-RU" dirty="0" smtClean="0"/>
              <a:t>соседа для нечётного шага процесс </a:t>
            </a:r>
            <a:r>
              <a:rPr lang="en-US" dirty="0" err="1" smtClean="0"/>
              <a:t>p+n</a:t>
            </a:r>
            <a:r>
              <a:rPr lang="ru-RU" dirty="0" smtClean="0"/>
              <a:t>, где </a:t>
            </a:r>
            <a:r>
              <a:rPr lang="en-US" dirty="0" smtClean="0"/>
              <a:t>n=(-1)</a:t>
            </a:r>
            <a:r>
              <a:rPr lang="en-US" baseline="30000" dirty="0" smtClean="0"/>
              <a:t>p</a:t>
            </a:r>
            <a:endParaRPr lang="ru-RU" baseline="30000" dirty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 Цикл для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 0 до </a:t>
            </a:r>
            <a:r>
              <a:rPr lang="en-US" dirty="0" smtClean="0"/>
              <a:t>P-1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Каждый процесс </a:t>
            </a:r>
            <a:r>
              <a:rPr lang="en-US" dirty="0" smtClean="0"/>
              <a:t>t </a:t>
            </a:r>
            <a:r>
              <a:rPr lang="ru-RU" dirty="0" smtClean="0"/>
              <a:t> обменивается подмассивом с соседом, определяемым чётностью </a:t>
            </a:r>
            <a:r>
              <a:rPr lang="en-US" dirty="0" smtClean="0"/>
              <a:t>I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Каждый процесс </a:t>
            </a:r>
            <a:r>
              <a:rPr lang="en-US" dirty="0" smtClean="0"/>
              <a:t>t </a:t>
            </a:r>
            <a:r>
              <a:rPr lang="ru-RU" dirty="0"/>
              <a:t>применяет процедуру слияния отсортированных </a:t>
            </a:r>
            <a:r>
              <a:rPr lang="ru-RU" dirty="0" smtClean="0"/>
              <a:t>подмассивов</a:t>
            </a:r>
          </a:p>
          <a:p>
            <a:pPr lvl="1"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en-US" dirty="0"/>
              <a:t>t </a:t>
            </a:r>
            <a:r>
              <a:rPr lang="ru-RU" dirty="0" smtClean="0"/>
              <a:t>оставляет у себя левую или правую половину отсортированного массива, в зависимости, с соседом слева или справа был произведён обмен подмассивами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Кон</a:t>
            </a:r>
            <a:r>
              <a:rPr lang="ru-RU" dirty="0"/>
              <a:t>е</a:t>
            </a:r>
            <a:r>
              <a:rPr lang="ru-RU" dirty="0" smtClean="0"/>
              <a:t>ц цикла для </a:t>
            </a:r>
            <a:r>
              <a:rPr lang="en-US" dirty="0" smtClean="0"/>
              <a:t>i</a:t>
            </a:r>
            <a:endParaRPr lang="ru-RU" dirty="0" smtClean="0"/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последовательно опрашивает процессы и присоединяет полученные подмассивы к результирующему массиву</a:t>
            </a:r>
            <a:endParaRPr lang="ru-RU" dirty="0"/>
          </a:p>
          <a:p>
            <a:pPr algn="just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9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чётно-нечётной </a:t>
            </a:r>
            <a:r>
              <a:rPr lang="ru-RU" dirty="0" smtClean="0"/>
              <a:t>сортировки </a:t>
            </a:r>
            <a:r>
              <a:rPr lang="ru-RU" dirty="0"/>
              <a:t>с использованием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Исходный массив размера N загружается в память GPU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В памяти </a:t>
            </a:r>
            <a:r>
              <a:rPr lang="en-US" dirty="0" smtClean="0"/>
              <a:t>GPU </a:t>
            </a:r>
            <a:r>
              <a:rPr lang="ru-RU" dirty="0" smtClean="0"/>
              <a:t>создаётся массив </a:t>
            </a:r>
            <a:r>
              <a:rPr lang="en-US" dirty="0" smtClean="0"/>
              <a:t>INDEX</a:t>
            </a:r>
            <a:r>
              <a:rPr lang="ru-RU" dirty="0" smtClean="0"/>
              <a:t> из </a:t>
            </a:r>
            <a:r>
              <a:rPr lang="en-US" dirty="0" smtClean="0"/>
              <a:t>2*K</a:t>
            </a:r>
            <a:r>
              <a:rPr lang="ru-RU" dirty="0" smtClean="0"/>
              <a:t>+1 индексов элементов исходного массива, где</a:t>
            </a:r>
            <a:r>
              <a:rPr lang="en-US" dirty="0" smtClean="0"/>
              <a:t> INDEX[0]=0 </a:t>
            </a:r>
            <a:r>
              <a:rPr lang="ru-RU" dirty="0" smtClean="0"/>
              <a:t>и </a:t>
            </a:r>
            <a:r>
              <a:rPr lang="en-US" dirty="0" smtClean="0"/>
              <a:t>INDEX[2*K]=N, </a:t>
            </a:r>
            <a:r>
              <a:rPr lang="ru-RU" dirty="0" smtClean="0"/>
              <a:t>а остальные элементы равномерно распределены по возрастанию между 0 и </a:t>
            </a:r>
            <a:r>
              <a:rPr lang="en-US" dirty="0" smtClean="0"/>
              <a:t>N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запускается </a:t>
            </a:r>
            <a:r>
              <a:rPr lang="ru-RU" dirty="0"/>
              <a:t>2*</a:t>
            </a:r>
            <a:r>
              <a:rPr lang="en-US" dirty="0" smtClean="0"/>
              <a:t>K</a:t>
            </a:r>
            <a:r>
              <a:rPr lang="ru-RU" dirty="0" smtClean="0"/>
              <a:t> параллельных процесса,</a:t>
            </a:r>
            <a:r>
              <a:rPr lang="en-US" dirty="0" smtClean="0"/>
              <a:t> </a:t>
            </a:r>
            <a:r>
              <a:rPr lang="ru-RU" dirty="0" smtClean="0"/>
              <a:t>каждый из которых сортирует один подмассив между индексами </a:t>
            </a:r>
            <a:r>
              <a:rPr lang="en-US" dirty="0" smtClean="0"/>
              <a:t>INDEX[t]-INDEX[t+1] </a:t>
            </a:r>
            <a:r>
              <a:rPr lang="ru-RU" dirty="0" smtClean="0"/>
              <a:t>методом пузырьковой сортировки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Цикл для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 0 до </a:t>
            </a:r>
            <a:r>
              <a:rPr lang="en-US" dirty="0" smtClean="0"/>
              <a:t>2*K-1</a:t>
            </a:r>
          </a:p>
          <a:p>
            <a:pPr lvl="1"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параллельных </a:t>
            </a:r>
            <a:r>
              <a:rPr lang="ru-RU" dirty="0" smtClean="0"/>
              <a:t>процесса</a:t>
            </a:r>
            <a:r>
              <a:rPr lang="en-US" dirty="0" smtClean="0"/>
              <a:t>, </a:t>
            </a:r>
            <a:r>
              <a:rPr lang="ru-RU" dirty="0" smtClean="0"/>
              <a:t>каждый из который применяет процедуру слияния отсортированных массивов к массиву между индексами </a:t>
            </a:r>
            <a:r>
              <a:rPr lang="en-US" dirty="0" smtClean="0"/>
              <a:t>INDEX[</a:t>
            </a:r>
            <a:r>
              <a:rPr lang="ru-RU" dirty="0" smtClean="0"/>
              <a:t>2*</a:t>
            </a:r>
            <a:r>
              <a:rPr lang="en-US" dirty="0" smtClean="0"/>
              <a:t>t</a:t>
            </a:r>
            <a:r>
              <a:rPr lang="ru-RU" dirty="0" smtClean="0"/>
              <a:t>+</a:t>
            </a:r>
            <a:r>
              <a:rPr lang="en-US" dirty="0" smtClean="0"/>
              <a:t>p]-INDEX[</a:t>
            </a:r>
            <a:r>
              <a:rPr lang="ru-RU" dirty="0" smtClean="0"/>
              <a:t>2*</a:t>
            </a:r>
            <a:r>
              <a:rPr lang="en-US" dirty="0" smtClean="0"/>
              <a:t>t</a:t>
            </a:r>
            <a:r>
              <a:rPr lang="ru-RU" dirty="0" smtClean="0"/>
              <a:t>+</a:t>
            </a:r>
            <a:r>
              <a:rPr lang="en-US" dirty="0" smtClean="0"/>
              <a:t>1+p </a:t>
            </a:r>
            <a:r>
              <a:rPr lang="en-US" dirty="0"/>
              <a:t>mod 2*K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к массиву между индексами </a:t>
            </a:r>
            <a:r>
              <a:rPr lang="en-US" dirty="0"/>
              <a:t>INDEX[</a:t>
            </a:r>
            <a:r>
              <a:rPr lang="ru-RU" dirty="0"/>
              <a:t>2*</a:t>
            </a:r>
            <a:r>
              <a:rPr lang="en-US" dirty="0" smtClean="0"/>
              <a:t>t</a:t>
            </a:r>
            <a:r>
              <a:rPr lang="ru-RU" dirty="0" smtClean="0"/>
              <a:t>+1+</a:t>
            </a:r>
            <a:r>
              <a:rPr lang="en-US" dirty="0" smtClean="0"/>
              <a:t>p </a:t>
            </a:r>
            <a:r>
              <a:rPr lang="en-US" dirty="0"/>
              <a:t>mod 2*K</a:t>
            </a:r>
            <a:r>
              <a:rPr lang="en-US" dirty="0" smtClean="0"/>
              <a:t>]-</a:t>
            </a:r>
            <a:r>
              <a:rPr lang="en-US" dirty="0"/>
              <a:t>INDEX[</a:t>
            </a:r>
            <a:r>
              <a:rPr lang="ru-RU" dirty="0"/>
              <a:t>2*</a:t>
            </a:r>
            <a:r>
              <a:rPr lang="en-US" dirty="0" smtClean="0"/>
              <a:t>t+</a:t>
            </a:r>
            <a:r>
              <a:rPr lang="ru-RU" dirty="0" smtClean="0"/>
              <a:t>2+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mod 2*K]</a:t>
            </a:r>
            <a:r>
              <a:rPr lang="ru-RU" dirty="0" smtClean="0"/>
              <a:t> 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Конец цикла для </a:t>
            </a:r>
            <a:r>
              <a:rPr lang="en-US" dirty="0" err="1" smtClean="0"/>
              <a:t>i</a:t>
            </a:r>
            <a:endParaRPr lang="ru-RU" dirty="0" smtClean="0"/>
          </a:p>
          <a:p>
            <a:pPr algn="just">
              <a:buFont typeface="+mj-lt"/>
              <a:buAutoNum type="arabicPeriod"/>
            </a:pP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2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Исходные коды и примеры использования доступны по адресу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github.com/dprotopopov/ParallelSorting</a:t>
            </a:r>
            <a:endParaRPr lang="ru-RU" dirty="0" smtClean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5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Для каждой итерации алгоритма операции сравнения-обмена для всех пар элементов независимы </a:t>
            </a:r>
            <a:r>
              <a:rPr lang="ru-RU" dirty="0" smtClean="0"/>
              <a:t>и выполняются </a:t>
            </a:r>
            <a:r>
              <a:rPr lang="ru-RU" dirty="0"/>
              <a:t>одновременно. Рассмотрим случай, когда число процессоров равно числу элементов, т.е. p=n </a:t>
            </a:r>
            <a:r>
              <a:rPr lang="ru-RU" dirty="0" smtClean="0"/>
              <a:t>- число </a:t>
            </a:r>
            <a:r>
              <a:rPr lang="ru-RU" dirty="0"/>
              <a:t>процессоров (сортируемых элементов). Предположим, что вычислительная система имеет </a:t>
            </a:r>
            <a:r>
              <a:rPr lang="ru-RU" dirty="0" smtClean="0"/>
              <a:t>топологию кольца</a:t>
            </a:r>
            <a:r>
              <a:rPr lang="ru-RU" dirty="0"/>
              <a:t>. Пусть элементы </a:t>
            </a:r>
            <a:r>
              <a:rPr lang="ru-RU" dirty="0" err="1"/>
              <a:t>a</a:t>
            </a:r>
            <a:r>
              <a:rPr lang="ru-RU" baseline="-25000" dirty="0" err="1"/>
              <a:t>i</a:t>
            </a:r>
            <a:r>
              <a:rPr lang="ru-RU" dirty="0"/>
              <a:t> (i = 1, .. , n), первоначально расположены на процессорах 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 (i = 1, ... , n). В </a:t>
            </a:r>
            <a:r>
              <a:rPr lang="ru-RU" dirty="0" smtClean="0"/>
              <a:t>нечетной итерации </a:t>
            </a:r>
            <a:r>
              <a:rPr lang="ru-RU" dirty="0"/>
              <a:t>каждый процессор с нечетным номером производит сравнение-обмен своего элемента с </a:t>
            </a:r>
            <a:r>
              <a:rPr lang="ru-RU" dirty="0" smtClean="0"/>
              <a:t>элементом, находящимся </a:t>
            </a:r>
            <a:r>
              <a:rPr lang="ru-RU" dirty="0"/>
              <a:t>на процессоре-соседе справа. Аналогично в течение четной итерации каждый процессор с </a:t>
            </a:r>
            <a:r>
              <a:rPr lang="ru-RU" dirty="0" smtClean="0"/>
              <a:t>четным номером </a:t>
            </a:r>
            <a:r>
              <a:rPr lang="ru-RU" dirty="0"/>
              <a:t>производит сравнение-обмен своего элемента с элементом правого соседа.</a:t>
            </a:r>
          </a:p>
          <a:p>
            <a:pPr algn="just"/>
            <a:r>
              <a:rPr lang="ru-RU" dirty="0"/>
              <a:t>На каждой итерации алгоритма нечетные и четные процессоры выполняют шаг сравнения-обмена с </a:t>
            </a:r>
            <a:r>
              <a:rPr lang="ru-RU" dirty="0" smtClean="0"/>
              <a:t>их правыми </a:t>
            </a:r>
            <a:r>
              <a:rPr lang="ru-RU" dirty="0"/>
              <a:t>соседями за время Q(1). Общее количество таких итераций – n; поэтому время </a:t>
            </a:r>
            <a:r>
              <a:rPr lang="ru-RU" dirty="0" smtClean="0"/>
              <a:t>выполнения параллельной </a:t>
            </a:r>
            <a:r>
              <a:rPr lang="ru-RU" dirty="0"/>
              <a:t>сортировки – </a:t>
            </a:r>
            <a:r>
              <a:rPr lang="en-US" dirty="0"/>
              <a:t>Q(n</a:t>
            </a:r>
            <a:r>
              <a:rPr lang="en-US" dirty="0" smtClean="0"/>
              <a:t>).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Когда число процессоров p меньше числа элементов n, то каждый из процессов получает свой </a:t>
            </a:r>
            <a:r>
              <a:rPr lang="ru-RU" dirty="0" smtClean="0"/>
              <a:t>блок данных </a:t>
            </a:r>
            <a:r>
              <a:rPr lang="ru-RU" dirty="0"/>
              <a:t>n/p и сортирует его за время Q((n/p)·</a:t>
            </a:r>
            <a:r>
              <a:rPr lang="ru-RU" dirty="0" err="1"/>
              <a:t>log</a:t>
            </a:r>
            <a:r>
              <a:rPr lang="ru-RU" dirty="0"/>
              <a:t>(n/p)).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процессоры проходят p итераций (р/2 и чётных, </a:t>
            </a:r>
            <a:r>
              <a:rPr lang="ru-RU" dirty="0" smtClean="0"/>
              <a:t>и нечётных</a:t>
            </a:r>
            <a:r>
              <a:rPr lang="ru-RU" dirty="0"/>
              <a:t>) и делают сравнивания-разбиения: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смежные </a:t>
            </a:r>
            <a:r>
              <a:rPr lang="ru-RU" dirty="0"/>
              <a:t>процессоры передают друг другу свои данные, и</a:t>
            </a:r>
            <a:r>
              <a:rPr lang="ru-RU" dirty="0" smtClean="0"/>
              <a:t> внутренне </a:t>
            </a:r>
            <a:r>
              <a:rPr lang="ru-RU" dirty="0"/>
              <a:t>их сортируют (на каждой паре процессоров получаем одинаковые массивы).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Затем удвоенный массив </a:t>
            </a:r>
            <a:r>
              <a:rPr lang="ru-RU" dirty="0"/>
              <a:t>делится на 2 части; левый процессор обрабатывает далее только левую часть (с меньшими </a:t>
            </a:r>
            <a:r>
              <a:rPr lang="ru-RU" dirty="0" smtClean="0"/>
              <a:t>значениями данных</a:t>
            </a:r>
            <a:r>
              <a:rPr lang="ru-RU" dirty="0"/>
              <a:t>), а правый – только правую (с большими значениями данных). </a:t>
            </a:r>
            <a:endParaRPr lang="ru-RU" dirty="0" smtClean="0"/>
          </a:p>
          <a:p>
            <a:pPr algn="just"/>
            <a:r>
              <a:rPr lang="ru-RU" dirty="0" smtClean="0"/>
              <a:t>Получаем </a:t>
            </a:r>
            <a:r>
              <a:rPr lang="ru-RU" dirty="0"/>
              <a:t>отсортированный </a:t>
            </a:r>
            <a:r>
              <a:rPr lang="ru-RU" dirty="0" smtClean="0"/>
              <a:t>массив после </a:t>
            </a:r>
            <a:r>
              <a:rPr lang="en-US" dirty="0"/>
              <a:t>p </a:t>
            </a:r>
            <a:r>
              <a:rPr lang="ru-RU" dirty="0"/>
              <a:t>итераций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Когда число процессоров p меньше числа элементов </a:t>
            </a:r>
            <a:r>
              <a:rPr lang="ru-RU" dirty="0" smtClean="0"/>
              <a:t>n, когда смежные </a:t>
            </a:r>
            <a:r>
              <a:rPr lang="ru-RU" dirty="0"/>
              <a:t>процессоры передают друг другу свои данные, и внутренне их </a:t>
            </a:r>
            <a:r>
              <a:rPr lang="ru-RU" dirty="0" smtClean="0"/>
              <a:t>сортируют, то переданные массивы уже являются отсортированными</a:t>
            </a:r>
          </a:p>
          <a:p>
            <a:pPr algn="just"/>
            <a:r>
              <a:rPr lang="ru-RU" dirty="0" smtClean="0"/>
              <a:t>Поэтому для получения общего отсортированного массива применяется </a:t>
            </a:r>
            <a:r>
              <a:rPr lang="ru-RU" b="1" dirty="0" smtClean="0"/>
              <a:t>алгоритм слияния </a:t>
            </a:r>
            <a:r>
              <a:rPr lang="ru-RU" dirty="0" smtClean="0"/>
              <a:t>двух отсортированных массивов в один отсортированный итоговый массив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74"/>
          <p:cNvSpPr/>
          <p:nvPr/>
        </p:nvSpPr>
        <p:spPr>
          <a:xfrm>
            <a:off x="677334" y="3090191"/>
            <a:ext cx="8734680" cy="2732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алгоритма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228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4876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9530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184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88380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61915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13736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71279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6435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4166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09048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65558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957407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150394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205048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2597021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1435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369009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19254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471076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173803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2034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26687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81341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359955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89072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40894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142854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23593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31324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380623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92716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5228982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577552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63220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6868596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741513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796167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846412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898234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893761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44029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98683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3337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079913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61068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12890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448764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54184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61915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86533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64711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низ 57"/>
          <p:cNvSpPr/>
          <p:nvPr/>
        </p:nvSpPr>
        <p:spPr>
          <a:xfrm>
            <a:off x="149547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низ 58"/>
          <p:cNvSpPr/>
          <p:nvPr/>
        </p:nvSpPr>
        <p:spPr>
          <a:xfrm>
            <a:off x="204201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низ 59"/>
          <p:cNvSpPr/>
          <p:nvPr/>
        </p:nvSpPr>
        <p:spPr>
          <a:xfrm>
            <a:off x="2588554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низ 60"/>
          <p:cNvSpPr/>
          <p:nvPr/>
        </p:nvSpPr>
        <p:spPr>
          <a:xfrm>
            <a:off x="31350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низ 61"/>
          <p:cNvSpPr/>
          <p:nvPr/>
        </p:nvSpPr>
        <p:spPr>
          <a:xfrm>
            <a:off x="368162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 вниз 62"/>
          <p:cNvSpPr/>
          <p:nvPr/>
        </p:nvSpPr>
        <p:spPr>
          <a:xfrm>
            <a:off x="418408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>
            <a:off x="470229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165336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571187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625841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680495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351488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88226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840047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5720339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681341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89072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91869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низ 76"/>
          <p:cNvSpPr/>
          <p:nvPr/>
        </p:nvSpPr>
        <p:spPr>
          <a:xfrm>
            <a:off x="5220515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 вниз 77"/>
          <p:cNvSpPr/>
          <p:nvPr/>
        </p:nvSpPr>
        <p:spPr>
          <a:xfrm>
            <a:off x="576705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63135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трелка вниз 79"/>
          <p:cNvSpPr/>
          <p:nvPr/>
        </p:nvSpPr>
        <p:spPr>
          <a:xfrm>
            <a:off x="6860129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трелка вниз 80"/>
          <p:cNvSpPr/>
          <p:nvPr/>
        </p:nvSpPr>
        <p:spPr>
          <a:xfrm>
            <a:off x="740666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795320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трелка вниз 82"/>
          <p:cNvSpPr/>
          <p:nvPr/>
        </p:nvSpPr>
        <p:spPr>
          <a:xfrm>
            <a:off x="845565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902226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44876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99530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254184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3088378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361915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13736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465558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Стрелка вниз 96"/>
          <p:cNvSpPr/>
          <p:nvPr/>
        </p:nvSpPr>
        <p:spPr>
          <a:xfrm>
            <a:off x="957405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низ 97"/>
          <p:cNvSpPr/>
          <p:nvPr/>
        </p:nvSpPr>
        <p:spPr>
          <a:xfrm>
            <a:off x="150394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низ 98"/>
          <p:cNvSpPr/>
          <p:nvPr/>
        </p:nvSpPr>
        <p:spPr>
          <a:xfrm>
            <a:off x="205048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низ 99"/>
          <p:cNvSpPr/>
          <p:nvPr/>
        </p:nvSpPr>
        <p:spPr>
          <a:xfrm>
            <a:off x="2597019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Стрелка вниз 100"/>
          <p:cNvSpPr/>
          <p:nvPr/>
        </p:nvSpPr>
        <p:spPr>
          <a:xfrm>
            <a:off x="31435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 вниз 101"/>
          <p:cNvSpPr/>
          <p:nvPr/>
        </p:nvSpPr>
        <p:spPr>
          <a:xfrm>
            <a:off x="369009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 вниз 102"/>
          <p:cNvSpPr/>
          <p:nvPr/>
        </p:nvSpPr>
        <p:spPr>
          <a:xfrm>
            <a:off x="419254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 вниз 103"/>
          <p:cNvSpPr/>
          <p:nvPr/>
        </p:nvSpPr>
        <p:spPr>
          <a:xfrm>
            <a:off x="471076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5173801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572033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626687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681341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7359953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789072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0894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92715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трелка вниз 116"/>
          <p:cNvSpPr/>
          <p:nvPr/>
        </p:nvSpPr>
        <p:spPr>
          <a:xfrm>
            <a:off x="5228980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трелка вниз 117"/>
          <p:cNvSpPr/>
          <p:nvPr/>
        </p:nvSpPr>
        <p:spPr>
          <a:xfrm>
            <a:off x="577551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трелка вниз 118"/>
          <p:cNvSpPr/>
          <p:nvPr/>
        </p:nvSpPr>
        <p:spPr>
          <a:xfrm>
            <a:off x="63220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Стрелка вниз 119"/>
          <p:cNvSpPr/>
          <p:nvPr/>
        </p:nvSpPr>
        <p:spPr>
          <a:xfrm>
            <a:off x="6868594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трелка вниз 120"/>
          <p:cNvSpPr/>
          <p:nvPr/>
        </p:nvSpPr>
        <p:spPr>
          <a:xfrm>
            <a:off x="741513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Стрелка вниз 121"/>
          <p:cNvSpPr/>
          <p:nvPr/>
        </p:nvSpPr>
        <p:spPr>
          <a:xfrm>
            <a:off x="796166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Стрелка вниз 122"/>
          <p:cNvSpPr/>
          <p:nvPr/>
        </p:nvSpPr>
        <p:spPr>
          <a:xfrm>
            <a:off x="846412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Стрелка вниз 123"/>
          <p:cNvSpPr/>
          <p:nvPr/>
        </p:nvSpPr>
        <p:spPr>
          <a:xfrm>
            <a:off x="898233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Стрелка вниз 125"/>
          <p:cNvSpPr/>
          <p:nvPr/>
        </p:nvSpPr>
        <p:spPr>
          <a:xfrm>
            <a:off x="147124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 вниз 126"/>
          <p:cNvSpPr/>
          <p:nvPr/>
        </p:nvSpPr>
        <p:spPr>
          <a:xfrm>
            <a:off x="201778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 вниз 127"/>
          <p:cNvSpPr/>
          <p:nvPr/>
        </p:nvSpPr>
        <p:spPr>
          <a:xfrm>
            <a:off x="2564323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 вниз 128"/>
          <p:cNvSpPr/>
          <p:nvPr/>
        </p:nvSpPr>
        <p:spPr>
          <a:xfrm>
            <a:off x="31108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 вниз 129"/>
          <p:cNvSpPr/>
          <p:nvPr/>
        </p:nvSpPr>
        <p:spPr>
          <a:xfrm>
            <a:off x="365739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 вниз 130"/>
          <p:cNvSpPr/>
          <p:nvPr/>
        </p:nvSpPr>
        <p:spPr>
          <a:xfrm>
            <a:off x="415985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 вниз 131"/>
          <p:cNvSpPr/>
          <p:nvPr/>
        </p:nvSpPr>
        <p:spPr>
          <a:xfrm>
            <a:off x="467806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 вниз 132"/>
          <p:cNvSpPr/>
          <p:nvPr/>
        </p:nvSpPr>
        <p:spPr>
          <a:xfrm>
            <a:off x="5196284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 вниз 133"/>
          <p:cNvSpPr/>
          <p:nvPr/>
        </p:nvSpPr>
        <p:spPr>
          <a:xfrm>
            <a:off x="574282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низ 134"/>
          <p:cNvSpPr/>
          <p:nvPr/>
        </p:nvSpPr>
        <p:spPr>
          <a:xfrm>
            <a:off x="62893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Стрелка вниз 135"/>
          <p:cNvSpPr/>
          <p:nvPr/>
        </p:nvSpPr>
        <p:spPr>
          <a:xfrm>
            <a:off x="6835898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Стрелка вниз 136"/>
          <p:cNvSpPr/>
          <p:nvPr/>
        </p:nvSpPr>
        <p:spPr>
          <a:xfrm>
            <a:off x="738243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Стрелка вниз 137"/>
          <p:cNvSpPr/>
          <p:nvPr/>
        </p:nvSpPr>
        <p:spPr>
          <a:xfrm>
            <a:off x="792897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Стрелка вниз 138"/>
          <p:cNvSpPr/>
          <p:nvPr/>
        </p:nvSpPr>
        <p:spPr>
          <a:xfrm>
            <a:off x="843142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Стрелка вниз 140"/>
          <p:cNvSpPr/>
          <p:nvPr/>
        </p:nvSpPr>
        <p:spPr>
          <a:xfrm>
            <a:off x="926751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Стрелка вниз 141"/>
          <p:cNvSpPr/>
          <p:nvPr/>
        </p:nvSpPr>
        <p:spPr>
          <a:xfrm>
            <a:off x="147328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Стрелка вниз 142"/>
          <p:cNvSpPr/>
          <p:nvPr/>
        </p:nvSpPr>
        <p:spPr>
          <a:xfrm>
            <a:off x="201982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Стрелка вниз 143"/>
          <p:cNvSpPr/>
          <p:nvPr/>
        </p:nvSpPr>
        <p:spPr>
          <a:xfrm>
            <a:off x="2566365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Стрелка вниз 144"/>
          <p:cNvSpPr/>
          <p:nvPr/>
        </p:nvSpPr>
        <p:spPr>
          <a:xfrm>
            <a:off x="31129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Стрелка вниз 145"/>
          <p:cNvSpPr/>
          <p:nvPr/>
        </p:nvSpPr>
        <p:spPr>
          <a:xfrm>
            <a:off x="365943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Стрелка вниз 146"/>
          <p:cNvSpPr/>
          <p:nvPr/>
        </p:nvSpPr>
        <p:spPr>
          <a:xfrm>
            <a:off x="416189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Стрелка вниз 147"/>
          <p:cNvSpPr/>
          <p:nvPr/>
        </p:nvSpPr>
        <p:spPr>
          <a:xfrm>
            <a:off x="468010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трелка вниз 148"/>
          <p:cNvSpPr/>
          <p:nvPr/>
        </p:nvSpPr>
        <p:spPr>
          <a:xfrm>
            <a:off x="5198326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Стрелка вниз 149"/>
          <p:cNvSpPr/>
          <p:nvPr/>
        </p:nvSpPr>
        <p:spPr>
          <a:xfrm>
            <a:off x="574486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Стрелка вниз 150"/>
          <p:cNvSpPr/>
          <p:nvPr/>
        </p:nvSpPr>
        <p:spPr>
          <a:xfrm>
            <a:off x="62914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Стрелка вниз 151"/>
          <p:cNvSpPr/>
          <p:nvPr/>
        </p:nvSpPr>
        <p:spPr>
          <a:xfrm>
            <a:off x="6837940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Стрелка вниз 152"/>
          <p:cNvSpPr/>
          <p:nvPr/>
        </p:nvSpPr>
        <p:spPr>
          <a:xfrm>
            <a:off x="738447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Стрелка вниз 153"/>
          <p:cNvSpPr/>
          <p:nvPr/>
        </p:nvSpPr>
        <p:spPr>
          <a:xfrm>
            <a:off x="793101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Стрелка вниз 154"/>
          <p:cNvSpPr/>
          <p:nvPr/>
        </p:nvSpPr>
        <p:spPr>
          <a:xfrm>
            <a:off x="843346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Стрелка вниз 155"/>
          <p:cNvSpPr/>
          <p:nvPr/>
        </p:nvSpPr>
        <p:spPr>
          <a:xfrm>
            <a:off x="895168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Стрелка вниз 156"/>
          <p:cNvSpPr/>
          <p:nvPr/>
        </p:nvSpPr>
        <p:spPr>
          <a:xfrm>
            <a:off x="935015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Стрелка вниз 157"/>
          <p:cNvSpPr/>
          <p:nvPr/>
        </p:nvSpPr>
        <p:spPr>
          <a:xfrm>
            <a:off x="148155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Стрелка вниз 158"/>
          <p:cNvSpPr/>
          <p:nvPr/>
        </p:nvSpPr>
        <p:spPr>
          <a:xfrm>
            <a:off x="202809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трелка вниз 159"/>
          <p:cNvSpPr/>
          <p:nvPr/>
        </p:nvSpPr>
        <p:spPr>
          <a:xfrm>
            <a:off x="2574629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Стрелка вниз 160"/>
          <p:cNvSpPr/>
          <p:nvPr/>
        </p:nvSpPr>
        <p:spPr>
          <a:xfrm>
            <a:off x="31211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Стрелка вниз 161"/>
          <p:cNvSpPr/>
          <p:nvPr/>
        </p:nvSpPr>
        <p:spPr>
          <a:xfrm>
            <a:off x="366770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Стрелка вниз 162"/>
          <p:cNvSpPr/>
          <p:nvPr/>
        </p:nvSpPr>
        <p:spPr>
          <a:xfrm>
            <a:off x="417015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Стрелка вниз 163"/>
          <p:cNvSpPr/>
          <p:nvPr/>
        </p:nvSpPr>
        <p:spPr>
          <a:xfrm>
            <a:off x="468837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Стрелка вниз 164"/>
          <p:cNvSpPr/>
          <p:nvPr/>
        </p:nvSpPr>
        <p:spPr>
          <a:xfrm>
            <a:off x="5206590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Стрелка вниз 165"/>
          <p:cNvSpPr/>
          <p:nvPr/>
        </p:nvSpPr>
        <p:spPr>
          <a:xfrm>
            <a:off x="575312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Стрелка вниз 166"/>
          <p:cNvSpPr/>
          <p:nvPr/>
        </p:nvSpPr>
        <p:spPr>
          <a:xfrm>
            <a:off x="62996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трелка вниз 167"/>
          <p:cNvSpPr/>
          <p:nvPr/>
        </p:nvSpPr>
        <p:spPr>
          <a:xfrm>
            <a:off x="6846204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трелка вниз 168"/>
          <p:cNvSpPr/>
          <p:nvPr/>
        </p:nvSpPr>
        <p:spPr>
          <a:xfrm>
            <a:off x="739274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Стрелка вниз 169"/>
          <p:cNvSpPr/>
          <p:nvPr/>
        </p:nvSpPr>
        <p:spPr>
          <a:xfrm>
            <a:off x="793927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Стрелка вниз 170"/>
          <p:cNvSpPr/>
          <p:nvPr/>
        </p:nvSpPr>
        <p:spPr>
          <a:xfrm>
            <a:off x="844173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Стрелка вниз 171"/>
          <p:cNvSpPr/>
          <p:nvPr/>
        </p:nvSpPr>
        <p:spPr>
          <a:xfrm>
            <a:off x="895994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/>
          <p:cNvSpPr/>
          <p:nvPr/>
        </p:nvSpPr>
        <p:spPr>
          <a:xfrm>
            <a:off x="902226" y="2658962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/>
          <p:cNvSpPr/>
          <p:nvPr/>
        </p:nvSpPr>
        <p:spPr>
          <a:xfrm>
            <a:off x="871279" y="6042951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Выгнутая вправо стрелка 175"/>
          <p:cNvSpPr/>
          <p:nvPr/>
        </p:nvSpPr>
        <p:spPr>
          <a:xfrm flipV="1">
            <a:off x="9554075" y="3033144"/>
            <a:ext cx="788276" cy="27207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исходного массива на </a:t>
            </a:r>
            <a:r>
              <a:rPr lang="ru-RU" dirty="0" err="1" smtClean="0"/>
              <a:t>подмассивы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/>
            <a:r>
              <a:rPr lang="ru-RU" dirty="0"/>
              <a:t>Поэтому </a:t>
            </a:r>
            <a:r>
              <a:rPr lang="ru-RU" dirty="0" smtClean="0"/>
              <a:t>для разделения исходного массива на подмассивы создаётся массив индексов – индекса первого элемента подмассива в исходном массиве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процесса, отвечающего за ввод-вывод информации.</a:t>
            </a:r>
          </a:p>
          <a:p>
            <a:pPr lvl="1"/>
            <a:r>
              <a:rPr lang="ru-RU" dirty="0"/>
              <a:t>Поэтому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 </a:t>
            </a:r>
            <a:r>
              <a:rPr lang="ru-RU" dirty="0" smtClean="0"/>
              <a:t>равномерно делит все данные исходного массива между всеми процессами, включая себя.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3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их организация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 smtClean="0"/>
              <a:t>CUDA</a:t>
            </a:r>
            <a:r>
              <a:rPr lang="ru-RU" dirty="0" smtClean="0"/>
              <a:t> мы можем определять количество параллельных нитей, запускаемых на </a:t>
            </a:r>
            <a:r>
              <a:rPr lang="en-US" dirty="0" smtClean="0"/>
              <a:t>GPU</a:t>
            </a:r>
            <a:r>
              <a:rPr lang="ru-RU" dirty="0" smtClean="0"/>
              <a:t>, поэтому создаём чётное 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рассматриваем вычислительную модель, при которой блоки объединены циклически, то есть левым блоком для первого блока является последний блок</a:t>
            </a:r>
          </a:p>
          <a:p>
            <a:pPr algn="just"/>
            <a:r>
              <a:rPr lang="ru-RU" dirty="0"/>
              <a:t>При программировании </a:t>
            </a:r>
            <a:r>
              <a:rPr lang="ru-RU" dirty="0" smtClean="0"/>
              <a:t>для </a:t>
            </a:r>
            <a:r>
              <a:rPr lang="en-US" dirty="0" smtClean="0"/>
              <a:t>MPI </a:t>
            </a:r>
            <a:r>
              <a:rPr lang="ru-RU" dirty="0" smtClean="0"/>
              <a:t>мы не можем контролировать количество запущенных процессов, поэтому </a:t>
            </a:r>
            <a:r>
              <a:rPr lang="ru-RU" dirty="0"/>
              <a:t>рассматриваем вычислительную модель, при которой блоки объединены </a:t>
            </a:r>
            <a:r>
              <a:rPr lang="ru-RU" dirty="0" smtClean="0"/>
              <a:t>последовательно, то есть первый блок не имеет левого, а последний - правого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1180</Words>
  <Application>Microsoft Office PowerPoint</Application>
  <PresentationFormat>Широкоэкранный</PresentationFormat>
  <Paragraphs>100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Грань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Параметры алгоритма</vt:lpstr>
      <vt:lpstr>Ограничения в реализации алгоритма</vt:lpstr>
      <vt:lpstr>Разделение исходного массива на подмассивы</vt:lpstr>
      <vt:lpstr>Количество подмассивов и их организация</vt:lpstr>
      <vt:lpstr>Сортировка подмассивов</vt:lpstr>
      <vt:lpstr>Шаг алгоритма</vt:lpstr>
      <vt:lpstr>Соединение подмассивов в итоговый массив</vt:lpstr>
      <vt:lpstr>Возможности оптимизации реализации алгоритма</vt:lpstr>
      <vt:lpstr>Алгоритм чётно-нечётной сортировки с использованием MPI</vt:lpstr>
      <vt:lpstr>Алгоритм чётно-нечётной сортировки с использованием CUDA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Чётно-нечётная сортировка</dc:title>
  <dc:creator>User</dc:creator>
  <cp:lastModifiedBy>User</cp:lastModifiedBy>
  <cp:revision>29</cp:revision>
  <dcterms:created xsi:type="dcterms:W3CDTF">2014-03-31T23:26:54Z</dcterms:created>
  <dcterms:modified xsi:type="dcterms:W3CDTF">2015-08-29T13:14:06Z</dcterms:modified>
</cp:coreProperties>
</file>