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5" r:id="rId10"/>
    <p:sldId id="277" r:id="rId11"/>
    <p:sldId id="263" r:id="rId12"/>
    <p:sldId id="264" r:id="rId13"/>
    <p:sldId id="266" r:id="rId14"/>
    <p:sldId id="267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96" y="-16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31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1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15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8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3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6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5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7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24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1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8BFB-0D85-4676-B4F9-E3BB1624314C}" type="datetimeFigureOut">
              <a:rPr lang="ru-RU" smtClean="0"/>
              <a:t>08.04.2014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10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алгоритма с использованием </a:t>
            </a:r>
            <a:r>
              <a:rPr lang="en-US" dirty="0" smtClean="0"/>
              <a:t>CUDA </a:t>
            </a:r>
            <a:r>
              <a:rPr lang="ru-RU" dirty="0" smtClean="0"/>
              <a:t>и </a:t>
            </a:r>
            <a:r>
              <a:rPr lang="en-US" dirty="0" smtClean="0"/>
              <a:t>MPI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67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Ограничения в реализации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ru-RU" dirty="0"/>
              <a:t>Данная реализация алгоритма реализует сортировку </a:t>
            </a:r>
            <a:r>
              <a:rPr lang="ru-RU" dirty="0" smtClean="0"/>
              <a:t>массивов только из целых чисел, но может быть легко изменена для сортировки массивов требуемого типа данных</a:t>
            </a:r>
          </a:p>
          <a:p>
            <a:pPr algn="just"/>
            <a:r>
              <a:rPr lang="ru-RU" dirty="0" smtClean="0"/>
              <a:t>Настройки реализации алгоритма для </a:t>
            </a:r>
            <a:r>
              <a:rPr lang="en-US" dirty="0" smtClean="0"/>
              <a:t>CUDA </a:t>
            </a:r>
            <a:r>
              <a:rPr lang="ru-RU" dirty="0" smtClean="0"/>
              <a:t>вынесены в макросы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87821" y="3626070"/>
            <a:ext cx="7126014" cy="229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////////////////////////////////////////////////////////////////////////////////////////////</a:t>
            </a:r>
          </a:p>
          <a:p>
            <a:r>
              <a:rPr lang="ru-RU" sz="1200" dirty="0"/>
              <a:t>// Настроечные </a:t>
            </a:r>
            <a:r>
              <a:rPr lang="ru-RU" sz="1200" dirty="0" err="1"/>
              <a:t>аттрибуты</a:t>
            </a:r>
            <a:endParaRPr lang="ru-RU" sz="1200" dirty="0"/>
          </a:p>
          <a:p>
            <a:r>
              <a:rPr lang="ru-RU" sz="1200" dirty="0"/>
              <a:t>// _</a:t>
            </a:r>
            <a:r>
              <a:rPr lang="ru-RU" sz="1200" dirty="0" err="1"/>
              <a:t>comparer</a:t>
            </a:r>
            <a:r>
              <a:rPr lang="ru-RU" sz="1200" dirty="0"/>
              <a:t> - функция сравнения двух элементов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indexator</a:t>
            </a:r>
            <a:r>
              <a:rPr lang="ru-RU" sz="1200" dirty="0"/>
              <a:t> - функция определения номера корзины для элемента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non_parallel_sort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без использования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с использованием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endParaRPr lang="ru-RU" sz="1200" dirty="0"/>
          </a:p>
          <a:p>
            <a:r>
              <a:rPr lang="en-US" sz="1200" dirty="0"/>
              <a:t>#define </a:t>
            </a:r>
            <a:r>
              <a:rPr lang="en-US" sz="1200" dirty="0" err="1"/>
              <a:t>fn_comparer</a:t>
            </a:r>
            <a:r>
              <a:rPr lang="en-US" sz="1200" dirty="0"/>
              <a:t>  </a:t>
            </a:r>
            <a:r>
              <a:rPr lang="en-US" sz="1200" dirty="0" err="1"/>
              <a:t>device_comparer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fn_indexator</a:t>
            </a:r>
            <a:r>
              <a:rPr lang="en-US" sz="1200" dirty="0"/>
              <a:t> </a:t>
            </a:r>
            <a:r>
              <a:rPr lang="en-US" sz="1200" dirty="0" err="1"/>
              <a:t>device_indexator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fn_non_parallel_sort</a:t>
            </a:r>
            <a:r>
              <a:rPr lang="en-US" sz="1200" dirty="0"/>
              <a:t> </a:t>
            </a:r>
            <a:r>
              <a:rPr lang="en-US" sz="1200" dirty="0" err="1"/>
              <a:t>device_bubble_sort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fn_parallel_sort</a:t>
            </a:r>
            <a:r>
              <a:rPr lang="en-US" sz="1200" dirty="0"/>
              <a:t> </a:t>
            </a:r>
            <a:r>
              <a:rPr lang="en-US" sz="1200" dirty="0" err="1"/>
              <a:t>host_bucket_sort</a:t>
            </a:r>
            <a:r>
              <a:rPr lang="en-US" sz="1200" dirty="0"/>
              <a:t>&lt;long&gt;</a:t>
            </a:r>
          </a:p>
          <a:p>
            <a:pPr algn="ctr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8965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</a:t>
            </a:r>
            <a:r>
              <a:rPr lang="ru-RU" dirty="0"/>
              <a:t>на </a:t>
            </a:r>
            <a:r>
              <a:rPr lang="ru-RU" dirty="0" err="1"/>
              <a:t>подмассивы</a:t>
            </a:r>
            <a:r>
              <a:rPr lang="ru-RU" dirty="0"/>
              <a:t> размера степени двойки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/>
                  <a:t>Оптимальное разделение исходного массива </a:t>
                </a:r>
                <a:r>
                  <a:rPr lang="ru-RU" dirty="0"/>
                  <a:t>на </a:t>
                </a:r>
                <a:r>
                  <a:rPr lang="ru-RU" dirty="0" err="1"/>
                  <a:t>подмассивы</a:t>
                </a:r>
                <a:r>
                  <a:rPr lang="ru-RU" dirty="0"/>
                  <a:t> размера степени </a:t>
                </a:r>
                <a:r>
                  <a:rPr lang="ru-RU" dirty="0" smtClean="0"/>
                  <a:t>двойки является темой для отдельной задачи по оптимизации алгоритма, поскольку это разделение может существенно влиять на количество необходимых операций и на время вычислений на параллельных вычислительных устройствах</a:t>
                </a:r>
              </a:p>
              <a:p>
                <a:pPr algn="just"/>
                <a:r>
                  <a:rPr lang="ru-RU" dirty="0" smtClean="0"/>
                  <a:t>В данной реализации используется </a:t>
                </a:r>
                <a:r>
                  <a:rPr lang="en-US" dirty="0" smtClean="0"/>
                  <a:t>“</a:t>
                </a:r>
                <a:r>
                  <a:rPr lang="ru-RU" dirty="0" smtClean="0"/>
                  <a:t>естественное</a:t>
                </a:r>
                <a:r>
                  <a:rPr lang="en-US" dirty="0" smtClean="0"/>
                  <a:t>”</a:t>
                </a:r>
                <a:r>
                  <a:rPr lang="ru-RU" dirty="0" smtClean="0"/>
                  <a:t> </a:t>
                </a:r>
                <a:r>
                  <a:rPr lang="ru-RU" dirty="0"/>
                  <a:t>разделение исходного массива на </a:t>
                </a:r>
                <a:r>
                  <a:rPr lang="ru-RU" dirty="0" err="1"/>
                  <a:t>подмассивы</a:t>
                </a:r>
                <a:r>
                  <a:rPr lang="ru-RU" dirty="0"/>
                  <a:t> размера степени двойки </a:t>
                </a:r>
                <a:r>
                  <a:rPr lang="ru-RU" dirty="0" smtClean="0"/>
                  <a:t>– представление размера массива в базисе степеней двойки, то есть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 размер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подмассива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=a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i</a:t>
                </a:r>
              </a:p>
              <a:p>
                <a:pPr algn="just"/>
                <a:r>
                  <a:rPr lang="ru-RU" dirty="0" smtClean="0"/>
                  <a:t>Очевидно, </a:t>
                </a:r>
                <a:r>
                  <a:rPr lang="ru-RU" dirty="0"/>
                  <a:t>ч</a:t>
                </a:r>
                <a:r>
                  <a:rPr lang="ru-RU" dirty="0" smtClean="0"/>
                  <a:t>то  в этом случае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подмассив</a:t>
                </a:r>
                <a:r>
                  <a:rPr lang="ru-RU" dirty="0" smtClean="0"/>
                  <a:t> начинается в исходном массиве с индекса (</a:t>
                </a:r>
                <a:r>
                  <a:rPr lang="en-US" dirty="0" smtClean="0"/>
                  <a:t>N &amp; ((1&lt;&lt;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)-1))</a:t>
                </a:r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:r>
                  <a:rPr lang="en-US" dirty="0" smtClean="0"/>
                  <a:t>&amp; - </a:t>
                </a:r>
                <a:r>
                  <a:rPr lang="ru-RU" dirty="0" smtClean="0"/>
                  <a:t>операция побитового умножения, а </a:t>
                </a:r>
                <a:r>
                  <a:rPr lang="en-US" dirty="0" smtClean="0"/>
                  <a:t>&lt;&lt; - </a:t>
                </a:r>
                <a:r>
                  <a:rPr lang="ru-RU" dirty="0" smtClean="0"/>
                  <a:t>операция двоичного сдвига числа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8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в данной реализации для получения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из исходного массива применяется сам 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сортировки, то шагом алгоритма является применение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ко всему массиву.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758" y="3373821"/>
            <a:ext cx="81192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Aharoni" panose="02010803020104030203" pitchFamily="2" charset="-79"/>
              </a:rPr>
              <a:t>for(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k=1; (1&lt;&lt;k) &lt;= n ; k++)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if ( n &amp; (1&lt;&lt;k) 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nn-NO" sz="900" dirty="0">
                <a:cs typeface="Aharoni" panose="02010803020104030203" pitchFamily="2" charset="-79"/>
              </a:rPr>
              <a:t>for(int i = 0; i &lt; k ; i++ ) {</a:t>
            </a:r>
          </a:p>
          <a:p>
            <a:r>
              <a:rPr lang="nb-NO" sz="900" dirty="0">
                <a:cs typeface="Aharoni" panose="02010803020104030203" pitchFamily="2" charset="-79"/>
              </a:rPr>
              <a:t>for( int j = i; j &gt;= 0 ; j-- ) { 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Определим оптимальное разбиения на процессы, нити и циклы </a:t>
            </a:r>
          </a:p>
          <a:p>
            <a:r>
              <a:rPr lang="ru-RU" sz="900" dirty="0">
                <a:cs typeface="Aharoni" panose="02010803020104030203" pitchFamily="2" charset="-79"/>
              </a:rPr>
              <a:t>// одна нить в </a:t>
            </a:r>
            <a:r>
              <a:rPr lang="ru-RU" sz="900" dirty="0" err="1">
                <a:cs typeface="Aharoni" panose="02010803020104030203" pitchFamily="2" charset="-79"/>
              </a:rPr>
              <a:t>просессе</a:t>
            </a:r>
            <a:r>
              <a:rPr lang="ru-RU" sz="900" dirty="0">
                <a:cs typeface="Aharoni" panose="02010803020104030203" pitchFamily="2" charset="-79"/>
              </a:rPr>
              <a:t> будет </a:t>
            </a:r>
            <a:r>
              <a:rPr lang="ru-RU" sz="900" dirty="0" err="1">
                <a:cs typeface="Aharoni" panose="02010803020104030203" pitchFamily="2" charset="-79"/>
              </a:rPr>
              <a:t>будет</a:t>
            </a:r>
            <a:r>
              <a:rPr lang="ru-RU" sz="900" dirty="0">
                <a:cs typeface="Aharoni" panose="02010803020104030203" pitchFamily="2" charset="-79"/>
              </a:rPr>
              <a:t> выполнять </a:t>
            </a:r>
            <a:r>
              <a:rPr lang="ru-RU" sz="900" dirty="0" smtClean="0">
                <a:cs typeface="Aharoni" panose="02010803020104030203" pitchFamily="2" charset="-79"/>
              </a:rPr>
              <a:t>цикл </a:t>
            </a:r>
            <a:r>
              <a:rPr lang="ru-RU" sz="900" dirty="0">
                <a:cs typeface="Aharoni" panose="02010803020104030203" pitchFamily="2" charset="-79"/>
              </a:rPr>
              <a:t>с указанным количеством итераций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sv-SE" sz="900" dirty="0">
                <a:cs typeface="Aharoni" panose="02010803020104030203" pitchFamily="2" charset="-79"/>
              </a:rPr>
              <a:t>int blocks = 1 &lt;&lt; (max(1,(int)k/3));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threads = 1 &lt;&lt; (max(1,(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loops = 1 &lt;&lt; (k-2*max(1,(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)k/3)-1);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assert((1&lt;&lt;k) == 2*blocks*threads*loops);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одинаковый шаг в каждом блоке гарантирует отсутствие коллизий (одновременного доступа к одним и тем же данным)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global_bitonic_worker</a:t>
            </a:r>
            <a:r>
              <a:rPr lang="en-US" sz="900" dirty="0">
                <a:cs typeface="Aharoni" panose="02010803020104030203" pitchFamily="2" charset="-79"/>
              </a:rPr>
              <a:t>&lt;T&gt; &lt;&lt;&lt; blocks, threads &gt;&gt;&gt;(&amp;</a:t>
            </a:r>
            <a:r>
              <a:rPr lang="en-US" sz="900" dirty="0" err="1">
                <a:cs typeface="Aharoni" panose="02010803020104030203" pitchFamily="2" charset="-79"/>
              </a:rPr>
              <a:t>device_data</a:t>
            </a:r>
            <a:r>
              <a:rPr lang="en-US" sz="900" dirty="0">
                <a:cs typeface="Aharoni" panose="02010803020104030203" pitchFamily="2" charset="-79"/>
              </a:rPr>
              <a:t>[n&amp;((1&lt;&lt;k)-1)], n&amp;(1&lt;&lt;k), </a:t>
            </a:r>
            <a:r>
              <a:rPr lang="en-US" sz="900" dirty="0" err="1">
                <a:cs typeface="Aharoni" panose="02010803020104030203" pitchFamily="2" charset="-79"/>
              </a:rPr>
              <a:t>i</a:t>
            </a:r>
            <a:r>
              <a:rPr lang="en-US" sz="900" dirty="0">
                <a:cs typeface="Aharoni" panose="02010803020104030203" pitchFamily="2" charset="-79"/>
              </a:rPr>
              <a:t>, j, loops, direction);</a:t>
            </a:r>
          </a:p>
          <a:p>
            <a:r>
              <a:rPr lang="ru-RU" sz="900" dirty="0" smtClean="0">
                <a:cs typeface="Aharoni" panose="02010803020104030203" pitchFamily="2" charset="-79"/>
              </a:rPr>
              <a:t>}}}</a:t>
            </a:r>
            <a:endParaRPr lang="ru-RU" sz="9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281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ru-RU" dirty="0" err="1"/>
              <a:t>полуочистителя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мы используем сам </a:t>
            </a:r>
            <a:r>
              <a:rPr lang="ru-RU" dirty="0" err="1" smtClean="0"/>
              <a:t>битонический</a:t>
            </a:r>
            <a:r>
              <a:rPr lang="ru-RU" dirty="0" smtClean="0"/>
              <a:t> алгоритм для получения из исходного массива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baseline="-25000" dirty="0"/>
              <a:t> – 1</a:t>
            </a:r>
            <a:r>
              <a:rPr lang="en-US" dirty="0" smtClean="0"/>
              <a:t>]</a:t>
            </a:r>
            <a:r>
              <a:rPr lang="ru-RU" dirty="0" smtClean="0"/>
              <a:t>, где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r>
              <a:rPr lang="ru-RU" dirty="0" smtClean="0"/>
              <a:t>,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последовательности, то принимаем правило, что левый </a:t>
            </a:r>
            <a:r>
              <a:rPr lang="ru-RU" dirty="0" err="1" smtClean="0"/>
              <a:t>подмассив</a:t>
            </a:r>
            <a:r>
              <a:rPr lang="ru-RU" dirty="0" smtClean="0"/>
              <a:t> мы сортируем в требуемом порядке для итогового массива, а правый – в обратном порядке</a:t>
            </a:r>
          </a:p>
          <a:p>
            <a:pPr algn="just"/>
            <a:r>
              <a:rPr lang="ru-RU" dirty="0" smtClean="0"/>
              <a:t>Алгоритм мы начинаем с сортировки </a:t>
            </a:r>
            <a:r>
              <a:rPr lang="ru-RU" dirty="0" err="1" smtClean="0"/>
              <a:t>подмассивов</a:t>
            </a:r>
            <a:r>
              <a:rPr lang="ru-RU" dirty="0" smtClean="0"/>
              <a:t> размера 2 – применяя </a:t>
            </a:r>
            <a:r>
              <a:rPr lang="ru-RU" dirty="0" err="1" smtClean="0"/>
              <a:t>полуочиститель</a:t>
            </a:r>
            <a:r>
              <a:rPr lang="ru-RU" dirty="0" smtClean="0"/>
              <a:t> </a:t>
            </a:r>
            <a:r>
              <a:rPr lang="ru-RU" dirty="0"/>
              <a:t>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Затем </a:t>
            </a:r>
            <a:r>
              <a:rPr lang="ru-RU" dirty="0" err="1"/>
              <a:t>подмассивов</a:t>
            </a:r>
            <a:r>
              <a:rPr lang="ru-RU" dirty="0"/>
              <a:t> </a:t>
            </a:r>
            <a:r>
              <a:rPr lang="ru-RU" dirty="0" smtClean="0"/>
              <a:t>размера 4 – </a:t>
            </a:r>
            <a:r>
              <a:rPr lang="ru-RU" dirty="0"/>
              <a:t>применяя </a:t>
            </a:r>
            <a:r>
              <a:rPr lang="ru-RU" dirty="0" err="1" smtClean="0"/>
              <a:t>полуочистители</a:t>
            </a:r>
            <a:r>
              <a:rPr lang="ru-RU" dirty="0" smtClean="0"/>
              <a:t> B</a:t>
            </a:r>
            <a:r>
              <a:rPr lang="ru-RU" baseline="-25000" dirty="0" smtClean="0"/>
              <a:t>4</a:t>
            </a:r>
            <a:r>
              <a:rPr lang="ru-RU" dirty="0" smtClean="0"/>
              <a:t>,B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И так далее, до размера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ru-RU" dirty="0"/>
              <a:t> – применяя </a:t>
            </a:r>
            <a:r>
              <a:rPr lang="ru-RU" dirty="0" err="1"/>
              <a:t>полуочистители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ru-RU" dirty="0"/>
              <a:t>, …, B</a:t>
            </a:r>
            <a:r>
              <a:rPr lang="ru-RU" baseline="-25000" dirty="0"/>
              <a:t>2</a:t>
            </a:r>
            <a:r>
              <a:rPr lang="ru-RU" dirty="0" smtClean="0"/>
              <a:t> 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01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ru-RU" dirty="0" err="1"/>
              <a:t>полуочистителя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Очевидно, что перед применением </a:t>
            </a:r>
            <a:r>
              <a:rPr lang="ru-RU" dirty="0" err="1"/>
              <a:t>полуочистителя</a:t>
            </a:r>
            <a:r>
              <a:rPr lang="ru-RU" dirty="0"/>
              <a:t> мы должны знать в каком порядке мы хотим отсортировать данный </a:t>
            </a:r>
            <a:r>
              <a:rPr lang="ru-RU" dirty="0" err="1" smtClean="0"/>
              <a:t>подмассив</a:t>
            </a:r>
            <a:endParaRPr lang="ru-RU" dirty="0" smtClean="0"/>
          </a:p>
          <a:p>
            <a:r>
              <a:rPr lang="ru-RU" dirty="0" smtClean="0"/>
              <a:t>При применении </a:t>
            </a:r>
            <a:r>
              <a:rPr lang="ru-RU" dirty="0" err="1" smtClean="0"/>
              <a:t>полуочистетелей</a:t>
            </a:r>
            <a:r>
              <a:rPr lang="ru-RU" dirty="0" smtClean="0"/>
              <a:t> B</a:t>
            </a:r>
            <a:r>
              <a:rPr lang="en-US" baseline="-25000" dirty="0" smtClean="0"/>
              <a:t>2</a:t>
            </a:r>
            <a:r>
              <a:rPr lang="en-US" baseline="30000" dirty="0"/>
              <a:t>i</a:t>
            </a:r>
            <a:r>
              <a:rPr lang="ru-RU" dirty="0" smtClean="0"/>
              <a:t>, </a:t>
            </a:r>
            <a:r>
              <a:rPr lang="ru-RU" dirty="0"/>
              <a:t>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i-1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к элементам </a:t>
            </a:r>
            <a:r>
              <a:rPr lang="ru-RU" dirty="0" err="1" smtClean="0"/>
              <a:t>подмассивов</a:t>
            </a:r>
            <a:r>
              <a:rPr lang="ru-RU" dirty="0" smtClean="0"/>
              <a:t>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мы должны выбрать порядок сортировки основываясь на старших разрядах индекса первого элемента </a:t>
            </a:r>
            <a:r>
              <a:rPr lang="ru-RU" dirty="0" err="1" smtClean="0"/>
              <a:t>подмассива</a:t>
            </a:r>
            <a:r>
              <a:rPr lang="ru-RU" dirty="0" smtClean="0"/>
              <a:t> в исходном массиве</a:t>
            </a:r>
          </a:p>
          <a:p>
            <a:r>
              <a:rPr lang="ru-RU" dirty="0" smtClean="0"/>
              <a:t>В данной реализации используется чётность </a:t>
            </a:r>
            <a:r>
              <a:rPr lang="ru-RU" dirty="0"/>
              <a:t>старших разрядах начального индекса </a:t>
            </a:r>
            <a:r>
              <a:rPr lang="ru-RU" dirty="0" err="1" smtClean="0"/>
              <a:t>подмассива</a:t>
            </a:r>
            <a:r>
              <a:rPr lang="ru-RU" dirty="0" smtClean="0"/>
              <a:t> начиная с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/>
              <a:t>ого бита, </a:t>
            </a:r>
            <a:r>
              <a:rPr lang="ru-RU" dirty="0" smtClean="0"/>
              <a:t>хотя достаточно </a:t>
            </a:r>
            <a:r>
              <a:rPr lang="ru-RU" dirty="0"/>
              <a:t>использовать только значение i-</a:t>
            </a:r>
            <a:r>
              <a:rPr lang="ru-RU" dirty="0" err="1"/>
              <a:t>го</a:t>
            </a:r>
            <a:r>
              <a:rPr lang="ru-RU" dirty="0"/>
              <a:t> бита</a:t>
            </a:r>
            <a:endParaRPr lang="ru-RU" dirty="0" smtClean="0"/>
          </a:p>
          <a:p>
            <a:pPr marL="1257300" lvl="3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parity = (id &gt;&gt; </a:t>
            </a:r>
            <a:r>
              <a:rPr lang="en-US" sz="1400" b="1" dirty="0" err="1"/>
              <a:t>i</a:t>
            </a:r>
            <a:r>
              <a:rPr lang="en-US" sz="1400" b="1" dirty="0"/>
              <a:t>);</a:t>
            </a:r>
          </a:p>
          <a:p>
            <a:pPr marL="1257300" lvl="3" indent="0">
              <a:buNone/>
            </a:pPr>
            <a:r>
              <a:rPr lang="en-US" sz="1400" b="1" dirty="0"/>
              <a:t>while(parity&gt;1) parity = (parity&gt;&gt;1) ^ (parity&amp;1</a:t>
            </a:r>
            <a:r>
              <a:rPr lang="en-US" sz="1400" b="1" dirty="0" smtClean="0"/>
              <a:t>);</a:t>
            </a:r>
            <a:endParaRPr lang="ru-RU" sz="1400" b="1" dirty="0"/>
          </a:p>
          <a:p>
            <a:pPr marL="1257300" lvl="3" indent="0">
              <a:buNone/>
            </a:pPr>
            <a:endParaRPr lang="ru-RU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4388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</a:t>
            </a:r>
            <a:r>
              <a:rPr lang="ru-RU" dirty="0" smtClean="0"/>
              <a:t>нитям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За один шаг применяется </a:t>
            </a:r>
            <a:r>
              <a:rPr lang="ru-RU" dirty="0" err="1" smtClean="0"/>
              <a:t>полуочиститель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ru-RU" baseline="-25000" dirty="0" smtClean="0"/>
              <a:t>2</a:t>
            </a:r>
            <a:r>
              <a:rPr lang="en-US" baseline="30000" dirty="0" smtClean="0"/>
              <a:t>j</a:t>
            </a:r>
            <a:r>
              <a:rPr lang="ru-RU" baseline="30000" dirty="0" smtClean="0"/>
              <a:t>+</a:t>
            </a:r>
            <a:r>
              <a:rPr lang="en-US" baseline="30000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для всех </a:t>
            </a:r>
            <a:r>
              <a:rPr lang="ru-RU" dirty="0" err="1" smtClean="0"/>
              <a:t>подмассивов</a:t>
            </a:r>
            <a:r>
              <a:rPr lang="en-US" dirty="0" smtClean="0"/>
              <a:t> </a:t>
            </a:r>
            <a:r>
              <a:rPr lang="ru-RU" dirty="0" smtClean="0"/>
              <a:t>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j &lt;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&lt;= k </a:t>
            </a:r>
            <a:r>
              <a:rPr lang="ru-RU" dirty="0" smtClean="0"/>
              <a:t>и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endParaRPr lang="ru-RU" baseline="30000" dirty="0"/>
          </a:p>
          <a:p>
            <a:pPr marL="0" indent="0">
              <a:buNone/>
            </a:pPr>
            <a:endParaRPr lang="ru-RU" baseline="30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Основной цикл алгоритма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6047" y="2814144"/>
            <a:ext cx="81192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Aharoni" panose="02010803020104030203" pitchFamily="2" charset="-79"/>
              </a:rPr>
              <a:t>for(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k=1; (1&lt;&lt;k) &lt;= n ; k++)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if ( n &amp; (1&lt;&lt;k) 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nn-NO" sz="900" dirty="0">
                <a:cs typeface="Aharoni" panose="02010803020104030203" pitchFamily="2" charset="-79"/>
              </a:rPr>
              <a:t>for(int i = 0; i &lt; k ; i++ ) {</a:t>
            </a:r>
          </a:p>
          <a:p>
            <a:r>
              <a:rPr lang="nb-NO" sz="900" dirty="0">
                <a:cs typeface="Aharoni" panose="02010803020104030203" pitchFamily="2" charset="-79"/>
              </a:rPr>
              <a:t>for( int j = i; j &gt;= 0 ; j-- ) { 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Определим оптимальное разбиения на процессы, нити и циклы </a:t>
            </a:r>
          </a:p>
          <a:p>
            <a:r>
              <a:rPr lang="ru-RU" sz="900" dirty="0">
                <a:cs typeface="Aharoni" panose="02010803020104030203" pitchFamily="2" charset="-79"/>
              </a:rPr>
              <a:t>// одна нить в </a:t>
            </a:r>
            <a:r>
              <a:rPr lang="ru-RU" sz="900" dirty="0" err="1">
                <a:cs typeface="Aharoni" panose="02010803020104030203" pitchFamily="2" charset="-79"/>
              </a:rPr>
              <a:t>просессе</a:t>
            </a:r>
            <a:r>
              <a:rPr lang="ru-RU" sz="900" dirty="0">
                <a:cs typeface="Aharoni" panose="02010803020104030203" pitchFamily="2" charset="-79"/>
              </a:rPr>
              <a:t> будет </a:t>
            </a:r>
            <a:r>
              <a:rPr lang="ru-RU" sz="900" dirty="0" err="1">
                <a:cs typeface="Aharoni" panose="02010803020104030203" pitchFamily="2" charset="-79"/>
              </a:rPr>
              <a:t>будет</a:t>
            </a:r>
            <a:r>
              <a:rPr lang="ru-RU" sz="900" dirty="0">
                <a:cs typeface="Aharoni" panose="02010803020104030203" pitchFamily="2" charset="-79"/>
              </a:rPr>
              <a:t> выполнять </a:t>
            </a:r>
            <a:r>
              <a:rPr lang="ru-RU" sz="900" dirty="0" smtClean="0">
                <a:cs typeface="Aharoni" panose="02010803020104030203" pitchFamily="2" charset="-79"/>
              </a:rPr>
              <a:t>цикл </a:t>
            </a:r>
            <a:r>
              <a:rPr lang="ru-RU" sz="900" dirty="0">
                <a:cs typeface="Aharoni" panose="02010803020104030203" pitchFamily="2" charset="-79"/>
              </a:rPr>
              <a:t>с указанным количеством итераций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sv-SE" sz="900" dirty="0">
                <a:cs typeface="Aharoni" panose="02010803020104030203" pitchFamily="2" charset="-79"/>
              </a:rPr>
              <a:t>int blocks = 1 &lt;&lt; (max(1,(int)k/3));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threads = 1 &lt;&lt; (max(1,(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loops = 1 &lt;&lt; (k-2*max(1,(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)k/3)-1);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assert((1&lt;&lt;k) == 2*blocks*threads*loops);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одинаковый шаг в каждом блоке гарантирует отсутствие коллизий (одновременного доступа к одним и тем же данным)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global_bitonic_worker</a:t>
            </a:r>
            <a:r>
              <a:rPr lang="en-US" sz="900" dirty="0">
                <a:cs typeface="Aharoni" panose="02010803020104030203" pitchFamily="2" charset="-79"/>
              </a:rPr>
              <a:t>&lt;T&gt; &lt;&lt;&lt; blocks, threads &gt;&gt;&gt;(&amp;</a:t>
            </a:r>
            <a:r>
              <a:rPr lang="en-US" sz="900" dirty="0" err="1">
                <a:cs typeface="Aharoni" panose="02010803020104030203" pitchFamily="2" charset="-79"/>
              </a:rPr>
              <a:t>device_data</a:t>
            </a:r>
            <a:r>
              <a:rPr lang="en-US" sz="900" dirty="0">
                <a:cs typeface="Aharoni" panose="02010803020104030203" pitchFamily="2" charset="-79"/>
              </a:rPr>
              <a:t>[n&amp;((1&lt;&lt;k)-1)], n&amp;(1&lt;&lt;k), </a:t>
            </a:r>
            <a:r>
              <a:rPr lang="en-US" sz="900" dirty="0" err="1">
                <a:cs typeface="Aharoni" panose="02010803020104030203" pitchFamily="2" charset="-79"/>
              </a:rPr>
              <a:t>i</a:t>
            </a:r>
            <a:r>
              <a:rPr lang="en-US" sz="900" dirty="0">
                <a:cs typeface="Aharoni" panose="02010803020104030203" pitchFamily="2" charset="-79"/>
              </a:rPr>
              <a:t>, j, loops, direction);</a:t>
            </a:r>
          </a:p>
          <a:p>
            <a:r>
              <a:rPr lang="ru-RU" sz="900" dirty="0" smtClean="0">
                <a:cs typeface="Aharoni" panose="02010803020104030203" pitchFamily="2" charset="-79"/>
              </a:rPr>
              <a:t>}}}</a:t>
            </a:r>
            <a:endParaRPr lang="ru-RU" sz="9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94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Алгоритм применения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параллельными нитями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87821" y="2885090"/>
            <a:ext cx="7654158" cy="27826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// Получаем идентификатор нити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block = </a:t>
            </a:r>
            <a:r>
              <a:rPr lang="en-US" sz="1000" dirty="0" err="1"/>
              <a:t>blockDim.x</a:t>
            </a:r>
            <a:r>
              <a:rPr lang="en-US" sz="1000" dirty="0"/>
              <a:t>*</a:t>
            </a:r>
            <a:r>
              <a:rPr lang="en-US" sz="1000" dirty="0" err="1"/>
              <a:t>blockIdx.x</a:t>
            </a:r>
            <a:r>
              <a:rPr lang="en-US" sz="1000" dirty="0"/>
              <a:t> + </a:t>
            </a:r>
            <a:r>
              <a:rPr lang="en-US" sz="1000" dirty="0" err="1"/>
              <a:t>threadIdx.x</a:t>
            </a:r>
            <a:r>
              <a:rPr lang="en-US" sz="1000" dirty="0"/>
              <a:t>;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step = 1&lt;&lt;j;</a:t>
            </a:r>
          </a:p>
          <a:p>
            <a:r>
              <a:rPr lang="en-US" sz="1000" dirty="0"/>
              <a:t>for(</a:t>
            </a:r>
            <a:r>
              <a:rPr lang="en-US" sz="1000" dirty="0" err="1"/>
              <a:t>int</a:t>
            </a:r>
            <a:r>
              <a:rPr lang="en-US" sz="1000" dirty="0"/>
              <a:t> y=0; y&lt;loops; y++) {</a:t>
            </a:r>
          </a:p>
          <a:p>
            <a:r>
              <a:rPr lang="ru-RU" sz="1000" dirty="0"/>
              <a:t>// Получаем идентификатор шага цикла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id = block*</a:t>
            </a:r>
            <a:r>
              <a:rPr lang="en-US" sz="1000" dirty="0" err="1"/>
              <a:t>loops+y</a:t>
            </a:r>
            <a:r>
              <a:rPr lang="en-US" sz="1000" dirty="0"/>
              <a:t>;</a:t>
            </a:r>
          </a:p>
          <a:p>
            <a:r>
              <a:rPr lang="sv-SE" sz="1000" dirty="0"/>
              <a:t>int offset = ((id&gt;&gt;j)&lt;&lt;(j+1))+(id&amp;((1&lt;&lt;j)-1));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parity = (id &gt;&gt; </a:t>
            </a:r>
            <a:r>
              <a:rPr lang="en-US" sz="1000" dirty="0" err="1"/>
              <a:t>i</a:t>
            </a:r>
            <a:r>
              <a:rPr lang="en-US" sz="1000" dirty="0"/>
              <a:t>);</a:t>
            </a:r>
          </a:p>
          <a:p>
            <a:r>
              <a:rPr lang="en-US" sz="1000" dirty="0"/>
              <a:t>while(parity&gt;1) parity = (parity&gt;&gt;1) ^ (parity&amp;1);</a:t>
            </a:r>
          </a:p>
          <a:p>
            <a:r>
              <a:rPr lang="ru-RU" sz="1000" dirty="0" err="1"/>
              <a:t>parity</a:t>
            </a:r>
            <a:r>
              <a:rPr lang="ru-RU" sz="1000" dirty="0"/>
              <a:t> = 1-(</a:t>
            </a:r>
            <a:r>
              <a:rPr lang="ru-RU" sz="1000" dirty="0" err="1"/>
              <a:t>parity</a:t>
            </a:r>
            <a:r>
              <a:rPr lang="ru-RU" sz="1000" dirty="0"/>
              <a:t>&lt;&lt;1); // теперь переменная </a:t>
            </a:r>
            <a:r>
              <a:rPr lang="ru-RU" sz="1000" dirty="0" err="1"/>
              <a:t>parity</a:t>
            </a:r>
            <a:r>
              <a:rPr lang="ru-RU" sz="1000" dirty="0"/>
              <a:t> может иметь только 2 значения 1 и -1</a:t>
            </a:r>
          </a:p>
          <a:p>
            <a:endParaRPr lang="ru-RU" sz="1000" dirty="0"/>
          </a:p>
          <a:p>
            <a:r>
              <a:rPr lang="en-US" sz="1000" dirty="0"/>
              <a:t>assert ((</a:t>
            </a:r>
            <a:r>
              <a:rPr lang="en-US" sz="1000" dirty="0" err="1"/>
              <a:t>offset+step</a:t>
            </a:r>
            <a:r>
              <a:rPr lang="en-US" sz="1000" dirty="0"/>
              <a:t>) &lt; n) ;</a:t>
            </a:r>
          </a:p>
          <a:p>
            <a:endParaRPr lang="ru-RU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value = parity*direction*</a:t>
            </a:r>
            <a:r>
              <a:rPr lang="en-US" sz="1000" dirty="0" err="1"/>
              <a:t>fn_comparer</a:t>
            </a:r>
            <a:r>
              <a:rPr lang="en-US" sz="1000" dirty="0"/>
              <a:t>(&amp;data[offset],&amp;data[</a:t>
            </a:r>
            <a:r>
              <a:rPr lang="en-US" sz="1000" dirty="0" err="1"/>
              <a:t>offset+step</a:t>
            </a:r>
            <a:r>
              <a:rPr lang="en-US" sz="1000" dirty="0"/>
              <a:t>]);</a:t>
            </a:r>
          </a:p>
          <a:p>
            <a:r>
              <a:rPr lang="en-US" sz="1000" dirty="0"/>
              <a:t>if (value &gt; 0) </a:t>
            </a:r>
            <a:r>
              <a:rPr lang="en-US" sz="1000" dirty="0" err="1"/>
              <a:t>device_exchange</a:t>
            </a:r>
            <a:r>
              <a:rPr lang="en-US" sz="1000" dirty="0"/>
              <a:t>&lt;T&gt;(&amp;data[offset],&amp;data[</a:t>
            </a:r>
            <a:r>
              <a:rPr lang="en-US" sz="1000" dirty="0" err="1"/>
              <a:t>offset+step</a:t>
            </a:r>
            <a:r>
              <a:rPr lang="en-US" sz="1000" dirty="0"/>
              <a:t>],1);</a:t>
            </a:r>
          </a:p>
          <a:p>
            <a:r>
              <a:rPr lang="ru-RU" sz="1000" dirty="0"/>
              <a:t>}</a:t>
            </a:r>
          </a:p>
          <a:p>
            <a:pPr algn="ctr"/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79404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слияния отсортированных массивов степеней двойки используется алгоритм слияния отсортированных массивов, реализованный в одной нити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8407" y="3255579"/>
            <a:ext cx="7985234" cy="26959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for(</a:t>
            </a:r>
            <a:r>
              <a:rPr lang="en-US" sz="900" dirty="0" err="1"/>
              <a:t>int</a:t>
            </a:r>
            <a:r>
              <a:rPr lang="en-US" sz="900" dirty="0"/>
              <a:t> k=0; k&lt;8*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 ; k++ ) size[k] = n &amp; (1&lt;&lt;k);</a:t>
            </a:r>
          </a:p>
          <a:p>
            <a:endParaRPr lang="ru-RU" sz="900" dirty="0"/>
          </a:p>
          <a:p>
            <a:r>
              <a:rPr lang="en-US" sz="900" dirty="0" err="1"/>
              <a:t>int</a:t>
            </a:r>
            <a:r>
              <a:rPr lang="en-US" sz="900" dirty="0"/>
              <a:t> total = n;</a:t>
            </a:r>
          </a:p>
          <a:p>
            <a:endParaRPr lang="ru-RU" sz="900" dirty="0"/>
          </a:p>
          <a:p>
            <a:r>
              <a:rPr lang="en-US" sz="900" dirty="0"/>
              <a:t>while(total &gt; 0) {</a:t>
            </a:r>
          </a:p>
          <a:p>
            <a:r>
              <a:rPr lang="en-US" sz="900" dirty="0" err="1"/>
              <a:t>int</a:t>
            </a:r>
            <a:r>
              <a:rPr lang="en-US" sz="900" dirty="0"/>
              <a:t> k = 8*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);while( (k--&gt;0) &amp;&amp; (size[k] == 0) ) ;</a:t>
            </a:r>
          </a:p>
          <a:p>
            <a:r>
              <a:rPr lang="en-US" sz="900" dirty="0"/>
              <a:t>for (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=k; </a:t>
            </a:r>
            <a:r>
              <a:rPr lang="en-US" sz="900" dirty="0" err="1"/>
              <a:t>i</a:t>
            </a:r>
            <a:r>
              <a:rPr lang="en-US" sz="900" dirty="0"/>
              <a:t>-- ; ) {</a:t>
            </a:r>
          </a:p>
          <a:p>
            <a:r>
              <a:rPr lang="en-US" sz="900" dirty="0"/>
              <a:t>if (size[</a:t>
            </a:r>
            <a:r>
              <a:rPr lang="en-US" sz="900" dirty="0" err="1"/>
              <a:t>i</a:t>
            </a:r>
            <a:r>
              <a:rPr lang="en-US" sz="900" dirty="0"/>
              <a:t>] &gt; 0 &amp;&amp;</a:t>
            </a:r>
          </a:p>
          <a:p>
            <a:r>
              <a:rPr lang="en-US" sz="900" dirty="0"/>
              <a:t>direction*</a:t>
            </a:r>
            <a:r>
              <a:rPr lang="en-US" sz="900" dirty="0" err="1"/>
              <a:t>fn_comparer</a:t>
            </a:r>
            <a:r>
              <a:rPr lang="en-US" sz="900" dirty="0"/>
              <a:t>(</a:t>
            </a:r>
          </a:p>
          <a:p>
            <a:r>
              <a:rPr lang="pt-BR" sz="900" dirty="0"/>
              <a:t>&amp;data[(n&amp;((1&lt;&lt;k)-1))+size[k]-1],</a:t>
            </a:r>
          </a:p>
          <a:p>
            <a:r>
              <a:rPr lang="en-US" sz="900" dirty="0"/>
              <a:t>&amp;data[(n&amp;((1&lt;&lt;</a:t>
            </a:r>
            <a:r>
              <a:rPr lang="en-US" sz="900" dirty="0" err="1"/>
              <a:t>i</a:t>
            </a:r>
            <a:r>
              <a:rPr lang="en-US" sz="900" dirty="0"/>
              <a:t>)-1))+size[</a:t>
            </a:r>
            <a:r>
              <a:rPr lang="en-US" sz="900" dirty="0" err="1"/>
              <a:t>i</a:t>
            </a:r>
            <a:r>
              <a:rPr lang="en-US" sz="900" dirty="0"/>
              <a:t>]-1]) &lt; 0)</a:t>
            </a:r>
          </a:p>
          <a:p>
            <a:r>
              <a:rPr lang="ru-RU" sz="900" dirty="0"/>
              <a:t>{</a:t>
            </a:r>
          </a:p>
          <a:p>
            <a:r>
              <a:rPr lang="en-US" sz="900" dirty="0"/>
              <a:t>k = </a:t>
            </a:r>
            <a:r>
              <a:rPr lang="en-US" sz="900" dirty="0" err="1"/>
              <a:t>i</a:t>
            </a:r>
            <a:r>
              <a:rPr lang="en-US" sz="900" dirty="0"/>
              <a:t>;</a:t>
            </a:r>
          </a:p>
          <a:p>
            <a:r>
              <a:rPr lang="ru-RU" sz="900" dirty="0"/>
              <a:t>}</a:t>
            </a:r>
          </a:p>
          <a:p>
            <a:r>
              <a:rPr lang="ru-RU" sz="900" dirty="0"/>
              <a:t>}</a:t>
            </a:r>
          </a:p>
          <a:p>
            <a:r>
              <a:rPr lang="en-US" sz="900" dirty="0"/>
              <a:t>total--;</a:t>
            </a:r>
          </a:p>
          <a:p>
            <a:r>
              <a:rPr lang="en-US" sz="900" dirty="0"/>
              <a:t>size[k]--;</a:t>
            </a:r>
          </a:p>
          <a:p>
            <a:r>
              <a:rPr lang="pt-BR" sz="900" dirty="0"/>
              <a:t>device_copy(&amp;data2[total],&amp;data[(n&amp;((1&lt;&lt;k)-1))+size[k]],1);</a:t>
            </a:r>
          </a:p>
          <a:p>
            <a:r>
              <a:rPr lang="ru-RU" sz="900" dirty="0"/>
              <a:t>}</a:t>
            </a:r>
          </a:p>
          <a:p>
            <a:pPr algn="ctr"/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30581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 smtClean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Архитектура </a:t>
            </a:r>
            <a:r>
              <a:rPr lang="en-US" dirty="0" smtClean="0"/>
              <a:t>MPI </a:t>
            </a:r>
            <a:r>
              <a:rPr lang="ru-RU" dirty="0" smtClean="0"/>
              <a:t>предполагает модель независимых вычислительных устройств, со своей неразделяемой памятью и использованием </a:t>
            </a:r>
            <a:r>
              <a:rPr lang="en-US" dirty="0" smtClean="0"/>
              <a:t>“</a:t>
            </a:r>
            <a:r>
              <a:rPr lang="ru-RU" dirty="0" smtClean="0"/>
              <a:t>хост</a:t>
            </a:r>
            <a:r>
              <a:rPr lang="en-US" dirty="0" smtClean="0"/>
              <a:t>” </a:t>
            </a:r>
            <a:r>
              <a:rPr lang="ru-RU" dirty="0" smtClean="0"/>
              <a:t>процесса, отвечающего за ввод-вывод информации.</a:t>
            </a:r>
          </a:p>
          <a:p>
            <a:pPr algn="just"/>
            <a:r>
              <a:rPr lang="ru-RU" dirty="0" smtClean="0"/>
              <a:t>Каждый процесс имеет свой уникальный идентификатор, получаемый вызовом метода </a:t>
            </a:r>
            <a:r>
              <a:rPr lang="en-US" dirty="0" err="1"/>
              <a:t>MPI_Comm_rank</a:t>
            </a:r>
            <a:endParaRPr lang="ru-RU" dirty="0" smtClean="0"/>
          </a:p>
          <a:p>
            <a:pPr algn="just"/>
            <a:r>
              <a:rPr lang="ru-RU" dirty="0" smtClean="0"/>
              <a:t>Общее количество процессов может быть получено </a:t>
            </a:r>
            <a:r>
              <a:rPr lang="ru-RU" dirty="0"/>
              <a:t>вызовом метода </a:t>
            </a:r>
            <a:r>
              <a:rPr lang="en-US" dirty="0" err="1"/>
              <a:t>MPI_Comm_size</a:t>
            </a:r>
            <a:endParaRPr lang="ru-RU" dirty="0" smtClean="0"/>
          </a:p>
          <a:p>
            <a:pPr algn="just"/>
            <a:r>
              <a:rPr lang="ru-RU" dirty="0" smtClean="0"/>
              <a:t>В данной реализации все </a:t>
            </a:r>
            <a:r>
              <a:rPr lang="en-US" dirty="0" smtClean="0"/>
              <a:t>“</a:t>
            </a:r>
            <a:r>
              <a:rPr lang="ru-RU" dirty="0" smtClean="0"/>
              <a:t>дочерние</a:t>
            </a:r>
            <a:r>
              <a:rPr lang="en-US" dirty="0" smtClean="0"/>
              <a:t>”</a:t>
            </a:r>
            <a:r>
              <a:rPr lang="ru-RU" dirty="0" smtClean="0"/>
              <a:t> процессы переходят в режим ожидания получения задания от другого процесса, который становится ведущим по отношению к нему.</a:t>
            </a:r>
          </a:p>
          <a:p>
            <a:pPr algn="just"/>
            <a:r>
              <a:rPr lang="ru-RU" dirty="0" smtClean="0"/>
              <a:t>При окончании работы алгоритма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 посылает сигнал об окончании работы всем </a:t>
            </a:r>
            <a:r>
              <a:rPr lang="en-US" dirty="0"/>
              <a:t>“</a:t>
            </a:r>
            <a:r>
              <a:rPr lang="ru-RU" dirty="0" smtClean="0"/>
              <a:t>дочерним</a:t>
            </a:r>
            <a:r>
              <a:rPr lang="en-US" dirty="0" smtClean="0"/>
              <a:t>”</a:t>
            </a:r>
            <a:r>
              <a:rPr lang="ru-RU" dirty="0" smtClean="0"/>
              <a:t> процессам, после чего </a:t>
            </a:r>
            <a:r>
              <a:rPr lang="en-US" dirty="0"/>
              <a:t>“</a:t>
            </a:r>
            <a:r>
              <a:rPr lang="ru-RU" dirty="0" smtClean="0"/>
              <a:t>дочерний</a:t>
            </a:r>
            <a:r>
              <a:rPr lang="en-US" dirty="0" smtClean="0"/>
              <a:t>”</a:t>
            </a:r>
            <a:r>
              <a:rPr lang="ru-RU" dirty="0" smtClean="0"/>
              <a:t> процесс завершает свою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9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В основе этой сортировки лежит операция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/>
              <a:t>полуочиститель</a:t>
            </a:r>
            <a:r>
              <a:rPr lang="ru-RU" dirty="0"/>
              <a:t>, </a:t>
            </a:r>
            <a:r>
              <a:rPr lang="ru-RU" dirty="0" err="1"/>
              <a:t>half</a:t>
            </a:r>
            <a:r>
              <a:rPr lang="ru-RU" dirty="0"/>
              <a:t> - </a:t>
            </a:r>
            <a:r>
              <a:rPr lang="ru-RU" dirty="0" err="1"/>
              <a:t>cleaner</a:t>
            </a:r>
            <a:r>
              <a:rPr lang="ru-RU" dirty="0"/>
              <a:t>) над массивом, </a:t>
            </a:r>
            <a:r>
              <a:rPr lang="ru-RU" dirty="0" smtClean="0"/>
              <a:t>параллельно упорядочивающая </a:t>
            </a:r>
            <a:r>
              <a:rPr lang="ru-RU" dirty="0"/>
              <a:t>элементы пар 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dirty="0"/>
              <a:t> и 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baseline="-25000" dirty="0"/>
              <a:t> + n / </a:t>
            </a:r>
            <a:r>
              <a:rPr lang="ru-RU" baseline="-25000" dirty="0" smtClean="0"/>
              <a:t>2</a:t>
            </a:r>
          </a:p>
          <a:p>
            <a:pPr algn="just"/>
            <a:r>
              <a:rPr lang="ru-RU" dirty="0" smtClean="0"/>
              <a:t>Сортировка </a:t>
            </a:r>
            <a:r>
              <a:rPr lang="ru-RU" dirty="0"/>
              <a:t>основана на понятии </a:t>
            </a:r>
            <a:r>
              <a:rPr lang="ru-RU" dirty="0" err="1"/>
              <a:t>битонической</a:t>
            </a:r>
            <a:r>
              <a:rPr lang="ru-RU" dirty="0"/>
              <a:t> последовательности </a:t>
            </a:r>
            <a:r>
              <a:rPr lang="ru-RU" dirty="0" smtClean="0"/>
              <a:t>и утверждении </a:t>
            </a:r>
            <a:r>
              <a:rPr lang="ru-RU" dirty="0"/>
              <a:t>: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i="1" dirty="0"/>
              <a:t>Е</a:t>
            </a:r>
            <a:r>
              <a:rPr lang="ru-RU" b="1" i="1" dirty="0" smtClean="0"/>
              <a:t>сли </a:t>
            </a:r>
            <a:r>
              <a:rPr lang="ru-RU" b="1" i="1" dirty="0"/>
              <a:t>набор </a:t>
            </a:r>
            <a:r>
              <a:rPr lang="ru-RU" b="1" i="1" dirty="0" err="1"/>
              <a:t>полуочистителей</a:t>
            </a:r>
            <a:r>
              <a:rPr lang="ru-RU" b="1" i="1" dirty="0"/>
              <a:t> правильно сортирует произвольную последовательность нулей </a:t>
            </a:r>
            <a:r>
              <a:rPr lang="ru-RU" b="1" i="1" dirty="0" smtClean="0"/>
              <a:t>и единиц</a:t>
            </a:r>
            <a:r>
              <a:rPr lang="ru-RU" b="1" i="1" dirty="0"/>
              <a:t>, то он корректно сортирует произвольную последовательность.</a:t>
            </a:r>
          </a:p>
          <a:p>
            <a:pPr algn="just"/>
            <a:r>
              <a:rPr lang="ru-RU" dirty="0"/>
              <a:t>Последовательность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baseline="-25000" dirty="0"/>
              <a:t> – 1</a:t>
            </a:r>
            <a:r>
              <a:rPr lang="en-US" dirty="0"/>
              <a:t>] </a:t>
            </a:r>
            <a:r>
              <a:rPr lang="ru-RU" dirty="0" smtClean="0"/>
              <a:t>называется </a:t>
            </a:r>
            <a:r>
              <a:rPr lang="ru-RU" dirty="0" err="1"/>
              <a:t>битонической</a:t>
            </a:r>
            <a:r>
              <a:rPr lang="ru-RU" dirty="0"/>
              <a:t>, если она или состоит из двух </a:t>
            </a:r>
            <a:r>
              <a:rPr lang="ru-RU" dirty="0" smtClean="0"/>
              <a:t>монотонных частей</a:t>
            </a:r>
            <a:r>
              <a:rPr lang="en-US" dirty="0" smtClean="0"/>
              <a:t> </a:t>
            </a:r>
            <a:r>
              <a:rPr lang="ru-RU" dirty="0" smtClean="0"/>
              <a:t>(т.е.</a:t>
            </a:r>
            <a:r>
              <a:rPr lang="en-US" dirty="0" smtClean="0"/>
              <a:t> </a:t>
            </a:r>
            <a:r>
              <a:rPr lang="ru-RU" dirty="0" smtClean="0"/>
              <a:t>либо </a:t>
            </a:r>
            <a:r>
              <a:rPr lang="ru-RU" dirty="0"/>
              <a:t>сначала возрастает, а потом убывает, либо наоборот), или получена путем </a:t>
            </a:r>
            <a:r>
              <a:rPr lang="ru-RU" dirty="0" smtClean="0"/>
              <a:t>циклического сдвига </a:t>
            </a:r>
            <a:r>
              <a:rPr lang="ru-RU" dirty="0"/>
              <a:t>из такой последовательности</a:t>
            </a:r>
            <a:r>
              <a:rPr lang="ru-RU" dirty="0" smtClean="0"/>
              <a:t>.</a:t>
            </a:r>
          </a:p>
          <a:p>
            <a:pPr lvl="1" algn="just"/>
            <a:r>
              <a:rPr lang="ru-RU" dirty="0" smtClean="0"/>
              <a:t>Так</a:t>
            </a:r>
            <a:r>
              <a:rPr lang="ru-RU" dirty="0"/>
              <a:t>, последовательность 5, 7, 6, 4, 2, 1, 3 </a:t>
            </a:r>
            <a:r>
              <a:rPr lang="ru-RU" dirty="0" err="1"/>
              <a:t>битоническая</a:t>
            </a:r>
            <a:r>
              <a:rPr lang="ru-RU" dirty="0"/>
              <a:t>, </a:t>
            </a:r>
            <a:r>
              <a:rPr lang="ru-RU" dirty="0" smtClean="0"/>
              <a:t>поскольку получена </a:t>
            </a:r>
            <a:r>
              <a:rPr lang="ru-RU" dirty="0"/>
              <a:t>из 1, 3, 5, 7, 6, 4, 2 путем циклического сдвига влево на два элемента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Алгоритм мы начинаем с сортировки </a:t>
            </a:r>
            <a:r>
              <a:rPr lang="ru-RU" dirty="0" err="1"/>
              <a:t>подмассивов</a:t>
            </a:r>
            <a:r>
              <a:rPr lang="ru-RU" dirty="0"/>
              <a:t> размера 2 – </a:t>
            </a:r>
            <a:r>
              <a:rPr lang="ru-RU" dirty="0" smtClean="0"/>
              <a:t>применяя </a:t>
            </a:r>
            <a:r>
              <a:rPr lang="ru-RU" dirty="0" err="1" smtClean="0"/>
              <a:t>битоническое</a:t>
            </a:r>
            <a:r>
              <a:rPr lang="ru-RU" dirty="0" smtClean="0"/>
              <a:t> слияние M</a:t>
            </a:r>
            <a:r>
              <a:rPr lang="ru-RU" baseline="-25000" dirty="0" smtClean="0"/>
              <a:t>2</a:t>
            </a:r>
            <a:endParaRPr lang="ru-RU" baseline="-25000" dirty="0"/>
          </a:p>
          <a:p>
            <a:pPr algn="just"/>
            <a:r>
              <a:rPr lang="ru-RU" dirty="0"/>
              <a:t>Затем </a:t>
            </a:r>
            <a:r>
              <a:rPr lang="ru-RU" dirty="0" err="1"/>
              <a:t>подмассивов</a:t>
            </a:r>
            <a:r>
              <a:rPr lang="ru-RU" dirty="0"/>
              <a:t> размера 4 – применяя </a:t>
            </a:r>
            <a:r>
              <a:rPr lang="ru-RU" dirty="0" err="1"/>
              <a:t>битоническое</a:t>
            </a:r>
            <a:r>
              <a:rPr lang="ru-RU" dirty="0"/>
              <a:t> слияние </a:t>
            </a:r>
            <a:r>
              <a:rPr lang="ru-RU" dirty="0" smtClean="0"/>
              <a:t>M</a:t>
            </a:r>
            <a:r>
              <a:rPr lang="ru-RU" baseline="-25000" dirty="0" smtClean="0"/>
              <a:t>4</a:t>
            </a:r>
            <a:endParaRPr lang="ru-RU" baseline="-25000" dirty="0"/>
          </a:p>
          <a:p>
            <a:pPr algn="just"/>
            <a:r>
              <a:rPr lang="ru-RU" dirty="0" smtClean="0"/>
              <a:t>И </a:t>
            </a:r>
            <a:r>
              <a:rPr lang="ru-RU" dirty="0"/>
              <a:t>так далее, до 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ru-RU" dirty="0"/>
              <a:t> – применяя </a:t>
            </a:r>
            <a:r>
              <a:rPr lang="ru-RU" dirty="0" err="1"/>
              <a:t>битоническое</a:t>
            </a:r>
            <a:r>
              <a:rPr lang="ru-RU" dirty="0"/>
              <a:t> слияние </a:t>
            </a:r>
            <a:r>
              <a:rPr lang="ru-RU" dirty="0" smtClean="0"/>
              <a:t>M</a:t>
            </a:r>
            <a:r>
              <a:rPr lang="en-US" baseline="-25000" dirty="0"/>
              <a:t>n</a:t>
            </a:r>
            <a:endParaRPr lang="ru-RU" dirty="0"/>
          </a:p>
          <a:p>
            <a:pPr algn="just"/>
            <a:r>
              <a:rPr lang="ru-RU" dirty="0" smtClean="0"/>
              <a:t>Поскольку применение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 M</a:t>
            </a:r>
            <a:r>
              <a:rPr lang="ru-RU" baseline="-25000" dirty="0" smtClean="0"/>
              <a:t>2</a:t>
            </a:r>
            <a:r>
              <a:rPr lang="en-US" baseline="30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является применением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 smtClean="0"/>
              <a:t>к массиву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а затем </a:t>
            </a:r>
            <a:r>
              <a:rPr lang="ru-RU" dirty="0" err="1"/>
              <a:t>битонического</a:t>
            </a:r>
            <a:r>
              <a:rPr lang="ru-RU" dirty="0"/>
              <a:t> слияния M</a:t>
            </a:r>
            <a:r>
              <a:rPr lang="ru-RU" baseline="-25000" dirty="0"/>
              <a:t>2</a:t>
            </a:r>
            <a:r>
              <a:rPr lang="en-US" baseline="30000" dirty="0" err="1" smtClean="0"/>
              <a:t>i</a:t>
            </a:r>
            <a:r>
              <a:rPr lang="ru-RU" baseline="30000" dirty="0" smtClean="0"/>
              <a:t>-1</a:t>
            </a:r>
            <a:r>
              <a:rPr lang="en-US" dirty="0" smtClean="0"/>
              <a:t> </a:t>
            </a:r>
            <a:r>
              <a:rPr lang="ru-RU" dirty="0" smtClean="0"/>
              <a:t>к левой и правой половинам массивам, то при применении </a:t>
            </a:r>
            <a:r>
              <a:rPr lang="ru-RU" dirty="0" err="1"/>
              <a:t>битонического</a:t>
            </a:r>
            <a:r>
              <a:rPr lang="ru-RU" dirty="0"/>
              <a:t> слияния 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 smtClean="0"/>
              <a:t>после применения</a:t>
            </a:r>
            <a:r>
              <a:rPr lang="ru-RU" dirty="0"/>
              <a:t> </a:t>
            </a:r>
            <a:r>
              <a:rPr lang="ru-RU" dirty="0" err="1"/>
              <a:t>полуочистителя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/>
              <a:t>к массиву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текущий процесс может попытаться разделить работу с каким-нибудь другим процессом, поручив ему задание применить </a:t>
            </a:r>
            <a:r>
              <a:rPr lang="ru-RU" dirty="0" err="1" smtClean="0"/>
              <a:t>битоническое</a:t>
            </a:r>
            <a:r>
              <a:rPr lang="ru-RU" dirty="0" smtClean="0"/>
              <a:t> слияние </a:t>
            </a:r>
            <a:r>
              <a:rPr lang="ru-RU" dirty="0"/>
              <a:t>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ru-RU" baseline="30000" dirty="0"/>
              <a:t>-1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ru-RU" dirty="0" smtClean="0"/>
              <a:t>правой половине массива, а самому продолжить применять</a:t>
            </a:r>
            <a:r>
              <a:rPr lang="ru-RU" dirty="0"/>
              <a:t> </a:t>
            </a:r>
            <a:r>
              <a:rPr lang="ru-RU" dirty="0" err="1"/>
              <a:t>битоническое</a:t>
            </a:r>
            <a:r>
              <a:rPr lang="ru-RU" dirty="0"/>
              <a:t> слияние 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ru-RU" baseline="30000" dirty="0"/>
              <a:t>-1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ru-RU" dirty="0" smtClean="0"/>
              <a:t>левой половине массива, после чего соединить обратно отсортированные левую и правую части массива.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28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выбора ведомого процесса с которым текущий процесс может разделить работу </a:t>
            </a:r>
            <a:r>
              <a:rPr lang="ru-RU" dirty="0"/>
              <a:t>при применении </a:t>
            </a:r>
            <a:r>
              <a:rPr lang="ru-RU" dirty="0" err="1"/>
              <a:t>битонического</a:t>
            </a:r>
            <a:r>
              <a:rPr lang="ru-RU" dirty="0"/>
              <a:t> слияния M</a:t>
            </a:r>
            <a:r>
              <a:rPr lang="ru-RU" baseline="-25000" dirty="0"/>
              <a:t>2</a:t>
            </a:r>
            <a:r>
              <a:rPr lang="en-US" baseline="30000" dirty="0" err="1" smtClean="0"/>
              <a:t>i</a:t>
            </a:r>
            <a:r>
              <a:rPr lang="ru-RU" dirty="0" smtClean="0"/>
              <a:t>, желательно иметь единый </a:t>
            </a:r>
            <a:r>
              <a:rPr lang="ru-RU" dirty="0" err="1" smtClean="0"/>
              <a:t>диспечер</a:t>
            </a:r>
            <a:r>
              <a:rPr lang="ru-RU" dirty="0" smtClean="0"/>
              <a:t> процессов для оптимальной загрузки всех процессов, но в данной реализации используется следующий алгоритм, организующий все процессы в единое дерево ведущий-ведомый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56289" y="3791607"/>
            <a:ext cx="8158655" cy="2151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child = </a:t>
            </a:r>
            <a:r>
              <a:rPr lang="en-US" dirty="0" err="1" smtClean="0"/>
              <a:t>myrank</a:t>
            </a:r>
            <a:r>
              <a:rPr lang="en-US" dirty="0" smtClean="0"/>
              <a:t>+(1&lt;&lt;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(k&gt;0 &amp;&amp; child &lt; </a:t>
            </a:r>
            <a:r>
              <a:rPr lang="en-US" dirty="0" err="1" smtClean="0"/>
              <a:t>nrank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/* </a:t>
            </a:r>
            <a:r>
              <a:rPr lang="ru-RU" dirty="0" smtClean="0"/>
              <a:t>Отдаём половину массива на обработку процессу</a:t>
            </a:r>
            <a:r>
              <a:rPr lang="en-US" dirty="0" smtClean="0"/>
              <a:t> </a:t>
            </a:r>
            <a:r>
              <a:rPr lang="ru-RU" dirty="0" smtClean="0"/>
              <a:t>с номером </a:t>
            </a:r>
            <a:r>
              <a:rPr lang="en-US" dirty="0" smtClean="0"/>
              <a:t>child */</a:t>
            </a:r>
            <a:endParaRPr lang="ru-RU" dirty="0" smtClean="0"/>
          </a:p>
          <a:p>
            <a:r>
              <a:rPr lang="en-US" dirty="0" smtClean="0"/>
              <a:t>} else if (k&gt;0) {</a:t>
            </a:r>
          </a:p>
          <a:p>
            <a:r>
              <a:rPr lang="ru-RU" dirty="0" smtClean="0"/>
              <a:t>/* Обрабатываем всё сами */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15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Очевидно, что время работы данной реализации алгоритма существенно зависит от скорости обмена данными между отдельными процессами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75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битонической</a:t>
            </a:r>
            <a:r>
              <a:rPr lang="ru-RU" dirty="0"/>
              <a:t> сортировки </a:t>
            </a:r>
            <a:r>
              <a:rPr lang="ru-RU" dirty="0" smtClean="0"/>
              <a:t>с </a:t>
            </a:r>
            <a:r>
              <a:rPr lang="ru-RU" dirty="0"/>
              <a:t>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ru-RU" dirty="0" smtClean="0"/>
              <a:t>Разделить исходный массив размера </a:t>
            </a:r>
            <a:r>
              <a:rPr lang="en-US" dirty="0" smtClean="0"/>
              <a:t>N </a:t>
            </a:r>
            <a:r>
              <a:rPr lang="ru-RU" dirty="0" smtClean="0"/>
              <a:t>на </a:t>
            </a:r>
            <a:r>
              <a:rPr lang="ru-RU" dirty="0" err="1" smtClean="0"/>
              <a:t>подмассивы</a:t>
            </a:r>
            <a:r>
              <a:rPr lang="ru-RU" dirty="0" smtClean="0"/>
              <a:t> степеней двойки в соответствии с представлением </a:t>
            </a:r>
            <a:r>
              <a:rPr lang="en-US" dirty="0" smtClean="0"/>
              <a:t>N </a:t>
            </a:r>
            <a:r>
              <a:rPr lang="ru-RU" dirty="0" smtClean="0"/>
              <a:t>в двоичном базисе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Для каждого массива размера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выполнить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Цикл для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ru-RU" dirty="0" smtClean="0"/>
              <a:t>от 1 до </a:t>
            </a:r>
            <a:r>
              <a:rPr lang="en-US" dirty="0" smtClean="0"/>
              <a:t>k</a:t>
            </a:r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Цикл для </a:t>
            </a:r>
            <a:r>
              <a:rPr lang="en-US" dirty="0" smtClean="0"/>
              <a:t>j </a:t>
            </a:r>
            <a:r>
              <a:rPr lang="ru-RU" dirty="0" smtClean="0"/>
              <a:t>от </a:t>
            </a:r>
            <a:r>
              <a:rPr lang="en-US" dirty="0" smtClean="0"/>
              <a:t>i-1 </a:t>
            </a:r>
            <a:r>
              <a:rPr lang="ru-RU" dirty="0" smtClean="0"/>
              <a:t>до 0 с шагом -1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запускается процедура </a:t>
            </a:r>
            <a:r>
              <a:rPr lang="ru-RU" dirty="0" smtClean="0"/>
              <a:t>применения ко всем элементам массива </a:t>
            </a:r>
            <a:r>
              <a:rPr lang="ru-RU" dirty="0" err="1" smtClean="0"/>
              <a:t>полуочистителя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j</a:t>
            </a:r>
            <a:r>
              <a:rPr lang="ru-RU" dirty="0" smtClean="0"/>
              <a:t> </a:t>
            </a:r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Конец цикла для </a:t>
            </a:r>
            <a:r>
              <a:rPr lang="en-US" dirty="0" smtClean="0"/>
              <a:t>j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Конец цикла для </a:t>
            </a:r>
            <a:r>
              <a:rPr lang="en-US" dirty="0" smtClean="0"/>
              <a:t>i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запускается процедура </a:t>
            </a:r>
            <a:r>
              <a:rPr lang="ru-RU" dirty="0" smtClean="0"/>
              <a:t>слияния всех </a:t>
            </a:r>
            <a:r>
              <a:rPr lang="ru-RU" dirty="0"/>
              <a:t>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</a:t>
            </a:r>
            <a:r>
              <a:rPr lang="ru-RU" dirty="0"/>
              <a:t>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 smtClean="0"/>
              <a:t>k=0..31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7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 </a:t>
            </a:r>
            <a:r>
              <a:rPr lang="ru-RU" dirty="0"/>
              <a:t>с использованием MPI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ru-RU" dirty="0"/>
              <a:t>Хост-процесс формирует </a:t>
            </a:r>
            <a:r>
              <a:rPr lang="ru-RU" dirty="0" smtClean="0"/>
              <a:t>исходный массив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разделяет </a:t>
            </a:r>
            <a:r>
              <a:rPr lang="ru-RU" dirty="0"/>
              <a:t>исходный массив размера </a:t>
            </a:r>
            <a:r>
              <a:rPr lang="en-US" dirty="0"/>
              <a:t>N </a:t>
            </a:r>
            <a:r>
              <a:rPr lang="ru-RU" dirty="0"/>
              <a:t>на </a:t>
            </a:r>
            <a:r>
              <a:rPr lang="ru-RU" dirty="0" err="1"/>
              <a:t>подмассивы</a:t>
            </a:r>
            <a:r>
              <a:rPr lang="ru-RU" dirty="0"/>
              <a:t> степеней двойки в соответствии с представлением </a:t>
            </a:r>
            <a:r>
              <a:rPr lang="en-US" dirty="0"/>
              <a:t>N </a:t>
            </a:r>
            <a:r>
              <a:rPr lang="ru-RU" dirty="0"/>
              <a:t>в двоичном </a:t>
            </a:r>
            <a:r>
              <a:rPr lang="ru-RU" dirty="0" smtClean="0"/>
              <a:t>базисе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каждого массива 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 smtClean="0"/>
              <a:t>выполняется</a:t>
            </a:r>
            <a:endParaRPr lang="ru-RU" dirty="0"/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Цикл </a:t>
            </a:r>
            <a:r>
              <a:rPr lang="ru-RU" dirty="0"/>
              <a:t>для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smtClean="0"/>
              <a:t>1 </a:t>
            </a:r>
            <a:r>
              <a:rPr lang="ru-RU" dirty="0"/>
              <a:t>до </a:t>
            </a:r>
            <a:r>
              <a:rPr lang="en-US" dirty="0"/>
              <a:t>k</a:t>
            </a:r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Разделить массив </a:t>
            </a:r>
            <a:r>
              <a:rPr lang="ru-RU" dirty="0"/>
              <a:t>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подмассивы</a:t>
            </a:r>
            <a:r>
              <a:rPr lang="ru-RU" dirty="0" smtClean="0"/>
              <a:t> </a:t>
            </a:r>
            <a:r>
              <a:rPr lang="ru-RU" dirty="0"/>
              <a:t>размера </a:t>
            </a:r>
            <a:r>
              <a:rPr lang="en-US" dirty="0" smtClean="0"/>
              <a:t>2</a:t>
            </a:r>
            <a:r>
              <a:rPr lang="en-US" baseline="30000" dirty="0"/>
              <a:t>i</a:t>
            </a:r>
            <a:r>
              <a:rPr lang="en-US" dirty="0" smtClean="0"/>
              <a:t> </a:t>
            </a:r>
            <a:endParaRPr lang="ru-RU" dirty="0"/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Применить </a:t>
            </a:r>
            <a:r>
              <a:rPr lang="ru-RU" dirty="0"/>
              <a:t>ко всем элементам массива размера </a:t>
            </a:r>
            <a:r>
              <a:rPr lang="en-US" dirty="0"/>
              <a:t>2</a:t>
            </a:r>
            <a:r>
              <a:rPr lang="en-US" baseline="30000" dirty="0"/>
              <a:t>i</a:t>
            </a:r>
            <a:r>
              <a:rPr lang="en-US" dirty="0"/>
              <a:t> </a:t>
            </a:r>
            <a:r>
              <a:rPr lang="ru-RU" dirty="0" smtClean="0"/>
              <a:t>рекурсивную процедуру</a:t>
            </a:r>
            <a:r>
              <a:rPr lang="en-US" dirty="0" smtClean="0"/>
              <a:t>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 М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К массиву применить </a:t>
            </a:r>
            <a:r>
              <a:rPr lang="ru-RU" dirty="0" err="1" smtClean="0"/>
              <a:t>полуочиститель</a:t>
            </a:r>
            <a:endParaRPr lang="ru-RU" dirty="0" smtClean="0"/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Разделить массив на левую и правую части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Если есть свободный процесс, то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 smtClean="0"/>
              <a:t>Передать правую часть свободному процессу для применения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</a:t>
            </a:r>
            <a:r>
              <a:rPr lang="ru-RU" dirty="0"/>
              <a:t> М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ru-RU" baseline="30000" dirty="0"/>
              <a:t>-1</a:t>
            </a:r>
            <a:r>
              <a:rPr lang="ru-RU" dirty="0"/>
              <a:t> </a:t>
            </a:r>
            <a:endParaRPr lang="ru-RU" dirty="0" smtClean="0"/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 smtClean="0"/>
              <a:t>Применить </a:t>
            </a:r>
            <a:r>
              <a:rPr lang="ru-RU" dirty="0"/>
              <a:t>рекурсивную процедуру</a:t>
            </a:r>
            <a:r>
              <a:rPr lang="en-US" dirty="0"/>
              <a:t> </a:t>
            </a:r>
            <a:r>
              <a:rPr lang="ru-RU" dirty="0" err="1"/>
              <a:t>битонического</a:t>
            </a:r>
            <a:r>
              <a:rPr lang="ru-RU" dirty="0"/>
              <a:t> слияния М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</a:t>
            </a:r>
            <a:r>
              <a:rPr lang="ru-RU" baseline="30000" dirty="0" smtClean="0"/>
              <a:t>-1</a:t>
            </a:r>
            <a:r>
              <a:rPr lang="ru-RU" dirty="0" smtClean="0"/>
              <a:t> к левой части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 smtClean="0"/>
              <a:t>Получить обратно правую часть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Иначе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/>
              <a:t>Применить рекурсивную процедуру</a:t>
            </a:r>
            <a:r>
              <a:rPr lang="en-US" dirty="0"/>
              <a:t> </a:t>
            </a:r>
            <a:r>
              <a:rPr lang="ru-RU" dirty="0" err="1"/>
              <a:t>битонического</a:t>
            </a:r>
            <a:r>
              <a:rPr lang="ru-RU" dirty="0"/>
              <a:t> слияния М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ru-RU" baseline="30000" dirty="0"/>
              <a:t>-1</a:t>
            </a:r>
            <a:r>
              <a:rPr lang="ru-RU" dirty="0"/>
              <a:t> </a:t>
            </a:r>
            <a:r>
              <a:rPr lang="ru-RU" dirty="0" smtClean="0"/>
              <a:t>к </a:t>
            </a:r>
            <a:r>
              <a:rPr lang="ru-RU" dirty="0"/>
              <a:t>левой части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/>
              <a:t>Применить рекурсивную процедуру</a:t>
            </a:r>
            <a:r>
              <a:rPr lang="en-US" dirty="0"/>
              <a:t> </a:t>
            </a:r>
            <a:r>
              <a:rPr lang="ru-RU" dirty="0" err="1"/>
              <a:t>битонического</a:t>
            </a:r>
            <a:r>
              <a:rPr lang="ru-RU" dirty="0"/>
              <a:t> слияния М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ru-RU" baseline="30000" dirty="0"/>
              <a:t>-1</a:t>
            </a:r>
            <a:r>
              <a:rPr lang="ru-RU" dirty="0"/>
              <a:t> </a:t>
            </a:r>
            <a:r>
              <a:rPr lang="ru-RU" dirty="0" smtClean="0"/>
              <a:t>к правой части</a:t>
            </a:r>
            <a:endParaRPr lang="ru-RU" dirty="0"/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Конец цикла</a:t>
            </a:r>
            <a:endParaRPr lang="en-US" dirty="0" smtClean="0"/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Конец </a:t>
            </a:r>
            <a:r>
              <a:rPr lang="ru-RU" dirty="0"/>
              <a:t>цикла для </a:t>
            </a:r>
            <a:r>
              <a:rPr lang="en-US" dirty="0" err="1" smtClean="0"/>
              <a:t>i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применяет процедуру слияния всех </a:t>
            </a:r>
            <a:r>
              <a:rPr lang="ru-RU" dirty="0"/>
              <a:t>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</a:t>
            </a:r>
            <a:r>
              <a:rPr lang="ru-RU" dirty="0"/>
              <a:t>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k=0..31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33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Доказано, что если применить </a:t>
            </a:r>
            <a:r>
              <a:rPr lang="ru-RU" dirty="0" err="1" smtClean="0"/>
              <a:t>полуочиститель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dirty="0" smtClean="0"/>
              <a:t> к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</a:t>
            </a:r>
            <a:r>
              <a:rPr lang="en-US" dirty="0" smtClean="0"/>
              <a:t>[</a:t>
            </a:r>
            <a:r>
              <a:rPr lang="ru-RU" dirty="0" smtClean="0"/>
              <a:t>a</a:t>
            </a:r>
            <a:r>
              <a:rPr lang="ru-RU" baseline="-25000" dirty="0" smtClean="0"/>
              <a:t>0</a:t>
            </a:r>
            <a:r>
              <a:rPr lang="ru-RU" dirty="0" smtClean="0"/>
              <a:t>, a</a:t>
            </a:r>
            <a:r>
              <a:rPr lang="ru-RU" baseline="-25000" dirty="0" smtClean="0"/>
              <a:t>1</a:t>
            </a:r>
            <a:r>
              <a:rPr lang="ru-RU" dirty="0" smtClean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r>
              <a:rPr lang="ru-RU" dirty="0" smtClean="0"/>
              <a:t>, то получившаяся последовательность обладает следующими свойствами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обе ее половины также будут </a:t>
            </a:r>
            <a:r>
              <a:rPr lang="ru-RU" dirty="0" err="1" smtClean="0"/>
              <a:t>битоническими</a:t>
            </a:r>
            <a:r>
              <a:rPr lang="ru-RU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любой элемент первой половины будет не больше любого элемента второй половины.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хотя бы одна из половин является монотонной.</a:t>
            </a:r>
          </a:p>
        </p:txBody>
      </p:sp>
    </p:spTree>
    <p:extLst>
      <p:ext uri="{BB962C8B-B14F-4D97-AF65-F5344CB8AC3E}">
        <p14:creationId xmlns:p14="http://schemas.microsoft.com/office/powerpoint/2010/main" val="40756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Битоническая</a:t>
            </a:r>
            <a:r>
              <a:rPr lang="ru-RU" dirty="0"/>
              <a:t>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Применив к </a:t>
            </a:r>
            <a:r>
              <a:rPr lang="ru-RU" dirty="0" err="1"/>
              <a:t>битонической</a:t>
            </a:r>
            <a:r>
              <a:rPr lang="ru-RU" dirty="0"/>
              <a:t> последовательности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/>
              <a:t>] </a:t>
            </a:r>
            <a:r>
              <a:rPr lang="ru-RU" dirty="0" err="1"/>
              <a:t>полуочиститель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получим две последовательности длиной </a:t>
            </a:r>
            <a:r>
              <a:rPr lang="ru-RU" baseline="30000" dirty="0"/>
              <a:t>n</a:t>
            </a:r>
            <a:r>
              <a:rPr lang="ru-RU" dirty="0"/>
              <a:t>/</a:t>
            </a:r>
            <a:r>
              <a:rPr lang="ru-RU" baseline="-25000" dirty="0"/>
              <a:t>2</a:t>
            </a:r>
            <a:r>
              <a:rPr lang="ru-RU" dirty="0" smtClean="0"/>
              <a:t>, </a:t>
            </a:r>
            <a:r>
              <a:rPr lang="ru-RU" dirty="0"/>
              <a:t>каждая из которых будет </a:t>
            </a:r>
            <a:r>
              <a:rPr lang="ru-RU" dirty="0" err="1"/>
              <a:t>битонической</a:t>
            </a:r>
            <a:r>
              <a:rPr lang="ru-RU" dirty="0"/>
              <a:t>, а каждый элемент первой не превысит каждый элемент второй.</a:t>
            </a:r>
          </a:p>
          <a:p>
            <a:pPr algn="just"/>
            <a:r>
              <a:rPr lang="ru-RU" dirty="0"/>
              <a:t>Далее применим к каждой из получившихся половин </a:t>
            </a:r>
            <a:r>
              <a:rPr lang="ru-RU" dirty="0" err="1"/>
              <a:t>полуочиститель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en-US" dirty="0"/>
              <a:t>, </a:t>
            </a:r>
            <a:r>
              <a:rPr lang="ru-RU" dirty="0"/>
              <a:t>получим уже четыре </a:t>
            </a:r>
            <a:r>
              <a:rPr lang="ru-RU" dirty="0" err="1"/>
              <a:t>битонические</a:t>
            </a:r>
            <a:r>
              <a:rPr lang="ru-RU" dirty="0"/>
              <a:t> последовательности длины </a:t>
            </a:r>
            <a:r>
              <a:rPr lang="ru-RU" baseline="30000" dirty="0" smtClean="0"/>
              <a:t>n</a:t>
            </a:r>
            <a:r>
              <a:rPr lang="ru-RU" dirty="0" smtClean="0"/>
              <a:t>/</a:t>
            </a:r>
            <a:r>
              <a:rPr lang="ru-RU" baseline="-25000" dirty="0" smtClean="0"/>
              <a:t>4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Применим к каждой из них </a:t>
            </a:r>
            <a:r>
              <a:rPr lang="ru-RU" dirty="0" err="1"/>
              <a:t>полуочиститель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 </a:t>
            </a:r>
            <a:r>
              <a:rPr lang="ru-RU" dirty="0"/>
              <a:t>и продолжим этот процесс до тех пор, пока не придем к </a:t>
            </a:r>
            <a:r>
              <a:rPr lang="ru-RU" baseline="30000" dirty="0" smtClean="0"/>
              <a:t>n</a:t>
            </a:r>
            <a:r>
              <a:rPr lang="ru-RU" dirty="0" smtClean="0"/>
              <a:t>/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последовательностей из двух элементов.</a:t>
            </a:r>
          </a:p>
          <a:p>
            <a:pPr algn="just"/>
            <a:r>
              <a:rPr lang="ru-RU" dirty="0"/>
              <a:t>Применив к каждой из них </a:t>
            </a:r>
            <a:r>
              <a:rPr lang="ru-RU" dirty="0" err="1"/>
              <a:t>полуочиститель</a:t>
            </a:r>
            <a:r>
              <a:rPr lang="ru-RU" dirty="0"/>
              <a:t> B</a:t>
            </a:r>
            <a:r>
              <a:rPr lang="ru-RU" baseline="-25000" dirty="0"/>
              <a:t>2</a:t>
            </a:r>
            <a:r>
              <a:rPr lang="ru-RU" dirty="0"/>
              <a:t>, </a:t>
            </a:r>
            <a:r>
              <a:rPr lang="ru-RU" dirty="0" smtClean="0"/>
              <a:t>поскольку </a:t>
            </a:r>
            <a:r>
              <a:rPr lang="ru-RU" dirty="0"/>
              <a:t>все последовательности уже </a:t>
            </a:r>
            <a:r>
              <a:rPr lang="ru-RU" dirty="0" smtClean="0"/>
              <a:t>упорядочены, получим отсортированную последовательность.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1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Итак, последовательное применение </a:t>
            </a:r>
            <a:r>
              <a:rPr lang="ru-RU" dirty="0" err="1" smtClean="0"/>
              <a:t>полуочистителей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/2</a:t>
            </a:r>
            <a:r>
              <a:rPr lang="ru-RU" dirty="0" smtClean="0"/>
              <a:t>, …, B</a:t>
            </a:r>
            <a:r>
              <a:rPr lang="ru-RU" baseline="-25000" dirty="0" smtClean="0"/>
              <a:t>2</a:t>
            </a:r>
            <a:r>
              <a:rPr lang="ru-RU" dirty="0" smtClean="0"/>
              <a:t> сортирует произвольную </a:t>
            </a:r>
            <a:r>
              <a:rPr lang="ru-RU" dirty="0" err="1" smtClean="0"/>
              <a:t>битоническую</a:t>
            </a:r>
            <a:r>
              <a:rPr lang="ru-RU" dirty="0" smtClean="0"/>
              <a:t> последовательность.</a:t>
            </a:r>
          </a:p>
          <a:p>
            <a:pPr algn="just"/>
            <a:r>
              <a:rPr lang="ru-RU" dirty="0" smtClean="0"/>
              <a:t>Эту операцию называют </a:t>
            </a:r>
            <a:r>
              <a:rPr lang="ru-RU" dirty="0" err="1" smtClean="0"/>
              <a:t>битоническим</a:t>
            </a:r>
            <a:r>
              <a:rPr lang="ru-RU" dirty="0" smtClean="0"/>
              <a:t> слиянием и обозначают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n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7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Пусть задан одномерный неотсортированный массив </a:t>
            </a:r>
            <a:r>
              <a:rPr lang="en-US" dirty="0" smtClean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endParaRPr lang="ru-RU" dirty="0" smtClean="0"/>
          </a:p>
          <a:p>
            <a:pPr algn="just"/>
            <a:r>
              <a:rPr lang="ru-RU" dirty="0" smtClean="0"/>
              <a:t>Очевидно, что данный массив может быть преобразован к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с помощью разделения массива на два </a:t>
            </a:r>
            <a:r>
              <a:rPr lang="ru-RU" dirty="0" err="1" smtClean="0"/>
              <a:t>подмассива</a:t>
            </a:r>
            <a:r>
              <a:rPr lang="ru-RU" dirty="0" smtClean="0"/>
              <a:t> и сортировки одной половины </a:t>
            </a:r>
            <a:r>
              <a:rPr lang="ru-RU" dirty="0" err="1" smtClean="0"/>
              <a:t>по-возрастанию</a:t>
            </a:r>
            <a:r>
              <a:rPr lang="ru-RU" dirty="0" smtClean="0"/>
              <a:t>, а другой половины по убыванию</a:t>
            </a:r>
          </a:p>
          <a:p>
            <a:pPr algn="just"/>
            <a:r>
              <a:rPr lang="ru-RU" dirty="0" smtClean="0"/>
              <a:t>После того, как массив будет преобразован к </a:t>
            </a:r>
            <a:r>
              <a:rPr lang="ru-RU" dirty="0" err="1" smtClean="0"/>
              <a:t>битонической</a:t>
            </a:r>
            <a:r>
              <a:rPr lang="ru-RU" dirty="0" smtClean="0"/>
              <a:t> последовательности к нему можно будет применить операцию </a:t>
            </a:r>
            <a:r>
              <a:rPr lang="ru-RU" dirty="0" err="1" smtClean="0"/>
              <a:t>битонического</a:t>
            </a:r>
            <a:r>
              <a:rPr lang="ru-RU" dirty="0" smtClean="0"/>
              <a:t> слияния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n</a:t>
            </a:r>
            <a:r>
              <a:rPr lang="ru-RU" dirty="0" smtClean="0"/>
              <a:t> и полученный массив станет отсортированным</a:t>
            </a:r>
          </a:p>
          <a:p>
            <a:pPr algn="just"/>
            <a:r>
              <a:rPr lang="ru-RU" dirty="0" smtClean="0"/>
              <a:t>Для сортировки </a:t>
            </a:r>
            <a:r>
              <a:rPr lang="ru-RU" dirty="0" err="1" smtClean="0"/>
              <a:t>подмассивов</a:t>
            </a:r>
            <a:r>
              <a:rPr lang="ru-RU" dirty="0" smtClean="0"/>
              <a:t> может быть применён 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сортировки, либо любой другой алгоритм сортировки</a:t>
            </a:r>
          </a:p>
          <a:p>
            <a:pPr algn="just"/>
            <a:r>
              <a:rPr lang="ru-RU" dirty="0" smtClean="0"/>
              <a:t>В данной реализации для </a:t>
            </a:r>
            <a:r>
              <a:rPr lang="ru-RU" dirty="0"/>
              <a:t>сортировки </a:t>
            </a:r>
            <a:r>
              <a:rPr lang="ru-RU" dirty="0" err="1" smtClean="0"/>
              <a:t>подмассивов</a:t>
            </a:r>
            <a:r>
              <a:rPr lang="ru-RU" dirty="0" smtClean="0"/>
              <a:t> применён </a:t>
            </a:r>
            <a:r>
              <a:rPr lang="ru-RU" dirty="0"/>
              <a:t>алгоритм </a:t>
            </a:r>
            <a:r>
              <a:rPr lang="ru-RU" dirty="0" err="1"/>
              <a:t>битонической</a:t>
            </a:r>
            <a:r>
              <a:rPr lang="ru-RU" dirty="0"/>
              <a:t> </a:t>
            </a:r>
            <a:r>
              <a:rPr lang="ru-RU" dirty="0" smtClean="0"/>
              <a:t>сортировки.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66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Степени двойки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в основе алгоритма лежит </a:t>
            </a:r>
            <a:r>
              <a:rPr lang="ru-RU" dirty="0"/>
              <a:t>последовательное применение </a:t>
            </a:r>
            <a:r>
              <a:rPr lang="ru-RU" dirty="0" err="1"/>
              <a:t>полуочистителей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ru-RU" dirty="0"/>
              <a:t>, …, 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для массива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r>
              <a:rPr lang="ru-RU" dirty="0" smtClean="0"/>
              <a:t>, то очевидно, что это накладывает ограничение на размер массива к которому может быть применён алгоритм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 – размер массива должен быть равен степени двойки, то есть </a:t>
            </a:r>
          </a:p>
          <a:p>
            <a:pPr marL="0" indent="0" algn="ctr">
              <a:buNone/>
            </a:pPr>
            <a:r>
              <a:rPr lang="en-US" sz="3200" b="1" dirty="0" smtClean="0"/>
              <a:t>n=2</a:t>
            </a:r>
            <a:r>
              <a:rPr lang="en-US" sz="3200" b="1" baseline="30000" dirty="0" smtClean="0"/>
              <a:t>k</a:t>
            </a:r>
            <a:endParaRPr lang="ru-RU" sz="3200" b="1" baseline="30000" dirty="0"/>
          </a:p>
          <a:p>
            <a:pPr algn="just"/>
            <a:r>
              <a:rPr lang="ru-RU" dirty="0" smtClean="0"/>
              <a:t>Для сортировки массива произвольного размера </a:t>
            </a:r>
            <a:r>
              <a:rPr lang="en-US" dirty="0" smtClean="0"/>
              <a:t>N, </a:t>
            </a:r>
            <a:r>
              <a:rPr lang="ru-RU" dirty="0" smtClean="0"/>
              <a:t>исходный массив должен быть разделён на </a:t>
            </a:r>
            <a:r>
              <a:rPr lang="ru-RU" dirty="0" err="1" smtClean="0"/>
              <a:t>подмассивы</a:t>
            </a:r>
            <a:r>
              <a:rPr lang="ru-RU" dirty="0" smtClean="0"/>
              <a:t> размера степени двойки. Каждый </a:t>
            </a:r>
            <a:r>
              <a:rPr lang="ru-RU" dirty="0" err="1" smtClean="0"/>
              <a:t>подмассив</a:t>
            </a:r>
            <a:r>
              <a:rPr lang="ru-RU" dirty="0" smtClean="0"/>
              <a:t> сортируется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сортировкой, а затем производится </a:t>
            </a:r>
            <a:r>
              <a:rPr lang="ru-RU" b="1" dirty="0" smtClean="0"/>
              <a:t>слияние</a:t>
            </a:r>
            <a:r>
              <a:rPr lang="ru-RU" dirty="0" smtClean="0"/>
              <a:t> уже 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итоговый отсортированный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57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Степени двойки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Схема сортировки массива произвольного </a:t>
            </a:r>
            <a:r>
              <a:rPr lang="ru-RU" dirty="0"/>
              <a:t>размера </a:t>
            </a:r>
            <a:r>
              <a:rPr lang="en-US" dirty="0" smtClean="0"/>
              <a:t>N</a:t>
            </a:r>
            <a:r>
              <a:rPr lang="ru-RU" dirty="0" smtClean="0"/>
              <a:t> = </a:t>
            </a:r>
            <a:r>
              <a:rPr lang="en-US" dirty="0" smtClean="0"/>
              <a:t>2</a:t>
            </a:r>
            <a:r>
              <a:rPr lang="en-US" baseline="30000" dirty="0" smtClean="0"/>
              <a:t>a</a:t>
            </a:r>
            <a:r>
              <a:rPr lang="en-US" dirty="0" smtClean="0"/>
              <a:t>+2</a:t>
            </a:r>
            <a:r>
              <a:rPr lang="en-US" baseline="30000" dirty="0" smtClean="0"/>
              <a:t>b</a:t>
            </a:r>
            <a:r>
              <a:rPr lang="en-US" dirty="0" smtClean="0"/>
              <a:t>+…+2</a:t>
            </a:r>
            <a:r>
              <a:rPr lang="en-US" baseline="30000" dirty="0" smtClean="0"/>
              <a:t>z</a:t>
            </a:r>
            <a:endParaRPr lang="ru-RU" baseline="30000" dirty="0"/>
          </a:p>
        </p:txBody>
      </p:sp>
      <p:sp>
        <p:nvSpPr>
          <p:cNvPr id="4" name="Облако 3"/>
          <p:cNvSpPr/>
          <p:nvPr/>
        </p:nvSpPr>
        <p:spPr>
          <a:xfrm>
            <a:off x="2605883" y="2650402"/>
            <a:ext cx="6025736" cy="4966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Исходный неотсортированный массив</a:t>
            </a:r>
            <a:endParaRPr lang="ru-RU" sz="1600" dirty="0"/>
          </a:p>
        </p:txBody>
      </p:sp>
      <p:sp>
        <p:nvSpPr>
          <p:cNvPr id="5" name="Облако 4"/>
          <p:cNvSpPr/>
          <p:nvPr/>
        </p:nvSpPr>
        <p:spPr>
          <a:xfrm>
            <a:off x="1984168" y="3450600"/>
            <a:ext cx="1550541" cy="3468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a</a:t>
            </a:r>
            <a:endParaRPr lang="ru-RU" baseline="30000" dirty="0"/>
          </a:p>
        </p:txBody>
      </p:sp>
      <p:sp>
        <p:nvSpPr>
          <p:cNvPr id="6" name="Облако 5"/>
          <p:cNvSpPr/>
          <p:nvPr/>
        </p:nvSpPr>
        <p:spPr>
          <a:xfrm>
            <a:off x="3799490" y="3409037"/>
            <a:ext cx="1378064" cy="362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b</a:t>
            </a:r>
            <a:endParaRPr lang="ru-RU" baseline="30000" dirty="0" smtClean="0"/>
          </a:p>
        </p:txBody>
      </p:sp>
      <p:sp>
        <p:nvSpPr>
          <p:cNvPr id="7" name="Облако 6"/>
          <p:cNvSpPr/>
          <p:nvPr/>
        </p:nvSpPr>
        <p:spPr>
          <a:xfrm>
            <a:off x="7459218" y="3423011"/>
            <a:ext cx="1637483" cy="402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z</a:t>
            </a:r>
            <a:endParaRPr lang="ru-RU" baseline="300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017984" y="4914702"/>
            <a:ext cx="14504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a</a:t>
            </a:r>
            <a:endParaRPr lang="ru-RU" baseline="300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869801" y="4915088"/>
            <a:ext cx="126912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b</a:t>
            </a:r>
            <a:endParaRPr lang="ru-RU" baseline="300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7646276" y="4915916"/>
            <a:ext cx="1387365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z</a:t>
            </a:r>
            <a:endParaRPr lang="ru-RU" baseline="300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017984" y="5550330"/>
            <a:ext cx="7078717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Итоговый отсортированный массив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768265" y="3220856"/>
            <a:ext cx="501663" cy="2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408077" y="3204618"/>
            <a:ext cx="56993" cy="21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942194" y="3198041"/>
            <a:ext cx="302382" cy="22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трелка вниз 14"/>
          <p:cNvSpPr/>
          <p:nvPr/>
        </p:nvSpPr>
        <p:spPr>
          <a:xfrm>
            <a:off x="2552909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359163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8178361" y="5307209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низ 52"/>
          <p:cNvSpPr/>
          <p:nvPr/>
        </p:nvSpPr>
        <p:spPr>
          <a:xfrm>
            <a:off x="2483069" y="4033266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 вниз 53"/>
          <p:cNvSpPr/>
          <p:nvPr/>
        </p:nvSpPr>
        <p:spPr>
          <a:xfrm>
            <a:off x="4197056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низ 54"/>
          <p:cNvSpPr/>
          <p:nvPr/>
        </p:nvSpPr>
        <p:spPr>
          <a:xfrm>
            <a:off x="8071943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3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определения порядка сортировки используется функция</a:t>
            </a:r>
            <a:r>
              <a:rPr lang="en-US" dirty="0" smtClean="0"/>
              <a:t> </a:t>
            </a:r>
            <a:r>
              <a:rPr lang="en-US" b="1" dirty="0" err="1" smtClean="0"/>
              <a:t>fn_compare</a:t>
            </a:r>
            <a:r>
              <a:rPr lang="ru-RU" dirty="0" smtClean="0"/>
              <a:t>, со следующими свойствами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 </a:t>
            </a:r>
            <a:r>
              <a:rPr lang="en-US" b="1" dirty="0"/>
              <a:t>&lt; 0 </a:t>
            </a:r>
            <a:r>
              <a:rPr lang="ru-RU" b="1" dirty="0"/>
              <a:t>если </a:t>
            </a:r>
            <a:r>
              <a:rPr lang="en-US" b="1" dirty="0"/>
              <a:t>a &lt;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&gt; 0 </a:t>
            </a:r>
            <a:r>
              <a:rPr lang="ru-RU" b="1" dirty="0"/>
              <a:t>если </a:t>
            </a:r>
            <a:r>
              <a:rPr lang="en-US" b="1" dirty="0"/>
              <a:t>a &gt;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== 0 </a:t>
            </a:r>
            <a:r>
              <a:rPr lang="ru-RU" b="1" dirty="0"/>
              <a:t>если </a:t>
            </a:r>
            <a:r>
              <a:rPr lang="en-US" b="1" dirty="0"/>
              <a:t>a == </a:t>
            </a:r>
            <a:r>
              <a:rPr lang="en-US" b="1" dirty="0" smtClean="0"/>
              <a:t>b</a:t>
            </a:r>
            <a:endParaRPr lang="ru-RU" b="1" dirty="0" smtClean="0"/>
          </a:p>
          <a:p>
            <a:r>
              <a:rPr lang="ru-RU" dirty="0" smtClean="0"/>
              <a:t>И параметр </a:t>
            </a:r>
            <a:r>
              <a:rPr lang="en-US" dirty="0" smtClean="0"/>
              <a:t>direction = 1, -1 – </a:t>
            </a:r>
            <a:r>
              <a:rPr lang="ru-RU" dirty="0" smtClean="0"/>
              <a:t>определяющий порядок сортировки алгоритмом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68901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2236</Words>
  <Application>Microsoft Office PowerPoint</Application>
  <PresentationFormat>Широкоэкранный</PresentationFormat>
  <Paragraphs>210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Aharoni</vt:lpstr>
      <vt:lpstr>Arial</vt:lpstr>
      <vt:lpstr>Cambria Math</vt:lpstr>
      <vt:lpstr>Trebuchet MS</vt:lpstr>
      <vt:lpstr>Wingdings 3</vt:lpstr>
      <vt:lpstr>Грань</vt:lpstr>
      <vt:lpstr>Битоническая сортировка</vt:lpstr>
      <vt:lpstr>Битоническая сортировка</vt:lpstr>
      <vt:lpstr>Битоническая сортировка</vt:lpstr>
      <vt:lpstr>Битоническая сортировка</vt:lpstr>
      <vt:lpstr>Битоническая сортировка</vt:lpstr>
      <vt:lpstr>Получение битонической последовательности</vt:lpstr>
      <vt:lpstr>Степени двойки</vt:lpstr>
      <vt:lpstr>Степени двойки</vt:lpstr>
      <vt:lpstr>Параметры алгоритма</vt:lpstr>
      <vt:lpstr>Ограничения в реализации алгоритма</vt:lpstr>
      <vt:lpstr>Разделение на подмассивы размера степени двойки</vt:lpstr>
      <vt:lpstr>Шаг алгоритма</vt:lpstr>
      <vt:lpstr>Применение полуочистителя</vt:lpstr>
      <vt:lpstr>Применение полуочистителя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MPI</vt:lpstr>
      <vt:lpstr>Реализация алгоритма с использованием MPI</vt:lpstr>
      <vt:lpstr>Реализация алгоритма с использованием MPI</vt:lpstr>
      <vt:lpstr>Реализация алгоритма с использованием MPI</vt:lpstr>
      <vt:lpstr>Алгоритм битонической сортировки с использованием CUDA</vt:lpstr>
      <vt:lpstr>Алгоритм битонической сортировки с использованием MPI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Битоническая сортировка</dc:title>
  <dc:creator>User</dc:creator>
  <cp:lastModifiedBy>User</cp:lastModifiedBy>
  <cp:revision>58</cp:revision>
  <dcterms:created xsi:type="dcterms:W3CDTF">2014-03-31T18:02:54Z</dcterms:created>
  <dcterms:modified xsi:type="dcterms:W3CDTF">2014-04-08T09:18:56Z</dcterms:modified>
</cp:coreProperties>
</file>