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1" r:id="rId10"/>
    <p:sldId id="262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0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5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21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9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5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2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0E89-74FD-488E-80BA-0ECBF7ECBB64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Корзинная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9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корзины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данной </a:t>
            </a:r>
            <a:r>
              <a:rPr lang="ru-RU" dirty="0" smtClean="0"/>
              <a:t>реализации для </a:t>
            </a:r>
            <a:r>
              <a:rPr lang="en-US" dirty="0" smtClean="0"/>
              <a:t>CUDA </a:t>
            </a:r>
            <a:r>
              <a:rPr lang="ru-RU" dirty="0" smtClean="0"/>
              <a:t>каждая корзина сортируется отдельной нитью с помощью реализованного алгоритма пузырьковой сортировки</a:t>
            </a:r>
          </a:p>
          <a:p>
            <a:pPr algn="just"/>
            <a:r>
              <a:rPr lang="ru-RU" dirty="0"/>
              <a:t>В данной реализации для </a:t>
            </a:r>
            <a:r>
              <a:rPr lang="en-US" dirty="0" smtClean="0"/>
              <a:t>MPI </a:t>
            </a:r>
            <a:r>
              <a:rPr lang="ru-RU" dirty="0" smtClean="0"/>
              <a:t>каждая корзина</a:t>
            </a:r>
            <a:r>
              <a:rPr lang="en-US" dirty="0" smtClean="0"/>
              <a:t> </a:t>
            </a:r>
            <a:r>
              <a:rPr lang="ru-RU" dirty="0" smtClean="0"/>
              <a:t>сортируется соответствующим процессом вызовом библиотечной функции </a:t>
            </a:r>
            <a:r>
              <a:rPr lang="en-US" b="1" dirty="0" err="1" smtClean="0"/>
              <a:t>qsort</a:t>
            </a:r>
            <a:r>
              <a:rPr lang="en-US" dirty="0" smtClean="0"/>
              <a:t>, </a:t>
            </a:r>
            <a:r>
              <a:rPr lang="ru-RU" dirty="0" smtClean="0"/>
              <a:t>реализующей алгоритм быстрой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0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корзин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данной реализации алгоритма корзинной сортировки </a:t>
            </a:r>
            <a:r>
              <a:rPr lang="ru-RU" dirty="0"/>
              <a:t>при данном способе выбора корзин, все пары элементов в двух разных корзинах будут находится в том же отношении сравнения, что и номера этих корзин</a:t>
            </a:r>
            <a:r>
              <a:rPr lang="ru-RU" dirty="0" smtClean="0"/>
              <a:t>. Поэтому достаточно соединить содержимое </a:t>
            </a:r>
            <a:r>
              <a:rPr lang="ru-RU" dirty="0"/>
              <a:t>корзин в порядке </a:t>
            </a:r>
            <a:r>
              <a:rPr lang="ru-RU" dirty="0" smtClean="0"/>
              <a:t>номеров корзин</a:t>
            </a:r>
          </a:p>
          <a:p>
            <a:pPr lvl="1" algn="just"/>
            <a:r>
              <a:rPr lang="ru-RU" dirty="0"/>
              <a:t>В данной реализации для </a:t>
            </a:r>
            <a:r>
              <a:rPr lang="en-US" dirty="0"/>
              <a:t>CUDA </a:t>
            </a:r>
            <a:r>
              <a:rPr lang="ru-RU" dirty="0" smtClean="0"/>
              <a:t>слияние корзин в итоговый массив производится одной нитью, но это может быть разделено на много параллельных нитей</a:t>
            </a:r>
          </a:p>
          <a:p>
            <a:pPr lvl="1" algn="just"/>
            <a:r>
              <a:rPr lang="ru-RU" dirty="0"/>
              <a:t>В данной реализации для </a:t>
            </a:r>
            <a:r>
              <a:rPr lang="en-US" dirty="0" smtClean="0"/>
              <a:t>MPI</a:t>
            </a:r>
            <a:r>
              <a:rPr lang="en-US" dirty="0"/>
              <a:t> 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перебирает все номера корзин, запрашивает очередную корзину у процесса с номером </a:t>
            </a:r>
            <a:r>
              <a:rPr lang="en-US" dirty="0" err="1" smtClean="0"/>
              <a:t>id%nrank</a:t>
            </a:r>
            <a:r>
              <a:rPr lang="ru-RU" dirty="0" smtClean="0"/>
              <a:t> и добавляет полученные от процесса данные к итоговому массиву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2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/>
              <a:t>корзинной сортировки </a:t>
            </a:r>
            <a:r>
              <a:rPr lang="ru-RU" dirty="0" smtClean="0"/>
              <a:t>с </a:t>
            </a:r>
            <a:r>
              <a:rPr lang="ru-RU" dirty="0"/>
              <a:t>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Хост-процесс формирует исходный массив и каждый элемент</a:t>
            </a:r>
            <a:r>
              <a:rPr lang="en-US" dirty="0" smtClean="0"/>
              <a:t> e</a:t>
            </a:r>
            <a:r>
              <a:rPr lang="ru-RU" dirty="0" smtClean="0"/>
              <a:t> рассылает </a:t>
            </a:r>
            <a:r>
              <a:rPr lang="ru-RU" dirty="0" err="1" smtClean="0"/>
              <a:t>брэдкастом</a:t>
            </a:r>
            <a:r>
              <a:rPr lang="ru-RU" dirty="0" smtClean="0"/>
              <a:t> для всех процессов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/>
              <a:t>Каждый процесс получает из </a:t>
            </a:r>
            <a:r>
              <a:rPr lang="ru-RU" dirty="0" err="1" smtClean="0"/>
              <a:t>брэдкаста</a:t>
            </a:r>
            <a:r>
              <a:rPr lang="ru-RU" dirty="0" smtClean="0"/>
              <a:t> элемент</a:t>
            </a:r>
            <a:r>
              <a:rPr lang="en-US" dirty="0" smtClean="0"/>
              <a:t> e</a:t>
            </a:r>
            <a:endParaRPr lang="ru-RU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ru-RU" dirty="0" smtClean="0"/>
              <a:t>вычисляет номер корзины </a:t>
            </a:r>
            <a:r>
              <a:rPr lang="en-US" dirty="0" smtClean="0"/>
              <a:t>k </a:t>
            </a:r>
            <a:r>
              <a:rPr lang="ru-RU" dirty="0" smtClean="0"/>
              <a:t>для элемента</a:t>
            </a:r>
            <a:r>
              <a:rPr lang="en-US" dirty="0" smtClean="0"/>
              <a:t> e</a:t>
            </a:r>
            <a:endParaRPr lang="ru-RU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/>
              <a:t>Если корзина обслуживается данным процессом, то </a:t>
            </a:r>
          </a:p>
          <a:p>
            <a:pPr marL="1200150" lvl="2" indent="-342900" algn="just">
              <a:buFont typeface="+mj-lt"/>
              <a:buAutoNum type="arabicPeriod"/>
            </a:pPr>
            <a:r>
              <a:rPr lang="ru-RU" dirty="0" smtClean="0"/>
              <a:t>Процесс добавляет элемент </a:t>
            </a:r>
            <a:r>
              <a:rPr lang="en-US" dirty="0" smtClean="0"/>
              <a:t>e </a:t>
            </a:r>
            <a:r>
              <a:rPr lang="ru-RU" dirty="0" smtClean="0"/>
              <a:t>в соответствующую корзину </a:t>
            </a:r>
            <a:r>
              <a:rPr lang="en-US" dirty="0" smtClean="0"/>
              <a:t>k </a:t>
            </a:r>
            <a:r>
              <a:rPr lang="ru-RU" dirty="0" smtClean="0"/>
              <a:t>в памяти процесса</a:t>
            </a:r>
          </a:p>
          <a:p>
            <a:pPr marL="400050" algn="just">
              <a:buFont typeface="+mj-lt"/>
              <a:buAutoNum type="arabicPeriod"/>
            </a:pPr>
            <a:r>
              <a:rPr lang="ru-RU" dirty="0" smtClean="0"/>
              <a:t>Все процессы сортируют каждую обслуживаемую корзину</a:t>
            </a:r>
          </a:p>
          <a:p>
            <a:pPr marL="400050" algn="just">
              <a:buFont typeface="+mj-lt"/>
              <a:buAutoNum type="arabicPeriod"/>
            </a:pPr>
            <a:r>
              <a:rPr lang="ru-RU" dirty="0" smtClean="0"/>
              <a:t>Хост-процесс последовательно перебирает номера корзин </a:t>
            </a:r>
            <a:r>
              <a:rPr lang="en-US" dirty="0" smtClean="0"/>
              <a:t>k</a:t>
            </a:r>
            <a:endParaRPr lang="ru-RU" dirty="0" smtClean="0"/>
          </a:p>
          <a:p>
            <a:pPr marL="800100" lvl="1" algn="just">
              <a:buFont typeface="+mj-lt"/>
              <a:buAutoNum type="arabicPeriod"/>
            </a:pPr>
            <a:r>
              <a:rPr lang="ru-RU" dirty="0" smtClean="0"/>
              <a:t>Для каждого номера корзины хост-процесс определяет номер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процесса, который обслуживает данную корзину</a:t>
            </a:r>
          </a:p>
          <a:p>
            <a:pPr marL="800100" lvl="1" algn="just">
              <a:buFont typeface="+mj-lt"/>
              <a:buAutoNum type="arabicPeriod"/>
            </a:pPr>
            <a:r>
              <a:rPr lang="ru-RU" dirty="0" smtClean="0"/>
              <a:t>Хост-процесс запрашивает у процесса </a:t>
            </a:r>
            <a:r>
              <a:rPr lang="ru-RU" dirty="0"/>
              <a:t>номер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smtClean="0"/>
              <a:t>содержимое корзины </a:t>
            </a:r>
            <a:r>
              <a:rPr lang="en-US" dirty="0" smtClean="0"/>
              <a:t>k </a:t>
            </a:r>
            <a:r>
              <a:rPr lang="ru-RU" dirty="0" smtClean="0"/>
              <a:t>и присоединяет его к итоговому массиву</a:t>
            </a:r>
            <a:endParaRPr lang="ru-RU" dirty="0"/>
          </a:p>
          <a:p>
            <a:pPr marL="800100" lvl="1" indent="-3429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00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корзинной сортировки с использованием </a:t>
            </a:r>
            <a:r>
              <a:rPr lang="ru-RU" dirty="0"/>
              <a:t>CUDA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Исходный массив размера </a:t>
            </a:r>
            <a:r>
              <a:rPr lang="en-US" dirty="0" smtClean="0"/>
              <a:t>N </a:t>
            </a:r>
            <a:r>
              <a:rPr lang="ru-RU" dirty="0" smtClean="0"/>
              <a:t>загружается в память </a:t>
            </a:r>
            <a:r>
              <a:rPr lang="en-US" dirty="0" smtClean="0"/>
              <a:t>GPU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выделяется </a:t>
            </a:r>
            <a:r>
              <a:rPr lang="en-US" dirty="0" smtClean="0"/>
              <a:t>K </a:t>
            </a:r>
            <a:r>
              <a:rPr lang="ru-RU" dirty="0" smtClean="0"/>
              <a:t>блоков памяти размера </a:t>
            </a:r>
            <a:r>
              <a:rPr lang="en-US" dirty="0" smtClean="0"/>
              <a:t>N</a:t>
            </a:r>
            <a:r>
              <a:rPr lang="ru-RU" dirty="0" smtClean="0"/>
              <a:t>, где </a:t>
            </a:r>
            <a:r>
              <a:rPr lang="en-US" dirty="0" smtClean="0"/>
              <a:t>K</a:t>
            </a:r>
            <a:r>
              <a:rPr lang="ru-RU" dirty="0" smtClean="0"/>
              <a:t> – общее число корзин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запускается параллельное выполнение процессов </a:t>
            </a:r>
            <a:r>
              <a:rPr lang="en-US" dirty="0" smtClean="0"/>
              <a:t>K </a:t>
            </a:r>
            <a:r>
              <a:rPr lang="ru-RU" dirty="0" smtClean="0"/>
              <a:t>для каждой корзины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ru-RU" dirty="0" smtClean="0"/>
              <a:t>для корзины для каждого элемента исходного массива вычисляет номер корзины</a:t>
            </a:r>
            <a:r>
              <a:rPr lang="en-US" dirty="0" smtClean="0"/>
              <a:t> k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t </a:t>
            </a:r>
            <a:r>
              <a:rPr lang="ru-RU" dirty="0" smtClean="0"/>
              <a:t>равно </a:t>
            </a:r>
            <a:r>
              <a:rPr lang="en-US" dirty="0" smtClean="0"/>
              <a:t>k, </a:t>
            </a:r>
            <a:r>
              <a:rPr lang="ru-RU" dirty="0" smtClean="0"/>
              <a:t>то</a:t>
            </a:r>
          </a:p>
          <a:p>
            <a:pPr lvl="2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 smtClean="0"/>
              <a:t>t </a:t>
            </a:r>
            <a:r>
              <a:rPr lang="ru-RU" dirty="0" smtClean="0"/>
              <a:t>для корзины копирует элемент в свою корзину 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/>
              <a:t>t </a:t>
            </a:r>
            <a:r>
              <a:rPr lang="ru-RU" dirty="0"/>
              <a:t>для </a:t>
            </a:r>
            <a:r>
              <a:rPr lang="ru-RU" dirty="0" smtClean="0"/>
              <a:t>корзины сортирует свою корзину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 smtClean="0"/>
              <a:t>запускается процедура слияния всех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</a:t>
            </a:r>
          </a:p>
          <a:p>
            <a:pPr lvl="1" algn="just">
              <a:buFont typeface="+mj-lt"/>
              <a:buAutoNum type="arabicPeriod"/>
            </a:pPr>
            <a:endParaRPr lang="en-US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6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блочной карманной или корзинной </a:t>
            </a:r>
            <a:r>
              <a:rPr lang="ru-RU" dirty="0" smtClean="0"/>
              <a:t>сортировке (</a:t>
            </a:r>
            <a:r>
              <a:rPr lang="ru-RU" dirty="0" err="1"/>
              <a:t>Bucket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) сортируемые элементы </a:t>
            </a:r>
            <a:r>
              <a:rPr lang="ru-RU" dirty="0" smtClean="0"/>
              <a:t>распределяются между </a:t>
            </a:r>
            <a:r>
              <a:rPr lang="ru-RU" dirty="0"/>
              <a:t>конечным числом отдельных блоков(карманов, корзин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блок затем сортируется отдельно </a:t>
            </a:r>
            <a:r>
              <a:rPr lang="ru-RU" dirty="0" smtClean="0"/>
              <a:t>либо рекурсивно </a:t>
            </a:r>
            <a:r>
              <a:rPr lang="ru-RU" dirty="0"/>
              <a:t>тем же методом либо другим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элементы помещают обратно в массив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этой </a:t>
            </a:r>
            <a:r>
              <a:rPr lang="ru-RU" dirty="0" smtClean="0"/>
              <a:t>сортировки характерно </a:t>
            </a:r>
            <a:r>
              <a:rPr lang="ru-RU" dirty="0"/>
              <a:t>линейное время исполнения.</a:t>
            </a:r>
          </a:p>
          <a:p>
            <a:pPr algn="just"/>
            <a:r>
              <a:rPr lang="ru-RU" dirty="0"/>
              <a:t>Алгоритм требует знаний о природе сортируемых данных, выходящих за рамки функций "сравнить" </a:t>
            </a:r>
            <a:r>
              <a:rPr lang="ru-RU" dirty="0" smtClean="0"/>
              <a:t>и "поменять </a:t>
            </a:r>
            <a:r>
              <a:rPr lang="ru-RU" dirty="0"/>
              <a:t>местами", достаточных для сортировки слиянием, сортировки пирамидой, быстрой </a:t>
            </a:r>
            <a:r>
              <a:rPr lang="ru-RU" dirty="0" smtClean="0"/>
              <a:t>сортировки, сортировки </a:t>
            </a:r>
            <a:r>
              <a:rPr lang="ru-RU" dirty="0"/>
              <a:t>Шелла, сортировки вставкой.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1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Данная реализация алгоритма реализует сортировку целых чисел и использует в качестве номера корзины старшие </a:t>
            </a:r>
            <a:r>
              <a:rPr lang="en-US" dirty="0" smtClean="0"/>
              <a:t>k</a:t>
            </a:r>
            <a:r>
              <a:rPr lang="ru-RU" dirty="0" smtClean="0"/>
              <a:t> двоичных разрядов числа, при этом номер корзины определяется вызовом метода </a:t>
            </a:r>
            <a:r>
              <a:rPr lang="en-US" b="1" dirty="0" err="1" smtClean="0"/>
              <a:t>fn_indexator</a:t>
            </a:r>
            <a:endParaRPr lang="ru-RU" b="1" dirty="0" smtClean="0"/>
          </a:p>
          <a:p>
            <a:pPr algn="just"/>
            <a:r>
              <a:rPr lang="ru-RU" dirty="0" smtClean="0"/>
              <a:t>Очевидно, что при данном способе выбора корзин, все пары элементов в двух разных корзинах будут находится в том же отношении сравнения, что и номера этих корзин.</a:t>
            </a:r>
          </a:p>
          <a:p>
            <a:pPr algn="just"/>
            <a:r>
              <a:rPr lang="ru-RU" dirty="0" smtClean="0"/>
              <a:t>Поэтому, в данной реализации, для сортировки исходного массива применяется следующий алгоритм</a:t>
            </a:r>
            <a:r>
              <a:rPr lang="en-US" dirty="0" smtClean="0"/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Все элементы распределяются по корзинам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Производится сортировка корзины стандартной сортировкой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Производится соединение корзин в порядке их номеров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01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Корзинная сортировка</a:t>
            </a:r>
          </a:p>
        </p:txBody>
      </p:sp>
      <p:sp>
        <p:nvSpPr>
          <p:cNvPr id="62" name="Объект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Схема сортировки целочисленного массива корзинной сортировкой</a:t>
            </a:r>
            <a:endParaRPr lang="ru-RU" baseline="30000" dirty="0"/>
          </a:p>
        </p:txBody>
      </p:sp>
      <p:sp>
        <p:nvSpPr>
          <p:cNvPr id="63" name="Облако 62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64" name="Облако 63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№0</a:t>
            </a:r>
            <a:endParaRPr lang="ru-RU" baseline="30000" dirty="0"/>
          </a:p>
        </p:txBody>
      </p:sp>
      <p:sp>
        <p:nvSpPr>
          <p:cNvPr id="65" name="Облако 64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№1</a:t>
            </a:r>
            <a:endParaRPr lang="ru-RU" baseline="30000" dirty="0" smtClean="0"/>
          </a:p>
        </p:txBody>
      </p:sp>
      <p:sp>
        <p:nvSpPr>
          <p:cNvPr id="66" name="Облако 65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 smtClean="0"/>
              <a:t>-1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68" name="Прямоугольник 67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69" name="Прямоугольник 68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70" name="Прямоугольник 69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Стрелка вниз 73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Стрелка вниз 74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 вниз 75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низ 76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 вниз 77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5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элементов по корзинам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В данной реализации каждый параллельный поток просматривает все элементы исходного массива</a:t>
            </a:r>
          </a:p>
          <a:p>
            <a:pPr algn="just"/>
            <a:r>
              <a:rPr lang="ru-RU" dirty="0" smtClean="0"/>
              <a:t>Для каждого элемента массива поток определяет номер корзины и, если поток отвечает за обслуживание данной корзины, то копирует элемент в соответствующую корзину – аналогично, как покупатель с супермаркете – проходит мимо всех товаров в магазине и набирает их в свою корзину.</a:t>
            </a:r>
          </a:p>
          <a:p>
            <a:pPr algn="just"/>
            <a:r>
              <a:rPr lang="ru-RU" dirty="0" smtClean="0"/>
              <a:t>В реализации для </a:t>
            </a:r>
            <a:r>
              <a:rPr lang="en-US" dirty="0" smtClean="0"/>
              <a:t>CUDA </a:t>
            </a:r>
            <a:r>
              <a:rPr lang="ru-RU" dirty="0" smtClean="0"/>
              <a:t>таких нитей запускается равное максимальному количеству корзин и каждая нить обслуживает только одну корзину</a:t>
            </a:r>
          </a:p>
          <a:p>
            <a:pPr algn="just"/>
            <a:r>
              <a:rPr lang="ru-RU" dirty="0"/>
              <a:t>В реализации для </a:t>
            </a:r>
            <a:r>
              <a:rPr lang="en-US" dirty="0" smtClean="0"/>
              <a:t>MPI </a:t>
            </a:r>
            <a:r>
              <a:rPr lang="ru-RU" dirty="0" smtClean="0"/>
              <a:t>отдельный процесс может обслуживать одновременно несколько корзин, при этом признаком, что процесс обслуживает данную корзину является выполнение равенства </a:t>
            </a:r>
          </a:p>
          <a:p>
            <a:pPr marL="0" indent="0" algn="ctr">
              <a:buNone/>
            </a:pPr>
            <a:r>
              <a:rPr lang="en-US" b="1" dirty="0" err="1" smtClean="0"/>
              <a:t>id%nrank</a:t>
            </a:r>
            <a:r>
              <a:rPr lang="en-US" b="1" dirty="0" smtClean="0"/>
              <a:t> </a:t>
            </a:r>
            <a:r>
              <a:rPr lang="en-US" b="1" dirty="0"/>
              <a:t>== </a:t>
            </a:r>
            <a:r>
              <a:rPr lang="en-US" b="1" dirty="0" err="1"/>
              <a:t>myrank</a:t>
            </a:r>
            <a:endParaRPr lang="ru-RU" b="1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0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9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73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элементов по корзинам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Поэтому все нити просто просматривают элементы исходного массива и копируют нужные элементы в корзину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процесса, отвечающего за ввод-вывод информации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Поэтому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</a:t>
            </a:r>
            <a:r>
              <a:rPr lang="ru-RU" dirty="0" err="1" smtClean="0"/>
              <a:t>брэдкаст</a:t>
            </a:r>
            <a:r>
              <a:rPr lang="ru-RU" dirty="0" smtClean="0"/>
              <a:t> со значением очередного элемента всем </a:t>
            </a:r>
            <a:r>
              <a:rPr lang="en-US" dirty="0" smtClean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 </a:t>
            </a:r>
            <a:r>
              <a:rPr lang="ru-RU" dirty="0" smtClean="0"/>
              <a:t>процессам с помощью метода </a:t>
            </a:r>
            <a:r>
              <a:rPr lang="en-US" dirty="0" err="1" smtClean="0"/>
              <a:t>MPI_Bcast</a:t>
            </a:r>
            <a:endParaRPr lang="ru-RU" dirty="0" smtClean="0"/>
          </a:p>
          <a:p>
            <a:pPr lvl="1"/>
            <a:r>
              <a:rPr lang="ru-RU" dirty="0" smtClean="0"/>
              <a:t>Каждый процесс проверяет, что данный разосланный элемент содержится в обслуживаемой корзине и сохраняет в соответствующей корзине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памяти под корзины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заранее не известно сколько элементов будет скопировано в каждую корзину, то в данной реализации алгоритма под каждую корзину резервируется память в размере исходного массива</a:t>
            </a:r>
          </a:p>
          <a:p>
            <a:pPr algn="just"/>
            <a:r>
              <a:rPr lang="ru-RU" dirty="0"/>
              <a:t>Резервирование памяти под </a:t>
            </a:r>
            <a:r>
              <a:rPr lang="ru-RU" dirty="0" smtClean="0"/>
              <a:t>корзины может быть оптимизированно, чтобы уменьшить размер суммарно резервируемой памяти до размера исходного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95748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914</Words>
  <Application>Microsoft Office PowerPoint</Application>
  <PresentationFormat>Широкоэкранный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Корзинная сортировка</vt:lpstr>
      <vt:lpstr>Корзинная сортировка</vt:lpstr>
      <vt:lpstr>Корзинная сортировка</vt:lpstr>
      <vt:lpstr>Презентация PowerPoint</vt:lpstr>
      <vt:lpstr>Распределение элементов по корзинам</vt:lpstr>
      <vt:lpstr>Параметры алгоритма</vt:lpstr>
      <vt:lpstr>Ограничения в реализации алгоритма</vt:lpstr>
      <vt:lpstr>Распределение элементов по корзинам</vt:lpstr>
      <vt:lpstr>Резервирование памяти под корзины</vt:lpstr>
      <vt:lpstr>Сортировка корзины</vt:lpstr>
      <vt:lpstr>Соединение корзин</vt:lpstr>
      <vt:lpstr>Алгоритм корзинной сортировки с использованием MPI</vt:lpstr>
      <vt:lpstr>Алгоритм корзинной сортировки с использованием CUDA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Корзинная сортировка</dc:title>
  <dc:creator>User</dc:creator>
  <cp:lastModifiedBy>User</cp:lastModifiedBy>
  <cp:revision>32</cp:revision>
  <dcterms:created xsi:type="dcterms:W3CDTF">2014-03-31T21:54:10Z</dcterms:created>
  <dcterms:modified xsi:type="dcterms:W3CDTF">2014-04-08T09:38:09Z</dcterms:modified>
</cp:coreProperties>
</file>