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8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2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4DD448-9E40-4228-BE6F-5A48284476B9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A0B409D-0BE2-40E2-8DEA-DA0989C5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Сортировка слияниями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Слияние двух или нескольких отсортированных массивов в один отсортированный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слияниями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сортировки слияниями</a:t>
            </a:r>
            <a:endParaRPr lang="ru-RU" dirty="0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2008998" y="3456545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низ 19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8255452" y="530606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017984" y="4477407"/>
            <a:ext cx="43355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52909" y="4475032"/>
            <a:ext cx="391929" cy="23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137339" y="4477407"/>
            <a:ext cx="33107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857977" y="4460454"/>
            <a:ext cx="706140" cy="26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780260" y="4459673"/>
            <a:ext cx="358665" cy="2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блако 35"/>
          <p:cNvSpPr/>
          <p:nvPr/>
        </p:nvSpPr>
        <p:spPr>
          <a:xfrm>
            <a:off x="2006159" y="3986732"/>
            <a:ext cx="445379" cy="2236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блако 36"/>
          <p:cNvSpPr/>
          <p:nvPr/>
        </p:nvSpPr>
        <p:spPr>
          <a:xfrm>
            <a:off x="2552909" y="4004198"/>
            <a:ext cx="466188" cy="206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блако 37"/>
          <p:cNvSpPr/>
          <p:nvPr/>
        </p:nvSpPr>
        <p:spPr>
          <a:xfrm>
            <a:off x="3120468" y="3981562"/>
            <a:ext cx="422200" cy="2444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блако 38"/>
          <p:cNvSpPr/>
          <p:nvPr/>
        </p:nvSpPr>
        <p:spPr>
          <a:xfrm>
            <a:off x="3857977" y="4016997"/>
            <a:ext cx="706140" cy="219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блако 39"/>
          <p:cNvSpPr/>
          <p:nvPr/>
        </p:nvSpPr>
        <p:spPr>
          <a:xfrm>
            <a:off x="4765831" y="3997125"/>
            <a:ext cx="358665" cy="208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7629406" y="4475032"/>
            <a:ext cx="433552" cy="2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190186" y="4475032"/>
            <a:ext cx="843454" cy="2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блако 42"/>
          <p:cNvSpPr/>
          <p:nvPr/>
        </p:nvSpPr>
        <p:spPr>
          <a:xfrm>
            <a:off x="7629406" y="4016997"/>
            <a:ext cx="433552" cy="2198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блако 43"/>
          <p:cNvSpPr/>
          <p:nvPr/>
        </p:nvSpPr>
        <p:spPr>
          <a:xfrm>
            <a:off x="8190186" y="4016997"/>
            <a:ext cx="843454" cy="216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endCxn id="36" idx="3"/>
          </p:cNvCxnSpPr>
          <p:nvPr/>
        </p:nvCxnSpPr>
        <p:spPr>
          <a:xfrm flipH="1">
            <a:off x="2228849" y="3771644"/>
            <a:ext cx="222689" cy="2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" idx="1"/>
            <a:endCxn id="37" idx="3"/>
          </p:cNvCxnSpPr>
          <p:nvPr/>
        </p:nvCxnSpPr>
        <p:spPr>
          <a:xfrm>
            <a:off x="2784269" y="3803017"/>
            <a:ext cx="1734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38" idx="3"/>
          </p:cNvCxnSpPr>
          <p:nvPr/>
        </p:nvCxnSpPr>
        <p:spPr>
          <a:xfrm>
            <a:off x="3137339" y="3803017"/>
            <a:ext cx="194229" cy="1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4145978" y="3791912"/>
            <a:ext cx="127305" cy="2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40" idx="3"/>
          </p:cNvCxnSpPr>
          <p:nvPr/>
        </p:nvCxnSpPr>
        <p:spPr>
          <a:xfrm>
            <a:off x="4754372" y="3762323"/>
            <a:ext cx="190792" cy="24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43" idx="3"/>
          </p:cNvCxnSpPr>
          <p:nvPr/>
        </p:nvCxnSpPr>
        <p:spPr>
          <a:xfrm flipH="1">
            <a:off x="7846182" y="3840920"/>
            <a:ext cx="102476" cy="18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44" idx="3"/>
          </p:cNvCxnSpPr>
          <p:nvPr/>
        </p:nvCxnSpPr>
        <p:spPr>
          <a:xfrm>
            <a:off x="8513379" y="3852464"/>
            <a:ext cx="98534" cy="1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низ 62"/>
          <p:cNvSpPr/>
          <p:nvPr/>
        </p:nvSpPr>
        <p:spPr>
          <a:xfrm>
            <a:off x="2108160" y="4750324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>
            <a:off x="2581601" y="4758021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низ 64"/>
          <p:cNvSpPr/>
          <p:nvPr/>
        </p:nvSpPr>
        <p:spPr>
          <a:xfrm>
            <a:off x="3124407" y="4740928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низ 65"/>
          <p:cNvSpPr/>
          <p:nvPr/>
        </p:nvSpPr>
        <p:spPr>
          <a:xfrm>
            <a:off x="4029821" y="475999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 вниз 66"/>
          <p:cNvSpPr/>
          <p:nvPr/>
        </p:nvSpPr>
        <p:spPr>
          <a:xfrm>
            <a:off x="4783566" y="4758021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низ 67"/>
          <p:cNvSpPr/>
          <p:nvPr/>
        </p:nvSpPr>
        <p:spPr>
          <a:xfrm>
            <a:off x="7684585" y="4759765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трелка вниз 68"/>
          <p:cNvSpPr/>
          <p:nvPr/>
        </p:nvSpPr>
        <p:spPr>
          <a:xfrm>
            <a:off x="8470023" y="4743467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Стрелка вниз 69"/>
          <p:cNvSpPr/>
          <p:nvPr/>
        </p:nvSpPr>
        <p:spPr>
          <a:xfrm>
            <a:off x="2108159" y="429021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низ 70"/>
          <p:cNvSpPr/>
          <p:nvPr/>
        </p:nvSpPr>
        <p:spPr>
          <a:xfrm>
            <a:off x="2581601" y="427688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трелка вниз 71"/>
          <p:cNvSpPr/>
          <p:nvPr/>
        </p:nvSpPr>
        <p:spPr>
          <a:xfrm>
            <a:off x="3118259" y="427716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низ 72"/>
          <p:cNvSpPr/>
          <p:nvPr/>
        </p:nvSpPr>
        <p:spPr>
          <a:xfrm>
            <a:off x="4029820" y="4277165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низ 73"/>
          <p:cNvSpPr/>
          <p:nvPr/>
        </p:nvSpPr>
        <p:spPr>
          <a:xfrm>
            <a:off x="4779784" y="427688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Стрелка вниз 74"/>
          <p:cNvSpPr/>
          <p:nvPr/>
        </p:nvSpPr>
        <p:spPr>
          <a:xfrm>
            <a:off x="7655813" y="4276542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 вниз 75"/>
          <p:cNvSpPr/>
          <p:nvPr/>
        </p:nvSpPr>
        <p:spPr>
          <a:xfrm>
            <a:off x="8417048" y="4285620"/>
            <a:ext cx="323193" cy="15075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Использование сортировки слияниями при параллельной обработке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Алгоритм слияния двух или нескольких отсортированных массивов в один отсортированный </a:t>
            </a:r>
            <a:r>
              <a:rPr lang="ru-RU" dirty="0" smtClean="0"/>
              <a:t>массив используется при параллельной обработке обычно только как часть общего алгоритма, выполняемого в потоке или на процессоре, поскольку не может быть разделён на независимые задачи, выполняемые параллельно. Для этого алгоритма требуется последовательный доступ к данным </a:t>
            </a:r>
            <a:r>
              <a:rPr lang="ru-RU" dirty="0" err="1" smtClean="0"/>
              <a:t>подмассивов</a:t>
            </a:r>
            <a:r>
              <a:rPr lang="ru-RU" dirty="0" smtClean="0"/>
              <a:t>-очередей.</a:t>
            </a:r>
          </a:p>
          <a:p>
            <a:pPr algn="just"/>
            <a:r>
              <a:rPr lang="ru-RU" dirty="0" smtClean="0"/>
              <a:t>Параллельность сортировки слияниями может быть получена только на параллельной обработке </a:t>
            </a:r>
            <a:r>
              <a:rPr lang="ru-RU" dirty="0" err="1" smtClean="0"/>
              <a:t>подмассивов</a:t>
            </a:r>
            <a:r>
              <a:rPr lang="ru-RU" dirty="0" smtClean="0"/>
              <a:t>, на которые будет разделён исходный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отсортированный массив</a:t>
            </a:r>
            <a:r>
              <a:rPr lang="en-US" dirty="0" smtClean="0"/>
              <a:t>?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В математике на произвольном множестве </a:t>
            </a:r>
            <a:r>
              <a:rPr lang="en-US" dirty="0" smtClean="0"/>
              <a:t>G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 задано отношение </a:t>
            </a:r>
            <a:r>
              <a:rPr lang="el-GR" dirty="0" smtClean="0"/>
              <a:t>ρ</a:t>
            </a:r>
            <a:r>
              <a:rPr lang="ru-RU" dirty="0" smtClean="0"/>
              <a:t>, называемое отношением сравнения, если для любых </a:t>
            </a:r>
            <a:r>
              <a:rPr lang="en-US" dirty="0" smtClean="0"/>
              <a:t>a, b, c </a:t>
            </a:r>
            <a:r>
              <a:rPr lang="ru-RU" dirty="0" smtClean="0"/>
              <a:t>из </a:t>
            </a:r>
            <a:r>
              <a:rPr lang="en-US" dirty="0" smtClean="0"/>
              <a:t>G </a:t>
            </a:r>
            <a:r>
              <a:rPr lang="ru-RU" dirty="0" smtClean="0"/>
              <a:t>выполняется условие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ctr">
              <a:buNone/>
            </a:pPr>
            <a:r>
              <a:rPr lang="ru-RU" sz="2800" b="1" dirty="0" smtClean="0"/>
              <a:t>Если </a:t>
            </a:r>
            <a:r>
              <a:rPr lang="en-US" sz="2800" b="1" dirty="0" smtClean="0"/>
              <a:t>(a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b)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(b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c), </a:t>
            </a:r>
            <a:r>
              <a:rPr lang="ru-RU" sz="2800" b="1" dirty="0" smtClean="0"/>
              <a:t>то (</a:t>
            </a:r>
            <a:r>
              <a:rPr lang="en-US" sz="2800" b="1" dirty="0" smtClean="0"/>
              <a:t>a</a:t>
            </a:r>
            <a:r>
              <a:rPr lang="ru-RU" sz="2800" b="1" dirty="0" smtClean="0"/>
              <a:t> </a:t>
            </a:r>
            <a:r>
              <a:rPr lang="el-GR" sz="2800" b="1" dirty="0" smtClean="0"/>
              <a:t>ρ</a:t>
            </a:r>
            <a:r>
              <a:rPr lang="en-US" sz="2800" b="1" dirty="0" smtClean="0"/>
              <a:t> c)</a:t>
            </a:r>
          </a:p>
          <a:p>
            <a:pPr algn="just"/>
            <a:r>
              <a:rPr lang="ru-RU" dirty="0" smtClean="0"/>
              <a:t>Для кольца целых чисел или полей действительных чисел таким отношением сравнения является привычное нам отношение сравнения </a:t>
            </a:r>
            <a:r>
              <a:rPr lang="en-US" dirty="0" smtClean="0"/>
              <a:t>“</a:t>
            </a:r>
            <a:r>
              <a:rPr lang="ru-RU" dirty="0" smtClean="0"/>
              <a:t>больше-меньше</a:t>
            </a:r>
            <a:r>
              <a:rPr lang="en-US" dirty="0" smtClean="0"/>
              <a:t>” </a:t>
            </a:r>
            <a:r>
              <a:rPr lang="ru-RU" dirty="0" smtClean="0"/>
              <a:t>и обозначаемое символами </a:t>
            </a:r>
          </a:p>
          <a:p>
            <a:pPr marL="0" indent="0" algn="ctr">
              <a:buNone/>
            </a:pPr>
            <a:r>
              <a:rPr lang="en-US" sz="3600" b="1" dirty="0" smtClean="0"/>
              <a:t>&lt;</a:t>
            </a:r>
            <a:r>
              <a:rPr lang="ru-RU" sz="3600" b="1" dirty="0" smtClean="0"/>
              <a:t>   </a:t>
            </a:r>
            <a:r>
              <a:rPr lang="en-US" sz="3600" b="1" dirty="0" smtClean="0"/>
              <a:t> &gt;</a:t>
            </a:r>
            <a:r>
              <a:rPr lang="ru-RU" sz="3600" b="1" dirty="0" smtClean="0"/>
              <a:t>  </a:t>
            </a:r>
            <a:r>
              <a:rPr lang="en-US" sz="3600" b="1" dirty="0" smtClean="0"/>
              <a:t> &lt;=</a:t>
            </a:r>
            <a:r>
              <a:rPr lang="ru-RU" sz="3600" b="1" dirty="0" smtClean="0"/>
              <a:t>    </a:t>
            </a:r>
            <a:r>
              <a:rPr lang="en-US" sz="3600" b="1" dirty="0" smtClean="0"/>
              <a:t>&gt;=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41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отсортированный массив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Одномерный массив </a:t>
            </a:r>
            <a:r>
              <a:rPr lang="en-US" dirty="0" smtClean="0"/>
              <a:t>[a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… , a</a:t>
            </a:r>
            <a:r>
              <a:rPr lang="en-US" baseline="-25000" dirty="0" smtClean="0"/>
              <a:t>N-1</a:t>
            </a:r>
            <a:r>
              <a:rPr lang="en-US" dirty="0" smtClean="0"/>
              <a:t>] </a:t>
            </a:r>
            <a:r>
              <a:rPr lang="ru-RU" dirty="0" smtClean="0"/>
              <a:t>называется отсортированным относительно отношения сравнения </a:t>
            </a:r>
            <a:r>
              <a:rPr lang="el-GR" dirty="0" smtClean="0"/>
              <a:t>ρ</a:t>
            </a:r>
            <a:r>
              <a:rPr lang="ru-RU" dirty="0" smtClean="0"/>
              <a:t> если выполняется условие </a:t>
            </a:r>
            <a:endParaRPr lang="en-US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ru-RU" b="1" dirty="0" smtClean="0"/>
              <a:t>Если </a:t>
            </a:r>
            <a:r>
              <a:rPr lang="en-US" b="1" dirty="0" err="1" smtClean="0"/>
              <a:t>i</a:t>
            </a:r>
            <a:r>
              <a:rPr lang="en-US" b="1" dirty="0" smtClean="0"/>
              <a:t>&lt;j , </a:t>
            </a:r>
            <a:r>
              <a:rPr lang="ru-RU" b="1" dirty="0" smtClean="0"/>
              <a:t>то </a:t>
            </a:r>
            <a:r>
              <a:rPr lang="en-US" b="1" dirty="0" smtClean="0"/>
              <a:t>(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r>
              <a:rPr lang="el-GR" b="1" dirty="0" smtClean="0"/>
              <a:t>ρ</a:t>
            </a:r>
            <a:r>
              <a:rPr lang="en-US" b="1" dirty="0" smtClean="0"/>
              <a:t>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ru-RU" b="1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 наиболее частых ситуациях мы рассматриваем либо массивы целых чисел, либо массивы действительных чисел, и упорядочиваем массивы либо по возрастанию, либо по убыванию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определяется отношение сравнения в программах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/>
                  <a:t>К</a:t>
                </a:r>
                <a:r>
                  <a:rPr lang="ru-RU" dirty="0" smtClean="0"/>
                  <a:t>лассическим способом определения отношения сравнения двух объектов в программах является объявление функции с двумя аргументами – ссылками на сравниваемые объекты или аргументами-</a:t>
                </a:r>
                <a:r>
                  <a:rPr lang="ru-RU" dirty="0" err="1" smtClean="0"/>
                  <a:t>инстансами</a:t>
                </a:r>
                <a:r>
                  <a:rPr lang="ru-RU" dirty="0" smtClean="0"/>
                  <a:t> сравниваемых объектов, профиль которой следующий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&lt; b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</a:t>
                </a:r>
                <a:r>
                  <a:rPr lang="en-US" dirty="0" smtClean="0"/>
                  <a:t>&gt; </a:t>
                </a:r>
                <a:r>
                  <a:rPr lang="en-US" dirty="0"/>
                  <a:t>b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:r>
                  <a:rPr lang="en-US" dirty="0"/>
                  <a:t>a </a:t>
                </a:r>
                <a:r>
                  <a:rPr lang="en-US" dirty="0" smtClean="0"/>
                  <a:t>== </a:t>
                </a:r>
                <a:r>
                  <a:rPr lang="en-US" dirty="0"/>
                  <a:t>b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algn="just"/>
                <a:r>
                  <a:rPr lang="ru-RU" dirty="0" smtClean="0"/>
                  <a:t>Определённая таким образом функция используется в качестве аргумента алгоритма сортировки одномерного массива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654" r="-606" b="-1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определяется отношение сравнения в программах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сравнения двух целых чисел в программах объявляется функция следующего вида</a:t>
            </a:r>
          </a:p>
          <a:p>
            <a:pPr marL="0" indent="0" algn="ctr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compare(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a,int</a:t>
            </a:r>
            <a:r>
              <a:rPr lang="en-US" b="1" dirty="0" smtClean="0"/>
              <a:t> b) { return (a-b); }</a:t>
            </a:r>
            <a:endParaRPr lang="en-US" dirty="0"/>
          </a:p>
          <a:p>
            <a:r>
              <a:rPr lang="ru-RU" dirty="0" smtClean="0"/>
              <a:t>Очевидно, что для такой функции выполнено</a:t>
            </a:r>
          </a:p>
          <a:p>
            <a:pPr marL="0" indent="0" algn="ctr">
              <a:buNone/>
            </a:pPr>
            <a:r>
              <a:rPr lang="en-US" b="1" dirty="0" smtClean="0"/>
              <a:t>compare(</a:t>
            </a:r>
            <a:r>
              <a:rPr lang="en-US" b="1" dirty="0" err="1" smtClean="0"/>
              <a:t>a,b</a:t>
            </a:r>
            <a:r>
              <a:rPr lang="en-US" b="1" dirty="0" smtClean="0"/>
              <a:t>) &lt; 0 </a:t>
            </a:r>
            <a:r>
              <a:rPr lang="ru-RU" b="1" dirty="0" smtClean="0"/>
              <a:t>если </a:t>
            </a:r>
            <a:r>
              <a:rPr lang="en-US" b="1" dirty="0"/>
              <a:t>a &lt; </a:t>
            </a:r>
            <a:r>
              <a:rPr lang="en-US" b="1" dirty="0" smtClean="0"/>
              <a:t>b</a:t>
            </a:r>
          </a:p>
          <a:p>
            <a:pPr marL="0" indent="0" algn="ctr">
              <a:buNone/>
            </a:pPr>
            <a:r>
              <a:rPr lang="en-US" b="1" dirty="0"/>
              <a:t>compare(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b="1" dirty="0" smtClean="0"/>
              <a:t>&gt; 0 </a:t>
            </a:r>
            <a:r>
              <a:rPr lang="ru-RU" b="1" dirty="0"/>
              <a:t>если </a:t>
            </a:r>
            <a:r>
              <a:rPr lang="en-US" b="1" dirty="0"/>
              <a:t>a </a:t>
            </a:r>
            <a:r>
              <a:rPr lang="en-US" b="1" dirty="0" smtClean="0"/>
              <a:t>&gt; </a:t>
            </a:r>
            <a:r>
              <a:rPr lang="en-US" b="1" dirty="0"/>
              <a:t>b</a:t>
            </a:r>
          </a:p>
          <a:p>
            <a:pPr marL="0" indent="0" algn="ctr">
              <a:buNone/>
            </a:pPr>
            <a:r>
              <a:rPr lang="en-US" b="1" dirty="0"/>
              <a:t>compare(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b="1" dirty="0" smtClean="0"/>
              <a:t>== 0 </a:t>
            </a:r>
            <a:r>
              <a:rPr lang="ru-RU" b="1" dirty="0"/>
              <a:t>если </a:t>
            </a:r>
            <a:r>
              <a:rPr lang="en-US" b="1" dirty="0"/>
              <a:t>a </a:t>
            </a:r>
            <a:r>
              <a:rPr lang="en-US" b="1" dirty="0" smtClean="0"/>
              <a:t>== </a:t>
            </a:r>
            <a:r>
              <a:rPr lang="en-US" b="1" dirty="0"/>
              <a:t>b</a:t>
            </a:r>
          </a:p>
          <a:p>
            <a:r>
              <a:rPr lang="ru-RU" dirty="0" smtClean="0"/>
              <a:t>Для определения обратного порядка сортировки достаточно умножить данную функцию на -1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6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Слияние </a:t>
            </a:r>
            <a:r>
              <a:rPr lang="ru-RU" sz="3600" dirty="0" smtClean="0"/>
              <a:t>двух или нескольких </a:t>
            </a:r>
            <a:r>
              <a:rPr lang="ru-RU" sz="3600" dirty="0"/>
              <a:t>отсортированных массивов в один отсортированный </a:t>
            </a:r>
            <a:r>
              <a:rPr lang="ru-RU" sz="3600" dirty="0" smtClean="0"/>
              <a:t>массив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Базовым алгоритмом для алгоритма сортировки слияниями является алгоритм слияния </a:t>
            </a:r>
            <a:r>
              <a:rPr lang="ru-RU" dirty="0"/>
              <a:t>двух или нескольких отсортированных массивов в один отсортированный </a:t>
            </a:r>
            <a:r>
              <a:rPr lang="ru-RU" dirty="0" smtClean="0"/>
              <a:t>массив</a:t>
            </a:r>
          </a:p>
          <a:p>
            <a:pPr algn="just"/>
            <a:r>
              <a:rPr lang="ru-RU" dirty="0" smtClean="0"/>
              <a:t>На вход алгоритма поступают отсортированные одномерные массивы различной длины. Без ограничения общности, рассмотрим отсортированные </a:t>
            </a:r>
            <a:r>
              <a:rPr lang="ru-RU" dirty="0" err="1" smtClean="0"/>
              <a:t>по-возрастанию</a:t>
            </a:r>
            <a:r>
              <a:rPr lang="ru-RU" dirty="0" smtClean="0"/>
              <a:t> массивы.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Каждый массив рассматривается как очередь из элементов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Пока в очередях есть элементы, то сравниваем первые элементы из очередей и наименьший элемент переносим в конец итогового массива, при этом соответствующая очередь уменьшается.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Если осталась только одна непустая очередь, то все её элементы переносим </a:t>
            </a:r>
            <a:r>
              <a:rPr lang="ru-RU" dirty="0"/>
              <a:t>в конец итогового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0103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Слияние двух или нескольких отсортированных массивов в один отсортированный 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Схема слияния массивов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9848" y="3957618"/>
            <a:ext cx="3155311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>
            <a:off x="4639871" y="3957618"/>
            <a:ext cx="630620" cy="378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99832" y="2624958"/>
            <a:ext cx="952474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Выбор минимального значения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6811965" y="2845675"/>
            <a:ext cx="677917" cy="4256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811965" y="3657600"/>
            <a:ext cx="653007" cy="4177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>
            <a:off x="6881648" y="5029200"/>
            <a:ext cx="608234" cy="402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19223" y="2845675"/>
            <a:ext cx="2979683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819223" y="3657600"/>
            <a:ext cx="2979683" cy="41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819223" y="5056789"/>
            <a:ext cx="2979683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Слияние двух или нескольких отсортированных массивов в один отсортированный 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Алгоритм слияния </a:t>
            </a:r>
            <a:r>
              <a:rPr lang="ru-RU" dirty="0"/>
              <a:t>двух или нескольких отсортированных массивов в один отсортированный </a:t>
            </a:r>
            <a:r>
              <a:rPr lang="ru-RU" dirty="0" smtClean="0"/>
              <a:t>массив применяется также и в других алгоритмах сортировки, например</a:t>
            </a:r>
            <a:r>
              <a:rPr lang="en-US" dirty="0" smtClean="0"/>
              <a:t>:</a:t>
            </a:r>
          </a:p>
          <a:p>
            <a:pPr algn="just"/>
            <a:r>
              <a:rPr lang="ru-RU" dirty="0"/>
              <a:t>Н</a:t>
            </a:r>
            <a:r>
              <a:rPr lang="ru-RU" dirty="0" smtClean="0"/>
              <a:t>а шаге чётно-нечётной сортировки, с реализацией, производящей слияние двух массивов в один отсортированный</a:t>
            </a:r>
          </a:p>
          <a:p>
            <a:pPr algn="just"/>
            <a:r>
              <a:rPr lang="ru-RU" dirty="0" smtClean="0"/>
              <a:t>На шаге </a:t>
            </a:r>
            <a:r>
              <a:rPr lang="ru-RU" dirty="0" err="1" smtClean="0"/>
              <a:t>битонической</a:t>
            </a:r>
            <a:r>
              <a:rPr lang="ru-RU" dirty="0" smtClean="0"/>
              <a:t> сортировки, при слиянии уже отсортированных массивов размера степени двойки.</a:t>
            </a:r>
          </a:p>
          <a:p>
            <a:pPr algn="just"/>
            <a:r>
              <a:rPr lang="ru-RU" dirty="0" smtClean="0"/>
              <a:t>Может также применятся на шаге корзинной сортировки, в зависимости от выбора способа формирования корзин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6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слияниями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сортировки слияниями используется следующий алгоритм</a:t>
            </a:r>
            <a:r>
              <a:rPr lang="en-US" dirty="0" smtClean="0"/>
              <a:t>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Разделяем исходный массив на несколько </a:t>
            </a:r>
            <a:r>
              <a:rPr lang="ru-RU" dirty="0" err="1" smtClean="0"/>
              <a:t>подмассивов</a:t>
            </a:r>
            <a:endParaRPr lang="ru-RU" dirty="0" smtClean="0"/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Производим сортировку каждого массива либо рекурсивным вызовом алгоритма, либо каким-либо другим </a:t>
            </a:r>
            <a:r>
              <a:rPr lang="ru-RU" dirty="0"/>
              <a:t>а</a:t>
            </a:r>
            <a:r>
              <a:rPr lang="ru-RU" dirty="0" smtClean="0"/>
              <a:t>лгоритмом сортировки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ru-RU" dirty="0" smtClean="0"/>
              <a:t>Производим </a:t>
            </a:r>
            <a:r>
              <a:rPr lang="ru-RU" dirty="0" smtClean="0"/>
              <a:t>слияние отсортированных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итоговый </a:t>
            </a:r>
            <a:r>
              <a:rPr lang="ru-RU" dirty="0" smtClean="0"/>
              <a:t>массив</a:t>
            </a:r>
          </a:p>
          <a:p>
            <a:pPr marL="0" indent="0" algn="just">
              <a:buNone/>
            </a:pPr>
            <a:r>
              <a:rPr lang="ru-RU" dirty="0" smtClean="0"/>
              <a:t>Примечание - Можно </a:t>
            </a:r>
            <a:r>
              <a:rPr lang="ru-RU" dirty="0"/>
              <a:t>производить рекурсивное деление </a:t>
            </a:r>
            <a:r>
              <a:rPr lang="ru-RU" dirty="0" err="1"/>
              <a:t>подмассивов</a:t>
            </a:r>
            <a:r>
              <a:rPr lang="ru-RU" dirty="0"/>
              <a:t> </a:t>
            </a:r>
            <a:r>
              <a:rPr lang="ru-RU" dirty="0" smtClean="0"/>
              <a:t>вплоть до </a:t>
            </a:r>
            <a:r>
              <a:rPr lang="ru-RU" dirty="0"/>
              <a:t>размера из одного элемента. Очевидно, что массив из одного элемента является </a:t>
            </a:r>
            <a:r>
              <a:rPr lang="ru-RU" dirty="0" smtClean="0"/>
              <a:t>отсортированным массивом.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Дерево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TC103090434[[fn=Тип дерева]]</Template>
  <TotalTime>504</TotalTime>
  <Words>591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Cambria Math</vt:lpstr>
      <vt:lpstr>Georgia</vt:lpstr>
      <vt:lpstr>Trebuchet MS</vt:lpstr>
      <vt:lpstr>Wingdings</vt:lpstr>
      <vt:lpstr>Дерево</vt:lpstr>
      <vt:lpstr>Сортировка слияниями</vt:lpstr>
      <vt:lpstr>Что такое отсортированный массив? </vt:lpstr>
      <vt:lpstr>Что такое отсортированный массив?</vt:lpstr>
      <vt:lpstr>Как определяется отношение сравнения в программах</vt:lpstr>
      <vt:lpstr>Как определяется отношение сравнения в программах</vt:lpstr>
      <vt:lpstr>Слияние двух или нескольких отсортированных массивов в один отсортированный массив</vt:lpstr>
      <vt:lpstr>Слияние двух или нескольких отсортированных массивов в один отсортированный массив</vt:lpstr>
      <vt:lpstr>Слияние двух или нескольких отсортированных массивов в один отсортированный массив</vt:lpstr>
      <vt:lpstr>Сортировка слияниями</vt:lpstr>
      <vt:lpstr>Сортировка слияниями</vt:lpstr>
      <vt:lpstr>Использование сортировки слияниями при параллельной обработке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слияниями</dc:title>
  <dc:creator>User</dc:creator>
  <cp:lastModifiedBy>User</cp:lastModifiedBy>
  <cp:revision>31</cp:revision>
  <dcterms:created xsi:type="dcterms:W3CDTF">2014-03-31T15:27:15Z</dcterms:created>
  <dcterms:modified xsi:type="dcterms:W3CDTF">2014-03-31T23:53:01Z</dcterms:modified>
</cp:coreProperties>
</file>