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0" r:id="rId9"/>
    <p:sldId id="261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65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7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6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6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7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8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1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743B-45FA-4944-8FFC-680D000DE993}" type="datetimeFigureOut">
              <a:rPr lang="ru-RU" smtClean="0"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D11E5A-B48D-40F5-84DD-CAFB959A1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Чётно-нечётная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7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r>
              <a:rPr lang="ru-RU" dirty="0" err="1" smtClean="0"/>
              <a:t>подмассивов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данной реализации для </a:t>
            </a:r>
            <a:r>
              <a:rPr lang="en-US" dirty="0"/>
              <a:t>CUDA </a:t>
            </a:r>
            <a:r>
              <a:rPr lang="ru-RU" dirty="0" smtClean="0"/>
              <a:t>каждый </a:t>
            </a:r>
            <a:r>
              <a:rPr lang="ru-RU" dirty="0" err="1" smtClean="0"/>
              <a:t>подмассив</a:t>
            </a:r>
            <a:r>
              <a:rPr lang="ru-RU" dirty="0" smtClean="0"/>
              <a:t> сортируется </a:t>
            </a:r>
            <a:r>
              <a:rPr lang="ru-RU" dirty="0"/>
              <a:t>отдельной нитью с помощью реализованного алгоритма пузырьковой сортировки</a:t>
            </a:r>
          </a:p>
          <a:p>
            <a:pPr algn="just"/>
            <a:r>
              <a:rPr lang="ru-RU" dirty="0"/>
              <a:t>В данной реализации для </a:t>
            </a:r>
            <a:r>
              <a:rPr lang="en-US" dirty="0"/>
              <a:t>MPI </a:t>
            </a:r>
            <a:r>
              <a:rPr lang="ru-RU" dirty="0"/>
              <a:t>каждый </a:t>
            </a:r>
            <a:r>
              <a:rPr lang="ru-RU" dirty="0" err="1"/>
              <a:t>подмассив</a:t>
            </a:r>
            <a:r>
              <a:rPr lang="ru-RU" dirty="0"/>
              <a:t> </a:t>
            </a:r>
            <a:r>
              <a:rPr lang="ru-RU" dirty="0" smtClean="0"/>
              <a:t>сортируется </a:t>
            </a:r>
            <a:r>
              <a:rPr lang="ru-RU" dirty="0"/>
              <a:t>соответствующим процессом вызовом библиотечной функции </a:t>
            </a:r>
            <a:r>
              <a:rPr lang="en-US" b="1" dirty="0" err="1"/>
              <a:t>qsort</a:t>
            </a:r>
            <a:r>
              <a:rPr lang="en-US" dirty="0"/>
              <a:t>, </a:t>
            </a:r>
            <a:r>
              <a:rPr lang="ru-RU" dirty="0"/>
              <a:t>реализующей алгоритм быстрой сортировки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нитям.</a:t>
            </a:r>
          </a:p>
          <a:p>
            <a:pPr lvl="1" algn="just"/>
            <a:r>
              <a:rPr lang="ru-RU" dirty="0"/>
              <a:t>Поэтому </a:t>
            </a:r>
            <a:r>
              <a:rPr lang="ru-RU" dirty="0" smtClean="0"/>
              <a:t>для каждой пары </a:t>
            </a:r>
            <a:r>
              <a:rPr lang="ru-RU" dirty="0" err="1" smtClean="0"/>
              <a:t>подмассивов</a:t>
            </a:r>
            <a:r>
              <a:rPr lang="ru-RU" dirty="0" smtClean="0"/>
              <a:t> производится сортировка слияниями с копированием результата в новый массив, при этом на </a:t>
            </a:r>
            <a:r>
              <a:rPr lang="en-US" dirty="0" smtClean="0"/>
              <a:t>GPU </a:t>
            </a:r>
            <a:r>
              <a:rPr lang="ru-RU" dirty="0" smtClean="0"/>
              <a:t>запускается количество параллельных нитей равное числу пар </a:t>
            </a:r>
            <a:r>
              <a:rPr lang="ru-RU" dirty="0" err="1" smtClean="0"/>
              <a:t>подмассивов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</a:t>
            </a:r>
            <a:r>
              <a:rPr lang="ru-RU" dirty="0" smtClean="0"/>
              <a:t>памятью.</a:t>
            </a:r>
            <a:endParaRPr lang="ru-RU" dirty="0"/>
          </a:p>
          <a:p>
            <a:pPr lvl="1" algn="just"/>
            <a:r>
              <a:rPr lang="ru-RU" dirty="0" smtClean="0"/>
              <a:t>Поэтому каждый процесс определяет своего соседа исходя из своего номера процесса, полученного вызовом метода </a:t>
            </a:r>
            <a:r>
              <a:rPr lang="en-US" dirty="0" err="1" smtClean="0"/>
              <a:t>MPI_Comm_rank</a:t>
            </a:r>
            <a:r>
              <a:rPr lang="ru-RU" dirty="0"/>
              <a:t> </a:t>
            </a:r>
            <a:endParaRPr lang="ru-RU" dirty="0" smtClean="0"/>
          </a:p>
          <a:p>
            <a:pPr lvl="1" algn="just"/>
            <a:r>
              <a:rPr lang="ru-RU" dirty="0" smtClean="0"/>
              <a:t>производит взаимный обмен данными </a:t>
            </a:r>
            <a:r>
              <a:rPr lang="ru-RU" dirty="0" err="1" smtClean="0"/>
              <a:t>подмассива</a:t>
            </a:r>
            <a:r>
              <a:rPr lang="ru-RU" dirty="0" smtClean="0"/>
              <a:t> с соседом </a:t>
            </a:r>
          </a:p>
          <a:p>
            <a:pPr lvl="1" algn="just"/>
            <a:r>
              <a:rPr lang="ru-RU" dirty="0" smtClean="0"/>
              <a:t>производит сортировку </a:t>
            </a:r>
            <a:r>
              <a:rPr lang="ru-RU" dirty="0"/>
              <a:t>слияниями </a:t>
            </a:r>
            <a:r>
              <a:rPr lang="ru-RU" dirty="0" smtClean="0"/>
              <a:t>двух уже отсортированных массивов и оставляет у себя нужную часть</a:t>
            </a:r>
          </a:p>
          <a:p>
            <a:pPr marL="457200" lvl="1" indent="0" algn="just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 и разделение исходного массива производилось только с помощью создания вспомогательной таблицы – индексов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  <a:endParaRPr lang="ru-RU" dirty="0"/>
          </a:p>
          <a:p>
            <a:pPr lvl="1" algn="just"/>
            <a:r>
              <a:rPr lang="ru-RU" dirty="0" smtClean="0"/>
              <a:t>Поэтому итоговый массив уже соединён в результате выхода последнего шага алгоритма</a:t>
            </a:r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</a:t>
            </a:r>
            <a:r>
              <a:rPr lang="ru-RU" dirty="0" smtClean="0"/>
              <a:t>устройств, </a:t>
            </a:r>
            <a:r>
              <a:rPr lang="ru-RU" dirty="0"/>
              <a:t>со своей неразделяемой </a:t>
            </a:r>
            <a:r>
              <a:rPr lang="ru-RU" dirty="0" smtClean="0"/>
              <a:t>памятью.</a:t>
            </a:r>
          </a:p>
          <a:p>
            <a:pPr lvl="1" algn="just"/>
            <a:r>
              <a:rPr lang="ru-RU" dirty="0"/>
              <a:t>Поэтому итоговый </a:t>
            </a:r>
            <a:r>
              <a:rPr lang="ru-RU" dirty="0" smtClean="0"/>
              <a:t>массив формируется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процессом в результате последовательного опроса </a:t>
            </a:r>
            <a:r>
              <a:rPr lang="en-US" dirty="0" smtClean="0"/>
              <a:t>“</a:t>
            </a:r>
            <a:r>
              <a:rPr lang="ru-RU" dirty="0" smtClean="0"/>
              <a:t>дочерних</a:t>
            </a:r>
            <a:r>
              <a:rPr lang="en-US" dirty="0" smtClean="0"/>
              <a:t>” </a:t>
            </a:r>
            <a:r>
              <a:rPr lang="ru-RU" dirty="0" smtClean="0"/>
              <a:t>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оптимизации реализации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реализации для </a:t>
            </a:r>
            <a:r>
              <a:rPr lang="en-US" dirty="0" smtClean="0"/>
              <a:t>MPI, </a:t>
            </a:r>
            <a:r>
              <a:rPr lang="ru-RU" dirty="0" smtClean="0"/>
              <a:t>на этапе слияния двух отсортированных 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один отсортированный массив, нет необходимости производить формирование массива полного размера, равного сумме размеров двух </a:t>
            </a:r>
            <a:r>
              <a:rPr lang="ru-RU" dirty="0" err="1" smtClean="0"/>
              <a:t>подмассивов</a:t>
            </a:r>
            <a:r>
              <a:rPr lang="ru-RU" dirty="0" smtClean="0"/>
              <a:t>. Достаточно сформировать только отсортированную оставляемую часть, что позволит сократить количество необходимых вычислительных операций до 2-х </a:t>
            </a:r>
            <a:r>
              <a:rPr lang="ru-RU" dirty="0" smtClean="0"/>
              <a:t>раз, хотя в среднем сокращение количества вычислительных операций будет значительно </a:t>
            </a:r>
            <a:r>
              <a:rPr lang="ru-RU" smtClean="0"/>
              <a:t>меньше чем </a:t>
            </a:r>
            <a:r>
              <a:rPr lang="ru-RU" dirty="0" smtClean="0"/>
              <a:t>2 раза.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2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Для каждой итерации алгоритма операции сравнения-обмена для всех пар элементов независимы </a:t>
            </a:r>
            <a:r>
              <a:rPr lang="ru-RU" dirty="0" smtClean="0"/>
              <a:t>и выполняются </a:t>
            </a:r>
            <a:r>
              <a:rPr lang="ru-RU" dirty="0"/>
              <a:t>одновременно. Рассмотрим случай, когда число процессоров равно числу элементов, т.е. p=n </a:t>
            </a:r>
            <a:r>
              <a:rPr lang="ru-RU" dirty="0" smtClean="0"/>
              <a:t>- число </a:t>
            </a:r>
            <a:r>
              <a:rPr lang="ru-RU" dirty="0"/>
              <a:t>процессоров (сортируемых элементов). Предположим, что вычислительная система имеет </a:t>
            </a:r>
            <a:r>
              <a:rPr lang="ru-RU" dirty="0" smtClean="0"/>
              <a:t>топологию кольца</a:t>
            </a:r>
            <a:r>
              <a:rPr lang="ru-RU" dirty="0"/>
              <a:t>. Пусть элементы </a:t>
            </a:r>
            <a:r>
              <a:rPr lang="ru-RU" dirty="0" err="1"/>
              <a:t>a</a:t>
            </a:r>
            <a:r>
              <a:rPr lang="ru-RU" baseline="-25000" dirty="0" err="1"/>
              <a:t>i</a:t>
            </a:r>
            <a:r>
              <a:rPr lang="ru-RU" dirty="0"/>
              <a:t> (i = 1, .. , n), первоначально расположены на процессорах </a:t>
            </a:r>
            <a:r>
              <a:rPr lang="ru-RU" dirty="0" err="1"/>
              <a:t>p</a:t>
            </a:r>
            <a:r>
              <a:rPr lang="ru-RU" baseline="-25000" dirty="0" err="1"/>
              <a:t>i</a:t>
            </a:r>
            <a:r>
              <a:rPr lang="ru-RU" dirty="0"/>
              <a:t> (i = 1, ... , n). В </a:t>
            </a:r>
            <a:r>
              <a:rPr lang="ru-RU" dirty="0" smtClean="0"/>
              <a:t>нечетной итерации </a:t>
            </a:r>
            <a:r>
              <a:rPr lang="ru-RU" dirty="0"/>
              <a:t>каждый процессор с нечетным номером производит сравнение-обмен своего элемента с </a:t>
            </a:r>
            <a:r>
              <a:rPr lang="ru-RU" dirty="0" smtClean="0"/>
              <a:t>элементом, находящимся </a:t>
            </a:r>
            <a:r>
              <a:rPr lang="ru-RU" dirty="0"/>
              <a:t>на процессоре-соседе справа. Аналогично в течение четной итерации каждый процессор с </a:t>
            </a:r>
            <a:r>
              <a:rPr lang="ru-RU" dirty="0" smtClean="0"/>
              <a:t>четным номером </a:t>
            </a:r>
            <a:r>
              <a:rPr lang="ru-RU" dirty="0"/>
              <a:t>производит сравнение-обмен своего элемента с элементом правого соседа.</a:t>
            </a:r>
          </a:p>
          <a:p>
            <a:pPr algn="just"/>
            <a:r>
              <a:rPr lang="ru-RU" dirty="0"/>
              <a:t>На каждой итерации алгоритма нечетные и четные процессоры выполняют шаг сравнения-обмена с </a:t>
            </a:r>
            <a:r>
              <a:rPr lang="ru-RU" dirty="0" smtClean="0"/>
              <a:t>их правыми </a:t>
            </a:r>
            <a:r>
              <a:rPr lang="ru-RU" dirty="0"/>
              <a:t>соседями за время Q(1). Общее количество таких итераций – n; поэтому время </a:t>
            </a:r>
            <a:r>
              <a:rPr lang="ru-RU" dirty="0" smtClean="0"/>
              <a:t>выполнения параллельной </a:t>
            </a:r>
            <a:r>
              <a:rPr lang="ru-RU" dirty="0"/>
              <a:t>сортировки – </a:t>
            </a:r>
            <a:r>
              <a:rPr lang="en-US" dirty="0"/>
              <a:t>Q(n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5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Когда число процессоров p меньше числа элементов n, то каждый из процессов получает свой </a:t>
            </a:r>
            <a:r>
              <a:rPr lang="ru-RU" dirty="0" smtClean="0"/>
              <a:t>блок данных </a:t>
            </a:r>
            <a:r>
              <a:rPr lang="ru-RU" dirty="0"/>
              <a:t>n/p и сортирует его за время Q((n/p)·</a:t>
            </a:r>
            <a:r>
              <a:rPr lang="ru-RU" dirty="0" err="1"/>
              <a:t>log</a:t>
            </a:r>
            <a:r>
              <a:rPr lang="ru-RU" dirty="0"/>
              <a:t>(n/p)).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процессоры проходят p итераций (р/2 и чётных, </a:t>
            </a:r>
            <a:r>
              <a:rPr lang="ru-RU" dirty="0" smtClean="0"/>
              <a:t>и нечётных</a:t>
            </a:r>
            <a:r>
              <a:rPr lang="ru-RU" dirty="0"/>
              <a:t>) и делают сравнивания-разбиения: 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смежные </a:t>
            </a:r>
            <a:r>
              <a:rPr lang="ru-RU" dirty="0"/>
              <a:t>процессоры передают друг другу свои данные, и</a:t>
            </a:r>
            <a:r>
              <a:rPr lang="ru-RU" dirty="0" smtClean="0"/>
              <a:t> внутренне </a:t>
            </a:r>
            <a:r>
              <a:rPr lang="ru-RU" dirty="0"/>
              <a:t>их сортируют (на каждой паре процессоров получаем одинаковые массивы). </a:t>
            </a:r>
            <a:endParaRPr lang="ru-RU" dirty="0" smtClean="0"/>
          </a:p>
          <a:p>
            <a:pPr lvl="1" algn="just">
              <a:buFont typeface="+mj-lt"/>
              <a:buAutoNum type="arabicPeriod"/>
            </a:pPr>
            <a:r>
              <a:rPr lang="ru-RU" dirty="0" smtClean="0"/>
              <a:t>Затем удвоенный массив </a:t>
            </a:r>
            <a:r>
              <a:rPr lang="ru-RU" dirty="0"/>
              <a:t>делится на 2 части; левый процессор обрабатывает далее только левую часть (с меньшими </a:t>
            </a:r>
            <a:r>
              <a:rPr lang="ru-RU" dirty="0" smtClean="0"/>
              <a:t>значениями данных</a:t>
            </a:r>
            <a:r>
              <a:rPr lang="ru-RU" dirty="0"/>
              <a:t>), а правый – только правую (с большими значениями данных). </a:t>
            </a:r>
            <a:endParaRPr lang="ru-RU" dirty="0" smtClean="0"/>
          </a:p>
          <a:p>
            <a:pPr algn="just"/>
            <a:r>
              <a:rPr lang="ru-RU" dirty="0" smtClean="0"/>
              <a:t>Получаем </a:t>
            </a:r>
            <a:r>
              <a:rPr lang="ru-RU" dirty="0"/>
              <a:t>отсортированный </a:t>
            </a:r>
            <a:r>
              <a:rPr lang="ru-RU" dirty="0" smtClean="0"/>
              <a:t>массив после </a:t>
            </a:r>
            <a:r>
              <a:rPr lang="en-US" dirty="0"/>
              <a:t>p </a:t>
            </a:r>
            <a:r>
              <a:rPr lang="ru-RU" dirty="0"/>
              <a:t>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40807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Когда число процессоров p меньше числа элементов </a:t>
            </a:r>
            <a:r>
              <a:rPr lang="ru-RU" dirty="0" smtClean="0"/>
              <a:t>n, когда смежные </a:t>
            </a:r>
            <a:r>
              <a:rPr lang="ru-RU" dirty="0"/>
              <a:t>процессоры передают друг другу свои данные, и внутренне их </a:t>
            </a:r>
            <a:r>
              <a:rPr lang="ru-RU" dirty="0" smtClean="0"/>
              <a:t>сортируют, то переданные массивы уже являются отсортированными</a:t>
            </a:r>
          </a:p>
          <a:p>
            <a:pPr algn="just"/>
            <a:r>
              <a:rPr lang="ru-RU" dirty="0" smtClean="0"/>
              <a:t>Поэтому для получения общего отсортированного массива применяется </a:t>
            </a:r>
            <a:r>
              <a:rPr lang="ru-RU" b="1" dirty="0" smtClean="0"/>
              <a:t>алгоритм слияния </a:t>
            </a:r>
            <a:r>
              <a:rPr lang="ru-RU" dirty="0" smtClean="0"/>
              <a:t>двух отсортированных массивов в один отсортированный итоговый массив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3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74"/>
          <p:cNvSpPr/>
          <p:nvPr/>
        </p:nvSpPr>
        <p:spPr>
          <a:xfrm>
            <a:off x="677334" y="3090191"/>
            <a:ext cx="8734680" cy="2732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Чётно-нечётная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алгоритма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228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48766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95304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41842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88380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619152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137369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71279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64355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41665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109048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655586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957407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150394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205048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2597021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14355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369009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19254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4710765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173803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720341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6266879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813417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359955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890727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408944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142854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235930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313240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380623" y="3729462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8927161" y="317192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>
            <a:off x="5228982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низ 37"/>
          <p:cNvSpPr/>
          <p:nvPr/>
        </p:nvSpPr>
        <p:spPr>
          <a:xfrm>
            <a:off x="577552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низ 38"/>
          <p:cNvSpPr/>
          <p:nvPr/>
        </p:nvSpPr>
        <p:spPr>
          <a:xfrm>
            <a:off x="6322058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6868596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741513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796167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8464123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8982340" y="34822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893761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440299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986837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533375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079913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610685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128902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448764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541840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619150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86533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647119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низ 57"/>
          <p:cNvSpPr/>
          <p:nvPr/>
        </p:nvSpPr>
        <p:spPr>
          <a:xfrm>
            <a:off x="149547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низ 58"/>
          <p:cNvSpPr/>
          <p:nvPr/>
        </p:nvSpPr>
        <p:spPr>
          <a:xfrm>
            <a:off x="204201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низ 59"/>
          <p:cNvSpPr/>
          <p:nvPr/>
        </p:nvSpPr>
        <p:spPr>
          <a:xfrm>
            <a:off x="2588554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низ 60"/>
          <p:cNvSpPr/>
          <p:nvPr/>
        </p:nvSpPr>
        <p:spPr>
          <a:xfrm>
            <a:off x="313509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низ 61"/>
          <p:cNvSpPr/>
          <p:nvPr/>
        </p:nvSpPr>
        <p:spPr>
          <a:xfrm>
            <a:off x="368162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 вниз 62"/>
          <p:cNvSpPr/>
          <p:nvPr/>
        </p:nvSpPr>
        <p:spPr>
          <a:xfrm>
            <a:off x="418408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низ 63"/>
          <p:cNvSpPr/>
          <p:nvPr/>
        </p:nvSpPr>
        <p:spPr>
          <a:xfrm>
            <a:off x="4702298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5165336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5711874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6258412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6804950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351488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882260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8400477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5720339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6813415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7890725" y="4900780"/>
            <a:ext cx="893379" cy="28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8918694" y="4343247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трелка вниз 76"/>
          <p:cNvSpPr/>
          <p:nvPr/>
        </p:nvSpPr>
        <p:spPr>
          <a:xfrm>
            <a:off x="5220515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Стрелка вниз 77"/>
          <p:cNvSpPr/>
          <p:nvPr/>
        </p:nvSpPr>
        <p:spPr>
          <a:xfrm>
            <a:off x="5767053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6313591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Стрелка вниз 79"/>
          <p:cNvSpPr/>
          <p:nvPr/>
        </p:nvSpPr>
        <p:spPr>
          <a:xfrm>
            <a:off x="6860129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Стрелка вниз 80"/>
          <p:cNvSpPr/>
          <p:nvPr/>
        </p:nvSpPr>
        <p:spPr>
          <a:xfrm>
            <a:off x="740666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низ 81"/>
          <p:cNvSpPr/>
          <p:nvPr/>
        </p:nvSpPr>
        <p:spPr>
          <a:xfrm>
            <a:off x="7953203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трелка вниз 82"/>
          <p:cNvSpPr/>
          <p:nvPr/>
        </p:nvSpPr>
        <p:spPr>
          <a:xfrm>
            <a:off x="8455656" y="465358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902226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448764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995302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2541840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3088378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3619150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137367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4655584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Стрелка вниз 96"/>
          <p:cNvSpPr/>
          <p:nvPr/>
        </p:nvSpPr>
        <p:spPr>
          <a:xfrm>
            <a:off x="957405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низ 97"/>
          <p:cNvSpPr/>
          <p:nvPr/>
        </p:nvSpPr>
        <p:spPr>
          <a:xfrm>
            <a:off x="150394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низ 98"/>
          <p:cNvSpPr/>
          <p:nvPr/>
        </p:nvSpPr>
        <p:spPr>
          <a:xfrm>
            <a:off x="205048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низ 99"/>
          <p:cNvSpPr/>
          <p:nvPr/>
        </p:nvSpPr>
        <p:spPr>
          <a:xfrm>
            <a:off x="2597019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Стрелка вниз 100"/>
          <p:cNvSpPr/>
          <p:nvPr/>
        </p:nvSpPr>
        <p:spPr>
          <a:xfrm>
            <a:off x="314355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Стрелка вниз 101"/>
          <p:cNvSpPr/>
          <p:nvPr/>
        </p:nvSpPr>
        <p:spPr>
          <a:xfrm>
            <a:off x="369009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 вниз 102"/>
          <p:cNvSpPr/>
          <p:nvPr/>
        </p:nvSpPr>
        <p:spPr>
          <a:xfrm>
            <a:off x="419254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 вниз 103"/>
          <p:cNvSpPr/>
          <p:nvPr/>
        </p:nvSpPr>
        <p:spPr>
          <a:xfrm>
            <a:off x="4710763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5173801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5720339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6266877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6813415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7359953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7890725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408942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927159" y="5512779"/>
            <a:ext cx="346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трелка вниз 116"/>
          <p:cNvSpPr/>
          <p:nvPr/>
        </p:nvSpPr>
        <p:spPr>
          <a:xfrm>
            <a:off x="5228980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Стрелка вниз 117"/>
          <p:cNvSpPr/>
          <p:nvPr/>
        </p:nvSpPr>
        <p:spPr>
          <a:xfrm>
            <a:off x="577551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Стрелка вниз 118"/>
          <p:cNvSpPr/>
          <p:nvPr/>
        </p:nvSpPr>
        <p:spPr>
          <a:xfrm>
            <a:off x="6322056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Стрелка вниз 119"/>
          <p:cNvSpPr/>
          <p:nvPr/>
        </p:nvSpPr>
        <p:spPr>
          <a:xfrm>
            <a:off x="6868594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трелка вниз 120"/>
          <p:cNvSpPr/>
          <p:nvPr/>
        </p:nvSpPr>
        <p:spPr>
          <a:xfrm>
            <a:off x="741513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Стрелка вниз 121"/>
          <p:cNvSpPr/>
          <p:nvPr/>
        </p:nvSpPr>
        <p:spPr>
          <a:xfrm>
            <a:off x="796166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Стрелка вниз 122"/>
          <p:cNvSpPr/>
          <p:nvPr/>
        </p:nvSpPr>
        <p:spPr>
          <a:xfrm>
            <a:off x="8464121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Стрелка вниз 123"/>
          <p:cNvSpPr/>
          <p:nvPr/>
        </p:nvSpPr>
        <p:spPr>
          <a:xfrm>
            <a:off x="8982338" y="582311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Стрелка вниз 125"/>
          <p:cNvSpPr/>
          <p:nvPr/>
        </p:nvSpPr>
        <p:spPr>
          <a:xfrm>
            <a:off x="147124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 вниз 126"/>
          <p:cNvSpPr/>
          <p:nvPr/>
        </p:nvSpPr>
        <p:spPr>
          <a:xfrm>
            <a:off x="201778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 вниз 127"/>
          <p:cNvSpPr/>
          <p:nvPr/>
        </p:nvSpPr>
        <p:spPr>
          <a:xfrm>
            <a:off x="2564323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 вниз 128"/>
          <p:cNvSpPr/>
          <p:nvPr/>
        </p:nvSpPr>
        <p:spPr>
          <a:xfrm>
            <a:off x="311086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 вниз 129"/>
          <p:cNvSpPr/>
          <p:nvPr/>
        </p:nvSpPr>
        <p:spPr>
          <a:xfrm>
            <a:off x="365739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 вниз 130"/>
          <p:cNvSpPr/>
          <p:nvPr/>
        </p:nvSpPr>
        <p:spPr>
          <a:xfrm>
            <a:off x="415985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 вниз 131"/>
          <p:cNvSpPr/>
          <p:nvPr/>
        </p:nvSpPr>
        <p:spPr>
          <a:xfrm>
            <a:off x="4678067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 вниз 132"/>
          <p:cNvSpPr/>
          <p:nvPr/>
        </p:nvSpPr>
        <p:spPr>
          <a:xfrm>
            <a:off x="5196284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 вниз 133"/>
          <p:cNvSpPr/>
          <p:nvPr/>
        </p:nvSpPr>
        <p:spPr>
          <a:xfrm>
            <a:off x="5742822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Стрелка вниз 134"/>
          <p:cNvSpPr/>
          <p:nvPr/>
        </p:nvSpPr>
        <p:spPr>
          <a:xfrm>
            <a:off x="6289360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Стрелка вниз 135"/>
          <p:cNvSpPr/>
          <p:nvPr/>
        </p:nvSpPr>
        <p:spPr>
          <a:xfrm>
            <a:off x="6835898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Стрелка вниз 136"/>
          <p:cNvSpPr/>
          <p:nvPr/>
        </p:nvSpPr>
        <p:spPr>
          <a:xfrm>
            <a:off x="738243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Стрелка вниз 137"/>
          <p:cNvSpPr/>
          <p:nvPr/>
        </p:nvSpPr>
        <p:spPr>
          <a:xfrm>
            <a:off x="7928972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Стрелка вниз 138"/>
          <p:cNvSpPr/>
          <p:nvPr/>
        </p:nvSpPr>
        <p:spPr>
          <a:xfrm>
            <a:off x="8431425" y="5259016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Стрелка вниз 140"/>
          <p:cNvSpPr/>
          <p:nvPr/>
        </p:nvSpPr>
        <p:spPr>
          <a:xfrm>
            <a:off x="926751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Стрелка вниз 141"/>
          <p:cNvSpPr/>
          <p:nvPr/>
        </p:nvSpPr>
        <p:spPr>
          <a:xfrm>
            <a:off x="147328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Стрелка вниз 142"/>
          <p:cNvSpPr/>
          <p:nvPr/>
        </p:nvSpPr>
        <p:spPr>
          <a:xfrm>
            <a:off x="201982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Стрелка вниз 143"/>
          <p:cNvSpPr/>
          <p:nvPr/>
        </p:nvSpPr>
        <p:spPr>
          <a:xfrm>
            <a:off x="2566365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Стрелка вниз 144"/>
          <p:cNvSpPr/>
          <p:nvPr/>
        </p:nvSpPr>
        <p:spPr>
          <a:xfrm>
            <a:off x="311290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Стрелка вниз 145"/>
          <p:cNvSpPr/>
          <p:nvPr/>
        </p:nvSpPr>
        <p:spPr>
          <a:xfrm>
            <a:off x="365943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Стрелка вниз 146"/>
          <p:cNvSpPr/>
          <p:nvPr/>
        </p:nvSpPr>
        <p:spPr>
          <a:xfrm>
            <a:off x="416189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Стрелка вниз 147"/>
          <p:cNvSpPr/>
          <p:nvPr/>
        </p:nvSpPr>
        <p:spPr>
          <a:xfrm>
            <a:off x="4680109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трелка вниз 148"/>
          <p:cNvSpPr/>
          <p:nvPr/>
        </p:nvSpPr>
        <p:spPr>
          <a:xfrm>
            <a:off x="5198326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Стрелка вниз 149"/>
          <p:cNvSpPr/>
          <p:nvPr/>
        </p:nvSpPr>
        <p:spPr>
          <a:xfrm>
            <a:off x="574486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Стрелка вниз 150"/>
          <p:cNvSpPr/>
          <p:nvPr/>
        </p:nvSpPr>
        <p:spPr>
          <a:xfrm>
            <a:off x="6291402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Стрелка вниз 151"/>
          <p:cNvSpPr/>
          <p:nvPr/>
        </p:nvSpPr>
        <p:spPr>
          <a:xfrm>
            <a:off x="6837940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Стрелка вниз 152"/>
          <p:cNvSpPr/>
          <p:nvPr/>
        </p:nvSpPr>
        <p:spPr>
          <a:xfrm>
            <a:off x="738447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Стрелка вниз 153"/>
          <p:cNvSpPr/>
          <p:nvPr/>
        </p:nvSpPr>
        <p:spPr>
          <a:xfrm>
            <a:off x="793101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Стрелка вниз 154"/>
          <p:cNvSpPr/>
          <p:nvPr/>
        </p:nvSpPr>
        <p:spPr>
          <a:xfrm>
            <a:off x="8433467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Стрелка вниз 155"/>
          <p:cNvSpPr/>
          <p:nvPr/>
        </p:nvSpPr>
        <p:spPr>
          <a:xfrm>
            <a:off x="8951684" y="4120815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Стрелка вниз 156"/>
          <p:cNvSpPr/>
          <p:nvPr/>
        </p:nvSpPr>
        <p:spPr>
          <a:xfrm>
            <a:off x="935015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Стрелка вниз 157"/>
          <p:cNvSpPr/>
          <p:nvPr/>
        </p:nvSpPr>
        <p:spPr>
          <a:xfrm>
            <a:off x="148155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Стрелка вниз 158"/>
          <p:cNvSpPr/>
          <p:nvPr/>
        </p:nvSpPr>
        <p:spPr>
          <a:xfrm>
            <a:off x="202809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трелка вниз 159"/>
          <p:cNvSpPr/>
          <p:nvPr/>
        </p:nvSpPr>
        <p:spPr>
          <a:xfrm>
            <a:off x="2574629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Стрелка вниз 160"/>
          <p:cNvSpPr/>
          <p:nvPr/>
        </p:nvSpPr>
        <p:spPr>
          <a:xfrm>
            <a:off x="312116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Стрелка вниз 161"/>
          <p:cNvSpPr/>
          <p:nvPr/>
        </p:nvSpPr>
        <p:spPr>
          <a:xfrm>
            <a:off x="366770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Стрелка вниз 162"/>
          <p:cNvSpPr/>
          <p:nvPr/>
        </p:nvSpPr>
        <p:spPr>
          <a:xfrm>
            <a:off x="417015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Стрелка вниз 163"/>
          <p:cNvSpPr/>
          <p:nvPr/>
        </p:nvSpPr>
        <p:spPr>
          <a:xfrm>
            <a:off x="4688373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Стрелка вниз 164"/>
          <p:cNvSpPr/>
          <p:nvPr/>
        </p:nvSpPr>
        <p:spPr>
          <a:xfrm>
            <a:off x="5206590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Стрелка вниз 165"/>
          <p:cNvSpPr/>
          <p:nvPr/>
        </p:nvSpPr>
        <p:spPr>
          <a:xfrm>
            <a:off x="575312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Стрелка вниз 166"/>
          <p:cNvSpPr/>
          <p:nvPr/>
        </p:nvSpPr>
        <p:spPr>
          <a:xfrm>
            <a:off x="6299666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трелка вниз 167"/>
          <p:cNvSpPr/>
          <p:nvPr/>
        </p:nvSpPr>
        <p:spPr>
          <a:xfrm>
            <a:off x="6846204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трелка вниз 168"/>
          <p:cNvSpPr/>
          <p:nvPr/>
        </p:nvSpPr>
        <p:spPr>
          <a:xfrm>
            <a:off x="739274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Стрелка вниз 169"/>
          <p:cNvSpPr/>
          <p:nvPr/>
        </p:nvSpPr>
        <p:spPr>
          <a:xfrm>
            <a:off x="793927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Стрелка вниз 170"/>
          <p:cNvSpPr/>
          <p:nvPr/>
        </p:nvSpPr>
        <p:spPr>
          <a:xfrm>
            <a:off x="8441731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Стрелка вниз 171"/>
          <p:cNvSpPr/>
          <p:nvPr/>
        </p:nvSpPr>
        <p:spPr>
          <a:xfrm>
            <a:off x="8959948" y="2964067"/>
            <a:ext cx="236482" cy="12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/>
          <p:cNvSpPr/>
          <p:nvPr/>
        </p:nvSpPr>
        <p:spPr>
          <a:xfrm>
            <a:off x="902226" y="2658962"/>
            <a:ext cx="837177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/>
          <p:cNvSpPr/>
          <p:nvPr/>
        </p:nvSpPr>
        <p:spPr>
          <a:xfrm>
            <a:off x="871279" y="6042951"/>
            <a:ext cx="837177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Выгнутая вправо стрелка 175"/>
          <p:cNvSpPr/>
          <p:nvPr/>
        </p:nvSpPr>
        <p:spPr>
          <a:xfrm flipV="1">
            <a:off x="9554075" y="3033144"/>
            <a:ext cx="788276" cy="27207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8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646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исходного массива на </a:t>
            </a:r>
            <a:r>
              <a:rPr lang="ru-RU" dirty="0" err="1" smtClean="0"/>
              <a:t>подмассивы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нитям.</a:t>
            </a:r>
          </a:p>
          <a:p>
            <a:pPr lvl="1"/>
            <a:r>
              <a:rPr lang="ru-RU" dirty="0"/>
              <a:t>Поэтому </a:t>
            </a:r>
            <a:r>
              <a:rPr lang="ru-RU" dirty="0" smtClean="0"/>
              <a:t>для разделения исходного массива на </a:t>
            </a:r>
            <a:r>
              <a:rPr lang="ru-RU" dirty="0" err="1" smtClean="0"/>
              <a:t>подмассивы</a:t>
            </a:r>
            <a:r>
              <a:rPr lang="ru-RU" dirty="0" smtClean="0"/>
              <a:t> создаётся массив индексов – индекса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  <a:endParaRPr lang="en-US" dirty="0"/>
          </a:p>
          <a:p>
            <a:pPr algn="just"/>
            <a:r>
              <a:rPr lang="ru-RU" dirty="0"/>
              <a:t>Архитектура </a:t>
            </a:r>
            <a:r>
              <a:rPr lang="en-US" dirty="0"/>
              <a:t>MPI </a:t>
            </a:r>
            <a:r>
              <a:rPr lang="ru-RU" dirty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процесса, отвечающего за ввод-вывод информации.</a:t>
            </a:r>
          </a:p>
          <a:p>
            <a:pPr lvl="1"/>
            <a:r>
              <a:rPr lang="ru-RU" dirty="0"/>
              <a:t>Поэтому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/>
              <a:t>процесс </a:t>
            </a:r>
            <a:r>
              <a:rPr lang="ru-RU" dirty="0" smtClean="0"/>
              <a:t>равномерно делит все данные исходного массива между всеми процессами, включая себя.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</a:t>
            </a:r>
            <a:r>
              <a:rPr lang="ru-RU" dirty="0" err="1" smtClean="0"/>
              <a:t>подмассивов</a:t>
            </a:r>
            <a:r>
              <a:rPr lang="ru-RU" dirty="0" smtClean="0"/>
              <a:t> и их организация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программировании для </a:t>
            </a:r>
            <a:r>
              <a:rPr lang="en-US" dirty="0" smtClean="0"/>
              <a:t>CUDA</a:t>
            </a:r>
            <a:r>
              <a:rPr lang="ru-RU" dirty="0" smtClean="0"/>
              <a:t> мы можем определять количество параллельных нитей, запускаемых на </a:t>
            </a:r>
            <a:r>
              <a:rPr lang="en-US" dirty="0" smtClean="0"/>
              <a:t>GPU</a:t>
            </a:r>
            <a:r>
              <a:rPr lang="ru-RU" dirty="0" smtClean="0"/>
              <a:t>, поэтому создаём чётное количество </a:t>
            </a:r>
            <a:r>
              <a:rPr lang="ru-RU" dirty="0" err="1" smtClean="0"/>
              <a:t>подмассивов</a:t>
            </a:r>
            <a:r>
              <a:rPr lang="ru-RU" dirty="0" smtClean="0"/>
              <a:t> и рассматриваем вычислительную модель, при которой блоки объединены циклически, то есть левым блоком для первого блока является последний блок</a:t>
            </a:r>
          </a:p>
          <a:p>
            <a:pPr algn="just"/>
            <a:r>
              <a:rPr lang="ru-RU" dirty="0"/>
              <a:t>При программировании </a:t>
            </a:r>
            <a:r>
              <a:rPr lang="ru-RU" dirty="0" smtClean="0"/>
              <a:t>для </a:t>
            </a:r>
            <a:r>
              <a:rPr lang="en-US" dirty="0" smtClean="0"/>
              <a:t>MPI </a:t>
            </a:r>
            <a:r>
              <a:rPr lang="ru-RU" dirty="0" smtClean="0"/>
              <a:t>мы не можем контролировать количество запущенных процессов, поэтому </a:t>
            </a:r>
            <a:r>
              <a:rPr lang="ru-RU" dirty="0"/>
              <a:t>рассматриваем вычислительную модель, при которой блоки объединены </a:t>
            </a:r>
            <a:r>
              <a:rPr lang="ru-RU" dirty="0" smtClean="0"/>
              <a:t>последовательно, то есть первый блок не имеет левого, а последний - правого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6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893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Чётно-нечётная сортировка</vt:lpstr>
      <vt:lpstr>Чётно-нечётная сортировка</vt:lpstr>
      <vt:lpstr>Чётно-нечётная сортировка</vt:lpstr>
      <vt:lpstr>Чётно-нечётная сортировка</vt:lpstr>
      <vt:lpstr>Чётно-нечётная сортировка</vt:lpstr>
      <vt:lpstr>Параметры алгоритма</vt:lpstr>
      <vt:lpstr>Ограничения в реализации алгоритма</vt:lpstr>
      <vt:lpstr>Разделение исходного массива на подмассивы</vt:lpstr>
      <vt:lpstr>Количество подмассивов и их организация</vt:lpstr>
      <vt:lpstr>Сортировка подмассивов</vt:lpstr>
      <vt:lpstr>Шаг алгоритма</vt:lpstr>
      <vt:lpstr>Соединение подмассивов в итоговый массив</vt:lpstr>
      <vt:lpstr>Возможности оптимизации реализации алгоритма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Чётно-нечётная сортировка</dc:title>
  <dc:creator>User</dc:creator>
  <cp:lastModifiedBy>User</cp:lastModifiedBy>
  <cp:revision>17</cp:revision>
  <dcterms:created xsi:type="dcterms:W3CDTF">2014-03-31T23:26:54Z</dcterms:created>
  <dcterms:modified xsi:type="dcterms:W3CDTF">2014-04-01T02:30:08Z</dcterms:modified>
</cp:coreProperties>
</file>