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4" r:id="rId3"/>
    <p:sldId id="263" r:id="rId4"/>
    <p:sldId id="257" r:id="rId5"/>
    <p:sldId id="259" r:id="rId6"/>
    <p:sldId id="260" r:id="rId7"/>
    <p:sldId id="266" r:id="rId8"/>
    <p:sldId id="269" r:id="rId9"/>
    <p:sldId id="262" r:id="rId10"/>
    <p:sldId id="275" r:id="rId11"/>
    <p:sldId id="270" r:id="rId12"/>
    <p:sldId id="271" r:id="rId13"/>
    <p:sldId id="272" r:id="rId14"/>
    <p:sldId id="273" r:id="rId15"/>
    <p:sldId id="274"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77" d="100"/>
          <a:sy n="77" d="100"/>
        </p:scale>
        <p:origin x="24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F4F164D-F25B-42F8-8B4F-2F75AD948E8F}" type="datetimeFigureOut">
              <a:rPr lang="ru-RU" smtClean="0"/>
              <a:t>01.01.2016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450984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4F164D-F25B-42F8-8B4F-2F75AD948E8F}" type="datetimeFigureOut">
              <a:rPr lang="ru-RU" smtClean="0"/>
              <a:t>01.01.2016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265390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4F164D-F25B-42F8-8B4F-2F75AD948E8F}" type="datetimeFigureOut">
              <a:rPr lang="ru-RU" smtClean="0"/>
              <a:t>01.01.2016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7446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4F164D-F25B-42F8-8B4F-2F75AD948E8F}" type="datetimeFigureOut">
              <a:rPr lang="ru-RU" smtClean="0"/>
              <a:t>01.01.2016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364121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4F164D-F25B-42F8-8B4F-2F75AD948E8F}" type="datetimeFigureOut">
              <a:rPr lang="ru-RU" smtClean="0"/>
              <a:t>01.01.2016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711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4F164D-F25B-42F8-8B4F-2F75AD948E8F}" type="datetimeFigureOut">
              <a:rPr lang="ru-RU" smtClean="0"/>
              <a:t>01.01.2016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4054782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F4F164D-F25B-42F8-8B4F-2F75AD948E8F}" type="datetimeFigureOut">
              <a:rPr lang="ru-RU" smtClean="0"/>
              <a:t>01.01.2016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1353414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F4F164D-F25B-42F8-8B4F-2F75AD948E8F}" type="datetimeFigureOut">
              <a:rPr lang="ru-RU" smtClean="0"/>
              <a:t>01.01.2016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1825603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F4F164D-F25B-42F8-8B4F-2F75AD948E8F}" type="datetimeFigureOut">
              <a:rPr lang="ru-RU" smtClean="0"/>
              <a:t>01.01.2016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379030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4F164D-F25B-42F8-8B4F-2F75AD948E8F}" type="datetimeFigureOut">
              <a:rPr lang="ru-RU" smtClean="0"/>
              <a:t>01.01.2016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202078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F4F164D-F25B-42F8-8B4F-2F75AD948E8F}" type="datetimeFigureOut">
              <a:rPr lang="ru-RU" smtClean="0"/>
              <a:t>01.01.2016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397621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F4F164D-F25B-42F8-8B4F-2F75AD948E8F}" type="datetimeFigureOut">
              <a:rPr lang="ru-RU" smtClean="0"/>
              <a:t>01.01.2016</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11518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F4F164D-F25B-42F8-8B4F-2F75AD948E8F}" type="datetimeFigureOut">
              <a:rPr lang="ru-RU" smtClean="0"/>
              <a:t>01.01.2016</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177262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F164D-F25B-42F8-8B4F-2F75AD948E8F}" type="datetimeFigureOut">
              <a:rPr lang="ru-RU" smtClean="0"/>
              <a:t>01.01.2016</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150963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BF4F164D-F25B-42F8-8B4F-2F75AD948E8F}" type="datetimeFigureOut">
              <a:rPr lang="ru-RU" smtClean="0"/>
              <a:t>01.01.2016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117715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47C9A5-8DFF-46B4-8C2F-C54938FDBFA0}" type="slidenum">
              <a:rPr lang="ru-RU" smtClean="0"/>
              <a:t>‹#›</a:t>
            </a:fld>
            <a:endParaRPr lang="ru-RU"/>
          </a:p>
        </p:txBody>
      </p:sp>
      <p:sp>
        <p:nvSpPr>
          <p:cNvPr id="5" name="Date Placeholder 4"/>
          <p:cNvSpPr>
            <a:spLocks noGrp="1"/>
          </p:cNvSpPr>
          <p:nvPr>
            <p:ph type="dt" sz="half" idx="10"/>
          </p:nvPr>
        </p:nvSpPr>
        <p:spPr/>
        <p:txBody>
          <a:bodyPr/>
          <a:lstStyle/>
          <a:p>
            <a:fld id="{BF4F164D-F25B-42F8-8B4F-2F75AD948E8F}" type="datetimeFigureOut">
              <a:rPr lang="ru-RU" smtClean="0"/>
              <a:t>01.01.2016</a:t>
            </a:fld>
            <a:endParaRPr lang="ru-RU"/>
          </a:p>
        </p:txBody>
      </p:sp>
    </p:spTree>
    <p:extLst>
      <p:ext uri="{BB962C8B-B14F-4D97-AF65-F5344CB8AC3E}">
        <p14:creationId xmlns:p14="http://schemas.microsoft.com/office/powerpoint/2010/main" val="1790015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4F164D-F25B-42F8-8B4F-2F75AD948E8F}" type="datetimeFigureOut">
              <a:rPr lang="ru-RU" smtClean="0"/>
              <a:t>01.01.2016</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47C9A5-8DFF-46B4-8C2F-C54938FDBFA0}" type="slidenum">
              <a:rPr lang="ru-RU" smtClean="0"/>
              <a:t>‹#›</a:t>
            </a:fld>
            <a:endParaRPr lang="ru-RU"/>
          </a:p>
        </p:txBody>
      </p:sp>
    </p:spTree>
    <p:extLst>
      <p:ext uri="{BB962C8B-B14F-4D97-AF65-F5344CB8AC3E}">
        <p14:creationId xmlns:p14="http://schemas.microsoft.com/office/powerpoint/2010/main" val="140062931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habrahabr.ru/post/150043/" TargetMode="External"/><Relationship Id="rId2" Type="http://schemas.openxmlformats.org/officeDocument/2006/relationships/hyperlink" Target="http://www.refal.net/" TargetMode="External"/><Relationship Id="rId1" Type="http://schemas.openxmlformats.org/officeDocument/2006/relationships/slideLayout" Target="../slideLayouts/slideLayout2.xml"/><Relationship Id="rId4" Type="http://schemas.openxmlformats.org/officeDocument/2006/relationships/hyperlink" Target="http://habrahabr.ru/post/265195/"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dprotopopov/&#1089;&#1089;" TargetMode="External"/><Relationship Id="rId2" Type="http://schemas.openxmlformats.org/officeDocument/2006/relationships/hyperlink" Target="mailto:dmitry@protopopov.r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a:t>Обработка приватных данных на публичных </a:t>
            </a:r>
            <a:r>
              <a:rPr lang="ru-RU" dirty="0" smtClean="0"/>
              <a:t>вычислительных сетях</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022778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Алгоритм защиты вычислений решения </a:t>
            </a:r>
            <a:r>
              <a:rPr lang="ru-RU" dirty="0" smtClean="0"/>
              <a:t>задачи линейного программирования</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677333" y="2160589"/>
                <a:ext cx="8840739" cy="3880773"/>
              </a:xfrm>
            </p:spPr>
            <p:txBody>
              <a:bodyPr>
                <a:normAutofit fontScale="85000" lnSpcReduction="20000"/>
              </a:bodyPr>
              <a:lstStyle/>
              <a:p>
                <a:r>
                  <a:rPr lang="ru-RU" dirty="0" smtClean="0">
                    <a:latin typeface="Cambria Math" panose="02040503050406030204" pitchFamily="18" charset="0"/>
                  </a:rPr>
                  <a:t>Пусть дана задача</a:t>
                </a:r>
                <a:r>
                  <a:rPr lang="ru-RU" dirty="0"/>
                  <a:t> </a:t>
                </a:r>
                <a:r>
                  <a:rPr lang="ru-RU" dirty="0">
                    <a:latin typeface="Cambria Math" panose="02040503050406030204" pitchFamily="18" charset="0"/>
                  </a:rPr>
                  <a:t>линейного </a:t>
                </a:r>
                <a:r>
                  <a:rPr lang="ru-RU" dirty="0" smtClean="0">
                    <a:latin typeface="Cambria Math" panose="02040503050406030204" pitchFamily="18" charset="0"/>
                  </a:rPr>
                  <a:t>программирования </a:t>
                </a:r>
                <a14:m>
                  <m:oMath xmlns:m="http://schemas.openxmlformats.org/officeDocument/2006/math">
                    <m:d>
                      <m:dPr>
                        <m:begChr m:val="{"/>
                        <m:endChr m:val="}"/>
                        <m:ctrlPr>
                          <a:rPr lang="en-US" i="1" dirty="0" smtClean="0">
                            <a:latin typeface="Cambria Math" panose="02040503050406030204" pitchFamily="18" charset="0"/>
                          </a:rPr>
                        </m:ctrlPr>
                      </m:dPr>
                      <m:e>
                        <m:m>
                          <m:mPr>
                            <m:mcs>
                              <m:mc>
                                <m:mcPr>
                                  <m:count m:val="1"/>
                                  <m:mcJc m:val="center"/>
                                </m:mcPr>
                              </m:mc>
                            </m:mcs>
                            <m:ctrlPr>
                              <a:rPr lang="en-US" i="1" dirty="0" smtClean="0">
                                <a:latin typeface="Cambria Math" panose="02040503050406030204" pitchFamily="18" charset="0"/>
                              </a:rPr>
                            </m:ctrlPr>
                          </m:mPr>
                          <m:mr>
                            <m:e>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e>
                          </m:mr>
                          <m:mr>
                            <m:e>
                              <m:r>
                                <a:rPr lang="en-US" i="1" dirty="0">
                                  <a:latin typeface="Cambria Math" panose="02040503050406030204" pitchFamily="18" charset="0"/>
                                </a:rPr>
                                <m:t>𝑐</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i="1" dirty="0">
                                  <a:latin typeface="Cambria Math" panose="02040503050406030204" pitchFamily="18" charset="0"/>
                                </a:rPr>
                                <m:t>𝑚𝑎𝑥</m:t>
                              </m:r>
                            </m:e>
                          </m:mr>
                        </m:m>
                      </m:e>
                    </m:d>
                  </m:oMath>
                </a14:m>
                <a:r>
                  <a:rPr lang="en-US" dirty="0" smtClean="0">
                    <a:latin typeface="Cambria Math" panose="02040503050406030204" pitchFamily="18" charset="0"/>
                  </a:rPr>
                  <a:t>?</a:t>
                </a:r>
                <a:endParaRPr lang="ru-RU" dirty="0">
                  <a:latin typeface="Cambria Math" panose="02040503050406030204" pitchFamily="18" charset="0"/>
                </a:endParaRPr>
              </a:p>
              <a:p>
                <a:r>
                  <a:rPr lang="ru-RU" dirty="0">
                    <a:latin typeface="Cambria Math" panose="02040503050406030204" pitchFamily="18" charset="0"/>
                  </a:rPr>
                  <a:t>Сформируем </a:t>
                </a:r>
                <a:r>
                  <a:rPr lang="ru-RU" dirty="0" smtClean="0">
                    <a:latin typeface="Cambria Math" panose="02040503050406030204" pitchFamily="18" charset="0"/>
                  </a:rPr>
                  <a:t>обратимую матрицу </a:t>
                </a:r>
                <a:r>
                  <a:rPr lang="en-US" dirty="0">
                    <a:latin typeface="Cambria Math" panose="02040503050406030204" pitchFamily="18" charset="0"/>
                  </a:rPr>
                  <a:t>V </a:t>
                </a:r>
                <a:r>
                  <a:rPr lang="ru-RU" dirty="0">
                    <a:latin typeface="Cambria Math" panose="02040503050406030204" pitchFamily="18" charset="0"/>
                  </a:rPr>
                  <a:t>и вектор </a:t>
                </a:r>
                <a:r>
                  <a:rPr lang="en-US" dirty="0">
                    <a:latin typeface="Cambria Math" panose="02040503050406030204" pitchFamily="18" charset="0"/>
                  </a:rPr>
                  <a:t>z </a:t>
                </a:r>
                <a:r>
                  <a:rPr lang="ru-RU" dirty="0">
                    <a:latin typeface="Cambria Math" panose="02040503050406030204" pitchFamily="18" charset="0"/>
                  </a:rPr>
                  <a:t>из случайных величин</a:t>
                </a:r>
                <a:endParaRPr lang="en-US" dirty="0">
                  <a:latin typeface="Cambria Math" panose="02040503050406030204" pitchFamily="18" charset="0"/>
                </a:endParaRPr>
              </a:p>
              <a:p>
                <a:r>
                  <a:rPr lang="ru-RU" dirty="0" smtClean="0"/>
                  <a:t>Имеем</a:t>
                </a:r>
                <a:r>
                  <a:rPr lang="en-US" dirty="0" smtClean="0"/>
                  <a:t> </a:t>
                </a:r>
              </a:p>
              <a:p>
                <a:pPr lvl="1"/>
                <a14:m>
                  <m:oMath xmlns:m="http://schemas.openxmlformats.org/officeDocument/2006/math">
                    <m:d>
                      <m:dPr>
                        <m:begChr m:val="{"/>
                        <m:endChr m:val="}"/>
                        <m:ctrlPr>
                          <a:rPr lang="en-US" i="1" dirty="0">
                            <a:latin typeface="Cambria Math" panose="02040503050406030204" pitchFamily="18" charset="0"/>
                          </a:rPr>
                        </m:ctrlPr>
                      </m:dPr>
                      <m:e>
                        <m:m>
                          <m:mPr>
                            <m:mcs>
                              <m:mc>
                                <m:mcPr>
                                  <m:count m:val="1"/>
                                  <m:mcJc m:val="center"/>
                                </m:mcPr>
                              </m:mc>
                            </m:mcs>
                            <m:ctrlPr>
                              <a:rPr lang="en-US" i="1" dirty="0">
                                <a:latin typeface="Cambria Math" panose="02040503050406030204" pitchFamily="18" charset="0"/>
                              </a:rPr>
                            </m:ctrlPr>
                          </m:mPr>
                          <m:mr>
                            <m:e>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e>
                          </m:mr>
                          <m:mr>
                            <m:e>
                              <m:r>
                                <a:rPr lang="en-US" i="1" dirty="0">
                                  <a:latin typeface="Cambria Math" panose="02040503050406030204" pitchFamily="18" charset="0"/>
                                </a:rPr>
                                <m:t>𝑐</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i="1" dirty="0">
                                  <a:latin typeface="Cambria Math" panose="02040503050406030204" pitchFamily="18" charset="0"/>
                                </a:rPr>
                                <m:t>𝑚𝑎𝑥</m:t>
                              </m:r>
                            </m:e>
                          </m:mr>
                        </m:m>
                      </m:e>
                    </m:d>
                    <m:r>
                      <a:rPr lang="en-US" i="1" dirty="0">
                        <a:latin typeface="Cambria Math" panose="02040503050406030204" pitchFamily="18" charset="0"/>
                      </a:rPr>
                      <m:t>? →</m:t>
                    </m:r>
                    <m:d>
                      <m:dPr>
                        <m:begChr m:val="{"/>
                        <m:endChr m:val="}"/>
                        <m:ctrlPr>
                          <a:rPr lang="en-US" i="1" dirty="0">
                            <a:latin typeface="Cambria Math" panose="02040503050406030204" pitchFamily="18" charset="0"/>
                          </a:rPr>
                        </m:ctrlPr>
                      </m:dPr>
                      <m:e>
                        <m:m>
                          <m:mPr>
                            <m:mcs>
                              <m:mc>
                                <m:mcPr>
                                  <m:count m:val="1"/>
                                  <m:mcJc m:val="center"/>
                                </m:mcPr>
                              </m:mc>
                            </m:mcs>
                            <m:ctrlPr>
                              <a:rPr lang="en-US" i="1" dirty="0">
                                <a:latin typeface="Cambria Math" panose="02040503050406030204" pitchFamily="18" charset="0"/>
                              </a:rPr>
                            </m:ctrlPr>
                          </m:mPr>
                          <m:mr>
                            <m:e>
                              <m:r>
                                <a:rPr lang="en-US" i="1" dirty="0">
                                  <a:latin typeface="Cambria Math" panose="02040503050406030204" pitchFamily="18" charset="0"/>
                                </a:rPr>
                                <m:t>𝑎𝑉</m:t>
                              </m:r>
                              <m:sSup>
                                <m:sSupPr>
                                  <m:ctrlPr>
                                    <a:rPr lang="en-US" i="1" dirty="0">
                                      <a:latin typeface="Cambria Math" panose="02040503050406030204" pitchFamily="18" charset="0"/>
                                    </a:rPr>
                                  </m:ctrlPr>
                                </m:sSupPr>
                                <m:e>
                                  <m:r>
                                    <a:rPr lang="en-US" i="1" dirty="0">
                                      <a:latin typeface="Cambria Math" panose="02040503050406030204" pitchFamily="18" charset="0"/>
                                    </a:rPr>
                                    <m:t>𝑉</m:t>
                                  </m:r>
                                </m:e>
                                <m:sup>
                                  <m:r>
                                    <a:rPr lang="en-US" i="1" dirty="0">
                                      <a:latin typeface="Cambria Math" panose="02040503050406030204" pitchFamily="18" charset="0"/>
                                    </a:rPr>
                                    <m:t>−1</m:t>
                                  </m:r>
                                </m:sup>
                              </m:sSup>
                              <m:sSup>
                                <m:sSupPr>
                                  <m:ctrlPr>
                                    <a:rPr lang="ru-RU"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𝑧</m:t>
                                  </m:r>
                                  <m:r>
                                    <a:rPr lang="en-US" i="1" dirty="0">
                                      <a:latin typeface="Cambria Math" panose="02040503050406030204" pitchFamily="18" charset="0"/>
                                    </a:rPr>
                                    <m:t>)</m:t>
                                  </m:r>
                                </m:e>
                                <m:sup>
                                  <m:r>
                                    <a:rPr lang="en-US" i="1" dirty="0">
                                      <a:latin typeface="Cambria Math" panose="02040503050406030204" pitchFamily="18" charset="0"/>
                                    </a:rPr>
                                    <m:t>𝑇</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i="1" dirty="0">
                                  <a:latin typeface="Cambria Math" panose="02040503050406030204" pitchFamily="18" charset="0"/>
                                </a:rPr>
                                <m:t>𝑎</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𝑇</m:t>
                                  </m:r>
                                </m:sup>
                              </m:sSup>
                              <m:r>
                                <a:rPr lang="en-US" i="1" dirty="0">
                                  <a:latin typeface="Cambria Math" panose="02040503050406030204" pitchFamily="18" charset="0"/>
                                </a:rPr>
                                <m:t>)</m:t>
                              </m:r>
                            </m:e>
                          </m:mr>
                          <m:mr>
                            <m:e>
                              <m:r>
                                <a:rPr lang="en-US" i="1" dirty="0">
                                  <a:latin typeface="Cambria Math" panose="02040503050406030204" pitchFamily="18" charset="0"/>
                                </a:rPr>
                                <m:t>𝑐</m:t>
                              </m:r>
                              <m:r>
                                <a:rPr lang="en-US" i="1" dirty="0">
                                  <a:latin typeface="Cambria Math" panose="02040503050406030204" pitchFamily="18" charset="0"/>
                                </a:rPr>
                                <m:t>𝑉</m:t>
                              </m:r>
                              <m:sSup>
                                <m:sSupPr>
                                  <m:ctrlPr>
                                    <a:rPr lang="en-US" i="1" dirty="0">
                                      <a:latin typeface="Cambria Math" panose="02040503050406030204" pitchFamily="18" charset="0"/>
                                    </a:rPr>
                                  </m:ctrlPr>
                                </m:sSupPr>
                                <m:e>
                                  <m:r>
                                    <a:rPr lang="en-US" i="1" dirty="0">
                                      <a:latin typeface="Cambria Math" panose="02040503050406030204" pitchFamily="18" charset="0"/>
                                    </a:rPr>
                                    <m:t>𝑉</m:t>
                                  </m:r>
                                </m:e>
                                <m:sup>
                                  <m:r>
                                    <a:rPr lang="en-US" i="1" dirty="0">
                                      <a:latin typeface="Cambria Math" panose="02040503050406030204" pitchFamily="18" charset="0"/>
                                    </a:rPr>
                                    <m:t>−1</m:t>
                                  </m:r>
                                </m:sup>
                              </m:sSup>
                              <m:sSup>
                                <m:sSupPr>
                                  <m:ctrlPr>
                                    <a:rPr lang="ru-RU"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𝑧</m:t>
                                  </m:r>
                                  <m:r>
                                    <a:rPr lang="en-US" i="1" dirty="0">
                                      <a:latin typeface="Cambria Math" panose="02040503050406030204" pitchFamily="18" charset="0"/>
                                    </a:rPr>
                                    <m:t>)</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i="1" dirty="0">
                                  <a:latin typeface="Cambria Math" panose="02040503050406030204" pitchFamily="18" charset="0"/>
                                </a:rPr>
                                <m:t>𝑚𝑎𝑥</m:t>
                              </m:r>
                            </m:e>
                          </m:mr>
                        </m:m>
                      </m:e>
                    </m:d>
                    <m:r>
                      <a:rPr lang="en-US" i="1" dirty="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m:t>
                    </m:r>
                    <m:d>
                      <m:dPr>
                        <m:begChr m:val="{"/>
                        <m:endChr m:val="}"/>
                        <m:ctrlPr>
                          <a:rPr lang="en-US" i="1" dirty="0">
                            <a:latin typeface="Cambria Math" panose="02040503050406030204" pitchFamily="18" charset="0"/>
                          </a:rPr>
                        </m:ctrlPr>
                      </m:dPr>
                      <m:e>
                        <m:m>
                          <m:mPr>
                            <m:mcs>
                              <m:mc>
                                <m:mcPr>
                                  <m:count m:val="1"/>
                                  <m:mcJc m:val="center"/>
                                </m:mcPr>
                              </m:mc>
                            </m:mcs>
                            <m:ctrlPr>
                              <a:rPr lang="en-US" i="1" dirty="0">
                                <a:latin typeface="Cambria Math" panose="02040503050406030204" pitchFamily="18" charset="0"/>
                              </a:rPr>
                            </m:ctrlPr>
                          </m:mPr>
                          <m:mr>
                            <m:e>
                              <m:r>
                                <a:rPr lang="en-US" i="1" dirty="0">
                                  <a:latin typeface="Cambria Math" panose="02040503050406030204" pitchFamily="18" charset="0"/>
                                </a:rPr>
                                <m:t>𝑎</m:t>
                              </m:r>
                              <m:r>
                                <a:rPr lang="en-US" b="0" i="1" dirty="0" smtClean="0">
                                  <a:latin typeface="Cambria Math" panose="02040503050406030204" pitchFamily="18" charset="0"/>
                                </a:rPr>
                                <m:t>′</m:t>
                              </m:r>
                              <m:sSup>
                                <m:sSupPr>
                                  <m:ctrlPr>
                                    <a:rPr lang="ru-RU" i="1" dirty="0">
                                      <a:latin typeface="Cambria Math" panose="02040503050406030204" pitchFamily="18" charset="0"/>
                                    </a:rPr>
                                  </m:ctrlPr>
                                </m:sSupPr>
                                <m:e>
                                  <m:r>
                                    <a:rPr lang="en-US" i="1" dirty="0">
                                      <a:latin typeface="Cambria Math" panose="02040503050406030204" pitchFamily="18" charset="0"/>
                                    </a:rPr>
                                    <m:t>𝑥</m:t>
                                  </m:r>
                                  <m:r>
                                    <a:rPr lang="en-US" b="0" i="1" dirty="0" smtClean="0">
                                      <a:latin typeface="Cambria Math" panose="02040503050406030204" pitchFamily="18" charset="0"/>
                                    </a:rPr>
                                    <m:t>′</m:t>
                                  </m:r>
                                </m:e>
                                <m:sup>
                                  <m:r>
                                    <a:rPr lang="en-US" i="1" dirty="0">
                                      <a:latin typeface="Cambria Math" panose="02040503050406030204" pitchFamily="18" charset="0"/>
                                    </a:rPr>
                                    <m:t>𝑇</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r>
                                    <a:rPr lang="en-US" b="0" i="1" dirty="0" smtClean="0">
                                      <a:latin typeface="Cambria Math" panose="02040503050406030204" pitchFamily="18" charset="0"/>
                                    </a:rPr>
                                    <m:t>′</m:t>
                                  </m:r>
                                </m:e>
                                <m:sup>
                                  <m:r>
                                    <a:rPr lang="en-US" i="1" dirty="0">
                                      <a:latin typeface="Cambria Math" panose="02040503050406030204" pitchFamily="18" charset="0"/>
                                    </a:rPr>
                                    <m:t>𝑇</m:t>
                                  </m:r>
                                </m:sup>
                              </m:sSup>
                            </m:e>
                          </m:mr>
                          <m:mr>
                            <m:e>
                              <m:r>
                                <a:rPr lang="en-US" i="1" dirty="0">
                                  <a:latin typeface="Cambria Math" panose="02040503050406030204" pitchFamily="18" charset="0"/>
                                </a:rPr>
                                <m:t>𝑐</m:t>
                              </m:r>
                              <m:r>
                                <a:rPr lang="en-US" b="0" i="1" dirty="0" smtClean="0">
                                  <a:latin typeface="Cambria Math" panose="02040503050406030204" pitchFamily="18" charset="0"/>
                                </a:rPr>
                                <m:t>′</m:t>
                              </m:r>
                              <m:sSup>
                                <m:sSupPr>
                                  <m:ctrlPr>
                                    <a:rPr lang="ru-RU" i="1" dirty="0">
                                      <a:latin typeface="Cambria Math" panose="02040503050406030204" pitchFamily="18" charset="0"/>
                                    </a:rPr>
                                  </m:ctrlPr>
                                </m:sSupPr>
                                <m:e>
                                  <m:r>
                                    <a:rPr lang="en-US" i="1" dirty="0">
                                      <a:latin typeface="Cambria Math" panose="02040503050406030204" pitchFamily="18" charset="0"/>
                                    </a:rPr>
                                    <m:t>𝑥</m:t>
                                  </m:r>
                                  <m:r>
                                    <a:rPr lang="en-US" b="0" i="1" dirty="0" smtClean="0">
                                      <a:latin typeface="Cambria Math" panose="02040503050406030204" pitchFamily="18" charset="0"/>
                                    </a:rPr>
                                    <m:t>′</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i="1" dirty="0">
                                  <a:latin typeface="Cambria Math" panose="02040503050406030204" pitchFamily="18" charset="0"/>
                                </a:rPr>
                                <m:t>𝑚𝑎𝑥</m:t>
                              </m:r>
                            </m:e>
                          </m:mr>
                        </m:m>
                      </m:e>
                    </m:d>
                    <m:r>
                      <a:rPr lang="en-US" i="1" dirty="0">
                        <a:latin typeface="Cambria Math" panose="02040503050406030204" pitchFamily="18" charset="0"/>
                      </a:rPr>
                      <m:t>?</m:t>
                    </m:r>
                  </m:oMath>
                </a14:m>
                <a:endParaRPr lang="en-US" i="1" dirty="0" smtClean="0">
                  <a:latin typeface="Cambria Math" panose="02040503050406030204" pitchFamily="18" charset="0"/>
                </a:endParaRPr>
              </a:p>
              <a:p>
                <a:pPr lvl="1"/>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𝑎</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𝑎𝑉</m:t>
                    </m:r>
                    <m:r>
                      <a:rPr lang="en-US" dirty="0">
                        <a:latin typeface="Cambria Math" panose="02040503050406030204" pitchFamily="18" charset="0"/>
                      </a:rPr>
                      <m:t>,</m:t>
                    </m:r>
                    <m:r>
                      <a:rPr lang="ru-RU" b="0" i="0" dirty="0" smtClean="0">
                        <a:latin typeface="Cambria Math" panose="02040503050406030204" pitchFamily="18" charset="0"/>
                      </a:rPr>
                      <m:t>  </m:t>
                    </m:r>
                    <m:sSup>
                      <m:sSupPr>
                        <m:ctrlPr>
                          <a:rPr lang="en-US" i="1" dirty="0">
                            <a:latin typeface="Cambria Math" panose="02040503050406030204" pitchFamily="18" charset="0"/>
                          </a:rPr>
                        </m:ctrlPr>
                      </m:sSupPr>
                      <m:e>
                        <m:r>
                          <a:rPr lang="en-US" b="0" i="1" dirty="0" smtClean="0">
                            <a:latin typeface="Cambria Math" panose="02040503050406030204" pitchFamily="18" charset="0"/>
                          </a:rPr>
                          <m:t>𝑐</m:t>
                        </m:r>
                      </m:e>
                      <m:sup>
                        <m:r>
                          <a:rPr lang="en-US" i="1" dirty="0">
                            <a:latin typeface="Cambria Math" panose="02040503050406030204" pitchFamily="18" charset="0"/>
                          </a:rPr>
                          <m:t>′</m:t>
                        </m:r>
                      </m:sup>
                    </m:sSup>
                    <m:r>
                      <a:rPr lang="en-US" i="1" dirty="0">
                        <a:latin typeface="Cambria Math" panose="02040503050406030204" pitchFamily="18" charset="0"/>
                      </a:rPr>
                      <m:t>=</m:t>
                    </m:r>
                    <m:r>
                      <a:rPr lang="en-US" b="0" i="1" dirty="0" smtClean="0">
                        <a:latin typeface="Cambria Math" panose="02040503050406030204" pitchFamily="18" charset="0"/>
                      </a:rPr>
                      <m:t>𝑐</m:t>
                    </m:r>
                    <m:r>
                      <a:rPr lang="en-US" i="1" dirty="0">
                        <a:latin typeface="Cambria Math" panose="02040503050406030204" pitchFamily="18" charset="0"/>
                      </a:rPr>
                      <m:t>𝑉</m:t>
                    </m:r>
                    <m:r>
                      <a:rPr lang="en-US" dirty="0">
                        <a:latin typeface="Cambria Math" panose="02040503050406030204" pitchFamily="18" charset="0"/>
                      </a:rPr>
                      <m:t>,</m:t>
                    </m:r>
                    <m:r>
                      <a:rPr lang="ru-RU" b="0" i="0" dirty="0" smtClean="0">
                        <a:latin typeface="Cambria Math" panose="02040503050406030204" pitchFamily="18" charset="0"/>
                      </a:rPr>
                      <m:t>  </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i="1" dirty="0">
                        <a:latin typeface="Cambria Math" panose="02040503050406030204" pitchFamily="18" charset="0"/>
                      </a:rPr>
                      <m:t>𝑉</m:t>
                    </m:r>
                    <m:sSup>
                      <m:sSupPr>
                        <m:ctrlPr>
                          <a:rPr lang="ru-RU"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𝑇</m:t>
                        </m:r>
                      </m:sup>
                    </m:sSup>
                    <m:r>
                      <a:rPr lang="en-US" i="1" dirty="0">
                        <a:latin typeface="Cambria Math" panose="02040503050406030204" pitchFamily="18" charset="0"/>
                      </a:rPr>
                      <m:t>,  </m:t>
                    </m:r>
                    <m:sSup>
                      <m:sSupPr>
                        <m:ctrlPr>
                          <a:rPr lang="ru-RU" i="1" dirty="0">
                            <a:latin typeface="Cambria Math" panose="02040503050406030204" pitchFamily="18" charset="0"/>
                          </a:rPr>
                        </m:ctrlPr>
                      </m:sSupPr>
                      <m:e>
                        <m:r>
                          <a:rPr lang="en-US" i="1" dirty="0">
                            <a:latin typeface="Cambria Math" panose="02040503050406030204" pitchFamily="18" charset="0"/>
                          </a:rPr>
                          <m:t>𝑏</m:t>
                        </m:r>
                        <m:r>
                          <a:rPr lang="en-US" i="1" dirty="0">
                            <a:latin typeface="Cambria Math" panose="02040503050406030204" pitchFamily="18" charset="0"/>
                          </a:rPr>
                          <m:t>′</m:t>
                        </m:r>
                      </m:e>
                      <m:sup>
                        <m:r>
                          <a:rPr lang="en-US" i="1" dirty="0">
                            <a:latin typeface="Cambria Math" panose="02040503050406030204" pitchFamily="18" charset="0"/>
                          </a:rPr>
                          <m:t>𝑇</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i="1" dirty="0">
                        <a:latin typeface="Cambria Math" panose="02040503050406030204" pitchFamily="18" charset="0"/>
                      </a:rPr>
                      <m:t>𝑎</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𝑇</m:t>
                        </m:r>
                      </m:sup>
                    </m:sSup>
                    <m:r>
                      <a:rPr lang="en-US" i="1" dirty="0">
                        <a:latin typeface="Cambria Math" panose="02040503050406030204" pitchFamily="18" charset="0"/>
                      </a:rPr>
                      <m:t>)</m:t>
                    </m:r>
                  </m:oMath>
                </a14:m>
                <a:endParaRPr lang="en-US" dirty="0"/>
              </a:p>
              <a:p>
                <a:r>
                  <a:rPr lang="ru-RU" dirty="0"/>
                  <a:t>То есть</a:t>
                </a:r>
              </a:p>
              <a:p>
                <a:pPr lvl="1"/>
                <a:r>
                  <a:rPr lang="ru-RU" dirty="0"/>
                  <a:t>Вычисляем </a:t>
                </a:r>
                <a:r>
                  <a:rPr lang="ru-RU" dirty="0"/>
                  <a:t>на локальном </a:t>
                </a:r>
                <a:r>
                  <a:rPr lang="ru-RU" dirty="0" smtClean="0"/>
                  <a:t>вычислителе</a:t>
                </a:r>
                <a:r>
                  <a:rPr lang="en-US" dirty="0" smtClean="0"/>
                  <a:t>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𝑎</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𝑎𝑉</m:t>
                    </m:r>
                    <m:r>
                      <a:rPr lang="en-US" dirty="0">
                        <a:latin typeface="Cambria Math" panose="02040503050406030204" pitchFamily="18" charset="0"/>
                      </a:rPr>
                      <m:t>,</m:t>
                    </m:r>
                    <m:r>
                      <a:rPr lang="ru-RU" dirty="0">
                        <a:latin typeface="Cambria Math" panose="02040503050406030204" pitchFamily="18" charset="0"/>
                      </a:rPr>
                      <m:t>  </m:t>
                    </m:r>
                    <m:sSup>
                      <m:sSupPr>
                        <m:ctrlPr>
                          <a:rPr lang="en-US" i="1" dirty="0">
                            <a:latin typeface="Cambria Math" panose="02040503050406030204" pitchFamily="18" charset="0"/>
                          </a:rPr>
                        </m:ctrlPr>
                      </m:sSupPr>
                      <m:e>
                        <m:r>
                          <a:rPr lang="en-US" i="1" dirty="0">
                            <a:latin typeface="Cambria Math" panose="02040503050406030204" pitchFamily="18" charset="0"/>
                          </a:rPr>
                          <m:t>𝑐</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𝑐</m:t>
                    </m:r>
                    <m:r>
                      <a:rPr lang="en-US" i="1" dirty="0">
                        <a:latin typeface="Cambria Math" panose="02040503050406030204" pitchFamily="18" charset="0"/>
                      </a:rPr>
                      <m:t>𝑉</m:t>
                    </m:r>
                    <m:r>
                      <m:rPr>
                        <m:nor/>
                      </m:rPr>
                      <a:rPr lang="en-US" dirty="0"/>
                      <m:t>,</m:t>
                    </m:r>
                    <m:r>
                      <m:rPr>
                        <m:nor/>
                      </m:rPr>
                      <a:rPr lang="en-US" b="0" i="0" dirty="0" smtClean="0"/>
                      <m:t> </m:t>
                    </m:r>
                    <m:sSup>
                      <m:sSupPr>
                        <m:ctrlPr>
                          <a:rPr lang="ru-RU" i="1" dirty="0">
                            <a:latin typeface="Cambria Math" panose="02040503050406030204" pitchFamily="18" charset="0"/>
                          </a:rPr>
                        </m:ctrlPr>
                      </m:sSupPr>
                      <m:e>
                        <m:r>
                          <a:rPr lang="en-US" i="1" dirty="0">
                            <a:latin typeface="Cambria Math" panose="02040503050406030204" pitchFamily="18" charset="0"/>
                          </a:rPr>
                          <m:t>𝑏</m:t>
                        </m:r>
                        <m:r>
                          <a:rPr lang="en-US" i="1" dirty="0">
                            <a:latin typeface="Cambria Math" panose="02040503050406030204" pitchFamily="18" charset="0"/>
                          </a:rPr>
                          <m:t>′</m:t>
                        </m:r>
                      </m:e>
                      <m:sup>
                        <m:r>
                          <a:rPr lang="en-US" i="1" dirty="0">
                            <a:latin typeface="Cambria Math" panose="02040503050406030204" pitchFamily="18" charset="0"/>
                          </a:rPr>
                          <m:t>𝑇</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i="1" dirty="0">
                        <a:latin typeface="Cambria Math" panose="02040503050406030204" pitchFamily="18" charset="0"/>
                      </a:rPr>
                      <m:t>𝑎</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𝑇</m:t>
                        </m:r>
                      </m:sup>
                    </m:sSup>
                  </m:oMath>
                </a14:m>
                <a:endParaRPr lang="en-US" dirty="0"/>
              </a:p>
              <a:p>
                <a:pPr lvl="1"/>
                <a:r>
                  <a:rPr lang="ru-RU" dirty="0"/>
                  <a:t>Передаём на внешний вычислитель задачу решения </a:t>
                </a:r>
                <a:r>
                  <a:rPr lang="ru-RU" dirty="0" smtClean="0"/>
                  <a:t>уравнения</a:t>
                </a:r>
                <a:r>
                  <a:rPr lang="en-US" dirty="0" smtClean="0"/>
                  <a:t> </a:t>
                </a:r>
                <a14:m>
                  <m:oMath xmlns:m="http://schemas.openxmlformats.org/officeDocument/2006/math">
                    <m:d>
                      <m:dPr>
                        <m:begChr m:val="{"/>
                        <m:endChr m:val="}"/>
                        <m:ctrlPr>
                          <a:rPr lang="en-US" i="1" dirty="0">
                            <a:latin typeface="Cambria Math" panose="02040503050406030204" pitchFamily="18" charset="0"/>
                          </a:rPr>
                        </m:ctrlPr>
                      </m:dPr>
                      <m:e>
                        <m:m>
                          <m:mPr>
                            <m:mcs>
                              <m:mc>
                                <m:mcPr>
                                  <m:count m:val="1"/>
                                  <m:mcJc m:val="center"/>
                                </m:mcPr>
                              </m:mc>
                            </m:mcs>
                            <m:ctrlPr>
                              <a:rPr lang="en-US" i="1" dirty="0">
                                <a:latin typeface="Cambria Math" panose="02040503050406030204" pitchFamily="18" charset="0"/>
                              </a:rPr>
                            </m:ctrlPr>
                          </m:mPr>
                          <m:mr>
                            <m:e>
                              <m:r>
                                <a:rPr lang="en-US" i="1" dirty="0">
                                  <a:latin typeface="Cambria Math" panose="02040503050406030204" pitchFamily="18" charset="0"/>
                                </a:rPr>
                                <m:t>𝑎</m:t>
                              </m:r>
                              <m:r>
                                <a:rPr lang="en-US" i="1" dirty="0">
                                  <a:latin typeface="Cambria Math" panose="02040503050406030204" pitchFamily="18" charset="0"/>
                                </a:rPr>
                                <m:t>′</m:t>
                              </m:r>
                              <m:sSup>
                                <m:sSupPr>
                                  <m:ctrlPr>
                                    <a:rPr lang="ru-RU" i="1" dirty="0">
                                      <a:latin typeface="Cambria Math" panose="02040503050406030204" pitchFamily="18" charset="0"/>
                                    </a:rPr>
                                  </m:ctrlPr>
                                </m:sSupPr>
                                <m:e>
                                  <m:r>
                                    <a:rPr lang="en-US" i="1" dirty="0">
                                      <a:latin typeface="Cambria Math" panose="02040503050406030204" pitchFamily="18" charset="0"/>
                                    </a:rPr>
                                    <m:t>𝑥</m:t>
                                  </m:r>
                                  <m:r>
                                    <a:rPr lang="en-US" i="1" dirty="0">
                                      <a:latin typeface="Cambria Math" panose="02040503050406030204" pitchFamily="18" charset="0"/>
                                    </a:rPr>
                                    <m:t>′</m:t>
                                  </m:r>
                                </m:e>
                                <m:sup>
                                  <m:r>
                                    <a:rPr lang="en-US" i="1" dirty="0">
                                      <a:latin typeface="Cambria Math" panose="02040503050406030204" pitchFamily="18" charset="0"/>
                                    </a:rPr>
                                    <m:t>𝑇</m:t>
                                  </m:r>
                                </m:sup>
                              </m:sSup>
                              <m:r>
                                <a:rPr lang="en-US"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r>
                                    <a:rPr lang="en-US" i="1" dirty="0">
                                      <a:latin typeface="Cambria Math" panose="02040503050406030204" pitchFamily="18" charset="0"/>
                                    </a:rPr>
                                    <m:t>′</m:t>
                                  </m:r>
                                </m:e>
                                <m:sup>
                                  <m:r>
                                    <a:rPr lang="en-US" i="1" dirty="0">
                                      <a:latin typeface="Cambria Math" panose="02040503050406030204" pitchFamily="18" charset="0"/>
                                    </a:rPr>
                                    <m:t>𝑇</m:t>
                                  </m:r>
                                </m:sup>
                              </m:sSup>
                            </m:e>
                          </m:mr>
                          <m:mr>
                            <m:e>
                              <m:r>
                                <a:rPr lang="en-US" i="1" dirty="0">
                                  <a:latin typeface="Cambria Math" panose="02040503050406030204" pitchFamily="18" charset="0"/>
                                </a:rPr>
                                <m:t>𝑐</m:t>
                              </m:r>
                              <m:r>
                                <a:rPr lang="en-US" i="1" dirty="0">
                                  <a:latin typeface="Cambria Math" panose="02040503050406030204" pitchFamily="18" charset="0"/>
                                </a:rPr>
                                <m:t>′</m:t>
                              </m:r>
                              <m:sSup>
                                <m:sSupPr>
                                  <m:ctrlPr>
                                    <a:rPr lang="ru-RU" i="1" dirty="0">
                                      <a:latin typeface="Cambria Math" panose="02040503050406030204" pitchFamily="18" charset="0"/>
                                    </a:rPr>
                                  </m:ctrlPr>
                                </m:sSupPr>
                                <m:e>
                                  <m:r>
                                    <a:rPr lang="en-US" i="1" dirty="0">
                                      <a:latin typeface="Cambria Math" panose="02040503050406030204" pitchFamily="18" charset="0"/>
                                    </a:rPr>
                                    <m:t>𝑥</m:t>
                                  </m:r>
                                  <m:r>
                                    <a:rPr lang="en-US" i="1" dirty="0">
                                      <a:latin typeface="Cambria Math" panose="02040503050406030204" pitchFamily="18" charset="0"/>
                                    </a:rPr>
                                    <m:t>′</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i="1" dirty="0">
                                  <a:latin typeface="Cambria Math" panose="02040503050406030204" pitchFamily="18" charset="0"/>
                                </a:rPr>
                                <m:t>𝑚𝑎𝑥</m:t>
                              </m:r>
                            </m:e>
                          </m:mr>
                        </m:m>
                      </m:e>
                    </m:d>
                    <m:r>
                      <a:rPr lang="en-US" i="1" dirty="0">
                        <a:latin typeface="Cambria Math" panose="02040503050406030204" pitchFamily="18" charset="0"/>
                      </a:rPr>
                      <m:t>?</m:t>
                    </m:r>
                  </m:oMath>
                </a14:m>
                <a:endParaRPr lang="ru-RU" dirty="0"/>
              </a:p>
              <a:p>
                <a:pPr lvl="1"/>
                <a:r>
                  <a:rPr lang="ru-RU" dirty="0"/>
                  <a:t>Используя полученное </a:t>
                </a:r>
                <a:r>
                  <a:rPr lang="ru-RU" dirty="0" smtClean="0"/>
                  <a:t>решение, </a:t>
                </a:r>
                <a:r>
                  <a:rPr lang="ru-RU" dirty="0"/>
                  <a:t>вычисляем на </a:t>
                </a:r>
                <a:r>
                  <a:rPr lang="ru-RU" dirty="0"/>
                  <a:t>локальном вычислителе </a:t>
                </a:r>
                <a14:m>
                  <m:oMath xmlns:m="http://schemas.openxmlformats.org/officeDocument/2006/math">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i="1" dirty="0">
                        <a:latin typeface="Cambria Math" panose="02040503050406030204" pitchFamily="18" charset="0"/>
                      </a:rPr>
                      <m:t>𝑉</m:t>
                    </m:r>
                    <m:sSup>
                      <m:sSupPr>
                        <m:ctrlPr>
                          <a:rPr lang="ru-RU"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𝑇</m:t>
                        </m:r>
                      </m:sup>
                    </m:sSup>
                  </m:oMath>
                </a14:m>
                <a:endParaRPr lang="en-US" dirty="0" smtClean="0"/>
              </a:p>
              <a:p>
                <a:r>
                  <a:rPr lang="ru-RU" dirty="0" smtClean="0"/>
                  <a:t>То есть при решении </a:t>
                </a:r>
                <a:r>
                  <a:rPr lang="ru-RU" dirty="0"/>
                  <a:t>задачи линейного </a:t>
                </a:r>
                <a:r>
                  <a:rPr lang="ru-RU" dirty="0" smtClean="0"/>
                  <a:t>программирования приватные данные и результат вычислений будут защищены от утечки на внешнем вычислителе.</a:t>
                </a:r>
                <a:endParaRPr lang="ru-RU" dirty="0"/>
              </a:p>
              <a:p>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677333" y="2160589"/>
                <a:ext cx="8840739" cy="3880773"/>
              </a:xfrm>
              <a:blipFill rotWithShape="0">
                <a:blip r:embed="rId2"/>
                <a:stretch>
                  <a:fillRect t="-314"/>
                </a:stretch>
              </a:blipFill>
            </p:spPr>
            <p:txBody>
              <a:bodyPr/>
              <a:lstStyle/>
              <a:p>
                <a:r>
                  <a:rPr lang="ru-RU">
                    <a:noFill/>
                  </a:rPr>
                  <a:t> </a:t>
                </a:r>
              </a:p>
            </p:txBody>
          </p:sp>
        </mc:Fallback>
      </mc:AlternateContent>
    </p:spTree>
    <p:extLst>
      <p:ext uri="{BB962C8B-B14F-4D97-AF65-F5344CB8AC3E}">
        <p14:creationId xmlns:p14="http://schemas.microsoft.com/office/powerpoint/2010/main" val="2041666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Абстрактный вычислитель</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normAutofit fontScale="92500" lnSpcReduction="10000"/>
              </a:bodyPr>
              <a:lstStyle/>
              <a:p>
                <a:r>
                  <a:rPr lang="ru-RU" dirty="0" smtClean="0"/>
                  <a:t>Согласно теории алгоритмов, современные технические устройства, при решении задач обработки данных могут быть представлены в виде конечного абстрактного вычислителя, </a:t>
                </a:r>
                <a:r>
                  <a:rPr lang="ru-RU" dirty="0"/>
                  <a:t>п</a:t>
                </a:r>
                <a:r>
                  <a:rPr lang="ru-RU" dirty="0" smtClean="0"/>
                  <a:t>олностью имитирующем вычисление на любом техническо</a:t>
                </a:r>
                <a:r>
                  <a:rPr lang="ru-RU" dirty="0"/>
                  <a:t>м</a:t>
                </a:r>
                <a:r>
                  <a:rPr lang="ru-RU" dirty="0" smtClean="0"/>
                  <a:t> устройстве. Модели таких абстрактных вычислителей были предложены Тьюрингом, Марковым и другими.</a:t>
                </a:r>
              </a:p>
              <a:p>
                <a:r>
                  <a:rPr lang="ru-RU" dirty="0" smtClean="0"/>
                  <a:t>Будем использовать запись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𝐹</m:t>
                    </m:r>
                  </m:oMath>
                </a14:m>
                <a:r>
                  <a:rPr lang="en-US" dirty="0" smtClean="0"/>
                  <a:t> </a:t>
                </a:r>
                <a:r>
                  <a:rPr lang="ru-RU" dirty="0" smtClean="0"/>
                  <a:t>для обозначение работ</a:t>
                </a:r>
                <a:r>
                  <a:rPr lang="ru-RU" dirty="0"/>
                  <a:t>ы</a:t>
                </a:r>
                <a:r>
                  <a:rPr lang="ru-RU" dirty="0" smtClean="0"/>
                  <a:t> этих вычислителей над исходными данными </a:t>
                </a:r>
                <a14:m>
                  <m:oMath xmlns:m="http://schemas.openxmlformats.org/officeDocument/2006/math">
                    <m:r>
                      <a:rPr lang="en-US" i="1" dirty="0" smtClean="0">
                        <a:latin typeface="Cambria Math" panose="02040503050406030204" pitchFamily="18" charset="0"/>
                      </a:rPr>
                      <m:t>𝑥</m:t>
                    </m:r>
                  </m:oMath>
                </a14:m>
                <a:r>
                  <a:rPr lang="en-US" dirty="0" smtClean="0"/>
                  <a:t> </a:t>
                </a:r>
                <a:r>
                  <a:rPr lang="ru-RU" dirty="0" smtClean="0"/>
                  <a:t>по алгорифму </a:t>
                </a:r>
                <a14:m>
                  <m:oMath xmlns:m="http://schemas.openxmlformats.org/officeDocument/2006/math">
                    <m:r>
                      <a:rPr lang="en-US" i="1" dirty="0" smtClean="0">
                        <a:latin typeface="Cambria Math" panose="02040503050406030204" pitchFamily="18" charset="0"/>
                      </a:rPr>
                      <m:t>𝐹</m:t>
                    </m:r>
                  </m:oMath>
                </a14:m>
                <a:r>
                  <a:rPr lang="ru-RU" dirty="0"/>
                  <a:t> </a:t>
                </a:r>
                <a:r>
                  <a:rPr lang="ru-RU" dirty="0" smtClean="0"/>
                  <a:t>где </a:t>
                </a:r>
                <a14:m>
                  <m:oMath xmlns:m="http://schemas.openxmlformats.org/officeDocument/2006/math">
                    <m:r>
                      <a:rPr lang="en-US" i="1" dirty="0" smtClean="0">
                        <a:latin typeface="Cambria Math" panose="02040503050406030204" pitchFamily="18" charset="0"/>
                      </a:rPr>
                      <m:t>𝑦</m:t>
                    </m:r>
                  </m:oMath>
                </a14:m>
                <a:r>
                  <a:rPr lang="en-US" dirty="0" smtClean="0"/>
                  <a:t> </a:t>
                </a:r>
                <a:r>
                  <a:rPr lang="en-US" dirty="0" smtClean="0"/>
                  <a:t>– </a:t>
                </a:r>
                <a:r>
                  <a:rPr lang="ru-RU" dirty="0" smtClean="0"/>
                  <a:t>искомые данные</a:t>
                </a:r>
                <a:r>
                  <a:rPr lang="ru-RU" dirty="0" smtClean="0"/>
                  <a:t>.</a:t>
                </a:r>
                <a:endParaRPr lang="ru-RU" dirty="0" smtClean="0"/>
              </a:p>
              <a:p>
                <a:r>
                  <a:rPr lang="ru-RU" dirty="0" smtClean="0"/>
                  <a:t>Последовательное применение нескольких алгорифмов</a:t>
                </a:r>
                <a:r>
                  <a:rPr lang="en-US" dirty="0"/>
                  <a:t> </a:t>
                </a:r>
                <a:r>
                  <a:rPr lang="en-US" dirty="0" smtClean="0"/>
                  <a:t>(</a:t>
                </a:r>
                <a:r>
                  <a:rPr lang="ru-RU" dirty="0" smtClean="0"/>
                  <a:t>программа)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1,…,</m:t>
                    </m:r>
                    <m:r>
                      <a:rPr lang="en-US" i="1" dirty="0" err="1" smtClean="0">
                        <a:latin typeface="Cambria Math" panose="02040503050406030204" pitchFamily="18" charset="0"/>
                      </a:rPr>
                      <m:t>𝐹𝑛</m:t>
                    </m:r>
                    <m:r>
                      <a:rPr lang="en-US" i="1" dirty="0" smtClean="0">
                        <a:latin typeface="Cambria Math" panose="02040503050406030204" pitchFamily="18" charset="0"/>
                      </a:rPr>
                      <m:t> </m:t>
                    </m:r>
                  </m:oMath>
                </a14:m>
                <a:r>
                  <a:rPr lang="ru-RU" dirty="0" smtClean="0"/>
                  <a:t>при обработке данных будем обозначать как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𝐹</m:t>
                    </m:r>
                    <m:r>
                      <a:rPr lang="en-US" i="1" dirty="0" smtClean="0">
                        <a:latin typeface="Cambria Math" panose="02040503050406030204" pitchFamily="18" charset="0"/>
                      </a:rPr>
                      <m:t>1∗…∗</m:t>
                    </m:r>
                    <m:r>
                      <a:rPr lang="en-US" i="1" dirty="0" err="1" smtClean="0">
                        <a:latin typeface="Cambria Math" panose="02040503050406030204" pitchFamily="18" charset="0"/>
                      </a:rPr>
                      <m:t>𝐹𝑛</m:t>
                    </m:r>
                  </m:oMath>
                </a14:m>
                <a:endParaRPr lang="ru-RU" dirty="0"/>
              </a:p>
              <a:p>
                <a:pPr marL="342900" lvl="1" indent="-342900"/>
                <a:r>
                  <a:rPr lang="ru-RU" dirty="0" smtClean="0"/>
                  <a:t>Теория алгоритмов, говорит нам, что любой алгоритм (или композиция алгоритмов) имеют эквивалентные алгоритмы, а значит, можно составить алгорифм </a:t>
                </a:r>
                <a:r>
                  <a:rPr lang="en-US" dirty="0" smtClean="0"/>
                  <a:t>“</a:t>
                </a:r>
                <a:r>
                  <a:rPr lang="ru-RU" dirty="0" smtClean="0"/>
                  <a:t>уменьшения</a:t>
                </a:r>
                <a:r>
                  <a:rPr lang="en-US" dirty="0" smtClean="0"/>
                  <a:t>”</a:t>
                </a:r>
                <a:r>
                  <a:rPr lang="ru-RU" dirty="0" smtClean="0"/>
                  <a:t> количества шагов программы или алгоритм </a:t>
                </a:r>
                <a:r>
                  <a:rPr lang="en-US" dirty="0"/>
                  <a:t>“</a:t>
                </a:r>
                <a:r>
                  <a:rPr lang="ru-RU" dirty="0"/>
                  <a:t>обфукации</a:t>
                </a:r>
                <a:r>
                  <a:rPr lang="en-US" dirty="0" smtClean="0"/>
                  <a:t>”</a:t>
                </a:r>
                <a:r>
                  <a:rPr lang="ru-RU" dirty="0" smtClean="0"/>
                  <a:t> программы для усложнения анализа кода программы, используя запись программы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1∗…∗</m:t>
                    </m:r>
                    <m:r>
                      <a:rPr lang="en-US" i="1" dirty="0" err="1" smtClean="0">
                        <a:latin typeface="Cambria Math" panose="02040503050406030204" pitchFamily="18" charset="0"/>
                      </a:rPr>
                      <m:t>𝐹𝑛</m:t>
                    </m:r>
                  </m:oMath>
                </a14:m>
                <a:r>
                  <a:rPr lang="ru-RU" dirty="0" smtClean="0"/>
                  <a:t> как исходные данные для обработки.</a:t>
                </a:r>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71" t="-1099" b="-628"/>
                </a:stretch>
              </a:blipFill>
            </p:spPr>
            <p:txBody>
              <a:bodyPr/>
              <a:lstStyle/>
              <a:p>
                <a:r>
                  <a:rPr lang="ru-RU">
                    <a:noFill/>
                  </a:rPr>
                  <a:t> </a:t>
                </a:r>
              </a:p>
            </p:txBody>
          </p:sp>
        </mc:Fallback>
      </mc:AlternateContent>
    </p:spTree>
    <p:extLst>
      <p:ext uri="{BB962C8B-B14F-4D97-AF65-F5344CB8AC3E}">
        <p14:creationId xmlns:p14="http://schemas.microsoft.com/office/powerpoint/2010/main" val="92679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Публичный абстрактный </a:t>
            </a:r>
            <a:r>
              <a:rPr lang="ru-RU" dirty="0"/>
              <a:t>вычислитель</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r>
                  <a:rPr lang="ru-RU" dirty="0" smtClean="0"/>
                  <a:t>Пусть требуется выполнить вычисления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𝐹</m:t>
                    </m:r>
                  </m:oMath>
                </a14:m>
                <a:r>
                  <a:rPr lang="en-US" dirty="0"/>
                  <a:t> </a:t>
                </a:r>
                <a:r>
                  <a:rPr lang="ru-RU" dirty="0" smtClean="0"/>
                  <a:t>над </a:t>
                </a:r>
                <a:r>
                  <a:rPr lang="ru-RU" dirty="0"/>
                  <a:t>исходными данными </a:t>
                </a:r>
                <a14:m>
                  <m:oMath xmlns:m="http://schemas.openxmlformats.org/officeDocument/2006/math">
                    <m:r>
                      <a:rPr lang="en-US" i="1" dirty="0" smtClean="0">
                        <a:latin typeface="Cambria Math" panose="02040503050406030204" pitchFamily="18" charset="0"/>
                      </a:rPr>
                      <m:t>𝑥</m:t>
                    </m:r>
                  </m:oMath>
                </a14:m>
                <a:r>
                  <a:rPr lang="en-US" dirty="0"/>
                  <a:t> </a:t>
                </a:r>
                <a:r>
                  <a:rPr lang="ru-RU" dirty="0"/>
                  <a:t>по алгорифму </a:t>
                </a:r>
                <a14:m>
                  <m:oMath xmlns:m="http://schemas.openxmlformats.org/officeDocument/2006/math">
                    <m:r>
                      <a:rPr lang="en-US" i="1" dirty="0" smtClean="0">
                        <a:latin typeface="Cambria Math" panose="02040503050406030204" pitchFamily="18" charset="0"/>
                      </a:rPr>
                      <m:t>𝐹</m:t>
                    </m:r>
                  </m:oMath>
                </a14:m>
                <a:r>
                  <a:rPr lang="ru-RU" dirty="0"/>
                  <a:t> где </a:t>
                </a:r>
                <a14:m>
                  <m:oMath xmlns:m="http://schemas.openxmlformats.org/officeDocument/2006/math">
                    <m:r>
                      <a:rPr lang="en-US" i="1" dirty="0" smtClean="0">
                        <a:latin typeface="Cambria Math" panose="02040503050406030204" pitchFamily="18" charset="0"/>
                      </a:rPr>
                      <m:t>𝑦</m:t>
                    </m:r>
                  </m:oMath>
                </a14:m>
                <a:r>
                  <a:rPr lang="en-US" dirty="0"/>
                  <a:t> – </a:t>
                </a:r>
                <a:r>
                  <a:rPr lang="ru-RU" dirty="0" smtClean="0"/>
                  <a:t>искомые данные.</a:t>
                </a:r>
              </a:p>
              <a:p>
                <a:pPr lvl="1"/>
                <a:r>
                  <a:rPr lang="ru-RU" dirty="0" smtClean="0"/>
                  <a:t>При передачи задания на внешний вычислитель мы сообщаем этому вычислителю исходные данные </a:t>
                </a:r>
                <a14:m>
                  <m:oMath xmlns:m="http://schemas.openxmlformats.org/officeDocument/2006/math">
                    <m:r>
                      <a:rPr lang="en-US" i="1" dirty="0" smtClean="0">
                        <a:latin typeface="Cambria Math" panose="02040503050406030204" pitchFamily="18" charset="0"/>
                      </a:rPr>
                      <m:t>𝑥</m:t>
                    </m:r>
                  </m:oMath>
                </a14:m>
                <a:r>
                  <a:rPr lang="en-US" dirty="0" smtClean="0"/>
                  <a:t> </a:t>
                </a:r>
                <a:r>
                  <a:rPr lang="ru-RU" dirty="0" smtClean="0"/>
                  <a:t>и алгори</a:t>
                </a:r>
                <a:r>
                  <a:rPr lang="ru-RU" dirty="0"/>
                  <a:t>ф</a:t>
                </a:r>
                <a:r>
                  <a:rPr lang="ru-RU" dirty="0" smtClean="0"/>
                  <a:t>м </a:t>
                </a:r>
                <a14:m>
                  <m:oMath xmlns:m="http://schemas.openxmlformats.org/officeDocument/2006/math">
                    <m:r>
                      <a:rPr lang="en-US" i="1" dirty="0" smtClean="0">
                        <a:latin typeface="Cambria Math" panose="02040503050406030204" pitchFamily="18" charset="0"/>
                      </a:rPr>
                      <m:t>𝐹</m:t>
                    </m:r>
                  </m:oMath>
                </a14:m>
                <a:r>
                  <a:rPr lang="en-US" dirty="0" smtClean="0"/>
                  <a:t>,</a:t>
                </a:r>
                <a:r>
                  <a:rPr lang="ru-RU" dirty="0" smtClean="0"/>
                  <a:t> получая в ответ искомые данные </a:t>
                </a:r>
                <a14:m>
                  <m:oMath xmlns:m="http://schemas.openxmlformats.org/officeDocument/2006/math">
                    <m:r>
                      <a:rPr lang="en-US" i="1" dirty="0" smtClean="0">
                        <a:latin typeface="Cambria Math" panose="02040503050406030204" pitchFamily="18" charset="0"/>
                      </a:rPr>
                      <m:t>𝑦</m:t>
                    </m:r>
                  </m:oMath>
                </a14:m>
                <a:endParaRPr lang="ru-RU" dirty="0" smtClean="0"/>
              </a:p>
              <a:p>
                <a:r>
                  <a:rPr lang="ru-RU" dirty="0" smtClean="0"/>
                  <a:t>В тоже время очевидно, что существуют алгорифмы</a:t>
                </a:r>
                <a:r>
                  <a:rPr lang="en-US" dirty="0" smtClean="0"/>
                  <a:t>, </a:t>
                </a:r>
                <a:r>
                  <a:rPr lang="ru-RU" dirty="0" smtClean="0"/>
                  <a:t>обладающие свойствами</a:t>
                </a:r>
                <a:r>
                  <a:rPr lang="en-US" dirty="0" smtClean="0"/>
                  <a:t>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r>
                      <a:rPr lang="en-US" i="1" dirty="0" smtClean="0">
                        <a:latin typeface="Cambria Math" panose="02040503050406030204" pitchFamily="18" charset="0"/>
                      </a:rPr>
                      <m:t>𝑈</m:t>
                    </m:r>
                    <m:r>
                      <a:rPr lang="en-US" i="1" dirty="0" smtClean="0">
                        <a:latin typeface="Cambria Math" panose="02040503050406030204" pitchFamily="18" charset="0"/>
                      </a:rPr>
                      <m:t> </m:t>
                    </m:r>
                  </m:oMath>
                </a14:m>
                <a:r>
                  <a:rPr lang="ru-RU" dirty="0" smtClean="0"/>
                  <a:t>и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𝑉</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 </m:t>
                    </m:r>
                  </m:oMath>
                </a14:m>
                <a:r>
                  <a:rPr lang="ru-RU" dirty="0" smtClean="0"/>
                  <a:t>для </a:t>
                </a:r>
                <a:r>
                  <a:rPr lang="ru-RU" dirty="0"/>
                  <a:t>любых допустимых </a:t>
                </a:r>
                <a14:m>
                  <m:oMath xmlns:m="http://schemas.openxmlformats.org/officeDocument/2006/math">
                    <m:r>
                      <a:rPr lang="en-US" i="1" dirty="0" smtClean="0">
                        <a:latin typeface="Cambria Math" panose="02040503050406030204" pitchFamily="18" charset="0"/>
                      </a:rPr>
                      <m:t>𝑥</m:t>
                    </m:r>
                  </m:oMath>
                </a14:m>
                <a:r>
                  <a:rPr lang="en-US" dirty="0"/>
                  <a:t> </a:t>
                </a:r>
                <a:r>
                  <a:rPr lang="ru-RU" dirty="0"/>
                  <a:t>и </a:t>
                </a:r>
                <a14:m>
                  <m:oMath xmlns:m="http://schemas.openxmlformats.org/officeDocument/2006/math">
                    <m:r>
                      <a:rPr lang="en-US" i="1" dirty="0" smtClean="0">
                        <a:latin typeface="Cambria Math" panose="02040503050406030204" pitchFamily="18" charset="0"/>
                      </a:rPr>
                      <m:t>𝑦</m:t>
                    </m:r>
                  </m:oMath>
                </a14:m>
                <a:endParaRPr lang="en-US" dirty="0" smtClean="0"/>
              </a:p>
              <a:p>
                <a:pPr lvl="1"/>
                <a:r>
                  <a:rPr lang="ru-RU" dirty="0" smtClean="0"/>
                  <a:t>Примеры таких алгорифмов известны из задач криптографии и задач восстановления искажённых данных (коды исправляющие ошибки)</a:t>
                </a:r>
              </a:p>
              <a:p>
                <a:pPr marL="342900" lvl="1" indent="-342900"/>
                <a:r>
                  <a:rPr lang="ru-RU" dirty="0" smtClean="0"/>
                  <a:t>А значит любая задача вида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𝐹</m:t>
                    </m:r>
                  </m:oMath>
                </a14:m>
                <a:r>
                  <a:rPr lang="ru-RU" dirty="0" smtClean="0"/>
                  <a:t> может быть заменена на задачу вида </a:t>
                </a:r>
              </a:p>
              <a:p>
                <a:pPr marL="742950" lvl="2" indent="-342900"/>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r>
                      <a:rPr lang="en-US" i="1" dirty="0" smtClean="0">
                        <a:latin typeface="Cambria Math" panose="02040503050406030204" pitchFamily="18" charset="0"/>
                      </a:rPr>
                      <m:t>𝑈</m:t>
                    </m:r>
                    <m:r>
                      <a:rPr lang="en-US" i="1" dirty="0" smtClean="0">
                        <a:latin typeface="Cambria Math" panose="02040503050406030204" pitchFamily="18" charset="0"/>
                      </a:rPr>
                      <m:t>∗</m:t>
                    </m:r>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𝑉</m:t>
                    </m:r>
                    <m:r>
                      <a:rPr lang="en-US" i="1" dirty="0" smtClean="0">
                        <a:latin typeface="Cambria Math" panose="02040503050406030204" pitchFamily="18" charset="0"/>
                      </a:rPr>
                      <m:t>∗</m:t>
                    </m:r>
                    <m:r>
                      <a:rPr lang="en-US" i="1" dirty="0" smtClean="0">
                        <a:latin typeface="Cambria Math" panose="02040503050406030204" pitchFamily="18" charset="0"/>
                      </a:rPr>
                      <m:t>𝐷</m:t>
                    </m:r>
                    <m:r>
                      <a:rPr lang="ru-RU" i="1" dirty="0">
                        <a:latin typeface="Cambria Math" panose="02040503050406030204" pitchFamily="18" charset="0"/>
                      </a:rPr>
                      <m:t> </m:t>
                    </m:r>
                    <m:r>
                      <a:rPr lang="ru-RU"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𝐸</m:t>
                    </m:r>
                    <m:r>
                      <a:rPr lang="ru-RU" i="1" dirty="0" smtClean="0">
                        <a:latin typeface="Cambria Math" panose="02040503050406030204" pitchFamily="18" charset="0"/>
                      </a:rPr>
                      <m:t>)</m:t>
                    </m:r>
                    <m:r>
                      <a:rPr lang="en-US" i="1" dirty="0" smtClean="0">
                        <a:latin typeface="Cambria Math" panose="02040503050406030204" pitchFamily="18" charset="0"/>
                      </a:rPr>
                      <m:t>∗</m:t>
                    </m:r>
                    <m:r>
                      <a:rPr lang="ru-RU" i="1" dirty="0" smtClean="0">
                        <a:latin typeface="Cambria Math" panose="02040503050406030204" pitchFamily="18" charset="0"/>
                      </a:rPr>
                      <m:t>(</m:t>
                    </m:r>
                    <m:r>
                      <a:rPr lang="en-US" i="1" dirty="0" smtClean="0">
                        <a:latin typeface="Cambria Math" panose="02040503050406030204" pitchFamily="18" charset="0"/>
                      </a:rPr>
                      <m:t>𝑈</m:t>
                    </m:r>
                    <m:r>
                      <a:rPr lang="en-US" i="1" dirty="0" smtClean="0">
                        <a:latin typeface="Cambria Math" panose="02040503050406030204" pitchFamily="18" charset="0"/>
                      </a:rPr>
                      <m:t>∗</m:t>
                    </m:r>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𝑉</m:t>
                    </m:r>
                    <m:r>
                      <a:rPr lang="ru-RU" i="1" dirty="0" smtClean="0">
                        <a:latin typeface="Cambria Math" panose="02040503050406030204" pitchFamily="18" charset="0"/>
                      </a:rPr>
                      <m:t>)</m:t>
                    </m:r>
                    <m:r>
                      <a:rPr lang="en-US" i="1" dirty="0" smtClean="0">
                        <a:latin typeface="Cambria Math" panose="02040503050406030204" pitchFamily="18" charset="0"/>
                      </a:rPr>
                      <m:t>∗</m:t>
                    </m:r>
                    <m:r>
                      <a:rPr lang="en-US" i="1" dirty="0" smtClean="0">
                        <a:latin typeface="Cambria Math" panose="02040503050406030204" pitchFamily="18" charset="0"/>
                      </a:rPr>
                      <m:t>𝐷</m:t>
                    </m:r>
                    <m:r>
                      <a:rPr lang="ru-RU" i="1" dirty="0" smtClean="0">
                        <a:latin typeface="Cambria Math" panose="02040503050406030204" pitchFamily="18" charset="0"/>
                      </a:rPr>
                      <m:t> = </m:t>
                    </m:r>
                    <m:r>
                      <a:rPr lang="ru-RU"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𝐸</m:t>
                    </m:r>
                    <m:r>
                      <a:rPr lang="ru-RU" i="1" dirty="0">
                        <a:latin typeface="Cambria Math" panose="02040503050406030204" pitchFamily="18" charset="0"/>
                      </a:rPr>
                      <m:t>)</m:t>
                    </m:r>
                    <m:r>
                      <a:rPr lang="en-US" i="1" dirty="0" smtClean="0">
                        <a:latin typeface="Cambria Math" panose="02040503050406030204" pitchFamily="18" charset="0"/>
                      </a:rPr>
                      <m:t>∗</m:t>
                    </m:r>
                    <m:r>
                      <a:rPr lang="en-US" i="1" dirty="0" smtClean="0">
                        <a:latin typeface="Cambria Math" panose="02040503050406030204" pitchFamily="18" charset="0"/>
                      </a:rPr>
                      <m:t>𝐺</m:t>
                    </m:r>
                    <m:r>
                      <a:rPr lang="en-US" i="1" dirty="0" smtClean="0">
                        <a:latin typeface="Cambria Math" panose="02040503050406030204" pitchFamily="18" charset="0"/>
                      </a:rPr>
                      <m:t>∗</m:t>
                    </m:r>
                    <m:r>
                      <a:rPr lang="en-US" i="1" dirty="0" smtClean="0">
                        <a:latin typeface="Cambria Math" panose="02040503050406030204" pitchFamily="18" charset="0"/>
                      </a:rPr>
                      <m:t>𝐷</m:t>
                    </m:r>
                  </m:oMath>
                </a14:m>
                <a:r>
                  <a:rPr lang="en-US" dirty="0" smtClean="0"/>
                  <a:t>, </a:t>
                </a:r>
                <a:r>
                  <a:rPr lang="ru-RU" dirty="0" smtClean="0"/>
                  <a:t>где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m:t>
                    </m:r>
                    <m:r>
                      <a:rPr lang="en-US" i="1" dirty="0" smtClean="0">
                        <a:latin typeface="Cambria Math" panose="02040503050406030204" pitchFamily="18" charset="0"/>
                      </a:rPr>
                      <m:t>𝑈</m:t>
                    </m:r>
                    <m:r>
                      <a:rPr lang="en-US" i="1" dirty="0" smtClean="0">
                        <a:latin typeface="Cambria Math" panose="02040503050406030204" pitchFamily="18" charset="0"/>
                      </a:rPr>
                      <m:t>∗</m:t>
                    </m:r>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𝑉</m:t>
                    </m:r>
                  </m:oMath>
                </a14:m>
                <a:endParaRPr lang="ru-RU" dirty="0"/>
              </a:p>
              <a:p>
                <a:endParaRPr lang="ru-RU"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42" t="-942" r="-142"/>
                </a:stretch>
              </a:blipFill>
            </p:spPr>
            <p:txBody>
              <a:bodyPr/>
              <a:lstStyle/>
              <a:p>
                <a:r>
                  <a:rPr lang="ru-RU">
                    <a:noFill/>
                  </a:rPr>
                  <a:t> </a:t>
                </a:r>
              </a:p>
            </p:txBody>
          </p:sp>
        </mc:Fallback>
      </mc:AlternateContent>
    </p:spTree>
    <p:extLst>
      <p:ext uri="{BB962C8B-B14F-4D97-AF65-F5344CB8AC3E}">
        <p14:creationId xmlns:p14="http://schemas.microsoft.com/office/powerpoint/2010/main" val="44632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Алгоритм защиты </a:t>
            </a:r>
            <a:r>
              <a:rPr lang="ru-RU" dirty="0" smtClean="0"/>
              <a:t>вычислений</a:t>
            </a:r>
            <a:r>
              <a:rPr lang="en-US" dirty="0" smtClean="0"/>
              <a:t> </a:t>
            </a:r>
            <a:r>
              <a:rPr lang="ru-RU" dirty="0" smtClean="0"/>
              <a:t>на публичном вычислителе</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77500" lnSpcReduction="20000"/>
              </a:bodyPr>
              <a:lstStyle/>
              <a:p>
                <a:r>
                  <a:rPr lang="ru-RU" dirty="0"/>
                  <a:t>Пусть требуется выполнить вычисления </a:t>
                </a:r>
                <a14:m>
                  <m:oMath xmlns:m="http://schemas.openxmlformats.org/officeDocument/2006/math">
                    <m:r>
                      <a:rPr lang="ru-RU" i="1" dirty="0" smtClean="0">
                        <a:latin typeface="Cambria Math" panose="02040503050406030204" pitchFamily="18" charset="0"/>
                      </a:rPr>
                      <m:t>𝑦</m:t>
                    </m:r>
                    <m:r>
                      <a:rPr lang="ru-RU" i="1" dirty="0" smtClean="0">
                        <a:latin typeface="Cambria Math" panose="02040503050406030204" pitchFamily="18" charset="0"/>
                      </a:rPr>
                      <m:t>=</m:t>
                    </m:r>
                    <m:r>
                      <a:rPr lang="ru-RU" i="1" dirty="0" smtClean="0">
                        <a:latin typeface="Cambria Math" panose="02040503050406030204" pitchFamily="18" charset="0"/>
                      </a:rPr>
                      <m:t>𝑥</m:t>
                    </m:r>
                    <m:r>
                      <a:rPr lang="ru-RU" i="1" dirty="0" smtClean="0">
                        <a:latin typeface="Cambria Math" panose="02040503050406030204" pitchFamily="18" charset="0"/>
                      </a:rPr>
                      <m:t>∗</m:t>
                    </m:r>
                    <m:r>
                      <a:rPr lang="ru-RU" i="1" dirty="0" smtClean="0">
                        <a:latin typeface="Cambria Math" panose="02040503050406030204" pitchFamily="18" charset="0"/>
                      </a:rPr>
                      <m:t>𝐹</m:t>
                    </m:r>
                  </m:oMath>
                </a14:m>
                <a:r>
                  <a:rPr lang="ru-RU" dirty="0"/>
                  <a:t> над исходными данными x по алгорифму </a:t>
                </a:r>
                <a14:m>
                  <m:oMath xmlns:m="http://schemas.openxmlformats.org/officeDocument/2006/math">
                    <m:r>
                      <a:rPr lang="ru-RU" i="1" dirty="0" smtClean="0">
                        <a:latin typeface="Cambria Math" panose="02040503050406030204" pitchFamily="18" charset="0"/>
                      </a:rPr>
                      <m:t>𝐹</m:t>
                    </m:r>
                  </m:oMath>
                </a14:m>
                <a:r>
                  <a:rPr lang="ru-RU" dirty="0"/>
                  <a:t> где </a:t>
                </a:r>
                <a14:m>
                  <m:oMath xmlns:m="http://schemas.openxmlformats.org/officeDocument/2006/math">
                    <m:r>
                      <a:rPr lang="ru-RU" i="1" dirty="0" smtClean="0">
                        <a:latin typeface="Cambria Math" panose="02040503050406030204" pitchFamily="18" charset="0"/>
                      </a:rPr>
                      <m:t>𝑦</m:t>
                    </m:r>
                  </m:oMath>
                </a14:m>
                <a:r>
                  <a:rPr lang="ru-RU" dirty="0"/>
                  <a:t> – искомые данные</a:t>
                </a:r>
                <a:r>
                  <a:rPr lang="ru-RU" dirty="0" smtClean="0"/>
                  <a:t>.</a:t>
                </a:r>
              </a:p>
              <a:p>
                <a:r>
                  <a:rPr lang="ru-RU" dirty="0" smtClean="0"/>
                  <a:t>Возьмём произвольные алгорифмы</a:t>
                </a:r>
                <a:r>
                  <a:rPr lang="en-US" dirty="0"/>
                  <a:t>, </a:t>
                </a:r>
                <a:r>
                  <a:rPr lang="ru-RU" dirty="0"/>
                  <a:t>обладающие </a:t>
                </a:r>
                <a:r>
                  <a:rPr lang="ru-RU" dirty="0" smtClean="0"/>
                  <a:t>свойствами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𝐸</m:t>
                    </m:r>
                    <m:r>
                      <a:rPr lang="en-US" i="1" dirty="0">
                        <a:latin typeface="Cambria Math" panose="02040503050406030204" pitchFamily="18" charset="0"/>
                      </a:rPr>
                      <m:t>∗</m:t>
                    </m:r>
                    <m:r>
                      <a:rPr lang="en-US" i="1" dirty="0">
                        <a:latin typeface="Cambria Math" panose="02040503050406030204" pitchFamily="18" charset="0"/>
                      </a:rPr>
                      <m:t>𝑈</m:t>
                    </m:r>
                    <m:r>
                      <a:rPr lang="en-US" i="1" dirty="0">
                        <a:latin typeface="Cambria Math" panose="02040503050406030204" pitchFamily="18" charset="0"/>
                      </a:rPr>
                      <m:t> </m:t>
                    </m:r>
                  </m:oMath>
                </a14:m>
                <a:r>
                  <a:rPr lang="ru-RU" dirty="0"/>
                  <a:t>и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𝑉</m:t>
                    </m:r>
                    <m:r>
                      <a:rPr lang="en-US" i="1" dirty="0" smtClean="0">
                        <a:latin typeface="Cambria Math" panose="02040503050406030204" pitchFamily="18" charset="0"/>
                      </a:rPr>
                      <m:t>∗</m:t>
                    </m:r>
                    <m:r>
                      <a:rPr lang="en-US" i="1" dirty="0" smtClean="0">
                        <a:latin typeface="Cambria Math" panose="02040503050406030204" pitchFamily="18" charset="0"/>
                      </a:rPr>
                      <m:t>𝐷</m:t>
                    </m:r>
                    <m:r>
                      <a:rPr lang="ru-RU" i="1" dirty="0" smtClean="0">
                        <a:latin typeface="Cambria Math" panose="02040503050406030204" pitchFamily="18" charset="0"/>
                      </a:rPr>
                      <m:t> </m:t>
                    </m:r>
                  </m:oMath>
                </a14:m>
                <a:r>
                  <a:rPr lang="ru-RU" dirty="0" smtClean="0"/>
                  <a:t>для любых допустимых </a:t>
                </a:r>
                <a14:m>
                  <m:oMath xmlns:m="http://schemas.openxmlformats.org/officeDocument/2006/math">
                    <m:r>
                      <a:rPr lang="en-US" i="1" dirty="0" smtClean="0">
                        <a:latin typeface="Cambria Math" panose="02040503050406030204" pitchFamily="18" charset="0"/>
                      </a:rPr>
                      <m:t>𝑥</m:t>
                    </m:r>
                  </m:oMath>
                </a14:m>
                <a:r>
                  <a:rPr lang="en-US" dirty="0" smtClean="0"/>
                  <a:t> </a:t>
                </a:r>
                <a:r>
                  <a:rPr lang="ru-RU" dirty="0" smtClean="0"/>
                  <a:t>и </a:t>
                </a:r>
                <a14:m>
                  <m:oMath xmlns:m="http://schemas.openxmlformats.org/officeDocument/2006/math">
                    <m:r>
                      <a:rPr lang="en-US" i="1" dirty="0" smtClean="0">
                        <a:latin typeface="Cambria Math" panose="02040503050406030204" pitchFamily="18" charset="0"/>
                      </a:rPr>
                      <m:t>𝑦</m:t>
                    </m:r>
                  </m:oMath>
                </a14:m>
                <a:r>
                  <a:rPr lang="ru-RU" dirty="0" smtClean="0"/>
                  <a:t>, и</a:t>
                </a:r>
                <a:r>
                  <a:rPr lang="en-US" dirty="0" smtClean="0"/>
                  <a:t> </a:t>
                </a:r>
                <a:r>
                  <a:rPr lang="ru-RU" dirty="0" smtClean="0"/>
                  <a:t>такие, что алгорифмы </a:t>
                </a:r>
                <a14:m>
                  <m:oMath xmlns:m="http://schemas.openxmlformats.org/officeDocument/2006/math">
                    <m:r>
                      <a:rPr lang="en-US" i="1" dirty="0" smtClean="0">
                        <a:latin typeface="Cambria Math" panose="02040503050406030204" pitchFamily="18" charset="0"/>
                      </a:rPr>
                      <m:t>𝐸</m:t>
                    </m:r>
                  </m:oMath>
                </a14:m>
                <a:r>
                  <a:rPr lang="ru-RU" dirty="0" smtClean="0"/>
                  <a:t> и</a:t>
                </a:r>
                <a:r>
                  <a:rPr lang="en-US" dirty="0" smtClean="0"/>
                  <a:t> </a:t>
                </a:r>
                <a14:m>
                  <m:oMath xmlns:m="http://schemas.openxmlformats.org/officeDocument/2006/math">
                    <m:r>
                      <a:rPr lang="en-US" i="1" dirty="0" smtClean="0">
                        <a:latin typeface="Cambria Math" panose="02040503050406030204" pitchFamily="18" charset="0"/>
                      </a:rPr>
                      <m:t>𝐷</m:t>
                    </m:r>
                  </m:oMath>
                </a14:m>
                <a:r>
                  <a:rPr lang="en-US" dirty="0" smtClean="0"/>
                  <a:t> </a:t>
                </a:r>
                <a:r>
                  <a:rPr lang="ru-RU" dirty="0" smtClean="0"/>
                  <a:t>не являются слишком затратными для вычисления на локальном вычислителе.</a:t>
                </a:r>
              </a:p>
              <a:p>
                <a:pPr marL="342900" lvl="2" indent="-342900"/>
                <a:r>
                  <a:rPr lang="ru-RU" sz="1800" dirty="0"/>
                  <a:t>Составим алгорифм </a:t>
                </a:r>
                <a14:m>
                  <m:oMath xmlns:m="http://schemas.openxmlformats.org/officeDocument/2006/math">
                    <m:r>
                      <a:rPr lang="en-US" sz="1800" i="1" dirty="0" smtClean="0">
                        <a:latin typeface="Cambria Math" panose="02040503050406030204" pitchFamily="18" charset="0"/>
                      </a:rPr>
                      <m:t>𝐺</m:t>
                    </m:r>
                    <m:r>
                      <a:rPr lang="en-US" sz="1800" i="1" dirty="0" smtClean="0">
                        <a:latin typeface="Cambria Math" panose="02040503050406030204" pitchFamily="18" charset="0"/>
                      </a:rPr>
                      <m:t>=</m:t>
                    </m:r>
                    <m:r>
                      <a:rPr lang="en-US" sz="1800" i="1" dirty="0" smtClean="0">
                        <a:latin typeface="Cambria Math" panose="02040503050406030204" pitchFamily="18" charset="0"/>
                      </a:rPr>
                      <m:t>𝑈</m:t>
                    </m:r>
                    <m:r>
                      <a:rPr lang="en-US" sz="1800" i="1" dirty="0" smtClean="0">
                        <a:latin typeface="Cambria Math" panose="02040503050406030204" pitchFamily="18" charset="0"/>
                      </a:rPr>
                      <m:t>∗</m:t>
                    </m:r>
                    <m:r>
                      <a:rPr lang="en-US" sz="1800" i="1" dirty="0" smtClean="0">
                        <a:latin typeface="Cambria Math" panose="02040503050406030204" pitchFamily="18" charset="0"/>
                      </a:rPr>
                      <m:t>𝐹</m:t>
                    </m:r>
                    <m:r>
                      <a:rPr lang="en-US" sz="1800" i="1" dirty="0" smtClean="0">
                        <a:latin typeface="Cambria Math" panose="02040503050406030204" pitchFamily="18" charset="0"/>
                      </a:rPr>
                      <m:t>∗</m:t>
                    </m:r>
                    <m:r>
                      <a:rPr lang="en-US" sz="1800" i="1" dirty="0" smtClean="0">
                        <a:latin typeface="Cambria Math" panose="02040503050406030204" pitchFamily="18" charset="0"/>
                      </a:rPr>
                      <m:t>𝑉</m:t>
                    </m:r>
                  </m:oMath>
                </a14:m>
                <a:r>
                  <a:rPr lang="ru-RU" sz="1800" dirty="0"/>
                  <a:t> и используя алгорифм </a:t>
                </a:r>
                <a:r>
                  <a:rPr lang="en-US" sz="1800" dirty="0"/>
                  <a:t>“</a:t>
                </a:r>
                <a:r>
                  <a:rPr lang="ru-RU" sz="1800" dirty="0"/>
                  <a:t>уменьшения</a:t>
                </a:r>
                <a:r>
                  <a:rPr lang="en-US" sz="1800" dirty="0"/>
                  <a:t>”</a:t>
                </a:r>
                <a:r>
                  <a:rPr lang="ru-RU" sz="1800" dirty="0"/>
                  <a:t> количества </a:t>
                </a:r>
                <a:r>
                  <a:rPr lang="ru-RU" sz="1800" dirty="0" smtClean="0"/>
                  <a:t>вычислений или алгоритм </a:t>
                </a:r>
                <a:r>
                  <a:rPr lang="en-US" sz="1800" dirty="0" smtClean="0"/>
                  <a:t>“</a:t>
                </a:r>
                <a:r>
                  <a:rPr lang="ru-RU" sz="1800" dirty="0" smtClean="0"/>
                  <a:t>обфукации</a:t>
                </a:r>
                <a:r>
                  <a:rPr lang="en-US" sz="1800" dirty="0" smtClean="0"/>
                  <a:t>”</a:t>
                </a:r>
                <a:r>
                  <a:rPr lang="ru-RU" sz="1800" dirty="0" smtClean="0"/>
                  <a:t> </a:t>
                </a:r>
                <a:r>
                  <a:rPr lang="ru-RU" sz="1800" dirty="0"/>
                  <a:t>преобразуем его к программе </a:t>
                </a:r>
                <a14:m>
                  <m:oMath xmlns:m="http://schemas.openxmlformats.org/officeDocument/2006/math">
                    <m:r>
                      <a:rPr lang="en-US" sz="1800" i="1" dirty="0" smtClean="0">
                        <a:latin typeface="Cambria Math" panose="02040503050406030204" pitchFamily="18" charset="0"/>
                      </a:rPr>
                      <m:t>𝐺</m:t>
                    </m:r>
                    <m:r>
                      <a:rPr lang="en-US" sz="1800" i="1" dirty="0" smtClean="0">
                        <a:latin typeface="Cambria Math" panose="02040503050406030204" pitchFamily="18" charset="0"/>
                      </a:rPr>
                      <m:t>’</m:t>
                    </m:r>
                  </m:oMath>
                </a14:m>
                <a:r>
                  <a:rPr lang="ru-RU" sz="1800" dirty="0" smtClean="0"/>
                  <a:t> используя локальный вычислитель.</a:t>
                </a:r>
                <a:endParaRPr lang="en-US" sz="1800" dirty="0" smtClean="0"/>
              </a:p>
              <a:p>
                <a:pPr marL="342900" lvl="2" indent="-342900"/>
                <a:r>
                  <a:rPr lang="ru-RU" sz="1800" dirty="0" smtClean="0"/>
                  <a:t>Вычислим на локальном вычислителе </a:t>
                </a:r>
                <a14:m>
                  <m:oMath xmlns:m="http://schemas.openxmlformats.org/officeDocument/2006/math">
                    <m:r>
                      <a:rPr lang="en-US" sz="1800" i="1" dirty="0" smtClean="0">
                        <a:latin typeface="Cambria Math" panose="02040503050406030204" pitchFamily="18" charset="0"/>
                      </a:rPr>
                      <m:t>𝑥</m:t>
                    </m:r>
                    <m:r>
                      <a:rPr lang="en-US" sz="1800" i="1" dirty="0" smtClean="0">
                        <a:latin typeface="Cambria Math" panose="02040503050406030204" pitchFamily="18" charset="0"/>
                      </a:rPr>
                      <m:t>’=</m:t>
                    </m:r>
                    <m:r>
                      <a:rPr lang="en-US" sz="1800" i="1" dirty="0" smtClean="0">
                        <a:latin typeface="Cambria Math" panose="02040503050406030204" pitchFamily="18" charset="0"/>
                      </a:rPr>
                      <m:t>𝑥</m:t>
                    </m:r>
                    <m:r>
                      <a:rPr lang="en-US" sz="1800" i="1" dirty="0" smtClean="0">
                        <a:latin typeface="Cambria Math" panose="02040503050406030204" pitchFamily="18" charset="0"/>
                      </a:rPr>
                      <m:t>∗</m:t>
                    </m:r>
                    <m:r>
                      <a:rPr lang="en-US" sz="1800" i="1" dirty="0" smtClean="0">
                        <a:latin typeface="Cambria Math" panose="02040503050406030204" pitchFamily="18" charset="0"/>
                      </a:rPr>
                      <m:t>𝐸</m:t>
                    </m:r>
                  </m:oMath>
                </a14:m>
                <a:endParaRPr lang="en-US" sz="1800" dirty="0" smtClean="0"/>
              </a:p>
              <a:p>
                <a:pPr marL="342900" lvl="2" indent="-342900"/>
                <a:r>
                  <a:rPr lang="ru-RU" sz="1800" dirty="0" smtClean="0"/>
                  <a:t>Выполним на внешнем вычислителе задачу </a:t>
                </a:r>
                <a14:m>
                  <m:oMath xmlns:m="http://schemas.openxmlformats.org/officeDocument/2006/math">
                    <m:r>
                      <a:rPr lang="en-US" sz="1800" i="1" dirty="0" smtClean="0">
                        <a:latin typeface="Cambria Math" panose="02040503050406030204" pitchFamily="18" charset="0"/>
                      </a:rPr>
                      <m:t>𝑦</m:t>
                    </m:r>
                    <m:r>
                      <a:rPr lang="en-US" sz="1800" i="1" dirty="0" smtClean="0">
                        <a:latin typeface="Cambria Math" panose="02040503050406030204" pitchFamily="18" charset="0"/>
                      </a:rPr>
                      <m:t>’=</m:t>
                    </m:r>
                    <m:r>
                      <a:rPr lang="en-US" sz="1800" i="1" dirty="0" smtClean="0">
                        <a:latin typeface="Cambria Math" panose="02040503050406030204" pitchFamily="18" charset="0"/>
                      </a:rPr>
                      <m:t>𝑥</m:t>
                    </m:r>
                    <m:r>
                      <a:rPr lang="en-US" sz="1800" i="1" dirty="0" smtClean="0">
                        <a:latin typeface="Cambria Math" panose="02040503050406030204" pitchFamily="18" charset="0"/>
                      </a:rPr>
                      <m:t>’∗</m:t>
                    </m:r>
                    <m:r>
                      <a:rPr lang="en-US" sz="1800" i="1" dirty="0" smtClean="0">
                        <a:latin typeface="Cambria Math" panose="02040503050406030204" pitchFamily="18" charset="0"/>
                      </a:rPr>
                      <m:t>𝐺</m:t>
                    </m:r>
                    <m:r>
                      <a:rPr lang="en-US" sz="1800" i="1" dirty="0" smtClean="0">
                        <a:latin typeface="Cambria Math" panose="02040503050406030204" pitchFamily="18" charset="0"/>
                      </a:rPr>
                      <m:t>’</m:t>
                    </m:r>
                  </m:oMath>
                </a14:m>
                <a:r>
                  <a:rPr lang="en-US" sz="1800" dirty="0" smtClean="0"/>
                  <a:t>, </a:t>
                </a:r>
                <a:r>
                  <a:rPr lang="ru-RU" sz="1800" dirty="0" smtClean="0"/>
                  <a:t>сообщив на внешний вычислитель </a:t>
                </a:r>
                <a14:m>
                  <m:oMath xmlns:m="http://schemas.openxmlformats.org/officeDocument/2006/math">
                    <m:r>
                      <a:rPr lang="en-US" sz="1800" i="1" dirty="0" smtClean="0">
                        <a:latin typeface="Cambria Math" panose="02040503050406030204" pitchFamily="18" charset="0"/>
                      </a:rPr>
                      <m:t>𝑥</m:t>
                    </m:r>
                    <m:r>
                      <a:rPr lang="en-US" sz="1800" i="1" dirty="0" smtClean="0">
                        <a:latin typeface="Cambria Math" panose="02040503050406030204" pitchFamily="18" charset="0"/>
                      </a:rPr>
                      <m:t>’</m:t>
                    </m:r>
                  </m:oMath>
                </a14:m>
                <a:r>
                  <a:rPr lang="en-US" sz="1800" dirty="0" smtClean="0"/>
                  <a:t> </a:t>
                </a:r>
                <a:r>
                  <a:rPr lang="ru-RU" sz="1800" dirty="0"/>
                  <a:t>в качестве исходных </a:t>
                </a:r>
                <a:r>
                  <a:rPr lang="ru-RU" sz="1800" dirty="0" smtClean="0"/>
                  <a:t>данных</a:t>
                </a:r>
                <a:r>
                  <a:rPr lang="en-US" sz="1800" dirty="0" smtClean="0"/>
                  <a:t>, </a:t>
                </a:r>
                <a:r>
                  <a:rPr lang="ru-RU" sz="1800" dirty="0" smtClean="0"/>
                  <a:t>программу </a:t>
                </a:r>
                <a14:m>
                  <m:oMath xmlns:m="http://schemas.openxmlformats.org/officeDocument/2006/math">
                    <m:r>
                      <a:rPr lang="en-US" sz="1800" i="1" dirty="0" smtClean="0">
                        <a:latin typeface="Cambria Math" panose="02040503050406030204" pitchFamily="18" charset="0"/>
                      </a:rPr>
                      <m:t>𝐺</m:t>
                    </m:r>
                    <m:r>
                      <a:rPr lang="en-US" sz="1800" i="1" dirty="0" smtClean="0">
                        <a:latin typeface="Cambria Math" panose="02040503050406030204" pitchFamily="18" charset="0"/>
                      </a:rPr>
                      <m:t>’</m:t>
                    </m:r>
                  </m:oMath>
                </a14:m>
                <a:r>
                  <a:rPr lang="ru-RU" sz="1800" dirty="0" smtClean="0"/>
                  <a:t> и получив в ответ значение </a:t>
                </a:r>
                <a14:m>
                  <m:oMath xmlns:m="http://schemas.openxmlformats.org/officeDocument/2006/math">
                    <m:r>
                      <a:rPr lang="en-US" sz="1800" i="1" dirty="0" smtClean="0">
                        <a:latin typeface="Cambria Math" panose="02040503050406030204" pitchFamily="18" charset="0"/>
                      </a:rPr>
                      <m:t>𝑦</m:t>
                    </m:r>
                    <m:r>
                      <a:rPr lang="en-US" sz="1800" i="1" dirty="0" smtClean="0">
                        <a:latin typeface="Cambria Math" panose="02040503050406030204" pitchFamily="18" charset="0"/>
                      </a:rPr>
                      <m:t>’</m:t>
                    </m:r>
                  </m:oMath>
                </a14:m>
                <a:r>
                  <a:rPr lang="en-US" sz="1800" dirty="0" smtClean="0"/>
                  <a:t>.</a:t>
                </a:r>
              </a:p>
              <a:p>
                <a:pPr marL="342900" lvl="2" indent="-342900"/>
                <a:r>
                  <a:rPr lang="ru-RU" sz="1800" dirty="0" smtClean="0"/>
                  <a:t>Вычислим на локальном вычислителе </a:t>
                </a:r>
                <a14:m>
                  <m:oMath xmlns:m="http://schemas.openxmlformats.org/officeDocument/2006/math">
                    <m:r>
                      <a:rPr lang="en-US" sz="1800" i="1" dirty="0" smtClean="0">
                        <a:latin typeface="Cambria Math" panose="02040503050406030204" pitchFamily="18" charset="0"/>
                      </a:rPr>
                      <m:t>𝑦</m:t>
                    </m:r>
                    <m:r>
                      <a:rPr lang="en-US" sz="1800" i="1" dirty="0" smtClean="0">
                        <a:latin typeface="Cambria Math" panose="02040503050406030204" pitchFamily="18" charset="0"/>
                      </a:rPr>
                      <m:t>=</m:t>
                    </m:r>
                    <m:r>
                      <a:rPr lang="en-US" sz="1800" i="1" dirty="0" smtClean="0">
                        <a:latin typeface="Cambria Math" panose="02040503050406030204" pitchFamily="18" charset="0"/>
                      </a:rPr>
                      <m:t>𝑦</m:t>
                    </m:r>
                    <m:r>
                      <a:rPr lang="en-US" sz="1800" i="1" dirty="0" smtClean="0">
                        <a:latin typeface="Cambria Math" panose="02040503050406030204" pitchFamily="18" charset="0"/>
                      </a:rPr>
                      <m:t>’∗</m:t>
                    </m:r>
                    <m:r>
                      <a:rPr lang="en-US" sz="1800" i="1" dirty="0" smtClean="0">
                        <a:latin typeface="Cambria Math" panose="02040503050406030204" pitchFamily="18" charset="0"/>
                      </a:rPr>
                      <m:t>𝐷</m:t>
                    </m:r>
                  </m:oMath>
                </a14:m>
                <a:endParaRPr lang="ru-RU" sz="1800" dirty="0" smtClean="0"/>
              </a:p>
              <a:p>
                <a:pPr marL="342900" lvl="2" indent="-342900"/>
                <a:r>
                  <a:rPr lang="ru-RU" sz="1800" dirty="0" smtClean="0"/>
                  <a:t>Использование алгорифмов </a:t>
                </a:r>
                <a14:m>
                  <m:oMath xmlns:m="http://schemas.openxmlformats.org/officeDocument/2006/math">
                    <m:r>
                      <a:rPr lang="en-US" sz="1600" i="1" dirty="0">
                        <a:latin typeface="Cambria Math" panose="02040503050406030204" pitchFamily="18" charset="0"/>
                      </a:rPr>
                      <m:t>𝐸</m:t>
                    </m:r>
                  </m:oMath>
                </a14:m>
                <a:r>
                  <a:rPr lang="ru-RU" sz="1600" dirty="0"/>
                  <a:t> и</a:t>
                </a:r>
                <a:r>
                  <a:rPr lang="en-US" sz="1600" dirty="0"/>
                  <a:t> </a:t>
                </a:r>
                <a14:m>
                  <m:oMath xmlns:m="http://schemas.openxmlformats.org/officeDocument/2006/math">
                    <m:r>
                      <a:rPr lang="en-US" sz="1600" i="1" dirty="0">
                        <a:latin typeface="Cambria Math" panose="02040503050406030204" pitchFamily="18" charset="0"/>
                      </a:rPr>
                      <m:t>𝐷</m:t>
                    </m:r>
                  </m:oMath>
                </a14:m>
                <a:r>
                  <a:rPr lang="en-US" sz="1600" dirty="0"/>
                  <a:t> </a:t>
                </a:r>
                <a:r>
                  <a:rPr lang="ru-RU" sz="1800" dirty="0" smtClean="0"/>
                  <a:t>,</a:t>
                </a:r>
                <a:r>
                  <a:rPr lang="en-US" sz="1800" dirty="0" smtClean="0"/>
                  <a:t> </a:t>
                </a:r>
                <a:r>
                  <a:rPr lang="ru-RU" sz="1800" dirty="0" smtClean="0"/>
                  <a:t>полученных из теорий криптографии и восстановления искажённых данных позволит обеспечить защиту приватных данных переданных на внешний вычислитель или полученных от внешнего вычислителя, а также детектировать факты искажения результатов обработки данных на внешнем вычислителе.</a:t>
                </a:r>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t="-1413" r="-709"/>
                </a:stretch>
              </a:blipFill>
            </p:spPr>
            <p:txBody>
              <a:bodyPr/>
              <a:lstStyle/>
              <a:p>
                <a:r>
                  <a:rPr lang="ru-RU">
                    <a:noFill/>
                  </a:rPr>
                  <a:t> </a:t>
                </a:r>
              </a:p>
            </p:txBody>
          </p:sp>
        </mc:Fallback>
      </mc:AlternateContent>
    </p:spTree>
    <p:extLst>
      <p:ext uri="{BB962C8B-B14F-4D97-AF65-F5344CB8AC3E}">
        <p14:creationId xmlns:p14="http://schemas.microsoft.com/office/powerpoint/2010/main" val="2485078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Литература</a:t>
            </a:r>
          </a:p>
        </p:txBody>
      </p:sp>
      <p:sp>
        <p:nvSpPr>
          <p:cNvPr id="3" name="Объект 2"/>
          <p:cNvSpPr>
            <a:spLocks noGrp="1"/>
          </p:cNvSpPr>
          <p:nvPr>
            <p:ph idx="1"/>
          </p:nvPr>
        </p:nvSpPr>
        <p:spPr/>
        <p:txBody>
          <a:bodyPr>
            <a:normAutofit fontScale="85000" lnSpcReduction="10000"/>
          </a:bodyPr>
          <a:lstStyle/>
          <a:p>
            <a:r>
              <a:rPr lang="ru-RU" dirty="0"/>
              <a:t>Кудрявцев В.В, Алешин С. В., </a:t>
            </a:r>
            <a:r>
              <a:rPr lang="ru-RU" dirty="0" err="1"/>
              <a:t>Подколзин</a:t>
            </a:r>
            <a:r>
              <a:rPr lang="ru-RU" dirty="0"/>
              <a:t> А. С. Введение в теорию автоматов. М.: Наука, 1985. </a:t>
            </a:r>
            <a:endParaRPr lang="ru-RU" dirty="0" smtClean="0"/>
          </a:p>
          <a:p>
            <a:r>
              <a:rPr lang="ru-RU" dirty="0"/>
              <a:t>Мальцев А. И. Алгоритмы и вычислимые функции. М.: Наука, 1986. </a:t>
            </a:r>
          </a:p>
          <a:p>
            <a:r>
              <a:rPr lang="ru-RU" dirty="0" err="1" smtClean="0"/>
              <a:t>МакВильмс</a:t>
            </a:r>
            <a:r>
              <a:rPr lang="ru-RU" dirty="0" smtClean="0"/>
              <a:t> </a:t>
            </a:r>
            <a:r>
              <a:rPr lang="ru-RU" dirty="0"/>
              <a:t>Ф. Дж., </a:t>
            </a:r>
            <a:r>
              <a:rPr lang="ru-RU" dirty="0" err="1"/>
              <a:t>Слоэн</a:t>
            </a:r>
            <a:r>
              <a:rPr lang="ru-RU" dirty="0"/>
              <a:t> Н. Дж. Теория кодов, исправляющих ошибки. М.: Связь, 1979 </a:t>
            </a:r>
            <a:endParaRPr lang="ru-RU" dirty="0" smtClean="0"/>
          </a:p>
          <a:p>
            <a:r>
              <a:rPr lang="ru-RU" dirty="0" smtClean="0"/>
              <a:t>Марков </a:t>
            </a:r>
            <a:r>
              <a:rPr lang="ru-RU" dirty="0"/>
              <a:t>А. А. Введение в теорию кодирования. М.: Наука, 1982 </a:t>
            </a:r>
            <a:endParaRPr lang="ru-RU" dirty="0" smtClean="0"/>
          </a:p>
          <a:p>
            <a:r>
              <a:rPr lang="ru-RU" dirty="0"/>
              <a:t>Карманов В.Г. Математическое программирование. М.: Наука, 2000</a:t>
            </a:r>
            <a:r>
              <a:rPr lang="ru-RU" dirty="0" smtClean="0"/>
              <a:t>.</a:t>
            </a:r>
          </a:p>
          <a:p>
            <a:r>
              <a:rPr lang="ru-RU" dirty="0" err="1" smtClean="0"/>
              <a:t>Турчин</a:t>
            </a:r>
            <a:r>
              <a:rPr lang="ru-RU" dirty="0" smtClean="0"/>
              <a:t> В.Ф. Язык </a:t>
            </a:r>
            <a:r>
              <a:rPr lang="ru-RU" dirty="0"/>
              <a:t>программирования </a:t>
            </a:r>
            <a:r>
              <a:rPr lang="ru-RU" dirty="0" smtClean="0"/>
              <a:t>РЕФАЛ. Интернет-проект </a:t>
            </a:r>
            <a:r>
              <a:rPr lang="en-US" dirty="0">
                <a:hlinkClick r:id="rId2"/>
              </a:rPr>
              <a:t>http://www.refal.net</a:t>
            </a:r>
            <a:r>
              <a:rPr lang="en-US" dirty="0" smtClean="0">
                <a:hlinkClick r:id="rId2"/>
              </a:rPr>
              <a:t>/</a:t>
            </a:r>
            <a:endParaRPr lang="en-US" dirty="0" smtClean="0"/>
          </a:p>
          <a:p>
            <a:r>
              <a:rPr lang="ru-RU" b="1" dirty="0"/>
              <a:t>Иван </a:t>
            </a:r>
            <a:r>
              <a:rPr lang="ru-RU" b="1" dirty="0" err="1"/>
              <a:t>Кочуркин</a:t>
            </a:r>
            <a:r>
              <a:rPr lang="ru-RU" dirty="0"/>
              <a:t> @</a:t>
            </a:r>
            <a:r>
              <a:rPr lang="en-US" dirty="0" err="1" smtClean="0"/>
              <a:t>KvanTTT</a:t>
            </a:r>
            <a:r>
              <a:rPr lang="en-US" dirty="0" smtClean="0"/>
              <a:t> </a:t>
            </a:r>
            <a:r>
              <a:rPr lang="ru-RU" dirty="0"/>
              <a:t>Математические выражения в .NET (разбор, дифференцирование, упрощение, дроби, компиляция</a:t>
            </a:r>
            <a:r>
              <a:rPr lang="ru-RU" dirty="0" smtClean="0"/>
              <a:t>). Интернет-публикация </a:t>
            </a:r>
            <a:r>
              <a:rPr lang="en-US" dirty="0">
                <a:hlinkClick r:id="rId3"/>
              </a:rPr>
              <a:t>http://habrahabr.ru/post/150043</a:t>
            </a:r>
            <a:r>
              <a:rPr lang="en-US" dirty="0" smtClean="0">
                <a:hlinkClick r:id="rId3"/>
              </a:rPr>
              <a:t>/</a:t>
            </a:r>
            <a:endParaRPr lang="ru-RU" dirty="0" smtClean="0"/>
          </a:p>
          <a:p>
            <a:r>
              <a:rPr lang="en-US" dirty="0" smtClean="0"/>
              <a:t>@</a:t>
            </a:r>
            <a:r>
              <a:rPr lang="en-US" dirty="0" err="1" smtClean="0"/>
              <a:t>JediPhilosopher</a:t>
            </a:r>
            <a:r>
              <a:rPr lang="ru-RU" dirty="0" smtClean="0"/>
              <a:t> </a:t>
            </a:r>
            <a:r>
              <a:rPr lang="ru-RU" dirty="0"/>
              <a:t>Как компьютер сам свой код улучшал, или программируем процесс </a:t>
            </a:r>
            <a:r>
              <a:rPr lang="ru-RU" dirty="0" smtClean="0"/>
              <a:t>программирования. Интернет-публикация </a:t>
            </a:r>
            <a:r>
              <a:rPr lang="en-US" dirty="0">
                <a:hlinkClick r:id="rId4"/>
              </a:rPr>
              <a:t>http://habrahabr.ru/post/265195</a:t>
            </a:r>
            <a:r>
              <a:rPr lang="en-US" dirty="0" smtClean="0">
                <a:hlinkClick r:id="rId4"/>
              </a:rPr>
              <a:t>/</a:t>
            </a:r>
            <a:endParaRPr lang="ru-RU" dirty="0" smtClean="0"/>
          </a:p>
          <a:p>
            <a:endParaRPr lang="ru-RU" dirty="0"/>
          </a:p>
          <a:p>
            <a:endParaRPr lang="ru-RU" dirty="0" smtClean="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Tree>
    <p:extLst>
      <p:ext uri="{BB962C8B-B14F-4D97-AF65-F5344CB8AC3E}">
        <p14:creationId xmlns:p14="http://schemas.microsoft.com/office/powerpoint/2010/main" val="1105514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Спасибо за внимание</a:t>
            </a:r>
            <a:endParaRPr lang="ru-RU" dirty="0"/>
          </a:p>
        </p:txBody>
      </p:sp>
      <p:sp>
        <p:nvSpPr>
          <p:cNvPr id="3" name="Объект 2"/>
          <p:cNvSpPr>
            <a:spLocks noGrp="1"/>
          </p:cNvSpPr>
          <p:nvPr>
            <p:ph idx="1"/>
          </p:nvPr>
        </p:nvSpPr>
        <p:spPr/>
        <p:txBody>
          <a:bodyPr/>
          <a:lstStyle/>
          <a:p>
            <a:r>
              <a:rPr lang="ru-RU" dirty="0" smtClean="0"/>
              <a:t>Контакты</a:t>
            </a:r>
            <a:endParaRPr lang="en-US" dirty="0" smtClean="0"/>
          </a:p>
          <a:p>
            <a:pPr lvl="1"/>
            <a:r>
              <a:rPr lang="ru-RU" dirty="0" smtClean="0"/>
              <a:t>Дмитрий Протопопов</a:t>
            </a:r>
            <a:r>
              <a:rPr lang="en-US" dirty="0" smtClean="0"/>
              <a:t>, </a:t>
            </a:r>
            <a:r>
              <a:rPr lang="ru-RU" dirty="0" smtClean="0"/>
              <a:t>Москва, Россия</a:t>
            </a:r>
            <a:r>
              <a:rPr lang="en-US" dirty="0"/>
              <a:t/>
            </a:r>
            <a:br>
              <a:rPr lang="en-US" dirty="0"/>
            </a:br>
            <a:r>
              <a:rPr lang="en-US" dirty="0"/>
              <a:t> </a:t>
            </a:r>
            <a:r>
              <a:rPr lang="en-US" dirty="0">
                <a:hlinkClick r:id="rId2"/>
              </a:rPr>
              <a:t>dmitry@protopopov.ru</a:t>
            </a:r>
            <a:r>
              <a:rPr lang="en-US" dirty="0"/>
              <a:t> </a:t>
            </a:r>
            <a:br>
              <a:rPr lang="en-US" dirty="0"/>
            </a:br>
            <a:r>
              <a:rPr lang="en-US" dirty="0"/>
              <a:t>+7 916 </a:t>
            </a:r>
            <a:r>
              <a:rPr lang="en-US" dirty="0" smtClean="0"/>
              <a:t>6969591</a:t>
            </a:r>
            <a:endParaRPr lang="ru-RU" dirty="0" smtClean="0"/>
          </a:p>
          <a:p>
            <a:pPr lvl="1"/>
            <a:endParaRPr lang="ru-RU" dirty="0"/>
          </a:p>
          <a:p>
            <a:pPr lvl="1"/>
            <a:r>
              <a:rPr lang="ru-RU" dirty="0" smtClean="0"/>
              <a:t>Интернет-адрес проекта</a:t>
            </a:r>
            <a:r>
              <a:rPr lang="en-US" dirty="0" smtClean="0"/>
              <a:t>: </a:t>
            </a:r>
            <a:r>
              <a:rPr lang="en-US" dirty="0">
                <a:hlinkClick r:id="rId3"/>
              </a:rPr>
              <a:t>https://</a:t>
            </a:r>
            <a:r>
              <a:rPr lang="en-US" dirty="0" smtClean="0">
                <a:hlinkClick r:id="rId3"/>
              </a:rPr>
              <a:t>github.com/dprotopopov/</a:t>
            </a:r>
            <a:r>
              <a:rPr lang="ru-RU" dirty="0" err="1" smtClean="0">
                <a:hlinkClick r:id="rId3"/>
              </a:rPr>
              <a:t>сс</a:t>
            </a:r>
            <a:endParaRPr lang="ru-RU" dirty="0" smtClean="0"/>
          </a:p>
          <a:p>
            <a:pPr lvl="1"/>
            <a:endParaRPr lang="ru-RU" dirty="0"/>
          </a:p>
          <a:p>
            <a:pPr lvl="1"/>
            <a:endParaRPr lang="en-US" dirty="0" smtClean="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Tree>
    <p:extLst>
      <p:ext uri="{BB962C8B-B14F-4D97-AF65-F5344CB8AC3E}">
        <p14:creationId xmlns:p14="http://schemas.microsoft.com/office/powerpoint/2010/main" val="3542632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Введение</a:t>
            </a:r>
            <a:endParaRPr lang="ru-RU" dirty="0"/>
          </a:p>
        </p:txBody>
      </p:sp>
      <p:sp>
        <p:nvSpPr>
          <p:cNvPr id="3" name="Объект 2"/>
          <p:cNvSpPr>
            <a:spLocks noGrp="1"/>
          </p:cNvSpPr>
          <p:nvPr>
            <p:ph idx="1"/>
          </p:nvPr>
        </p:nvSpPr>
        <p:spPr>
          <a:xfrm>
            <a:off x="677334" y="1470991"/>
            <a:ext cx="8596668" cy="4570371"/>
          </a:xfrm>
        </p:spPr>
        <p:txBody>
          <a:bodyPr numCol="2">
            <a:normAutofit fontScale="62500" lnSpcReduction="20000"/>
          </a:bodyPr>
          <a:lstStyle/>
          <a:p>
            <a:r>
              <a:rPr lang="ru-RU" dirty="0" smtClean="0"/>
              <a:t>Вычислительные системы прошли путь от мэйнфрэймов к персональным компьютерам, и теперь совершают обратный путь - от персональных компьютеров к мэйнфрэймам.</a:t>
            </a:r>
          </a:p>
          <a:p>
            <a:r>
              <a:rPr lang="ru-RU" dirty="0" smtClean="0"/>
              <a:t>Массово предлагаются услуги для всех желающих по выполнению вычислений на высокопроизводительных компьютерах, реализованных в виде облачных и других систем, от компаний предоставляющих подобные сервисы в публичных сетях.</a:t>
            </a:r>
          </a:p>
          <a:p>
            <a:r>
              <a:rPr lang="ru-RU" dirty="0" smtClean="0"/>
              <a:t>Однако использование публичных вычислительных сетей несёт для их потребителей риски</a:t>
            </a:r>
          </a:p>
          <a:p>
            <a:pPr lvl="1"/>
            <a:r>
              <a:rPr lang="ru-RU" dirty="0" smtClean="0"/>
              <a:t>Утечки приватных данных в процессе их обработки на внешнем устройстве или в процессе передачи данных</a:t>
            </a:r>
            <a:r>
              <a:rPr lang="en-US" dirty="0" smtClean="0"/>
              <a:t>;</a:t>
            </a:r>
            <a:endParaRPr lang="ru-RU" dirty="0" smtClean="0"/>
          </a:p>
          <a:p>
            <a:pPr lvl="1"/>
            <a:r>
              <a:rPr lang="ru-RU" dirty="0" smtClean="0"/>
              <a:t>Возможность наличия искажений в получаемых результатах вычислений на внешнем устройстве или в процессе передачи данных. При этом, даже многократный повтор вычислений с одними и теми же исходными данными не позволит обнаружить наличие этих искажений если они носят системный, </a:t>
            </a:r>
            <a:r>
              <a:rPr lang="ru-RU" dirty="0"/>
              <a:t>а</a:t>
            </a:r>
            <a:r>
              <a:rPr lang="ru-RU" dirty="0" smtClean="0"/>
              <a:t> не случайный характер.</a:t>
            </a:r>
          </a:p>
          <a:p>
            <a:r>
              <a:rPr lang="ru-RU" dirty="0" smtClean="0"/>
              <a:t>Мы не будем рассматривать вопросы утечки </a:t>
            </a:r>
            <a:r>
              <a:rPr lang="ru-RU" dirty="0"/>
              <a:t>приватных данных </a:t>
            </a:r>
            <a:r>
              <a:rPr lang="ru-RU" dirty="0" smtClean="0"/>
              <a:t>или </a:t>
            </a:r>
            <a:r>
              <a:rPr lang="ru-RU" dirty="0"/>
              <a:t>искажений в </a:t>
            </a:r>
            <a:r>
              <a:rPr lang="ru-RU" dirty="0" smtClean="0"/>
              <a:t>результатах вызванных </a:t>
            </a:r>
            <a:r>
              <a:rPr lang="ru-RU" dirty="0"/>
              <a:t>в процессе передачи </a:t>
            </a:r>
            <a:r>
              <a:rPr lang="ru-RU" dirty="0" smtClean="0"/>
              <a:t>данных, оставляя эту тему классической криптографии по обеспечению закрытого канала связи требуемой степени надёжности.</a:t>
            </a:r>
          </a:p>
          <a:p>
            <a:r>
              <a:rPr lang="ru-RU" dirty="0" smtClean="0"/>
              <a:t>Рассмотрим вопрос, когда сам внешний вычислитель может подвержен компрометации, и на нём самом возможны и анализ приватных данных в процессе обработки, и искажение результатов вычислений, и постараемся решить задачу, </a:t>
            </a:r>
            <a:r>
              <a:rPr lang="ru-RU" dirty="0"/>
              <a:t>к</a:t>
            </a:r>
            <a:r>
              <a:rPr lang="ru-RU" dirty="0" smtClean="0"/>
              <a:t>оторую сформулируем следующим образом</a:t>
            </a:r>
            <a:r>
              <a:rPr lang="en-US" dirty="0" smtClean="0"/>
              <a:t>:</a:t>
            </a:r>
          </a:p>
          <a:p>
            <a:pPr lvl="1"/>
            <a:r>
              <a:rPr lang="ru-RU" dirty="0" smtClean="0"/>
              <a:t>Требуется обеспечить механизм обработки приватных данных на внешнем вычислительном устройстве, который, при сохранении возможностей использования типовых алгоритмов, позволил бы сделать невозможным (то есть достаточно сложным) выявление значений приватных данных, а также позволял бы выявлять и исправлять возможные искажения в результатах вычислений, вносимые случайно или системно.</a:t>
            </a:r>
          </a:p>
          <a:p>
            <a:pPr lvl="1"/>
            <a:r>
              <a:rPr lang="ru-RU" dirty="0" smtClean="0"/>
              <a:t>Поскольку, несомненно, потребуется некоторая дополнительная обработка заданий и результатов, на стороне потребителя, то желательно, чтобы сложность(цена, время) такой обработки была значительно меньше сложности(цены, времени) решения основной задачи – иначе у потребителя нет смысла для проведения вычислений на внешних публичных сетях.</a:t>
            </a:r>
          </a:p>
          <a:p>
            <a:pPr lvl="1"/>
            <a:r>
              <a:rPr lang="ru-RU" dirty="0" smtClean="0"/>
              <a:t>Также, </a:t>
            </a:r>
            <a:r>
              <a:rPr lang="ru-RU" dirty="0"/>
              <a:t>несомненно</a:t>
            </a:r>
            <a:r>
              <a:rPr lang="ru-RU" dirty="0" smtClean="0"/>
              <a:t>, может возрасти общее количество вычислений, отдаваемых на внешний вычислитель, поскольку любое внесение избыточности в исходные данные, либо с целью исключения их однозначного определения, либо с целью контроля за их достоверностью, несомненно потребует обработки большего количества информации. Однако, поскольку внешние вычислительные мощности могут быть увеличены только за счёт большей оплаты со стороны потребителя, то разумное увеличение стоимости не должно являться решающим фактором при выборе алгоритма механизма защиты данных. </a:t>
            </a:r>
            <a:endParaRPr lang="ru-RU" dirty="0"/>
          </a:p>
        </p:txBody>
      </p:sp>
    </p:spTree>
    <p:extLst>
      <p:ext uri="{BB962C8B-B14F-4D97-AF65-F5344CB8AC3E}">
        <p14:creationId xmlns:p14="http://schemas.microsoft.com/office/powerpoint/2010/main" val="2313844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Термины и обозначения</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Обозначим формулой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r>
                      <a:rPr lang="en-US" b="0" i="1" smtClean="0">
                        <a:latin typeface="Cambria Math" panose="02040503050406030204" pitchFamily="18" charset="0"/>
                      </a:rPr>
                      <m:t> ?</m:t>
                    </m:r>
                  </m:oMath>
                </a14:m>
                <a:r>
                  <a:rPr lang="ru-RU" dirty="0" smtClean="0"/>
                  <a:t> постановку задачи решения математического уравнения.</a:t>
                </a:r>
              </a:p>
              <a:p>
                <a:pPr lvl="1"/>
                <a:r>
                  <a:rPr lang="ru-RU" dirty="0" smtClean="0"/>
                  <a:t>В качестве отправной точки для рассуждений выберем задачу решения системы линейных уравнений</a:t>
                </a:r>
              </a:p>
              <a:p>
                <a:r>
                  <a:rPr lang="ru-RU" dirty="0" smtClean="0"/>
                  <a:t>Обозначим формулой</a:t>
                </a:r>
                <a14:m>
                  <m:oMath xmlns:m="http://schemas.openxmlformats.org/officeDocument/2006/math">
                    <m:r>
                      <a:rPr lang="ru-RU" b="0" i="0" smtClean="0">
                        <a:latin typeface="Cambria Math" panose="02040503050406030204" pitchFamily="18" charset="0"/>
                      </a:rPr>
                      <m:t> </m:t>
                    </m:r>
                    <m:r>
                      <a:rPr lang="en-US" b="0" i="1" smtClean="0">
                        <a:latin typeface="Cambria Math" panose="02040503050406030204" pitchFamily="18" charset="0"/>
                      </a:rPr>
                      <m:t>(</m:t>
                    </m:r>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oMath>
                </a14:m>
                <a:r>
                  <a:rPr lang="ru-RU" dirty="0" smtClean="0"/>
                  <a:t> принятие в качестве решения задачи</a:t>
                </a:r>
                <a:r>
                  <a:rPr lang="en-US" dirty="0" smtClean="0"/>
                  <a:t> </a:t>
                </a:r>
                <a:r>
                  <a:rPr lang="ru-RU" dirty="0" smtClean="0"/>
                  <a:t>значения </a:t>
                </a:r>
                <a14:m>
                  <m:oMath xmlns:m="http://schemas.openxmlformats.org/officeDocument/2006/math">
                    <m:r>
                      <a:rPr lang="en-US" b="0" i="1" smtClean="0">
                        <a:latin typeface="Cambria Math" panose="02040503050406030204" pitchFamily="18" charset="0"/>
                      </a:rPr>
                      <m:t>(</m:t>
                    </m:r>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m:t>
                    </m:r>
                  </m:oMath>
                </a14:m>
                <a:r>
                  <a:rPr lang="ru-RU" dirty="0" smtClean="0"/>
                  <a:t> , где </a:t>
                </a:r>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r>
                  <a:rPr lang="ru-RU" dirty="0" smtClean="0"/>
                  <a:t> - истинное решение задачи, а </a:t>
                </a:r>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oMath>
                </a14:m>
                <a:r>
                  <a:rPr lang="ru-RU" dirty="0" smtClean="0"/>
                  <a:t> - искажение добавленное к истинному решению задачи.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ru-RU">
                    <a:noFill/>
                  </a:rPr>
                  <a:t> </a:t>
                </a:r>
              </a:p>
            </p:txBody>
          </p:sp>
        </mc:Fallback>
      </mc:AlternateContent>
    </p:spTree>
    <p:extLst>
      <p:ext uri="{BB962C8B-B14F-4D97-AF65-F5344CB8AC3E}">
        <p14:creationId xmlns:p14="http://schemas.microsoft.com/office/powerpoint/2010/main" val="3651319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0050" y="2864953"/>
            <a:ext cx="3302299" cy="1898240"/>
          </a:xfrm>
          <a:prstGeom prst="rect">
            <a:avLst/>
          </a:prstGeom>
        </p:spPr>
      </p:pic>
      <p:sp>
        <p:nvSpPr>
          <p:cNvPr id="11" name="Облако 10"/>
          <p:cNvSpPr/>
          <p:nvPr/>
        </p:nvSpPr>
        <p:spPr>
          <a:xfrm>
            <a:off x="6118003" y="1930400"/>
            <a:ext cx="5627716" cy="382200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r>
              <a:rPr lang="ru-RU" dirty="0" smtClean="0"/>
              <a:t>Открытая модель с доверием</a:t>
            </a:r>
            <a:endParaRPr lang="ru-RU" dirty="0"/>
          </a:p>
        </p:txBody>
      </p:sp>
      <p:pic>
        <p:nvPicPr>
          <p:cNvPr id="4" name="Объект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43068" y="3223434"/>
            <a:ext cx="1607771" cy="1074165"/>
          </a:xfrm>
        </p:spPr>
      </p:pic>
      <mc:AlternateContent xmlns:mc="http://schemas.openxmlformats.org/markup-compatibility/2006" xmlns:a14="http://schemas.microsoft.com/office/drawing/2010/main">
        <mc:Choice Requires="a14">
          <p:sp>
            <p:nvSpPr>
              <p:cNvPr id="8" name="Стрелка вправо 7"/>
              <p:cNvSpPr/>
              <p:nvPr/>
            </p:nvSpPr>
            <p:spPr>
              <a:xfrm>
                <a:off x="4106487" y="2987474"/>
                <a:ext cx="3034145" cy="881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oMath>
                </a14:m>
                <a:r>
                  <a:rPr lang="en-US" dirty="0" smtClean="0"/>
                  <a:t>?</a:t>
                </a:r>
                <a:endParaRPr lang="ru-RU" dirty="0"/>
              </a:p>
            </p:txBody>
          </p:sp>
        </mc:Choice>
        <mc:Fallback xmlns="">
          <p:sp>
            <p:nvSpPr>
              <p:cNvPr id="8" name="Стрелка вправо 7"/>
              <p:cNvSpPr>
                <a:spLocks noRot="1" noChangeAspect="1" noMove="1" noResize="1" noEditPoints="1" noAdjustHandles="1" noChangeArrowheads="1" noChangeShapeType="1" noTextEdit="1"/>
              </p:cNvSpPr>
              <p:nvPr/>
            </p:nvSpPr>
            <p:spPr>
              <a:xfrm>
                <a:off x="4106487" y="2987474"/>
                <a:ext cx="3034145" cy="881149"/>
              </a:xfrm>
              <a:prstGeom prst="rightArrow">
                <a:avLst/>
              </a:prstGeom>
              <a:blipFill rotWithShape="0">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Стрелка влево 9"/>
              <p:cNvSpPr/>
              <p:nvPr/>
            </p:nvSpPr>
            <p:spPr>
              <a:xfrm>
                <a:off x="4123112" y="3789651"/>
                <a:ext cx="3034145" cy="83127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oMath>
                  </m:oMathPara>
                </a14:m>
                <a:endParaRPr lang="ru-RU" dirty="0"/>
              </a:p>
            </p:txBody>
          </p:sp>
        </mc:Choice>
        <mc:Fallback xmlns="">
          <p:sp>
            <p:nvSpPr>
              <p:cNvPr id="10" name="Стрелка влево 9"/>
              <p:cNvSpPr>
                <a:spLocks noRot="1" noChangeAspect="1" noMove="1" noResize="1" noEditPoints="1" noAdjustHandles="1" noChangeArrowheads="1" noChangeShapeType="1" noTextEdit="1"/>
              </p:cNvSpPr>
              <p:nvPr/>
            </p:nvSpPr>
            <p:spPr>
              <a:xfrm>
                <a:off x="4123112" y="3789651"/>
                <a:ext cx="3034145" cy="831273"/>
              </a:xfrm>
              <a:prstGeom prst="leftArrow">
                <a:avLst/>
              </a:prstGeom>
              <a:blipFill rotWithShape="0">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157669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Рисунок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1911" y="3160962"/>
            <a:ext cx="3302299" cy="1898240"/>
          </a:xfrm>
          <a:prstGeom prst="rect">
            <a:avLst/>
          </a:prstGeom>
        </p:spPr>
      </p:pic>
      <p:sp>
        <p:nvSpPr>
          <p:cNvPr id="2" name="Заголовок 1"/>
          <p:cNvSpPr>
            <a:spLocks noGrp="1"/>
          </p:cNvSpPr>
          <p:nvPr>
            <p:ph type="title"/>
          </p:nvPr>
        </p:nvSpPr>
        <p:spPr/>
        <p:txBody>
          <a:bodyPr/>
          <a:lstStyle/>
          <a:p>
            <a:r>
              <a:rPr lang="ru-RU" dirty="0" smtClean="0"/>
              <a:t>Закрытая модель без доверия</a:t>
            </a:r>
            <a:endParaRPr lang="ru-RU" dirty="0"/>
          </a:p>
        </p:txBody>
      </p:sp>
      <p:pic>
        <p:nvPicPr>
          <p:cNvPr id="4" name="Объект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59506" y="3573558"/>
            <a:ext cx="1607771" cy="1074165"/>
          </a:xfrm>
        </p:spPr>
      </p:pic>
      <p:sp>
        <p:nvSpPr>
          <p:cNvPr id="7" name="Прямоугольник 6"/>
          <p:cNvSpPr/>
          <p:nvPr/>
        </p:nvSpPr>
        <p:spPr>
          <a:xfrm>
            <a:off x="667816" y="2344190"/>
            <a:ext cx="4423088" cy="364097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8" name="Стрелка вправо 7"/>
              <p:cNvSpPr/>
              <p:nvPr/>
            </p:nvSpPr>
            <p:spPr>
              <a:xfrm>
                <a:off x="5543977" y="3320934"/>
                <a:ext cx="1896105" cy="881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0</m:t>
                          </m:r>
                        </m:sub>
                      </m:sSub>
                      <m:r>
                        <a:rPr lang="en-US" b="0" i="1" smtClean="0">
                          <a:latin typeface="Cambria Math" panose="02040503050406030204" pitchFamily="18" charset="0"/>
                        </a:rPr>
                        <m:t> ?</m:t>
                      </m:r>
                    </m:oMath>
                  </m:oMathPara>
                </a14:m>
                <a:endParaRPr lang="en-US" b="0" dirty="0" smtClean="0"/>
              </a:p>
            </p:txBody>
          </p:sp>
        </mc:Choice>
        <mc:Fallback xmlns="">
          <p:sp>
            <p:nvSpPr>
              <p:cNvPr id="8" name="Стрелка вправо 7"/>
              <p:cNvSpPr>
                <a:spLocks noRot="1" noChangeAspect="1" noMove="1" noResize="1" noEditPoints="1" noAdjustHandles="1" noChangeArrowheads="1" noChangeShapeType="1" noTextEdit="1"/>
              </p:cNvSpPr>
              <p:nvPr/>
            </p:nvSpPr>
            <p:spPr>
              <a:xfrm>
                <a:off x="5543977" y="3320934"/>
                <a:ext cx="1896105" cy="881149"/>
              </a:xfrm>
              <a:prstGeom prst="rightArrow">
                <a:avLst/>
              </a:prstGeom>
              <a:blipFill rotWithShape="0">
                <a:blip r:embed="rId4"/>
                <a:stretch>
                  <a:fillRect/>
                </a:stretch>
              </a:blipFill>
            </p:spPr>
            <p:txBody>
              <a:bodyPr/>
              <a:lstStyle/>
              <a:p>
                <a:r>
                  <a:rPr lang="ru-RU">
                    <a:noFill/>
                  </a:rPr>
                  <a:t> </a:t>
                </a:r>
              </a:p>
            </p:txBody>
          </p:sp>
        </mc:Fallback>
      </mc:AlternateContent>
      <p:sp>
        <p:nvSpPr>
          <p:cNvPr id="3" name="Прямоугольник 2"/>
          <p:cNvSpPr/>
          <p:nvPr/>
        </p:nvSpPr>
        <p:spPr>
          <a:xfrm>
            <a:off x="4750083" y="3017519"/>
            <a:ext cx="681643" cy="236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10" name="Стрелка вправо 9"/>
              <p:cNvSpPr/>
              <p:nvPr/>
            </p:nvSpPr>
            <p:spPr>
              <a:xfrm>
                <a:off x="2728455" y="3320934"/>
                <a:ext cx="1896105" cy="881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oMath>
                </a14:m>
                <a:r>
                  <a:rPr lang="en-US" dirty="0" smtClean="0"/>
                  <a:t>?</a:t>
                </a:r>
                <a:endParaRPr lang="ru-RU" dirty="0"/>
              </a:p>
            </p:txBody>
          </p:sp>
        </mc:Choice>
        <mc:Fallback xmlns="">
          <p:sp>
            <p:nvSpPr>
              <p:cNvPr id="10" name="Стрелка вправо 9"/>
              <p:cNvSpPr>
                <a:spLocks noRot="1" noChangeAspect="1" noMove="1" noResize="1" noEditPoints="1" noAdjustHandles="1" noChangeArrowheads="1" noChangeShapeType="1" noTextEdit="1"/>
              </p:cNvSpPr>
              <p:nvPr/>
            </p:nvSpPr>
            <p:spPr>
              <a:xfrm>
                <a:off x="2728455" y="3320934"/>
                <a:ext cx="1896105" cy="881149"/>
              </a:xfrm>
              <a:prstGeom prst="rightArrow">
                <a:avLst/>
              </a:prstGeom>
              <a:blipFill rotWithShape="0">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Стрелка влево 5"/>
              <p:cNvSpPr/>
              <p:nvPr/>
            </p:nvSpPr>
            <p:spPr>
              <a:xfrm>
                <a:off x="5543976" y="4236243"/>
                <a:ext cx="1896105" cy="8229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𝑦</m:t>
                          </m:r>
                        </m:sub>
                      </m:sSub>
                    </m:oMath>
                  </m:oMathPara>
                </a14:m>
                <a:endParaRPr lang="ru-RU" dirty="0"/>
              </a:p>
            </p:txBody>
          </p:sp>
        </mc:Choice>
        <mc:Fallback xmlns="">
          <p:sp>
            <p:nvSpPr>
              <p:cNvPr id="6" name="Стрелка влево 5"/>
              <p:cNvSpPr>
                <a:spLocks noRot="1" noChangeAspect="1" noMove="1" noResize="1" noEditPoints="1" noAdjustHandles="1" noChangeArrowheads="1" noChangeShapeType="1" noTextEdit="1"/>
              </p:cNvSpPr>
              <p:nvPr/>
            </p:nvSpPr>
            <p:spPr>
              <a:xfrm>
                <a:off x="5543976" y="4236243"/>
                <a:ext cx="1896105" cy="822960"/>
              </a:xfrm>
              <a:prstGeom prst="leftArrow">
                <a:avLst/>
              </a:prstGeom>
              <a:blipFill rotWithShape="0">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Стрелка влево 11"/>
              <p:cNvSpPr/>
              <p:nvPr/>
            </p:nvSpPr>
            <p:spPr>
              <a:xfrm>
                <a:off x="2710627" y="4202081"/>
                <a:ext cx="1896105" cy="8571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oMath>
                  </m:oMathPara>
                </a14:m>
                <a:endParaRPr lang="ru-RU" dirty="0"/>
              </a:p>
            </p:txBody>
          </p:sp>
        </mc:Choice>
        <mc:Fallback xmlns="">
          <p:sp>
            <p:nvSpPr>
              <p:cNvPr id="12" name="Стрелка влево 11"/>
              <p:cNvSpPr>
                <a:spLocks noRot="1" noChangeAspect="1" noMove="1" noResize="1" noEditPoints="1" noAdjustHandles="1" noChangeArrowheads="1" noChangeShapeType="1" noTextEdit="1"/>
              </p:cNvSpPr>
              <p:nvPr/>
            </p:nvSpPr>
            <p:spPr>
              <a:xfrm>
                <a:off x="2710627" y="4202081"/>
                <a:ext cx="1896105" cy="857121"/>
              </a:xfrm>
              <a:prstGeom prst="leftArrow">
                <a:avLst/>
              </a:prstGeom>
              <a:blipFill rotWithShape="0">
                <a:blip r:embed="rId7"/>
                <a:stretch>
                  <a:fillRect/>
                </a:stretch>
              </a:blipFill>
            </p:spPr>
            <p:txBody>
              <a:bodyPr/>
              <a:lstStyle/>
              <a:p>
                <a:r>
                  <a:rPr lang="ru-RU">
                    <a:noFill/>
                  </a:rPr>
                  <a:t> </a:t>
                </a:r>
              </a:p>
            </p:txBody>
          </p:sp>
        </mc:Fallback>
      </mc:AlternateContent>
      <p:sp>
        <p:nvSpPr>
          <p:cNvPr id="16" name="Облако 15"/>
          <p:cNvSpPr/>
          <p:nvPr/>
        </p:nvSpPr>
        <p:spPr>
          <a:xfrm>
            <a:off x="6990364" y="1830054"/>
            <a:ext cx="4805395" cy="391404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7" name="Рисунок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67485" y="1913910"/>
            <a:ext cx="846838" cy="846838"/>
          </a:xfrm>
          <a:prstGeom prst="rect">
            <a:avLst/>
          </a:prstGeom>
        </p:spPr>
      </p:pic>
    </p:spTree>
    <p:extLst>
      <p:ext uri="{BB962C8B-B14F-4D97-AF65-F5344CB8AC3E}">
        <p14:creationId xmlns:p14="http://schemas.microsoft.com/office/powerpoint/2010/main" val="1523236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Постановка задачи</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77334" y="1630017"/>
                <a:ext cx="8596668" cy="4411346"/>
              </a:xfrm>
            </p:spPr>
            <p:txBody>
              <a:bodyPr>
                <a:normAutofit fontScale="85000" lnSpcReduction="20000"/>
              </a:bodyPr>
              <a:lstStyle/>
              <a:p>
                <a:pPr marL="0" indent="0">
                  <a:lnSpc>
                    <a:spcPct val="170000"/>
                  </a:lnSpc>
                  <a:buNone/>
                </a:pPr>
                <a:r>
                  <a:rPr lang="ru-RU" dirty="0">
                    <a:latin typeface="Cambria Math" panose="02040503050406030204" pitchFamily="18" charset="0"/>
                  </a:rPr>
                  <a:t>Требуется найти преобразования задачи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𝑘</m:t>
                        </m:r>
                      </m:sub>
                    </m:sSub>
                  </m:oMath>
                </a14:m>
                <a:r>
                  <a:rPr lang="ru-RU" dirty="0" smtClean="0">
                    <a:latin typeface="Cambria Math" panose="02040503050406030204" pitchFamily="18" charset="0"/>
                  </a:rPr>
                  <a:t> и преобразование </a:t>
                </a:r>
                <a:r>
                  <a:rPr lang="ru-RU" dirty="0">
                    <a:latin typeface="Cambria Math" panose="02040503050406030204" pitchFamily="18" charset="0"/>
                  </a:rPr>
                  <a:t>найденного решения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𝑘</m:t>
                        </m:r>
                      </m:sub>
                    </m:sSub>
                  </m:oMath>
                </a14:m>
                <a:r>
                  <a:rPr lang="ru-RU" dirty="0">
                    <a:latin typeface="Cambria Math" panose="02040503050406030204" pitchFamily="18" charset="0"/>
                  </a:rPr>
                  <a:t>, такие что</a:t>
                </a:r>
              </a:p>
              <a:p>
                <a:pPr marL="0" indent="0">
                  <a:lnSpc>
                    <a:spcPct val="170000"/>
                  </a:lnSpc>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r>
                        <a:rPr lang="en-US" b="0" i="1" smtClean="0">
                          <a:latin typeface="Cambria Math" panose="02040503050406030204" pitchFamily="18" charset="0"/>
                        </a:rPr>
                        <m:t> ?</m:t>
                      </m:r>
                      <m:groupChr>
                        <m:groupChrPr>
                          <m:chr m:val="→"/>
                          <m:vertJc m:val="bot"/>
                          <m:ctrlPr>
                            <a:rPr lang="en-US" b="0" i="1" smtClean="0">
                              <a:latin typeface="Cambria Math" panose="02040503050406030204" pitchFamily="18" charset="0"/>
                            </a:rPr>
                          </m:ctrlPr>
                        </m:groupCh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e>
                      </m:groupChr>
                      <m:r>
                        <a:rPr lang="en-US" b="0" i="1" smtClean="0">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i="1">
                              <a:latin typeface="Cambria Math" panose="02040503050406030204" pitchFamily="18" charset="0"/>
                            </a:rPr>
                            <m:t>0</m:t>
                          </m:r>
                        </m:sub>
                      </m:sSub>
                      <m:r>
                        <a:rPr lang="en-US" i="1">
                          <a:latin typeface="Cambria Math" panose="02040503050406030204" pitchFamily="18" charset="0"/>
                        </a:rPr>
                        <m:t> ?</m:t>
                      </m:r>
                    </m:oMath>
                  </m:oMathPara>
                </a14:m>
                <a:endParaRPr lang="en-US" b="0" i="1" dirty="0" smtClean="0">
                  <a:latin typeface="Cambria Math" panose="02040503050406030204" pitchFamily="18" charset="0"/>
                </a:endParaRPr>
              </a:p>
              <a:p>
                <a:pPr marL="0" indent="0">
                  <a:lnSpc>
                    <a:spcPct val="170000"/>
                  </a:lnSpc>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𝑦</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0</m:t>
                          </m:r>
                        </m:sub>
                      </m:sSub>
                    </m:oMath>
                  </m:oMathPara>
                </a14:m>
                <a:endParaRPr lang="en-US" b="0" i="1" dirty="0" smtClean="0">
                  <a:latin typeface="Cambria Math" panose="02040503050406030204" pitchFamily="18" charset="0"/>
                </a:endParaRPr>
              </a:p>
              <a:p>
                <a:pPr marL="0" indent="0">
                  <a:lnSpc>
                    <a:spcPct val="170000"/>
                  </a:lnSpc>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𝑦</m:t>
                          </m:r>
                        </m:sub>
                      </m:sSub>
                      <m:groupChr>
                        <m:groupChrPr>
                          <m:chr m:val="→"/>
                          <m:vertJc m:val="bot"/>
                          <m:ctrlPr>
                            <a:rPr lang="en-US" b="0" i="1" smtClean="0">
                              <a:latin typeface="Cambria Math" panose="02040503050406030204" pitchFamily="18" charset="0"/>
                            </a:rPr>
                          </m:ctrlPr>
                        </m:groupCh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𝑘</m:t>
                              </m:r>
                            </m:sub>
                          </m:sSub>
                        </m:e>
                      </m:groupChr>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oMath>
                  </m:oMathPara>
                </a14:m>
                <a:endParaRPr lang="en-US" dirty="0" smtClean="0"/>
              </a:p>
              <a:p>
                <a:pPr marL="0" indent="0">
                  <a:lnSpc>
                    <a:spcPct val="170000"/>
                  </a:lnSpc>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m:t>
                      </m:r>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oMath>
                  </m:oMathPara>
                </a14:m>
                <a:endParaRPr lang="en-US" dirty="0" smtClean="0"/>
              </a:p>
              <a:p>
                <a:pPr marL="0" indent="0">
                  <a:buNone/>
                </a:pPr>
                <a:r>
                  <a:rPr lang="ru-RU" dirty="0" smtClean="0"/>
                  <a:t>где</a:t>
                </a:r>
                <a:endParaRPr lang="en-US" dirty="0" smtClean="0"/>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𝑅</m:t>
                      </m:r>
                    </m:oMath>
                  </m:oMathPara>
                </a14:m>
                <a:endParaRPr lang="en-US" dirty="0" smtClean="0"/>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𝐶</m:t>
                      </m:r>
                    </m:oMath>
                  </m:oMathPara>
                </a14:m>
                <a:endParaRPr lang="ru-RU" dirty="0" smtClean="0"/>
              </a:p>
              <a:p>
                <a:pPr marL="0" indent="0">
                  <a:buNone/>
                </a:pPr>
                <a:r>
                  <a:rPr lang="ru-RU" dirty="0"/>
                  <a:t>При этом должна сохраняться </a:t>
                </a:r>
                <a:r>
                  <a:rPr lang="ru-RU" dirty="0" smtClean="0"/>
                  <a:t>экономическая/временная/или другая </a:t>
                </a:r>
                <a:r>
                  <a:rPr lang="ru-RU" dirty="0"/>
                  <a:t>выгода от выполнения вычислений на внешнем вычислителе</a:t>
                </a:r>
                <a:endParaRPr lang="ru-RU" dirty="0" smtClean="0"/>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𝑝𝑟𝑖𝑐𝑒</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r>
                            <a:rPr lang="en-US" b="0" i="1" smtClean="0">
                              <a:latin typeface="Cambria Math" panose="02040503050406030204" pitchFamily="18" charset="0"/>
                            </a:rPr>
                            <m:t>?</m:t>
                          </m:r>
                          <m:groupChr>
                            <m:groupChrPr>
                              <m:chr m:val="→"/>
                              <m:vertJc m:val="bot"/>
                              <m:ctrlPr>
                                <a:rPr lang="en-US" b="0" i="1" smtClean="0">
                                  <a:latin typeface="Cambria Math" panose="02040503050406030204" pitchFamily="18" charset="0"/>
                                </a:rPr>
                              </m:ctrlPr>
                            </m:groupCh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e>
                          </m:groupCh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0</m:t>
                              </m:r>
                            </m:sub>
                          </m:sSub>
                          <m:r>
                            <a:rPr lang="en-US" i="1">
                              <a:latin typeface="Cambria Math" panose="02040503050406030204" pitchFamily="18" charset="0"/>
                            </a:rPr>
                            <m:t> ?</m:t>
                          </m:r>
                          <m:r>
                            <m:rPr>
                              <m:nor/>
                            </m:rPr>
                            <a:rPr lang="en-US" i="1" dirty="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𝑝𝑟𝑖𝑐𝑒</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𝑦</m:t>
                              </m:r>
                            </m:sub>
                          </m:sSub>
                          <m:groupChr>
                            <m:groupChrPr>
                              <m:chr m:val="→"/>
                              <m:vertJc m:val="bot"/>
                              <m:ctrlPr>
                                <a:rPr lang="en-US" b="0" i="1" smtClean="0">
                                  <a:latin typeface="Cambria Math" panose="02040503050406030204" pitchFamily="18" charset="0"/>
                                </a:rPr>
                              </m:ctrlPr>
                            </m:groupCh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𝑘</m:t>
                                  </m:r>
                                </m:sub>
                              </m:sSub>
                            </m:e>
                          </m:groupChr>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e>
                      </m:d>
                      <m:r>
                        <a:rPr lang="en-US" b="0" i="1" smtClean="0">
                          <a:latin typeface="Cambria Math" panose="02040503050406030204" pitchFamily="18" charset="0"/>
                        </a:rPr>
                        <m:t>≪</m:t>
                      </m:r>
                      <m:r>
                        <a:rPr lang="en-US" b="0" i="1" smtClean="0">
                          <a:latin typeface="Cambria Math" panose="02040503050406030204" pitchFamily="18" charset="0"/>
                        </a:rPr>
                        <m:t>𝑝𝑟𝑖𝑐𝑒</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m:oMathPara>
                </a14:m>
                <a:endParaRPr lang="en-US"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77334" y="1630017"/>
                <a:ext cx="8596668" cy="4411346"/>
              </a:xfrm>
              <a:blipFill rotWithShape="0">
                <a:blip r:embed="rId2"/>
                <a:stretch>
                  <a:fillRect l="-284"/>
                </a:stretch>
              </a:blipFill>
            </p:spPr>
            <p:txBody>
              <a:bodyPr/>
              <a:lstStyle/>
              <a:p>
                <a:r>
                  <a:rPr lang="ru-RU">
                    <a:noFill/>
                  </a:rPr>
                  <a:t> </a:t>
                </a:r>
              </a:p>
            </p:txBody>
          </p:sp>
        </mc:Fallback>
      </mc:AlternateContent>
    </p:spTree>
    <p:extLst>
      <p:ext uri="{BB962C8B-B14F-4D97-AF65-F5344CB8AC3E}">
        <p14:creationId xmlns:p14="http://schemas.microsoft.com/office/powerpoint/2010/main" val="185710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Решение системы линейных </a:t>
            </a:r>
            <a:r>
              <a:rPr lang="ru-RU" dirty="0" smtClean="0"/>
              <a:t>уравнений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lnSpcReduction="10000"/>
              </a:bodyPr>
              <a:lstStyle/>
              <a:p>
                <a:r>
                  <a:rPr lang="ru-RU" dirty="0" smtClean="0"/>
                  <a:t>Рассмотрим задачу решения системы линейных уравнений</a:t>
                </a:r>
                <a:r>
                  <a:rPr lang="en-US" dirty="0" smtClean="0"/>
                  <a:t> </a:t>
                </a:r>
                <a:r>
                  <a:rPr lang="ru-RU" dirty="0" smtClean="0"/>
                  <a:t>𝑎</a:t>
                </a:r>
                <a14:m>
                  <m:oMath xmlns:m="http://schemas.openxmlformats.org/officeDocument/2006/math">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oMath>
                </a14:m>
                <a:r>
                  <a:rPr lang="ru-RU" dirty="0" smtClean="0"/>
                  <a:t>, где</a:t>
                </a:r>
              </a:p>
              <a:p>
                <a:pPr lvl="1"/>
                <a14:m>
                  <m:oMath xmlns:m="http://schemas.openxmlformats.org/officeDocument/2006/math">
                    <m:r>
                      <a:rPr lang="en-US" i="1">
                        <a:latin typeface="Cambria Math" panose="02040503050406030204" pitchFamily="18" charset="0"/>
                        <a:ea typeface="Cambria Math" panose="02040503050406030204" pitchFamily="18" charset="0"/>
                      </a:rPr>
                      <m:t>𝑎</m:t>
                    </m:r>
                  </m:oMath>
                </a14:m>
                <a:r>
                  <a:rPr lang="ru-RU" dirty="0" smtClean="0"/>
                  <a:t> и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 </m:t>
                    </m:r>
                  </m:oMath>
                </a14:m>
                <a:r>
                  <a:rPr lang="ru-RU" dirty="0" smtClean="0"/>
                  <a:t> - исходные данные - матрицы с элементами из поля </a:t>
                </a:r>
                <a:r>
                  <a:rPr lang="en-US" dirty="0" smtClean="0"/>
                  <a:t>R</a:t>
                </a:r>
              </a:p>
              <a:p>
                <a:pPr lvl="1"/>
                <a14:m>
                  <m:oMath xmlns:m="http://schemas.openxmlformats.org/officeDocument/2006/math">
                    <m:r>
                      <a:rPr lang="en-US" i="1">
                        <a:latin typeface="Cambria Math" panose="02040503050406030204" pitchFamily="18" charset="0"/>
                        <a:ea typeface="Cambria Math" panose="02040503050406030204" pitchFamily="18" charset="0"/>
                      </a:rPr>
                      <m:t>𝑥</m:t>
                    </m:r>
                  </m:oMath>
                </a14:m>
                <a:r>
                  <a:rPr lang="en-US" dirty="0" smtClean="0"/>
                  <a:t> – </a:t>
                </a:r>
                <a:r>
                  <a:rPr lang="ru-RU" dirty="0" smtClean="0"/>
                  <a:t>искомые данные – матрица </a:t>
                </a:r>
                <a:r>
                  <a:rPr lang="ru-RU" dirty="0"/>
                  <a:t>с элементами из поля </a:t>
                </a:r>
                <a:r>
                  <a:rPr lang="en-US" dirty="0"/>
                  <a:t>R</a:t>
                </a:r>
              </a:p>
              <a:p>
                <a:r>
                  <a:rPr lang="ru-RU" dirty="0"/>
                  <a:t>Р</a:t>
                </a:r>
                <a:r>
                  <a:rPr lang="ru-RU" dirty="0" smtClean="0"/>
                  <a:t>ешение представляет собой множество, являющееся линейной комбинацией векторов фундаментальной системы решений.</a:t>
                </a:r>
              </a:p>
              <a:p>
                <a:r>
                  <a:rPr lang="ru-RU" dirty="0" smtClean="0"/>
                  <a:t>Для упрощения, считаем, что размеры всех элементов матричного уравнения согласованы между собой.</a:t>
                </a:r>
              </a:p>
              <a:p>
                <a:r>
                  <a:rPr lang="ru-RU" dirty="0" smtClean="0"/>
                  <a:t>Полагаем, что сложность вычисления обратной матрицы к произвольной матрице на локальном компьютере значительно больше сложности умножения или сложения двух матриц.</a:t>
                </a:r>
              </a:p>
              <a:p>
                <a:pPr marL="342900" lvl="1" indent="-342900"/>
                <a:r>
                  <a:rPr lang="ru-RU" dirty="0" smtClean="0"/>
                  <a:t>Также отметим, что множество матриц </a:t>
                </a:r>
                <a:r>
                  <a:rPr lang="ru-RU" dirty="0"/>
                  <a:t>с элементами из поля </a:t>
                </a:r>
                <a:r>
                  <a:rPr lang="en-US" dirty="0" smtClean="0"/>
                  <a:t>R</a:t>
                </a:r>
                <a:r>
                  <a:rPr lang="ru-RU" dirty="0" smtClean="0"/>
                  <a:t> с операциями умножения и сложения являются ассоциативным кольцом с делителями нуля.</a:t>
                </a:r>
                <a:endParaRPr lang="en-US" dirty="0"/>
              </a:p>
              <a:p>
                <a:endParaRPr lang="ru-RU"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42" t="-1570"/>
                </a:stretch>
              </a:blipFill>
            </p:spPr>
            <p:txBody>
              <a:bodyPr/>
              <a:lstStyle/>
              <a:p>
                <a:r>
                  <a:rPr lang="ru-RU">
                    <a:noFill/>
                  </a:rPr>
                  <a:t> </a:t>
                </a:r>
              </a:p>
            </p:txBody>
          </p:sp>
        </mc:Fallback>
      </mc:AlternateContent>
    </p:spTree>
    <p:extLst>
      <p:ext uri="{BB962C8B-B14F-4D97-AF65-F5344CB8AC3E}">
        <p14:creationId xmlns:p14="http://schemas.microsoft.com/office/powerpoint/2010/main" val="271199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Линейные преобразования системы линейных уравнений </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endParaRPr lang="ru-RU" sz="1900" dirty="0" smtClean="0"/>
              </a:p>
              <a:p>
                <a14:m>
                  <m:oMath xmlns:m="http://schemas.openxmlformats.org/officeDocument/2006/math">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 →</m:t>
                    </m:r>
                    <m:r>
                      <a:rPr lang="en-US" b="0" i="1" dirty="0" smtClean="0">
                        <a:latin typeface="Cambria Math" panose="02040503050406030204" pitchFamily="18" charset="0"/>
                      </a:rPr>
                      <m:t>𝑈</m:t>
                    </m:r>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b="0" i="1" dirty="0" smtClean="0">
                            <a:latin typeface="Cambria Math" panose="02040503050406030204" pitchFamily="18" charset="0"/>
                          </a:rPr>
                          <m:t>𝑈</m:t>
                        </m:r>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sSup>
                      <m:sSupPr>
                        <m:ctrlPr>
                          <a:rPr lang="ru-RU" i="1" dirty="0">
                            <a:latin typeface="Cambria Math" panose="02040503050406030204" pitchFamily="18" charset="0"/>
                          </a:rPr>
                        </m:ctrlPr>
                      </m:sSup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sSup>
                          <m:sSupPr>
                            <m:ctrlPr>
                              <a:rPr lang="en-US" b="0" i="1" dirty="0" smtClean="0">
                                <a:latin typeface="Cambria Math" panose="02040503050406030204" pitchFamily="18" charset="0"/>
                              </a:rPr>
                            </m:ctrlPr>
                          </m:sSupPr>
                          <m:e>
                            <m:r>
                              <a:rPr lang="en-US" i="1" dirty="0">
                                <a:latin typeface="Cambria Math" panose="02040503050406030204" pitchFamily="18" charset="0"/>
                              </a:rPr>
                              <m:t>𝑏</m:t>
                            </m:r>
                          </m:e>
                          <m:sup>
                            <m:r>
                              <a:rPr lang="en-US" b="0" i="1" dirty="0" smtClean="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𝑎</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𝑈𝑎</m:t>
                    </m:r>
                    <m:r>
                      <a:rPr lang="en-US" dirty="0">
                        <a:latin typeface="Cambria Math" panose="02040503050406030204" pitchFamily="18" charset="0"/>
                      </a:rPr>
                      <m:t>,</m:t>
                    </m:r>
                    <m:r>
                      <a:rPr lang="en-US" b="0" i="0" dirty="0" smtClean="0">
                        <a:latin typeface="Cambria Math" panose="02040503050406030204" pitchFamily="18" charset="0"/>
                      </a:rPr>
                      <m:t> </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ru-RU" i="1" dirty="0">
                            <a:latin typeface="Cambria Math" panose="02040503050406030204" pitchFamily="18" charset="0"/>
                          </a:rPr>
                        </m:ctrlPr>
                      </m:sSupPr>
                      <m:e>
                        <m:r>
                          <a:rPr lang="en-US" i="1" dirty="0">
                            <a:latin typeface="Cambria Math" panose="02040503050406030204" pitchFamily="18" charset="0"/>
                          </a:rPr>
                          <m:t>𝑥</m:t>
                        </m:r>
                        <m:r>
                          <a:rPr lang="en-US" i="1" dirty="0">
                            <a:latin typeface="Cambria Math" panose="02040503050406030204" pitchFamily="18" charset="0"/>
                          </a:rPr>
                          <m:t>′</m:t>
                        </m:r>
                      </m:e>
                      <m:sup>
                        <m:r>
                          <a:rPr lang="en-US" i="1" dirty="0">
                            <a:latin typeface="Cambria Math" panose="02040503050406030204" pitchFamily="18" charset="0"/>
                          </a:rPr>
                          <m:t>𝑇</m:t>
                        </m:r>
                      </m:sup>
                    </m:sSup>
                    <m:r>
                      <a:rPr lang="en-US" i="1" dirty="0">
                        <a:latin typeface="Cambria Math" panose="02040503050406030204" pitchFamily="18" charset="0"/>
                      </a:rPr>
                      <m:t>,  </m:t>
                    </m:r>
                    <m:sSup>
                      <m:sSupPr>
                        <m:ctrlPr>
                          <a:rPr lang="ru-RU" i="1" dirty="0">
                            <a:latin typeface="Cambria Math" panose="02040503050406030204" pitchFamily="18" charset="0"/>
                          </a:rPr>
                        </m:ctrlPr>
                      </m:sSupPr>
                      <m:e>
                        <m:r>
                          <a:rPr lang="en-US" b="0" i="1" dirty="0" smtClean="0">
                            <a:latin typeface="Cambria Math" panose="02040503050406030204" pitchFamily="18" charset="0"/>
                          </a:rPr>
                          <m:t>𝑏</m:t>
                        </m:r>
                        <m:r>
                          <a:rPr lang="en-US" b="0" i="1" dirty="0" smtClean="0">
                            <a:latin typeface="Cambria Math" panose="02040503050406030204" pitchFamily="18" charset="0"/>
                          </a:rPr>
                          <m:t>′</m:t>
                        </m:r>
                      </m:e>
                      <m:sup>
                        <m:r>
                          <a:rPr lang="en-US" i="1" dirty="0">
                            <a:latin typeface="Cambria Math" panose="02040503050406030204" pitchFamily="18" charset="0"/>
                          </a:rPr>
                          <m:t>𝑇</m:t>
                        </m:r>
                      </m:sup>
                    </m:sSup>
                    <m:r>
                      <a:rPr lang="en-US" dirty="0">
                        <a:latin typeface="Cambria Math" panose="02040503050406030204" pitchFamily="18" charset="0"/>
                      </a:rPr>
                      <m:t>=</m:t>
                    </m:r>
                    <m:r>
                      <a:rPr lang="en-US" b="0" i="1" dirty="0" smtClean="0">
                        <a:latin typeface="Cambria Math" panose="02040503050406030204" pitchFamily="18" charset="0"/>
                      </a:rPr>
                      <m:t>𝑈</m:t>
                    </m:r>
                    <m:sSup>
                      <m:sSupPr>
                        <m:ctrlPr>
                          <a:rPr lang="ru-RU" i="1" dirty="0">
                            <a:latin typeface="Cambria Math" panose="02040503050406030204" pitchFamily="18" charset="0"/>
                          </a:rPr>
                        </m:ctrlPr>
                      </m:sSupPr>
                      <m:e>
                        <m:r>
                          <a:rPr lang="en-US" b="0" i="1" dirty="0" smtClean="0">
                            <a:latin typeface="Cambria Math" panose="02040503050406030204" pitchFamily="18" charset="0"/>
                          </a:rPr>
                          <m:t>𝑏</m:t>
                        </m:r>
                      </m:e>
                      <m:sup>
                        <m:r>
                          <a:rPr lang="en-US" i="1" dirty="0">
                            <a:latin typeface="Cambria Math" panose="02040503050406030204" pitchFamily="18" charset="0"/>
                          </a:rPr>
                          <m:t>𝑇</m:t>
                        </m:r>
                      </m:sup>
                    </m:sSup>
                  </m:oMath>
                </a14:m>
                <a:endParaRPr lang="en-US" dirty="0"/>
              </a:p>
              <a:p>
                <a14:m>
                  <m:oMath xmlns:m="http://schemas.openxmlformats.org/officeDocument/2006/math">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 →</m:t>
                    </m:r>
                    <m:r>
                      <a:rPr lang="en-US" i="1" dirty="0">
                        <a:latin typeface="Cambria Math" panose="02040503050406030204" pitchFamily="18" charset="0"/>
                      </a:rPr>
                      <m:t>𝑎𝑉</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𝑉</m:t>
                        </m:r>
                      </m:e>
                      <m:sup>
                        <m:r>
                          <a:rPr lang="en-US" b="0" i="1" dirty="0" smtClean="0">
                            <a:latin typeface="Cambria Math" panose="02040503050406030204" pitchFamily="18" charset="0"/>
                          </a:rPr>
                          <m:t>−1</m:t>
                        </m:r>
                      </m:sup>
                    </m:sSup>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b="0" i="1" dirty="0" smtClean="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sSup>
                      <m:sSupPr>
                        <m:ctrlPr>
                          <a:rPr lang="ru-RU" i="1" dirty="0">
                            <a:latin typeface="Cambria Math" panose="02040503050406030204" pitchFamily="18" charset="0"/>
                          </a:rPr>
                        </m:ctrlPr>
                      </m:sSupPr>
                      <m:e>
                        <m:r>
                          <a:rPr lang="en-US" b="0" i="1" dirty="0" smtClean="0">
                            <a:latin typeface="Cambria Math" panose="02040503050406030204" pitchFamily="18" charset="0"/>
                          </a:rPr>
                          <m:t>𝑥</m:t>
                        </m:r>
                        <m:r>
                          <a:rPr lang="en-US" b="0" i="1" dirty="0" smtClean="0">
                            <a:latin typeface="Cambria Math" panose="02040503050406030204" pitchFamily="18" charset="0"/>
                          </a:rPr>
                          <m:t>′</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r>
                          <a:rPr lang="en-US" b="0" i="1" dirty="0" smtClean="0">
                            <a:latin typeface="Cambria Math" panose="02040503050406030204" pitchFamily="18" charset="0"/>
                          </a:rPr>
                          <m:t>′</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𝑎</m:t>
                        </m:r>
                      </m:e>
                      <m:sup>
                        <m:r>
                          <a:rPr lang="en-US" i="1" dirty="0">
                            <a:latin typeface="Cambria Math" panose="02040503050406030204" pitchFamily="18" charset="0"/>
                          </a:rPr>
                          <m:t>′</m:t>
                        </m:r>
                      </m:sup>
                    </m:sSup>
                    <m:r>
                      <a:rPr lang="en-US" b="0" i="1" dirty="0" smtClean="0">
                        <a:latin typeface="Cambria Math" panose="02040503050406030204" pitchFamily="18" charset="0"/>
                      </a:rPr>
                      <m:t>=</m:t>
                    </m:r>
                    <m:r>
                      <a:rPr lang="en-US" i="1" dirty="0">
                        <a:latin typeface="Cambria Math" panose="02040503050406030204" pitchFamily="18" charset="0"/>
                      </a:rPr>
                      <m:t>𝑎</m:t>
                    </m:r>
                    <m:r>
                      <a:rPr lang="en-US" b="0" i="1" dirty="0" smtClean="0">
                        <a:latin typeface="Cambria Math" panose="02040503050406030204" pitchFamily="18" charset="0"/>
                      </a:rPr>
                      <m:t>𝑉</m:t>
                    </m:r>
                    <m:r>
                      <a:rPr lang="en-US" b="0" i="1" dirty="0" smtClean="0">
                        <a:latin typeface="Cambria Math" panose="02040503050406030204" pitchFamily="18" charset="0"/>
                      </a:rPr>
                      <m:t>,  </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dirty="0">
                        <a:latin typeface="Cambria Math" panose="02040503050406030204" pitchFamily="18" charset="0"/>
                      </a:rPr>
                      <m:t>=</m:t>
                    </m:r>
                    <m:r>
                      <a:rPr lang="en-US" b="0" i="1" dirty="0" smtClean="0">
                        <a:latin typeface="Cambria Math" panose="02040503050406030204" pitchFamily="18" charset="0"/>
                      </a:rPr>
                      <m:t>𝑉</m:t>
                    </m:r>
                    <m:sSup>
                      <m:sSupPr>
                        <m:ctrlPr>
                          <a:rPr lang="ru-RU" i="1" dirty="0">
                            <a:latin typeface="Cambria Math" panose="02040503050406030204" pitchFamily="18" charset="0"/>
                          </a:rPr>
                        </m:ctrlPr>
                      </m:sSupPr>
                      <m:e>
                        <m:r>
                          <a:rPr lang="en-US" b="0" i="1" dirty="0" smtClean="0">
                            <a:latin typeface="Cambria Math" panose="02040503050406030204" pitchFamily="18" charset="0"/>
                          </a:rPr>
                          <m:t>𝑥</m:t>
                        </m:r>
                        <m:r>
                          <a:rPr lang="en-US" b="0" i="1" dirty="0" smtClean="0">
                            <a:latin typeface="Cambria Math" panose="02040503050406030204" pitchFamily="18" charset="0"/>
                          </a:rPr>
                          <m:t>′</m:t>
                        </m:r>
                      </m:e>
                      <m:sup>
                        <m:r>
                          <a:rPr lang="en-US" i="1" dirty="0">
                            <a:latin typeface="Cambria Math" panose="02040503050406030204" pitchFamily="18" charset="0"/>
                          </a:rPr>
                          <m:t>𝑇</m:t>
                        </m:r>
                      </m:sup>
                    </m:sSup>
                  </m:oMath>
                </a14:m>
                <a:r>
                  <a:rPr lang="en-US" dirty="0" smtClean="0"/>
                  <a:t>, </a:t>
                </a:r>
                <a14:m>
                  <m:oMath xmlns:m="http://schemas.openxmlformats.org/officeDocument/2006/math">
                    <m:sSup>
                      <m:sSupPr>
                        <m:ctrlPr>
                          <a:rPr lang="en-US" i="1" dirty="0">
                            <a:latin typeface="Cambria Math" panose="02040503050406030204" pitchFamily="18" charset="0"/>
                          </a:rPr>
                        </m:ctrlPr>
                      </m:sSupPr>
                      <m:e>
                        <m:r>
                          <a:rPr lang="en-US" b="0" i="1" dirty="0" smtClean="0">
                            <a:latin typeface="Cambria Math" panose="02040503050406030204" pitchFamily="18" charset="0"/>
                          </a:rPr>
                          <m:t>𝑏</m:t>
                        </m:r>
                      </m:e>
                      <m:sup>
                        <m:r>
                          <a:rPr lang="en-US" i="1" dirty="0">
                            <a:latin typeface="Cambria Math" panose="02040503050406030204" pitchFamily="18" charset="0"/>
                          </a:rPr>
                          <m:t>′</m:t>
                        </m:r>
                      </m:sup>
                    </m:sSup>
                    <m:r>
                      <a:rPr lang="en-US" dirty="0">
                        <a:latin typeface="Cambria Math" panose="02040503050406030204" pitchFamily="18" charset="0"/>
                      </a:rPr>
                      <m:t>=</m:t>
                    </m:r>
                    <m:r>
                      <a:rPr lang="en-US" b="0" i="1" dirty="0" smtClean="0">
                        <a:latin typeface="Cambria Math" panose="02040503050406030204" pitchFamily="18" charset="0"/>
                      </a:rPr>
                      <m:t>𝑏</m:t>
                    </m:r>
                  </m:oMath>
                </a14:m>
                <a:endParaRPr lang="en-US" b="0" i="1" dirty="0" smtClean="0">
                  <a:latin typeface="Cambria Math" panose="02040503050406030204" pitchFamily="18" charset="0"/>
                </a:endParaRPr>
              </a:p>
              <a:p>
                <a14:m>
                  <m:oMath xmlns:m="http://schemas.openxmlformats.org/officeDocument/2006/math">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 → </m:t>
                    </m:r>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b="0" i="1" dirty="0" smtClean="0">
                            <a:latin typeface="Cambria Math" panose="02040503050406030204" pitchFamily="18" charset="0"/>
                          </a:rPr>
                          <m:t>(</m:t>
                        </m:r>
                        <m:r>
                          <a:rPr lang="en-US" i="1" dirty="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𝑧</m:t>
                        </m:r>
                        <m:r>
                          <a:rPr lang="en-US" b="0" i="1" dirty="0" smtClean="0">
                            <a:latin typeface="Cambria Math" panose="02040503050406030204" pitchFamily="18" charset="0"/>
                          </a:rPr>
                          <m:t>)</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b="0" i="1" dirty="0" smtClean="0">
                        <a:latin typeface="Cambria Math" panose="02040503050406030204" pitchFamily="18" charset="0"/>
                      </a:rPr>
                      <m:t>−</m:t>
                    </m:r>
                    <m:r>
                      <a:rPr lang="en-US" b="0" i="1" dirty="0" smtClean="0">
                        <a:latin typeface="Cambria Math" panose="02040503050406030204" pitchFamily="18" charset="0"/>
                      </a:rPr>
                      <m:t>𝑎</m:t>
                    </m:r>
                    <m:sSup>
                      <m:sSupPr>
                        <m:ctrlPr>
                          <a:rPr lang="en-US" i="1" dirty="0">
                            <a:latin typeface="Cambria Math" panose="02040503050406030204" pitchFamily="18" charset="0"/>
                          </a:rPr>
                        </m:ctrlPr>
                      </m:sSupPr>
                      <m:e>
                        <m:r>
                          <a:rPr lang="en-US" b="0" i="1" dirty="0" smtClean="0">
                            <a:latin typeface="Cambria Math" panose="02040503050406030204" pitchFamily="18" charset="0"/>
                          </a:rPr>
                          <m:t>𝑧</m:t>
                        </m:r>
                      </m:e>
                      <m:sup>
                        <m:r>
                          <a:rPr lang="en-US" i="1" dirty="0">
                            <a:latin typeface="Cambria Math" panose="02040503050406030204" pitchFamily="18" charset="0"/>
                          </a:rPr>
                          <m:t>𝑇</m:t>
                        </m:r>
                      </m:sup>
                    </m:sSup>
                    <m:r>
                      <a:rPr lang="en-US" i="1" dirty="0">
                        <a:latin typeface="Cambria Math" panose="02040503050406030204" pitchFamily="18" charset="0"/>
                      </a:rPr>
                      <m:t>? →</m:t>
                    </m:r>
                    <m:r>
                      <a:rPr lang="en-US" i="1" dirty="0">
                        <a:latin typeface="Cambria Math" panose="02040503050406030204" pitchFamily="18" charset="0"/>
                      </a:rPr>
                      <m:t>𝑎</m:t>
                    </m:r>
                    <m:r>
                      <a:rPr lang="en-US" b="0" i="1" dirty="0" smtClean="0">
                        <a:latin typeface="Cambria Math" panose="02040503050406030204" pitchFamily="18" charset="0"/>
                      </a:rPr>
                      <m:t>′</m:t>
                    </m:r>
                    <m:sSup>
                      <m:sSupPr>
                        <m:ctrlPr>
                          <a:rPr lang="ru-RU" i="1" dirty="0">
                            <a:latin typeface="Cambria Math" panose="02040503050406030204" pitchFamily="18" charset="0"/>
                          </a:rPr>
                        </m:ctrlPr>
                      </m:sSup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sSup>
                          <m:sSupPr>
                            <m:ctrlPr>
                              <a:rPr lang="en-US" b="0" i="1" dirty="0" smtClean="0">
                                <a:latin typeface="Cambria Math" panose="02040503050406030204" pitchFamily="18" charset="0"/>
                              </a:rPr>
                            </m:ctrlPr>
                          </m:sSupPr>
                          <m:e>
                            <m:r>
                              <a:rPr lang="en-US" i="1" dirty="0">
                                <a:latin typeface="Cambria Math" panose="02040503050406030204" pitchFamily="18" charset="0"/>
                              </a:rPr>
                              <m:t>𝑏</m:t>
                            </m:r>
                          </m:e>
                          <m:sup>
                            <m:r>
                              <a:rPr lang="en-US" b="0" i="1" dirty="0" smtClean="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r>
                      <a:rPr lang="en-US" b="0" i="0"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𝑎</m:t>
                        </m:r>
                      </m:e>
                      <m:sup>
                        <m:r>
                          <a:rPr lang="en-US" b="0" i="1" dirty="0" smtClean="0">
                            <a:latin typeface="Cambria Math" panose="02040503050406030204" pitchFamily="18" charset="0"/>
                          </a:rPr>
                          <m:t>′</m:t>
                        </m:r>
                      </m:sup>
                    </m:sSup>
                    <m:r>
                      <a:rPr lang="en-US" b="0" i="0" dirty="0" smtClean="0">
                        <a:latin typeface="Cambria Math" panose="02040503050406030204" pitchFamily="18" charset="0"/>
                      </a:rPr>
                      <m:t>=</m:t>
                    </m:r>
                    <m:r>
                      <a:rPr lang="en-US" b="0" i="1" dirty="0" smtClean="0">
                        <a:latin typeface="Cambria Math" panose="02040503050406030204" pitchFamily="18" charset="0"/>
                      </a:rPr>
                      <m:t>𝑎</m:t>
                    </m:r>
                    <m:r>
                      <a:rPr lang="en-US" b="0" i="0" dirty="0" smtClean="0">
                        <a:latin typeface="Cambria Math" panose="02040503050406030204" pitchFamily="18" charset="0"/>
                      </a:rPr>
                      <m:t>,</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b="0" i="1" dirty="0" smtClean="0">
                        <a:latin typeface="Cambria Math" panose="02040503050406030204" pitchFamily="18" charset="0"/>
                      </a:rPr>
                      <m:t>=</m:t>
                    </m:r>
                    <m:sSup>
                      <m:sSupPr>
                        <m:ctrlPr>
                          <a:rPr lang="ru-RU" i="1" dirty="0">
                            <a:latin typeface="Cambria Math" panose="02040503050406030204" pitchFamily="18" charset="0"/>
                          </a:rPr>
                        </m:ctrlPr>
                      </m:sSupPr>
                      <m:e>
                        <m:r>
                          <a:rPr lang="en-US" i="1" dirty="0">
                            <a:latin typeface="Cambria Math" panose="02040503050406030204" pitchFamily="18" charset="0"/>
                          </a:rPr>
                          <m:t>𝑥</m:t>
                        </m:r>
                        <m:r>
                          <a:rPr lang="en-US" b="0" i="1" dirty="0" smtClean="0">
                            <a:latin typeface="Cambria Math" panose="02040503050406030204" pitchFamily="18" charset="0"/>
                          </a:rPr>
                          <m:t>′</m:t>
                        </m:r>
                      </m:e>
                      <m:sup>
                        <m:r>
                          <a:rPr lang="en-US" i="1" dirty="0">
                            <a:latin typeface="Cambria Math" panose="02040503050406030204" pitchFamily="18" charset="0"/>
                          </a:rPr>
                          <m:t>𝑇</m:t>
                        </m:r>
                      </m:sup>
                    </m:sSup>
                    <m:r>
                      <a:rPr lang="en-US" b="0" i="1" dirty="0" smtClean="0">
                        <a:latin typeface="Cambria Math" panose="02040503050406030204" pitchFamily="18" charset="0"/>
                      </a:rPr>
                      <m:t>+</m:t>
                    </m:r>
                    <m:sSup>
                      <m:sSupPr>
                        <m:ctrlPr>
                          <a:rPr lang="ru-RU" i="1" dirty="0">
                            <a:latin typeface="Cambria Math" panose="02040503050406030204" pitchFamily="18" charset="0"/>
                          </a:rPr>
                        </m:ctrlPr>
                      </m:sSupPr>
                      <m:e>
                        <m:r>
                          <a:rPr lang="en-US" b="0" i="1" dirty="0" smtClean="0">
                            <a:latin typeface="Cambria Math" panose="02040503050406030204" pitchFamily="18" charset="0"/>
                          </a:rPr>
                          <m:t>𝑧</m:t>
                        </m:r>
                      </m:e>
                      <m:sup>
                        <m:r>
                          <a:rPr lang="en-US" i="1" dirty="0">
                            <a:latin typeface="Cambria Math" panose="02040503050406030204" pitchFamily="18" charset="0"/>
                          </a:rPr>
                          <m:t>𝑇</m:t>
                        </m:r>
                      </m:sup>
                    </m:sSup>
                    <m:r>
                      <a:rPr lang="en-US" i="1" dirty="0">
                        <a:latin typeface="Cambria Math" panose="02040503050406030204" pitchFamily="18" charset="0"/>
                      </a:rPr>
                      <m:t>,  </m:t>
                    </m:r>
                    <m:sSup>
                      <m:sSupPr>
                        <m:ctrlPr>
                          <a:rPr lang="ru-RU" i="1" dirty="0">
                            <a:latin typeface="Cambria Math" panose="02040503050406030204" pitchFamily="18" charset="0"/>
                          </a:rPr>
                        </m:ctrlPr>
                      </m:sSupPr>
                      <m:e>
                        <m:r>
                          <a:rPr lang="en-US" i="1" dirty="0">
                            <a:latin typeface="Cambria Math" panose="02040503050406030204" pitchFamily="18" charset="0"/>
                          </a:rPr>
                          <m:t>𝑏</m:t>
                        </m:r>
                        <m:r>
                          <a:rPr lang="en-US" i="1" dirty="0">
                            <a:latin typeface="Cambria Math" panose="02040503050406030204" pitchFamily="18" charset="0"/>
                          </a:rPr>
                          <m:t>′</m:t>
                        </m:r>
                      </m:e>
                      <m:sup>
                        <m:r>
                          <a:rPr lang="en-US" i="1" dirty="0">
                            <a:latin typeface="Cambria Math" panose="02040503050406030204" pitchFamily="18" charset="0"/>
                          </a:rPr>
                          <m:t>𝑇</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i="1" dirty="0">
                        <a:latin typeface="Cambria Math" panose="02040503050406030204" pitchFamily="18" charset="0"/>
                      </a:rPr>
                      <m:t>𝑎</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𝑇</m:t>
                        </m:r>
                      </m:sup>
                    </m:sSup>
                  </m:oMath>
                </a14:m>
                <a:endParaRPr lang="ru-RU" dirty="0" smtClean="0"/>
              </a:p>
              <a:p>
                <a:pPr marL="0" indent="0">
                  <a:buNone/>
                </a:pPr>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42"/>
                </a:stretch>
              </a:blipFill>
            </p:spPr>
            <p:txBody>
              <a:bodyPr/>
              <a:lstStyle/>
              <a:p>
                <a:r>
                  <a:rPr lang="ru-RU">
                    <a:noFill/>
                  </a:rPr>
                  <a:t> </a:t>
                </a:r>
              </a:p>
            </p:txBody>
          </p:sp>
        </mc:Fallback>
      </mc:AlternateContent>
    </p:spTree>
    <p:extLst>
      <p:ext uri="{BB962C8B-B14F-4D97-AF65-F5344CB8AC3E}">
        <p14:creationId xmlns:p14="http://schemas.microsoft.com/office/powerpoint/2010/main" val="53413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Алгоритм защиты вычислений решения системы </a:t>
            </a:r>
            <a:r>
              <a:rPr lang="ru-RU" dirty="0"/>
              <a:t>линейных уравнений</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numCol="1">
                <a:normAutofit fontScale="92500" lnSpcReduction="10000"/>
              </a:bodyPr>
              <a:lstStyle/>
              <a:p>
                <a:r>
                  <a:rPr lang="ru-RU" dirty="0" smtClean="0">
                    <a:latin typeface="Cambria Math" panose="02040503050406030204" pitchFamily="18" charset="0"/>
                  </a:rPr>
                  <a:t>Пусть дано уравнение </a:t>
                </a:r>
                <a14:m>
                  <m:oMath xmlns:m="http://schemas.openxmlformats.org/officeDocument/2006/math">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oMath>
                </a14:m>
                <a:endParaRPr lang="ru-RU" dirty="0" smtClean="0">
                  <a:latin typeface="Cambria Math" panose="02040503050406030204" pitchFamily="18" charset="0"/>
                </a:endParaRPr>
              </a:p>
              <a:p>
                <a:r>
                  <a:rPr lang="ru-RU" dirty="0" smtClean="0">
                    <a:latin typeface="Cambria Math" panose="02040503050406030204" pitchFamily="18" charset="0"/>
                  </a:rPr>
                  <a:t>Сформируем обратимые матрицы </a:t>
                </a:r>
                <a:r>
                  <a:rPr lang="en-US" dirty="0" smtClean="0">
                    <a:latin typeface="Cambria Math" panose="02040503050406030204" pitchFamily="18" charset="0"/>
                  </a:rPr>
                  <a:t>U </a:t>
                </a:r>
                <a:r>
                  <a:rPr lang="ru-RU" dirty="0" smtClean="0">
                    <a:latin typeface="Cambria Math" panose="02040503050406030204" pitchFamily="18" charset="0"/>
                  </a:rPr>
                  <a:t>и </a:t>
                </a:r>
                <a:r>
                  <a:rPr lang="en-US" dirty="0" smtClean="0">
                    <a:latin typeface="Cambria Math" panose="02040503050406030204" pitchFamily="18" charset="0"/>
                  </a:rPr>
                  <a:t>V </a:t>
                </a:r>
                <a:r>
                  <a:rPr lang="ru-RU" dirty="0" smtClean="0">
                    <a:latin typeface="Cambria Math" panose="02040503050406030204" pitchFamily="18" charset="0"/>
                  </a:rPr>
                  <a:t>и вектор </a:t>
                </a:r>
                <a:r>
                  <a:rPr lang="en-US" dirty="0" smtClean="0">
                    <a:latin typeface="Cambria Math" panose="02040503050406030204" pitchFamily="18" charset="0"/>
                  </a:rPr>
                  <a:t>z </a:t>
                </a:r>
                <a:r>
                  <a:rPr lang="ru-RU" dirty="0" smtClean="0">
                    <a:latin typeface="Cambria Math" panose="02040503050406030204" pitchFamily="18" charset="0"/>
                  </a:rPr>
                  <a:t>из случайных величин</a:t>
                </a:r>
                <a:endParaRPr lang="en-US" dirty="0" smtClean="0">
                  <a:latin typeface="Cambria Math" panose="02040503050406030204" pitchFamily="18" charset="0"/>
                </a:endParaRPr>
              </a:p>
              <a:p>
                <a:r>
                  <a:rPr lang="ru-RU" dirty="0" smtClean="0"/>
                  <a:t>Имеем </a:t>
                </a:r>
                <a14:m>
                  <m:oMath xmlns:m="http://schemas.openxmlformats.org/officeDocument/2006/math">
                    <m:r>
                      <a:rPr lang="en-US" i="1" dirty="0">
                        <a:latin typeface="Cambria Math" panose="02040503050406030204" pitchFamily="18" charset="0"/>
                      </a:rPr>
                      <m:t>𝑎</m:t>
                    </m:r>
                    <m:sSup>
                      <m:sSupPr>
                        <m:ctrlPr>
                          <a:rPr lang="ru-RU" i="1" dirty="0" smtClean="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 →</m:t>
                    </m:r>
                    <m:r>
                      <a:rPr lang="en-US" i="1" dirty="0">
                        <a:latin typeface="Cambria Math" panose="02040503050406030204" pitchFamily="18" charset="0"/>
                      </a:rPr>
                      <m:t>𝑈𝑎𝑉</m:t>
                    </m:r>
                    <m:sSup>
                      <m:sSupPr>
                        <m:ctrlPr>
                          <a:rPr lang="en-US" i="1" dirty="0">
                            <a:latin typeface="Cambria Math" panose="02040503050406030204" pitchFamily="18" charset="0"/>
                          </a:rPr>
                        </m:ctrlPr>
                      </m:sSupPr>
                      <m:e>
                        <m:r>
                          <a:rPr lang="en-US" i="1" dirty="0">
                            <a:latin typeface="Cambria Math" panose="02040503050406030204" pitchFamily="18" charset="0"/>
                          </a:rPr>
                          <m:t>𝑉</m:t>
                        </m:r>
                      </m:e>
                      <m:sup>
                        <m:r>
                          <a:rPr lang="en-US" i="1" dirty="0">
                            <a:latin typeface="Cambria Math" panose="02040503050406030204" pitchFamily="18" charset="0"/>
                          </a:rPr>
                          <m:t>−1</m:t>
                        </m:r>
                      </m:sup>
                    </m:sSup>
                    <m:sSup>
                      <m:sSupPr>
                        <m:ctrlPr>
                          <a:rPr lang="ru-RU"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𝑧</m:t>
                        </m:r>
                        <m:r>
                          <a:rPr lang="en-US" i="1" dirty="0">
                            <a:latin typeface="Cambria Math" panose="02040503050406030204" pitchFamily="18" charset="0"/>
                          </a:rPr>
                          <m:t>)</m:t>
                        </m:r>
                      </m:e>
                      <m:sup>
                        <m:r>
                          <a:rPr lang="en-US" i="1" dirty="0" smtClean="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𝑈</m:t>
                        </m:r>
                        <m:r>
                          <a:rPr lang="en-US" b="0" i="1" dirty="0" smtClean="0">
                            <a:latin typeface="Cambria Math" panose="02040503050406030204" pitchFamily="18" charset="0"/>
                          </a:rPr>
                          <m:t>(</m:t>
                        </m:r>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b="0" i="1" dirty="0" smtClean="0">
                        <a:latin typeface="Cambria Math" panose="02040503050406030204" pitchFamily="18" charset="0"/>
                      </a:rPr>
                      <m:t>−</m:t>
                    </m:r>
                    <m:r>
                      <a:rPr lang="en-US" b="0" i="1" dirty="0" smtClean="0">
                        <a:latin typeface="Cambria Math" panose="02040503050406030204" pitchFamily="18" charset="0"/>
                      </a:rPr>
                      <m:t>𝑎</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𝑧</m:t>
                        </m:r>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m:t>
                    </m:r>
                    <m:r>
                      <a:rPr lang="en-US" i="1" dirty="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sSup>
                      <m:sSupPr>
                        <m:ctrlPr>
                          <a:rPr lang="ru-RU"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𝑎</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𝑈𝑎𝑉</m:t>
                    </m:r>
                    <m:r>
                      <a:rPr lang="en-US" dirty="0">
                        <a:latin typeface="Cambria Math" panose="02040503050406030204" pitchFamily="18" charset="0"/>
                      </a:rPr>
                      <m:t>, </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b="0" i="1" dirty="0" smtClean="0">
                        <a:latin typeface="Cambria Math" panose="02040503050406030204" pitchFamily="18" charset="0"/>
                      </a:rPr>
                      <m:t>𝑉</m:t>
                    </m:r>
                    <m:sSup>
                      <m:sSupPr>
                        <m:ctrlPr>
                          <a:rPr lang="ru-RU"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𝑧</m:t>
                        </m:r>
                      </m:e>
                      <m:sup>
                        <m:r>
                          <a:rPr lang="en-US" b="0" i="1" dirty="0" smtClean="0">
                            <a:latin typeface="Cambria Math" panose="02040503050406030204" pitchFamily="18" charset="0"/>
                          </a:rPr>
                          <m:t>𝑇</m:t>
                        </m:r>
                      </m:sup>
                    </m:sSup>
                    <m:r>
                      <a:rPr lang="en-US" i="1" dirty="0">
                        <a:latin typeface="Cambria Math" panose="02040503050406030204" pitchFamily="18" charset="0"/>
                      </a:rPr>
                      <m:t>,  </m:t>
                    </m:r>
                    <m:sSup>
                      <m:sSupPr>
                        <m:ctrlPr>
                          <a:rPr lang="ru-RU" i="1" dirty="0">
                            <a:latin typeface="Cambria Math" panose="02040503050406030204" pitchFamily="18" charset="0"/>
                          </a:rPr>
                        </m:ctrlPr>
                      </m:sSupPr>
                      <m:e>
                        <m:r>
                          <a:rPr lang="en-US" i="1" dirty="0">
                            <a:latin typeface="Cambria Math" panose="02040503050406030204" pitchFamily="18" charset="0"/>
                          </a:rPr>
                          <m:t>𝑏</m:t>
                        </m:r>
                        <m:r>
                          <a:rPr lang="en-US" i="1" dirty="0">
                            <a:latin typeface="Cambria Math" panose="02040503050406030204" pitchFamily="18" charset="0"/>
                          </a:rPr>
                          <m:t>′</m:t>
                        </m:r>
                      </m:e>
                      <m:sup>
                        <m:r>
                          <a:rPr lang="en-US" i="1" dirty="0">
                            <a:latin typeface="Cambria Math" panose="02040503050406030204" pitchFamily="18" charset="0"/>
                          </a:rPr>
                          <m:t>𝑇</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𝑈</m:t>
                        </m:r>
                        <m:r>
                          <a:rPr lang="en-US" i="1" dirty="0">
                            <a:latin typeface="Cambria Math" panose="02040503050406030204" pitchFamily="18" charset="0"/>
                          </a:rPr>
                          <m:t>(</m:t>
                        </m:r>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i="1" dirty="0">
                        <a:latin typeface="Cambria Math" panose="02040503050406030204" pitchFamily="18" charset="0"/>
                      </a:rPr>
                      <m:t>𝑎</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𝑇</m:t>
                        </m:r>
                      </m:sup>
                    </m:sSup>
                    <m:r>
                      <a:rPr lang="en-US" i="1" dirty="0">
                        <a:latin typeface="Cambria Math" panose="02040503050406030204" pitchFamily="18" charset="0"/>
                      </a:rPr>
                      <m:t>)</m:t>
                    </m:r>
                  </m:oMath>
                </a14:m>
                <a:endParaRPr lang="en-US" dirty="0" smtClean="0"/>
              </a:p>
              <a:p>
                <a:r>
                  <a:rPr lang="ru-RU" dirty="0" smtClean="0"/>
                  <a:t>То есть</a:t>
                </a:r>
              </a:p>
              <a:p>
                <a:pPr lvl="1"/>
                <a:r>
                  <a:rPr lang="ru-RU" dirty="0" smtClean="0"/>
                  <a:t>Вычисляем </a:t>
                </a:r>
                <a:r>
                  <a:rPr lang="ru-RU" dirty="0"/>
                  <a:t>на локальном вычислителе</a:t>
                </a:r>
                <a14:m>
                  <m:oMath xmlns:m="http://schemas.openxmlformats.org/officeDocument/2006/math">
                    <m:r>
                      <a:rPr lang="ru-RU" b="0" i="0" dirty="0" smtClean="0">
                        <a:latin typeface="Cambria Math" panose="02040503050406030204" pitchFamily="18" charset="0"/>
                      </a:rPr>
                      <m:t> </m:t>
                    </m:r>
                    <m:sSup>
                      <m:sSupPr>
                        <m:ctrlPr>
                          <a:rPr lang="en-US" i="1" dirty="0">
                            <a:latin typeface="Cambria Math" panose="02040503050406030204" pitchFamily="18" charset="0"/>
                          </a:rPr>
                        </m:ctrlPr>
                      </m:sSupPr>
                      <m:e>
                        <m:r>
                          <a:rPr lang="en-US" i="1" dirty="0">
                            <a:latin typeface="Cambria Math" panose="02040503050406030204" pitchFamily="18" charset="0"/>
                          </a:rPr>
                          <m:t>𝑎</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𝑈𝑎𝑉</m:t>
                    </m:r>
                  </m:oMath>
                </a14:m>
                <a:r>
                  <a:rPr lang="en-US" dirty="0" smtClean="0"/>
                  <a:t>, </a:t>
                </a:r>
                <a14:m>
                  <m:oMath xmlns:m="http://schemas.openxmlformats.org/officeDocument/2006/math">
                    <m:sSup>
                      <m:sSupPr>
                        <m:ctrlPr>
                          <a:rPr lang="ru-RU" i="1" dirty="0">
                            <a:latin typeface="Cambria Math" panose="02040503050406030204" pitchFamily="18" charset="0"/>
                          </a:rPr>
                        </m:ctrlPr>
                      </m:sSupPr>
                      <m:e>
                        <m:r>
                          <a:rPr lang="en-US" i="1" dirty="0">
                            <a:latin typeface="Cambria Math" panose="02040503050406030204" pitchFamily="18" charset="0"/>
                          </a:rPr>
                          <m:t>𝑏</m:t>
                        </m:r>
                        <m:r>
                          <a:rPr lang="en-US" i="1" dirty="0">
                            <a:latin typeface="Cambria Math" panose="02040503050406030204" pitchFamily="18" charset="0"/>
                          </a:rPr>
                          <m:t>′</m:t>
                        </m:r>
                      </m:e>
                      <m:sup>
                        <m:r>
                          <a:rPr lang="en-US" i="1" dirty="0">
                            <a:latin typeface="Cambria Math" panose="02040503050406030204" pitchFamily="18" charset="0"/>
                          </a:rPr>
                          <m:t>𝑇</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𝑈</m:t>
                        </m:r>
                        <m:r>
                          <a:rPr lang="en-US" i="1" dirty="0">
                            <a:latin typeface="Cambria Math" panose="02040503050406030204" pitchFamily="18" charset="0"/>
                          </a:rPr>
                          <m:t>(</m:t>
                        </m:r>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i="1" dirty="0">
                        <a:latin typeface="Cambria Math" panose="02040503050406030204" pitchFamily="18" charset="0"/>
                      </a:rPr>
                      <m:t>𝑎</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𝑇</m:t>
                        </m:r>
                      </m:sup>
                    </m:sSup>
                    <m:r>
                      <a:rPr lang="en-US" i="1" dirty="0">
                        <a:latin typeface="Cambria Math" panose="02040503050406030204" pitchFamily="18" charset="0"/>
                      </a:rPr>
                      <m:t>)</m:t>
                    </m:r>
                  </m:oMath>
                </a14:m>
                <a:endParaRPr lang="en-US" dirty="0" smtClean="0"/>
              </a:p>
              <a:p>
                <a:pPr lvl="1"/>
                <a:r>
                  <a:rPr lang="ru-RU" dirty="0" smtClean="0"/>
                  <a:t>Передаём на внешний вычислитель задачу решения уравнения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m:t>
                    </m:r>
                    <m:sSup>
                      <m:sSupPr>
                        <m:ctrlPr>
                          <a:rPr lang="ru-RU"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oMath>
                </a14:m>
                <a:endParaRPr lang="ru-RU" dirty="0" smtClean="0"/>
              </a:p>
              <a:p>
                <a:pPr lvl="1"/>
                <a:r>
                  <a:rPr lang="ru-RU" dirty="0" smtClean="0"/>
                  <a:t>Используя полученное решение </a:t>
                </a:r>
                <a:r>
                  <a:rPr lang="ru-RU" dirty="0"/>
                  <a:t>уравнения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m:t>
                    </m:r>
                    <m:sSup>
                      <m:sSupPr>
                        <m:ctrlPr>
                          <a:rPr lang="ru-RU"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oMath>
                </a14:m>
                <a:r>
                  <a:rPr lang="ru-RU" dirty="0" smtClean="0"/>
                  <a:t>, вычисляем на </a:t>
                </a:r>
                <a:r>
                  <a:rPr lang="ru-RU" dirty="0"/>
                  <a:t>локальном вычислителе </a:t>
                </a:r>
                <a14:m>
                  <m:oMath xmlns:m="http://schemas.openxmlformats.org/officeDocument/2006/math">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i="1" dirty="0">
                        <a:latin typeface="Cambria Math" panose="02040503050406030204" pitchFamily="18" charset="0"/>
                      </a:rPr>
                      <m:t>𝑉</m:t>
                    </m:r>
                    <m:sSup>
                      <m:sSupPr>
                        <m:ctrlPr>
                          <a:rPr lang="ru-RU"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𝑇</m:t>
                        </m:r>
                      </m:sup>
                    </m:sSup>
                  </m:oMath>
                </a14:m>
                <a:endParaRPr lang="ru-RU" dirty="0" smtClean="0"/>
              </a:p>
              <a:p>
                <a:r>
                  <a:rPr lang="ru-RU" dirty="0" smtClean="0"/>
                  <a:t>Проверка истинности найденного решения может быть выполнена явной подстановкой найденного решения в формулу системы линейных уравнений </a:t>
                </a:r>
                <a14:m>
                  <m:oMath xmlns:m="http://schemas.openxmlformats.org/officeDocument/2006/math">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oMath>
                </a14:m>
                <a:endParaRPr lang="en-US"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71" t="-1099"/>
                </a:stretch>
              </a:blipFill>
            </p:spPr>
            <p:txBody>
              <a:bodyPr/>
              <a:lstStyle/>
              <a:p>
                <a:r>
                  <a:rPr lang="ru-RU">
                    <a:noFill/>
                  </a:rPr>
                  <a:t> </a:t>
                </a:r>
              </a:p>
            </p:txBody>
          </p:sp>
        </mc:Fallback>
      </mc:AlternateContent>
    </p:spTree>
    <p:extLst>
      <p:ext uri="{BB962C8B-B14F-4D97-AF65-F5344CB8AC3E}">
        <p14:creationId xmlns:p14="http://schemas.microsoft.com/office/powerpoint/2010/main" val="585629020"/>
      </p:ext>
    </p:extLst>
  </p:cSld>
  <p:clrMapOvr>
    <a:masterClrMapping/>
  </p:clrMapOvr>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3014</TotalTime>
  <Words>1078</Words>
  <Application>Microsoft Office PowerPoint</Application>
  <PresentationFormat>Широкоэкранный</PresentationFormat>
  <Paragraphs>104</Paragraphs>
  <Slides>15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Cambria Math</vt:lpstr>
      <vt:lpstr>Trebuchet MS</vt:lpstr>
      <vt:lpstr>Wingdings 3</vt:lpstr>
      <vt:lpstr>Грань</vt:lpstr>
      <vt:lpstr>Обработка приватных данных на публичных вычислительных сетях</vt:lpstr>
      <vt:lpstr>Введение</vt:lpstr>
      <vt:lpstr>Термины и обозначения</vt:lpstr>
      <vt:lpstr>Открытая модель с доверием</vt:lpstr>
      <vt:lpstr>Закрытая модель без доверия</vt:lpstr>
      <vt:lpstr>Постановка задачи</vt:lpstr>
      <vt:lpstr>Решение системы линейных уравнений</vt:lpstr>
      <vt:lpstr>Линейные преобразования системы линейных уравнений </vt:lpstr>
      <vt:lpstr>Алгоритм защиты вычислений решения системы линейных уравнений</vt:lpstr>
      <vt:lpstr>Алгоритм защиты вычислений решения задачи линейного программирования</vt:lpstr>
      <vt:lpstr>Абстрактный вычислитель</vt:lpstr>
      <vt:lpstr>Публичный абстрактный вычислитель</vt:lpstr>
      <vt:lpstr>Алгоритм защиты вычислений на публичном вычислителе</vt:lpstr>
      <vt:lpstr>Литература</vt:lpstr>
      <vt:lpstr>Спасибо за внимание</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256</cp:revision>
  <dcterms:created xsi:type="dcterms:W3CDTF">2015-09-28T22:36:46Z</dcterms:created>
  <dcterms:modified xsi:type="dcterms:W3CDTF">2016-01-01T16:16:59Z</dcterms:modified>
</cp:coreProperties>
</file>