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0A632-156C-4C29-A646-7B51AA12441E}" type="datetimeFigureOut">
              <a:rPr lang="ru-RU" smtClean="0"/>
              <a:pPr/>
              <a:t>26.05.2015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5647F-9F69-430C-BC7F-926AD7ECC3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96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F4AF6-0DD7-4C73-A894-B24AF3F69073}" type="datetimeFigureOut">
              <a:rPr lang="ru-RU" smtClean="0"/>
              <a:pPr/>
              <a:t>26.05.2015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1E5F9-9D4E-4253-B178-AB65F333A4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96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E5F9-9D4E-4253-B178-AB65F333A42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20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E5F9-9D4E-4253-B178-AB65F333A42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06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006F28-BFD9-4F84-91A7-3A272D5D1558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CCE-D1F0-4F34-ABED-08822BA3C9E7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3990-557D-4E90-9D58-DDE569BDE844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7D6E-8DB9-401D-B3D6-E1CDCE68228F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33D4-06DD-4D6D-A3BF-76C16F0B067D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225-A422-4F0A-84CA-EA7D7E696C51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1BF3FD-9040-4EE1-9E0F-6DB45C926D4F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F3E48B-DD77-4AD2-AD33-DF1F68A692BF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A072-0650-4013-BD4A-769B6D5000B5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CBE-69EB-4280-BEA8-AC13C22DC22D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040-4D32-425C-A14F-659DB044F4D7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4E182D0-C61D-4B60-8336-830A23B5FB6E}" type="datetime1">
              <a:rPr lang="ru-RU" smtClean="0"/>
              <a:pPr/>
              <a:t>26.05.2015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521FAE-A7CD-4033-B449-8A03EB2AE89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2500330"/>
          </a:xfrm>
        </p:spPr>
        <p:txBody>
          <a:bodyPr>
            <a:normAutofit/>
          </a:bodyPr>
          <a:lstStyle/>
          <a:p>
            <a:r>
              <a:rPr lang="ru-RU" dirty="0" smtClean="0"/>
              <a:t>Оптимальные назначения, использующие вектор неоднородных критериев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Лекция 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10668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АЛГОРИТМ РЕШЕНИЯ ЗАДАЧИ 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0" y="0"/>
          <a:ext cx="38576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Формула" r:id="rId3" imgW="3860800" imgH="228600" progId="Equation.3">
                  <p:embed/>
                </p:oleObj>
              </mc:Choice>
              <mc:Fallback>
                <p:oleObj name="Формула" r:id="rId3" imgW="38608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576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072198" y="3429000"/>
          <a:ext cx="2714644" cy="38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Формула" r:id="rId5" imgW="1676400" imgH="241300" progId="Equation.3">
                  <p:embed/>
                </p:oleObj>
              </mc:Choice>
              <mc:Fallback>
                <p:oleObj name="Формула" r:id="rId5" imgW="1676400" imgH="241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3429000"/>
                        <a:ext cx="2714644" cy="385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57290" y="4143380"/>
          <a:ext cx="7566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Формула" r:id="rId7" imgW="4038480" imgH="228600" progId="Equation.3">
                  <p:embed/>
                </p:oleObj>
              </mc:Choice>
              <mc:Fallback>
                <p:oleObj name="Формула" r:id="rId7" imgW="4038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143380"/>
                        <a:ext cx="7566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1406" y="1857364"/>
            <a:ext cx="90725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Решение задачи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 2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 сводится к многократному решению «классической» задачи о назначениях, для чего можно воспользоваться следующим алгоритмом: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Шаг 1. Из исходного графа удаляются все ребра.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Шаг 2. Ищется такое упорядочение ребер                                    ,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00034" y="5214950"/>
            <a:ext cx="8384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Шаг 5. На полученном графе ищется решение «классической»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         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 задачи о назначениях.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0034" y="4429132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Шаг 3.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t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 =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1.</a:t>
            </a: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Шаг 4. В граф возвращаются первые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t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ребер упорядочения </a:t>
            </a:r>
            <a:r>
              <a:rPr lang="el-GR" sz="2400" dirty="0" smtClean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π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. </a:t>
            </a: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71538" y="3714752"/>
            <a:ext cx="4357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для 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которого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Wide Latin" pitchFamily="18" charset="0"/>
                <a:cs typeface="Times New Roman" pitchFamily="18" charset="0"/>
              </a:rPr>
              <a:t>справедливо:</a:t>
            </a:r>
            <a:endParaRPr lang="ru-RU" sz="24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АЛГОРИТМ РЕШЕНИЯ ЗАДАЧИ 2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249424"/>
            <a:ext cx="8643998" cy="43251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Шаг 6. Если значение целевой функции больше, чем С, то перейти к Шагу 7, нет – к Шагу 10.</a:t>
            </a:r>
          </a:p>
          <a:p>
            <a:r>
              <a:rPr lang="ru-RU" dirty="0" smtClean="0"/>
              <a:t>Шаг 7. </a:t>
            </a:r>
            <a:r>
              <a:rPr lang="en-US" dirty="0" smtClean="0"/>
              <a:t>t</a:t>
            </a:r>
            <a:r>
              <a:rPr lang="ru-RU" dirty="0" smtClean="0"/>
              <a:t> = </a:t>
            </a:r>
            <a:r>
              <a:rPr lang="en-US" dirty="0" smtClean="0"/>
              <a:t>t</a:t>
            </a:r>
            <a:r>
              <a:rPr lang="ru-RU" dirty="0" smtClean="0"/>
              <a:t> + 1.</a:t>
            </a:r>
          </a:p>
          <a:p>
            <a:r>
              <a:rPr lang="ru-RU" dirty="0" smtClean="0"/>
              <a:t>Шаг 8. Если </a:t>
            </a:r>
            <a:r>
              <a:rPr lang="en-US" dirty="0" smtClean="0"/>
              <a:t>t&lt;q+1</a:t>
            </a:r>
            <a:r>
              <a:rPr lang="ru-RU" dirty="0" smtClean="0"/>
              <a:t>, то перейти к Шагу 4, если же </a:t>
            </a:r>
            <a:r>
              <a:rPr lang="en-US" dirty="0" smtClean="0"/>
              <a:t>t</a:t>
            </a:r>
            <a:r>
              <a:rPr lang="ru-RU" dirty="0" smtClean="0"/>
              <a:t> &gt; </a:t>
            </a:r>
            <a:r>
              <a:rPr lang="en-US" dirty="0" smtClean="0"/>
              <a:t>q</a:t>
            </a:r>
            <a:r>
              <a:rPr lang="ru-RU" dirty="0" smtClean="0"/>
              <a:t>, - то к Шагу 9.</a:t>
            </a:r>
          </a:p>
          <a:p>
            <a:r>
              <a:rPr lang="ru-RU" dirty="0" smtClean="0"/>
              <a:t>Шаг 9. Печать «Нет решения», перейти к Шагу 11.</a:t>
            </a:r>
          </a:p>
          <a:p>
            <a:r>
              <a:rPr lang="ru-RU" dirty="0" smtClean="0"/>
              <a:t>Шаг 10. Время выполнения плана равно </a:t>
            </a:r>
            <a:r>
              <a:rPr lang="en-US" i="1" dirty="0" smtClean="0"/>
              <a:t>r</a:t>
            </a:r>
            <a:r>
              <a:rPr lang="ru-RU" baseline="-25000" dirty="0" smtClean="0"/>
              <a:t>2</a:t>
            </a:r>
            <a:r>
              <a:rPr lang="ru-RU" i="1" dirty="0" smtClean="0"/>
              <a:t>(</a:t>
            </a:r>
            <a:r>
              <a:rPr lang="en-US" i="1" dirty="0" err="1" smtClean="0"/>
              <a:t>i</a:t>
            </a:r>
            <a:r>
              <a:rPr lang="ru-RU" i="1" dirty="0" smtClean="0"/>
              <a:t>,</a:t>
            </a:r>
            <a:r>
              <a:rPr lang="en-US" i="1" dirty="0" smtClean="0"/>
              <a:t>j</a:t>
            </a:r>
            <a:r>
              <a:rPr lang="ru-RU" i="1" dirty="0" smtClean="0"/>
              <a:t>)</a:t>
            </a:r>
            <a:r>
              <a:rPr lang="en-US" baseline="-25000" dirty="0" smtClean="0"/>
              <a:t>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 11. Конец алгоритма.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ПРИМЕР 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2214554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Решить задачу 2</a:t>
            </a:r>
            <a:r>
              <a:rPr lang="ru-RU" sz="2400" dirty="0" smtClean="0"/>
              <a:t> </a:t>
            </a:r>
            <a:r>
              <a:rPr lang="ru-RU" sz="2400" dirty="0"/>
              <a:t>для графа </a:t>
            </a:r>
            <a:r>
              <a:rPr lang="en-US" sz="2400" dirty="0"/>
              <a:t>G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U</a:t>
            </a:r>
            <a:r>
              <a:rPr lang="ru-RU" sz="2400" dirty="0"/>
              <a:t>) при С = 26. Исходные данные представлены на </a:t>
            </a:r>
            <a:r>
              <a:rPr lang="ru-RU" sz="2400" dirty="0" smtClean="0"/>
              <a:t>рисунке и в таблице ниже.</a:t>
            </a:r>
            <a:endParaRPr lang="ru-RU" sz="2400" dirty="0"/>
          </a:p>
        </p:txBody>
      </p:sp>
      <p:pic>
        <p:nvPicPr>
          <p:cNvPr id="22530" name="Picture 2" descr="Задача о назначениях_огр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3248"/>
            <a:ext cx="7334388" cy="3205139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0668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ПРИМЕР 2 (продолжение)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785926"/>
            <a:ext cx="8229600" cy="1536766"/>
          </a:xfrm>
        </p:spPr>
        <p:txBody>
          <a:bodyPr>
            <a:normAutofit/>
          </a:bodyPr>
          <a:lstStyle/>
          <a:p>
            <a:r>
              <a:rPr lang="ru-RU" dirty="0" smtClean="0"/>
              <a:t>Перестановка </a:t>
            </a:r>
            <a:r>
              <a:rPr lang="ru-RU" dirty="0" err="1" smtClean="0"/>
              <a:t>π</a:t>
            </a:r>
            <a:r>
              <a:rPr lang="ru-RU" dirty="0" smtClean="0"/>
              <a:t>, полученная на шаге 2, имеет вид: </a:t>
            </a:r>
            <a:r>
              <a:rPr lang="el-GR" dirty="0" smtClean="0"/>
              <a:t>π</a:t>
            </a:r>
            <a:r>
              <a:rPr lang="ru-RU" dirty="0" smtClean="0"/>
              <a:t>= {(2,1); (3,3); (1,2); (2,2); (1,1); (2,3); (3,2); (1,3); (3,1)} .                         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3554" name="Picture 2" descr="Задача о назначениях_огр_2"/>
          <p:cNvPicPr>
            <a:picLocks noChangeAspect="1" noChangeArrowheads="1"/>
          </p:cNvPicPr>
          <p:nvPr/>
        </p:nvPicPr>
        <p:blipFill>
          <a:blip r:embed="rId2"/>
          <a:srcRect b="16426"/>
          <a:stretch>
            <a:fillRect/>
          </a:stretch>
        </p:blipFill>
        <p:spPr bwMode="auto">
          <a:xfrm>
            <a:off x="152195" y="3830450"/>
            <a:ext cx="8848961" cy="274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РЕШИТЬ САМОСТОЯТЕЛЬНО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85852" y="2285992"/>
          <a:ext cx="6096000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428728" y="5276183"/>
          <a:ext cx="1714512" cy="110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Формула" r:id="rId3" imgW="711000" imgH="457200" progId="Equation.3">
                  <p:embed/>
                </p:oleObj>
              </mc:Choice>
              <mc:Fallback>
                <p:oleObj name="Формула" r:id="rId3" imgW="711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276183"/>
                        <a:ext cx="1714512" cy="1102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56688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Задача 1: минимизация стоимости выполнения работ при ограничении на время их выполнения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   Задача отличается от ранее рассмотренной тем, что кроме стоимости известно время выполнения каждым рабочим каждой работы. Если </a:t>
            </a:r>
            <a:r>
              <a:rPr lang="ru-RU" dirty="0" err="1" smtClean="0"/>
              <a:t>i-й</a:t>
            </a:r>
            <a:r>
              <a:rPr lang="ru-RU" dirty="0" smtClean="0"/>
              <a:t> рабочий не может выполнять </a:t>
            </a:r>
            <a:r>
              <a:rPr lang="ru-RU" dirty="0" err="1" smtClean="0"/>
              <a:t>j-ю</a:t>
            </a:r>
            <a:r>
              <a:rPr lang="ru-RU" dirty="0" smtClean="0"/>
              <a:t> работу, то:                                                          </a:t>
            </a:r>
          </a:p>
          <a:p>
            <a:r>
              <a:rPr lang="ru-RU" dirty="0" smtClean="0"/>
              <a:t>где:</a:t>
            </a:r>
          </a:p>
          <a:p>
            <a:r>
              <a:rPr lang="ru-RU" i="1" dirty="0" smtClean="0"/>
              <a:t>r</a:t>
            </a:r>
            <a:r>
              <a:rPr lang="ru-RU" baseline="-25000" dirty="0" smtClean="0"/>
              <a:t>1</a:t>
            </a:r>
            <a:r>
              <a:rPr lang="ru-RU" i="1" dirty="0" smtClean="0"/>
              <a:t>(</a:t>
            </a:r>
            <a:r>
              <a:rPr lang="ru-RU" i="1" dirty="0" err="1" smtClean="0"/>
              <a:t>i,j</a:t>
            </a:r>
            <a:r>
              <a:rPr lang="ru-RU" i="1" dirty="0" smtClean="0"/>
              <a:t>)</a:t>
            </a:r>
            <a:r>
              <a:rPr lang="ru-RU" dirty="0" smtClean="0"/>
              <a:t> – стоимость выполнения </a:t>
            </a:r>
            <a:r>
              <a:rPr lang="ru-RU" dirty="0" err="1" smtClean="0"/>
              <a:t>i-ым</a:t>
            </a:r>
            <a:r>
              <a:rPr lang="ru-RU" dirty="0" smtClean="0"/>
              <a:t> рабочим j-ой работы.</a:t>
            </a:r>
          </a:p>
          <a:p>
            <a:r>
              <a:rPr lang="ru-RU" i="1" dirty="0" smtClean="0"/>
              <a:t>r</a:t>
            </a:r>
            <a:r>
              <a:rPr lang="ru-RU" baseline="-25000" dirty="0" smtClean="0"/>
              <a:t>2</a:t>
            </a:r>
            <a:r>
              <a:rPr lang="ru-RU" i="1" dirty="0" smtClean="0"/>
              <a:t>(</a:t>
            </a:r>
            <a:r>
              <a:rPr lang="ru-RU" i="1" dirty="0" err="1" smtClean="0"/>
              <a:t>i,j</a:t>
            </a:r>
            <a:r>
              <a:rPr lang="ru-RU" i="1" dirty="0" smtClean="0"/>
              <a:t>)</a:t>
            </a:r>
            <a:r>
              <a:rPr lang="ru-RU" dirty="0" smtClean="0"/>
              <a:t> – время выполнения </a:t>
            </a:r>
            <a:r>
              <a:rPr lang="ru-RU" dirty="0" err="1" smtClean="0"/>
              <a:t>i-ым</a:t>
            </a:r>
            <a:r>
              <a:rPr lang="ru-RU" dirty="0" smtClean="0"/>
              <a:t> рабочим j-ой работы</a:t>
            </a:r>
          </a:p>
          <a:p>
            <a:r>
              <a:rPr lang="ru-RU" dirty="0" smtClean="0"/>
              <a:t>Т – плановый период. 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286116" y="3786190"/>
          <a:ext cx="3361874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3" imgW="1269720" imgH="215640" progId="Equation.3">
                  <p:embed/>
                </p:oleObj>
              </mc:Choice>
              <mc:Fallback>
                <p:oleObj name="Формула" r:id="rId3" imgW="12697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786190"/>
                        <a:ext cx="3361874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Формальная постановка задачи 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46038" y="2214563"/>
          <a:ext cx="9001125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Формула" r:id="rId4" imgW="4622760" imgH="1981080" progId="Equation.3">
                  <p:embed/>
                </p:oleObj>
              </mc:Choice>
              <mc:Fallback>
                <p:oleObj name="Формула" r:id="rId4" imgW="4622760" imgH="19810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2214563"/>
                        <a:ext cx="9001125" cy="385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10668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Решение задачи 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8643998" cy="51435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Решение задачи 1 сводится к решению «классической» задачи о назначениях, если исходную матрицу М преобразовать в </a:t>
            </a:r>
            <a:r>
              <a:rPr lang="en-US" dirty="0" smtClean="0"/>
              <a:t>M’</a:t>
            </a:r>
            <a:r>
              <a:rPr lang="ru-RU" dirty="0" smtClean="0"/>
              <a:t> следующим образом: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 </a:t>
            </a:r>
          </a:p>
          <a:p>
            <a:r>
              <a:rPr lang="ru-RU" dirty="0" smtClean="0"/>
              <a:t>Иными словами считаем, что если время выполнения </a:t>
            </a:r>
            <a:r>
              <a:rPr lang="en-US" dirty="0" err="1" smtClean="0"/>
              <a:t>i</a:t>
            </a:r>
            <a:r>
              <a:rPr lang="ru-RU" dirty="0" smtClean="0"/>
              <a:t>-м рабочим </a:t>
            </a:r>
            <a:r>
              <a:rPr lang="en-US" dirty="0" smtClean="0"/>
              <a:t>j</a:t>
            </a:r>
            <a:r>
              <a:rPr lang="ru-RU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работы больше Т, то 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en-US" dirty="0" err="1" smtClean="0"/>
              <a:t>i</a:t>
            </a:r>
            <a:r>
              <a:rPr lang="ru-RU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рабочий не может делать </a:t>
            </a:r>
            <a:r>
              <a:rPr lang="en-US" dirty="0" smtClean="0"/>
              <a:t>j</a:t>
            </a:r>
            <a:r>
              <a:rPr lang="ru-RU" dirty="0" smtClean="0"/>
              <a:t>-</a:t>
            </a:r>
            <a:r>
              <a:rPr lang="ru-RU" dirty="0" err="1" smtClean="0"/>
              <a:t>ю</a:t>
            </a:r>
            <a:r>
              <a:rPr lang="ru-RU" dirty="0" smtClean="0"/>
              <a:t> работу.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r>
              <a:rPr lang="ru-RU" dirty="0" smtClean="0"/>
              <a:t>После этого матрица М’, содержащая лишь </a:t>
            </a:r>
            <a:r>
              <a:rPr lang="en-US" i="1" dirty="0" smtClean="0"/>
              <a:t>r</a:t>
            </a:r>
            <a:r>
              <a:rPr lang="ru-RU" baseline="-25000" dirty="0" smtClean="0"/>
              <a:t>1</a:t>
            </a:r>
            <a:r>
              <a:rPr lang="ru-RU" i="1" dirty="0" smtClean="0"/>
              <a:t>(</a:t>
            </a:r>
            <a:r>
              <a:rPr lang="en-US" i="1" dirty="0" err="1" smtClean="0"/>
              <a:t>i</a:t>
            </a:r>
            <a:r>
              <a:rPr lang="ru-RU" i="1" dirty="0" smtClean="0"/>
              <a:t>,</a:t>
            </a:r>
            <a:r>
              <a:rPr lang="en-US" i="1" dirty="0" smtClean="0"/>
              <a:t>j</a:t>
            </a:r>
            <a:r>
              <a:rPr lang="ru-RU" i="1" dirty="0" smtClean="0"/>
              <a:t>)</a:t>
            </a:r>
            <a:r>
              <a:rPr lang="ru-RU" dirty="0" smtClean="0"/>
              <a:t>, используется для решения </a:t>
            </a:r>
            <a:r>
              <a:rPr lang="en-US" dirty="0" smtClean="0"/>
              <a:t> </a:t>
            </a:r>
            <a:r>
              <a:rPr lang="ru-RU" dirty="0" smtClean="0"/>
              <a:t>«классической» задачи о назначениях.</a:t>
            </a:r>
            <a:endParaRPr lang="ru-RU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0" y="0"/>
          <a:ext cx="26289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Формула" r:id="rId3" imgW="2628900" imgH="215900" progId="Equation.3">
                  <p:embed/>
                </p:oleObj>
              </mc:Choice>
              <mc:Fallback>
                <p:oleObj name="Формула" r:id="rId3" imgW="2628900" imgH="2159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6289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0" y="0"/>
          <a:ext cx="26289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Формула" r:id="rId5" imgW="2628900" imgH="215900" progId="Equation.3">
                  <p:embed/>
                </p:oleObj>
              </mc:Choice>
              <mc:Fallback>
                <p:oleObj name="Формула" r:id="rId5" imgW="2628900" imgH="215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6289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0" y="0"/>
          <a:ext cx="26289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Формула" r:id="rId6" imgW="2628900" imgH="215900" progId="Equation.3">
                  <p:embed/>
                </p:oleObj>
              </mc:Choice>
              <mc:Fallback>
                <p:oleObj name="Формула" r:id="rId6" imgW="2628900" imgH="215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6289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285984" y="3071810"/>
          <a:ext cx="532423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Формула" r:id="rId7" imgW="2298600" imgH="215640" progId="Equation.3">
                  <p:embed/>
                </p:oleObj>
              </mc:Choice>
              <mc:Fallback>
                <p:oleObj name="Формула" r:id="rId7" imgW="229860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071810"/>
                        <a:ext cx="532423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571480"/>
            <a:ext cx="8229600" cy="10668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ПРИМЕР 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sz="3600" dirty="0" smtClean="0"/>
              <a:t>Решить задачу с вектором критериев на </a:t>
            </a:r>
            <a:r>
              <a:rPr lang="ru-RU" sz="3600" dirty="0" err="1" smtClean="0"/>
              <a:t>бихроматическом</a:t>
            </a:r>
            <a:r>
              <a:rPr lang="ru-RU" sz="3600" dirty="0" smtClean="0"/>
              <a:t> графе, заданном (</a:t>
            </a:r>
            <a:r>
              <a:rPr lang="en-US" sz="3600" dirty="0" smtClean="0"/>
              <a:t>n x n) </a:t>
            </a:r>
            <a:r>
              <a:rPr lang="ru-RU" sz="3600" dirty="0" smtClean="0"/>
              <a:t>матрицей М, если </a:t>
            </a:r>
            <a:r>
              <a:rPr lang="en-US" sz="3600" dirty="0" smtClean="0"/>
              <a:t>n</a:t>
            </a:r>
            <a:r>
              <a:rPr lang="ru-RU" sz="3600" dirty="0" smtClean="0"/>
              <a:t> = 4, в верхней части каждой ячейки </a:t>
            </a:r>
            <a:r>
              <a:rPr lang="ru-RU" sz="3600" i="1" dirty="0" smtClean="0"/>
              <a:t>(</a:t>
            </a:r>
            <a:r>
              <a:rPr lang="en-US" sz="3600" i="1" dirty="0" err="1" smtClean="0"/>
              <a:t>i</a:t>
            </a:r>
            <a:r>
              <a:rPr lang="ru-RU" sz="3600" i="1" dirty="0" smtClean="0"/>
              <a:t>,</a:t>
            </a:r>
            <a:r>
              <a:rPr lang="en-US" sz="3600" i="1" dirty="0" smtClean="0"/>
              <a:t>j</a:t>
            </a:r>
            <a:r>
              <a:rPr lang="ru-RU" sz="3600" i="1" dirty="0" smtClean="0"/>
              <a:t>) </a:t>
            </a:r>
            <a:r>
              <a:rPr lang="ru-RU" sz="3600" dirty="0" smtClean="0"/>
              <a:t>матрицы М приведены величины </a:t>
            </a:r>
            <a:r>
              <a:rPr lang="en-US" sz="3600" i="1" dirty="0" smtClean="0"/>
              <a:t>r</a:t>
            </a:r>
            <a:r>
              <a:rPr lang="ru-RU" sz="3600" baseline="-25000" dirty="0" smtClean="0"/>
              <a:t>1</a:t>
            </a:r>
            <a:r>
              <a:rPr lang="ru-RU" sz="3600" i="1" dirty="0" smtClean="0"/>
              <a:t>(</a:t>
            </a:r>
            <a:r>
              <a:rPr lang="en-US" sz="3600" i="1" dirty="0" err="1" smtClean="0"/>
              <a:t>i</a:t>
            </a:r>
            <a:r>
              <a:rPr lang="ru-RU" sz="3600" i="1" dirty="0" smtClean="0"/>
              <a:t>,</a:t>
            </a:r>
            <a:r>
              <a:rPr lang="en-US" sz="3600" i="1" dirty="0" smtClean="0"/>
              <a:t>j</a:t>
            </a:r>
            <a:r>
              <a:rPr lang="ru-RU" sz="3600" i="1" dirty="0" smtClean="0"/>
              <a:t>)</a:t>
            </a:r>
            <a:r>
              <a:rPr lang="ru-RU" sz="3600" dirty="0" smtClean="0"/>
              <a:t>, а в нижней – </a:t>
            </a:r>
            <a:r>
              <a:rPr lang="en-US" sz="3600" i="1" dirty="0" smtClean="0"/>
              <a:t>r</a:t>
            </a:r>
            <a:r>
              <a:rPr lang="ru-RU" sz="3600" baseline="-25000" dirty="0" smtClean="0"/>
              <a:t>2</a:t>
            </a:r>
            <a:r>
              <a:rPr lang="ru-RU" sz="3600" i="1" dirty="0" smtClean="0"/>
              <a:t>(</a:t>
            </a:r>
            <a:r>
              <a:rPr lang="en-US" sz="3600" i="1" dirty="0" err="1" smtClean="0"/>
              <a:t>i</a:t>
            </a:r>
            <a:r>
              <a:rPr lang="ru-RU" sz="3600" i="1" dirty="0" smtClean="0"/>
              <a:t>,</a:t>
            </a:r>
            <a:r>
              <a:rPr lang="en-US" sz="3600" i="1" dirty="0" smtClean="0"/>
              <a:t>j</a:t>
            </a:r>
            <a:r>
              <a:rPr lang="ru-RU" sz="3600" i="1" dirty="0" smtClean="0"/>
              <a:t>)</a:t>
            </a:r>
            <a:r>
              <a:rPr lang="ru-RU" sz="3600" dirty="0" smtClean="0"/>
              <a:t>. Верхняя граница времени выполнения всех работ Т = 12.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668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ПРИМЕР 1 (продолжение)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7410" name="Picture 2" descr="Задача о назначениях_c_вр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22" y="1681163"/>
            <a:ext cx="7808223" cy="2462217"/>
          </a:xfrm>
          <a:prstGeom prst="rect">
            <a:avLst/>
          </a:prstGeom>
          <a:noFill/>
        </p:spPr>
      </p:pic>
      <p:pic>
        <p:nvPicPr>
          <p:cNvPr id="17413" name="Picture 5" descr="Задача о назначениях_c_вр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500570"/>
            <a:ext cx="2928958" cy="201445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72066" y="5143512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- решение.</a:t>
            </a:r>
            <a:endParaRPr lang="ru-RU" sz="28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РЕШИТЬ САМОСТОЯТЕЛЬНО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2357430"/>
          <a:ext cx="8229600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12813" y="5143500"/>
          <a:ext cx="1746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Формула" r:id="rId3" imgW="723600" imgH="457200" progId="Equation.3">
                  <p:embed/>
                </p:oleObj>
              </mc:Choice>
              <mc:Fallback>
                <p:oleObj name="Формула" r:id="rId3" imgW="7236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5143500"/>
                        <a:ext cx="174625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49544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ЗАДАЧА 2: Минимизация времени выполнения плана при ограничениях на затраты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   Пусть С – верхняя граница затрат на выполнение плана. Остальные обозначения совпадают с принятыми для задачи 1. Требуется таким образом распределить работу между исполнителями, чтобы: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r>
              <a:rPr lang="ru-RU" dirty="0" smtClean="0"/>
              <a:t>а) суммарные затраты не превысили величины С;</a:t>
            </a:r>
          </a:p>
          <a:p>
            <a:r>
              <a:rPr lang="ru-RU" dirty="0" smtClean="0"/>
              <a:t>б) все исполнители были заняты;</a:t>
            </a:r>
          </a:p>
          <a:p>
            <a:r>
              <a:rPr lang="ru-RU" dirty="0" smtClean="0"/>
              <a:t>в) все работы были выполнены;</a:t>
            </a:r>
          </a:p>
          <a:p>
            <a:r>
              <a:rPr lang="ru-RU" dirty="0" smtClean="0"/>
              <a:t>г) время выполнения работ должно быть    минимально.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ФОРМАЛЬНАЯ ПОСТАНОВКА ЗАДАЧИ 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42844" y="2000240"/>
          <a:ext cx="8733273" cy="392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Формула" r:id="rId3" imgW="4406760" imgH="1981080" progId="Equation.3">
                  <p:embed/>
                </p:oleObj>
              </mc:Choice>
              <mc:Fallback>
                <p:oleObj name="Формула" r:id="rId3" imgW="4406760" imgH="19810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2000240"/>
                        <a:ext cx="8733273" cy="3929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1FAE-A7CD-4033-B449-8A03EB2AE89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1002</TotalTime>
  <Words>564</Words>
  <Application>Microsoft Office PowerPoint</Application>
  <PresentationFormat>Экран (4:3)</PresentationFormat>
  <Paragraphs>130</Paragraphs>
  <Slides>14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Trebuchet MS</vt:lpstr>
      <vt:lpstr>Wide Latin</vt:lpstr>
      <vt:lpstr>Wingdings 2</vt:lpstr>
      <vt:lpstr>Городская</vt:lpstr>
      <vt:lpstr>Формула</vt:lpstr>
      <vt:lpstr>Оптимальные назначения, использующие вектор неоднородных критериев</vt:lpstr>
      <vt:lpstr>Задача 1: минимизация стоимости выполнения работ при ограничении на время их выполнения</vt:lpstr>
      <vt:lpstr>Формальная постановка задачи 1</vt:lpstr>
      <vt:lpstr>Решение задачи 1</vt:lpstr>
      <vt:lpstr>ПРИМЕР 1</vt:lpstr>
      <vt:lpstr>ПРИМЕР 1 (продолжение)</vt:lpstr>
      <vt:lpstr>РЕШИТЬ САМОСТОЯТЕЛЬНО</vt:lpstr>
      <vt:lpstr>ЗАДАЧА 2: Минимизация времени выполнения плана при ограничениях на затраты</vt:lpstr>
      <vt:lpstr>ФОРМАЛЬНАЯ ПОСТАНОВКА ЗАДАЧИ 2</vt:lpstr>
      <vt:lpstr>АЛГОРИТМ РЕШЕНИЯ ЗАДАЧИ 2</vt:lpstr>
      <vt:lpstr>АЛГОРИТМ РЕШЕНИЯ ЗАДАЧИ 2 (ПРОДОЛЖЕНИЕ)</vt:lpstr>
      <vt:lpstr>ПРИМЕР 2</vt:lpstr>
      <vt:lpstr>ПРИМЕР 2 (продолжение)</vt:lpstr>
      <vt:lpstr>РЕШИТЬ САМОСТОЯТЕЛЬНО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Оптимальные назначения, использующие вектор неоднородных критериев</dc:title>
  <dc:creator>Вита</dc:creator>
  <cp:lastModifiedBy>User</cp:lastModifiedBy>
  <cp:revision>28</cp:revision>
  <dcterms:created xsi:type="dcterms:W3CDTF">2010-03-04T17:50:28Z</dcterms:created>
  <dcterms:modified xsi:type="dcterms:W3CDTF">2015-05-27T06:31:10Z</dcterms:modified>
</cp:coreProperties>
</file>