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56" r:id="rId2"/>
    <p:sldId id="277" r:id="rId3"/>
    <p:sldId id="278" r:id="rId4"/>
    <p:sldId id="257" r:id="rId5"/>
    <p:sldId id="258" r:id="rId6"/>
    <p:sldId id="260" r:id="rId7"/>
    <p:sldId id="259" r:id="rId8"/>
    <p:sldId id="264" r:id="rId9"/>
    <p:sldId id="279" r:id="rId10"/>
    <p:sldId id="280" r:id="rId11"/>
    <p:sldId id="281" r:id="rId12"/>
    <p:sldId id="265" r:id="rId13"/>
    <p:sldId id="267" r:id="rId14"/>
    <p:sldId id="268" r:id="rId15"/>
    <p:sldId id="269" r:id="rId16"/>
    <p:sldId id="272" r:id="rId17"/>
    <p:sldId id="270" r:id="rId18"/>
    <p:sldId id="271" r:id="rId19"/>
    <p:sldId id="273" r:id="rId20"/>
    <p:sldId id="274" r:id="rId21"/>
    <p:sldId id="275" r:id="rId22"/>
    <p:sldId id="276"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4" autoAdjust="0"/>
    <p:restoredTop sz="94660"/>
  </p:normalViewPr>
  <p:slideViewPr>
    <p:cSldViewPr>
      <p:cViewPr varScale="1">
        <p:scale>
          <a:sx n="77" d="100"/>
          <a:sy n="77" d="100"/>
        </p:scale>
        <p:origin x="100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E2BAD-AF1D-4728-A9A8-6C35D7FC536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ru-RU"/>
        </a:p>
      </dgm:t>
    </dgm:pt>
    <dgm:pt modelId="{85842578-8540-4F9C-9A7B-7F8E3EDB4B84}">
      <dgm:prSet phldrT="[Текст]"/>
      <dgm:spPr/>
      <dgm:t>
        <a:bodyPr/>
        <a:lstStyle/>
        <a:p>
          <a:r>
            <a:rPr lang="ru-RU" dirty="0" smtClean="0"/>
            <a:t>1</a:t>
          </a:r>
          <a:endParaRPr lang="ru-RU" dirty="0"/>
        </a:p>
      </dgm:t>
    </dgm:pt>
    <dgm:pt modelId="{E43B3DDC-E283-443E-BCA9-22F1A893F8AD}" type="parTrans" cxnId="{8D85CCBE-2935-4E09-8DC1-E320A5445064}">
      <dgm:prSet/>
      <dgm:spPr/>
      <dgm:t>
        <a:bodyPr/>
        <a:lstStyle/>
        <a:p>
          <a:endParaRPr lang="ru-RU"/>
        </a:p>
      </dgm:t>
    </dgm:pt>
    <dgm:pt modelId="{679AE7AB-C12F-44A5-95F5-C93F296D07FB}" type="sibTrans" cxnId="{8D85CCBE-2935-4E09-8DC1-E320A5445064}">
      <dgm:prSet/>
      <dgm:spPr/>
      <dgm:t>
        <a:bodyPr/>
        <a:lstStyle/>
        <a:p>
          <a:endParaRPr lang="ru-RU"/>
        </a:p>
      </dgm:t>
    </dgm:pt>
    <dgm:pt modelId="{C8CA73F9-0775-407D-8B5F-88CE2C10C0E5}">
      <dgm:prSet phldrT="[Текст]"/>
      <dgm:spPr/>
      <dgm:t>
        <a:bodyPr/>
        <a:lstStyle/>
        <a:p>
          <a:r>
            <a:rPr lang="ru-RU" dirty="0" smtClean="0"/>
            <a:t>2</a:t>
          </a:r>
          <a:endParaRPr lang="ru-RU" dirty="0"/>
        </a:p>
      </dgm:t>
    </dgm:pt>
    <dgm:pt modelId="{CCC01C0A-3FB6-412A-B98E-53A20227B56E}" type="parTrans" cxnId="{920EBD50-D2CD-402B-AA5A-29A772D3E0FD}">
      <dgm:prSet/>
      <dgm:spPr/>
      <dgm:t>
        <a:bodyPr/>
        <a:lstStyle/>
        <a:p>
          <a:endParaRPr lang="ru-RU"/>
        </a:p>
      </dgm:t>
    </dgm:pt>
    <dgm:pt modelId="{C248650D-012C-4E29-B635-CDDFE77EAA56}" type="sibTrans" cxnId="{920EBD50-D2CD-402B-AA5A-29A772D3E0FD}">
      <dgm:prSet/>
      <dgm:spPr/>
      <dgm:t>
        <a:bodyPr/>
        <a:lstStyle/>
        <a:p>
          <a:endParaRPr lang="ru-RU"/>
        </a:p>
      </dgm:t>
    </dgm:pt>
    <dgm:pt modelId="{54693581-6D17-4923-B769-B6BFBAEFAA59}">
      <dgm:prSet phldrT="[Текст]"/>
      <dgm:spPr/>
      <dgm:t>
        <a:bodyPr/>
        <a:lstStyle/>
        <a:p>
          <a:r>
            <a:rPr lang="ru-RU" dirty="0" smtClean="0"/>
            <a:t>3</a:t>
          </a:r>
          <a:endParaRPr lang="ru-RU" dirty="0"/>
        </a:p>
      </dgm:t>
    </dgm:pt>
    <dgm:pt modelId="{DD601AE8-4B72-4053-8141-71D067344030}" type="parTrans" cxnId="{1F9FC42B-2408-4AB1-9A47-23E257A85A92}">
      <dgm:prSet/>
      <dgm:spPr/>
      <dgm:t>
        <a:bodyPr/>
        <a:lstStyle/>
        <a:p>
          <a:endParaRPr lang="ru-RU"/>
        </a:p>
      </dgm:t>
    </dgm:pt>
    <dgm:pt modelId="{DC30282D-FB62-4DFF-B694-9B44E621D98A}" type="sibTrans" cxnId="{1F9FC42B-2408-4AB1-9A47-23E257A85A92}">
      <dgm:prSet/>
      <dgm:spPr/>
      <dgm:t>
        <a:bodyPr/>
        <a:lstStyle/>
        <a:p>
          <a:endParaRPr lang="ru-RU"/>
        </a:p>
      </dgm:t>
    </dgm:pt>
    <dgm:pt modelId="{0FC6D19D-4476-40B7-B195-009B0A067B8A}">
      <dgm:prSet phldrT="[Текст]"/>
      <dgm:spPr/>
      <dgm:t>
        <a:bodyPr/>
        <a:lstStyle/>
        <a:p>
          <a:r>
            <a:rPr lang="ru-RU" dirty="0" smtClean="0"/>
            <a:t>4</a:t>
          </a:r>
          <a:endParaRPr lang="ru-RU" dirty="0"/>
        </a:p>
      </dgm:t>
    </dgm:pt>
    <dgm:pt modelId="{6B235FBA-17D5-45FB-A819-96219C5B4A64}" type="parTrans" cxnId="{841C585E-2E3D-46D4-B008-93A30192A924}">
      <dgm:prSet/>
      <dgm:spPr/>
      <dgm:t>
        <a:bodyPr/>
        <a:lstStyle/>
        <a:p>
          <a:endParaRPr lang="ru-RU"/>
        </a:p>
      </dgm:t>
    </dgm:pt>
    <dgm:pt modelId="{191DCB2B-E832-443B-9B5C-677707D68EC2}" type="sibTrans" cxnId="{841C585E-2E3D-46D4-B008-93A30192A924}">
      <dgm:prSet/>
      <dgm:spPr/>
      <dgm:t>
        <a:bodyPr/>
        <a:lstStyle/>
        <a:p>
          <a:endParaRPr lang="ru-RU"/>
        </a:p>
      </dgm:t>
    </dgm:pt>
    <dgm:pt modelId="{548F3580-D7A5-4313-B8FA-824B892E8202}">
      <dgm:prSet phldrT="[Текст]"/>
      <dgm:spPr/>
      <dgm:t>
        <a:bodyPr/>
        <a:lstStyle/>
        <a:p>
          <a:r>
            <a:rPr lang="ru-RU" dirty="0" smtClean="0"/>
            <a:t>5</a:t>
          </a:r>
          <a:endParaRPr lang="ru-RU" dirty="0"/>
        </a:p>
      </dgm:t>
    </dgm:pt>
    <dgm:pt modelId="{CEB14DE0-8FD5-4EF1-8430-80015C599FC7}" type="parTrans" cxnId="{2C46E417-AFBD-4069-8A41-A63C6896F80A}">
      <dgm:prSet/>
      <dgm:spPr/>
      <dgm:t>
        <a:bodyPr/>
        <a:lstStyle/>
        <a:p>
          <a:endParaRPr lang="ru-RU"/>
        </a:p>
      </dgm:t>
    </dgm:pt>
    <dgm:pt modelId="{8AD25D5D-FF25-4024-9E5B-76E5A9235241}" type="sibTrans" cxnId="{2C46E417-AFBD-4069-8A41-A63C6896F80A}">
      <dgm:prSet/>
      <dgm:spPr/>
      <dgm:t>
        <a:bodyPr/>
        <a:lstStyle/>
        <a:p>
          <a:endParaRPr lang="ru-RU"/>
        </a:p>
      </dgm:t>
    </dgm:pt>
    <dgm:pt modelId="{E86EC445-93BB-41D9-B1A9-D681882307E5}" type="pres">
      <dgm:prSet presAssocID="{5D9E2BAD-AF1D-4728-A9A8-6C35D7FC5365}" presName="cycle" presStyleCnt="0">
        <dgm:presLayoutVars>
          <dgm:dir/>
          <dgm:resizeHandles val="exact"/>
        </dgm:presLayoutVars>
      </dgm:prSet>
      <dgm:spPr/>
      <dgm:t>
        <a:bodyPr/>
        <a:lstStyle/>
        <a:p>
          <a:endParaRPr lang="ru-RU"/>
        </a:p>
      </dgm:t>
    </dgm:pt>
    <dgm:pt modelId="{DBFD5DF1-0F7D-4B06-B80A-ADC60BC79D04}" type="pres">
      <dgm:prSet presAssocID="{85842578-8540-4F9C-9A7B-7F8E3EDB4B84}" presName="node" presStyleLbl="node1" presStyleIdx="0" presStyleCnt="5">
        <dgm:presLayoutVars>
          <dgm:bulletEnabled val="1"/>
        </dgm:presLayoutVars>
      </dgm:prSet>
      <dgm:spPr/>
      <dgm:t>
        <a:bodyPr/>
        <a:lstStyle/>
        <a:p>
          <a:endParaRPr lang="ru-RU"/>
        </a:p>
      </dgm:t>
    </dgm:pt>
    <dgm:pt modelId="{5752D8CD-AE06-486E-844C-F249CB90E84E}" type="pres">
      <dgm:prSet presAssocID="{85842578-8540-4F9C-9A7B-7F8E3EDB4B84}" presName="spNode" presStyleCnt="0"/>
      <dgm:spPr/>
    </dgm:pt>
    <dgm:pt modelId="{2F218E55-F037-4410-B95E-2FBB65FD2C35}" type="pres">
      <dgm:prSet presAssocID="{679AE7AB-C12F-44A5-95F5-C93F296D07FB}" presName="sibTrans" presStyleLbl="sibTrans1D1" presStyleIdx="0" presStyleCnt="5"/>
      <dgm:spPr/>
      <dgm:t>
        <a:bodyPr/>
        <a:lstStyle/>
        <a:p>
          <a:endParaRPr lang="ru-RU"/>
        </a:p>
      </dgm:t>
    </dgm:pt>
    <dgm:pt modelId="{C70212B4-40C8-46D1-A574-D376ABA60AD0}" type="pres">
      <dgm:prSet presAssocID="{C8CA73F9-0775-407D-8B5F-88CE2C10C0E5}" presName="node" presStyleLbl="node1" presStyleIdx="1" presStyleCnt="5">
        <dgm:presLayoutVars>
          <dgm:bulletEnabled val="1"/>
        </dgm:presLayoutVars>
      </dgm:prSet>
      <dgm:spPr/>
      <dgm:t>
        <a:bodyPr/>
        <a:lstStyle/>
        <a:p>
          <a:endParaRPr lang="ru-RU"/>
        </a:p>
      </dgm:t>
    </dgm:pt>
    <dgm:pt modelId="{D26F7C78-D92C-465C-B4B2-1B5870291F06}" type="pres">
      <dgm:prSet presAssocID="{C8CA73F9-0775-407D-8B5F-88CE2C10C0E5}" presName="spNode" presStyleCnt="0"/>
      <dgm:spPr/>
    </dgm:pt>
    <dgm:pt modelId="{72690649-0D08-45B3-8ED4-17EEC33067CF}" type="pres">
      <dgm:prSet presAssocID="{C248650D-012C-4E29-B635-CDDFE77EAA56}" presName="sibTrans" presStyleLbl="sibTrans1D1" presStyleIdx="1" presStyleCnt="5"/>
      <dgm:spPr/>
      <dgm:t>
        <a:bodyPr/>
        <a:lstStyle/>
        <a:p>
          <a:endParaRPr lang="ru-RU"/>
        </a:p>
      </dgm:t>
    </dgm:pt>
    <dgm:pt modelId="{216F2DD9-82BC-4A50-BD79-15F66C5DF30E}" type="pres">
      <dgm:prSet presAssocID="{54693581-6D17-4923-B769-B6BFBAEFAA59}" presName="node" presStyleLbl="node1" presStyleIdx="2" presStyleCnt="5">
        <dgm:presLayoutVars>
          <dgm:bulletEnabled val="1"/>
        </dgm:presLayoutVars>
      </dgm:prSet>
      <dgm:spPr/>
      <dgm:t>
        <a:bodyPr/>
        <a:lstStyle/>
        <a:p>
          <a:endParaRPr lang="ru-RU"/>
        </a:p>
      </dgm:t>
    </dgm:pt>
    <dgm:pt modelId="{19D39608-FB63-465E-84B1-52F6FE1D4615}" type="pres">
      <dgm:prSet presAssocID="{54693581-6D17-4923-B769-B6BFBAEFAA59}" presName="spNode" presStyleCnt="0"/>
      <dgm:spPr/>
    </dgm:pt>
    <dgm:pt modelId="{3455D771-339D-4B98-A883-A23D5FE23864}" type="pres">
      <dgm:prSet presAssocID="{DC30282D-FB62-4DFF-B694-9B44E621D98A}" presName="sibTrans" presStyleLbl="sibTrans1D1" presStyleIdx="2" presStyleCnt="5"/>
      <dgm:spPr/>
      <dgm:t>
        <a:bodyPr/>
        <a:lstStyle/>
        <a:p>
          <a:endParaRPr lang="ru-RU"/>
        </a:p>
      </dgm:t>
    </dgm:pt>
    <dgm:pt modelId="{C0FEBF42-E328-4380-B38D-C3C42AC0D909}" type="pres">
      <dgm:prSet presAssocID="{0FC6D19D-4476-40B7-B195-009B0A067B8A}" presName="node" presStyleLbl="node1" presStyleIdx="3" presStyleCnt="5">
        <dgm:presLayoutVars>
          <dgm:bulletEnabled val="1"/>
        </dgm:presLayoutVars>
      </dgm:prSet>
      <dgm:spPr/>
      <dgm:t>
        <a:bodyPr/>
        <a:lstStyle/>
        <a:p>
          <a:endParaRPr lang="ru-RU"/>
        </a:p>
      </dgm:t>
    </dgm:pt>
    <dgm:pt modelId="{6BA0BD74-CE08-45C1-A585-F88F8BB7254F}" type="pres">
      <dgm:prSet presAssocID="{0FC6D19D-4476-40B7-B195-009B0A067B8A}" presName="spNode" presStyleCnt="0"/>
      <dgm:spPr/>
    </dgm:pt>
    <dgm:pt modelId="{7565AE96-2307-4680-ADD4-CC0C505B1258}" type="pres">
      <dgm:prSet presAssocID="{191DCB2B-E832-443B-9B5C-677707D68EC2}" presName="sibTrans" presStyleLbl="sibTrans1D1" presStyleIdx="3" presStyleCnt="5"/>
      <dgm:spPr/>
      <dgm:t>
        <a:bodyPr/>
        <a:lstStyle/>
        <a:p>
          <a:endParaRPr lang="ru-RU"/>
        </a:p>
      </dgm:t>
    </dgm:pt>
    <dgm:pt modelId="{6F428962-99DD-45DF-B886-D589E796C88A}" type="pres">
      <dgm:prSet presAssocID="{548F3580-D7A5-4313-B8FA-824B892E8202}" presName="node" presStyleLbl="node1" presStyleIdx="4" presStyleCnt="5">
        <dgm:presLayoutVars>
          <dgm:bulletEnabled val="1"/>
        </dgm:presLayoutVars>
      </dgm:prSet>
      <dgm:spPr/>
      <dgm:t>
        <a:bodyPr/>
        <a:lstStyle/>
        <a:p>
          <a:endParaRPr lang="ru-RU"/>
        </a:p>
      </dgm:t>
    </dgm:pt>
    <dgm:pt modelId="{9CA8F557-B9AA-40A1-BF19-89105B3C1DF2}" type="pres">
      <dgm:prSet presAssocID="{548F3580-D7A5-4313-B8FA-824B892E8202}" presName="spNode" presStyleCnt="0"/>
      <dgm:spPr/>
    </dgm:pt>
    <dgm:pt modelId="{EFCA9E22-B669-4606-A5BB-AF8BF64FFAB9}" type="pres">
      <dgm:prSet presAssocID="{8AD25D5D-FF25-4024-9E5B-76E5A9235241}" presName="sibTrans" presStyleLbl="sibTrans1D1" presStyleIdx="4" presStyleCnt="5"/>
      <dgm:spPr/>
      <dgm:t>
        <a:bodyPr/>
        <a:lstStyle/>
        <a:p>
          <a:endParaRPr lang="ru-RU"/>
        </a:p>
      </dgm:t>
    </dgm:pt>
  </dgm:ptLst>
  <dgm:cxnLst>
    <dgm:cxn modelId="{841C585E-2E3D-46D4-B008-93A30192A924}" srcId="{5D9E2BAD-AF1D-4728-A9A8-6C35D7FC5365}" destId="{0FC6D19D-4476-40B7-B195-009B0A067B8A}" srcOrd="3" destOrd="0" parTransId="{6B235FBA-17D5-45FB-A819-96219C5B4A64}" sibTransId="{191DCB2B-E832-443B-9B5C-677707D68EC2}"/>
    <dgm:cxn modelId="{ED82BE83-90B8-47A0-9007-52FA7F7BC844}" type="presOf" srcId="{DC30282D-FB62-4DFF-B694-9B44E621D98A}" destId="{3455D771-339D-4B98-A883-A23D5FE23864}" srcOrd="0" destOrd="0" presId="urn:microsoft.com/office/officeart/2005/8/layout/cycle5"/>
    <dgm:cxn modelId="{DDBF51F8-FC67-4CB8-B4B6-E2D2186CB177}" type="presOf" srcId="{5D9E2BAD-AF1D-4728-A9A8-6C35D7FC5365}" destId="{E86EC445-93BB-41D9-B1A9-D681882307E5}" srcOrd="0" destOrd="0" presId="urn:microsoft.com/office/officeart/2005/8/layout/cycle5"/>
    <dgm:cxn modelId="{1F9FC42B-2408-4AB1-9A47-23E257A85A92}" srcId="{5D9E2BAD-AF1D-4728-A9A8-6C35D7FC5365}" destId="{54693581-6D17-4923-B769-B6BFBAEFAA59}" srcOrd="2" destOrd="0" parTransId="{DD601AE8-4B72-4053-8141-71D067344030}" sibTransId="{DC30282D-FB62-4DFF-B694-9B44E621D98A}"/>
    <dgm:cxn modelId="{DC9F9B1A-5129-488F-B01D-A5F7B7B37EB8}" type="presOf" srcId="{54693581-6D17-4923-B769-B6BFBAEFAA59}" destId="{216F2DD9-82BC-4A50-BD79-15F66C5DF30E}" srcOrd="0" destOrd="0" presId="urn:microsoft.com/office/officeart/2005/8/layout/cycle5"/>
    <dgm:cxn modelId="{04787348-B2D8-4197-AFE3-EFC141D4BA67}" type="presOf" srcId="{C248650D-012C-4E29-B635-CDDFE77EAA56}" destId="{72690649-0D08-45B3-8ED4-17EEC33067CF}" srcOrd="0" destOrd="0" presId="urn:microsoft.com/office/officeart/2005/8/layout/cycle5"/>
    <dgm:cxn modelId="{F28ED3FC-6496-4ECA-9A30-459A73E320E0}" type="presOf" srcId="{548F3580-D7A5-4313-B8FA-824B892E8202}" destId="{6F428962-99DD-45DF-B886-D589E796C88A}" srcOrd="0" destOrd="0" presId="urn:microsoft.com/office/officeart/2005/8/layout/cycle5"/>
    <dgm:cxn modelId="{4BCAD9D9-301C-4584-9355-A36622D3CB40}" type="presOf" srcId="{C8CA73F9-0775-407D-8B5F-88CE2C10C0E5}" destId="{C70212B4-40C8-46D1-A574-D376ABA60AD0}" srcOrd="0" destOrd="0" presId="urn:microsoft.com/office/officeart/2005/8/layout/cycle5"/>
    <dgm:cxn modelId="{2C46E417-AFBD-4069-8A41-A63C6896F80A}" srcId="{5D9E2BAD-AF1D-4728-A9A8-6C35D7FC5365}" destId="{548F3580-D7A5-4313-B8FA-824B892E8202}" srcOrd="4" destOrd="0" parTransId="{CEB14DE0-8FD5-4EF1-8430-80015C599FC7}" sibTransId="{8AD25D5D-FF25-4024-9E5B-76E5A9235241}"/>
    <dgm:cxn modelId="{13E03164-6A28-4ECB-AB44-842AA6A1ECA8}" type="presOf" srcId="{8AD25D5D-FF25-4024-9E5B-76E5A9235241}" destId="{EFCA9E22-B669-4606-A5BB-AF8BF64FFAB9}" srcOrd="0" destOrd="0" presId="urn:microsoft.com/office/officeart/2005/8/layout/cycle5"/>
    <dgm:cxn modelId="{920EBD50-D2CD-402B-AA5A-29A772D3E0FD}" srcId="{5D9E2BAD-AF1D-4728-A9A8-6C35D7FC5365}" destId="{C8CA73F9-0775-407D-8B5F-88CE2C10C0E5}" srcOrd="1" destOrd="0" parTransId="{CCC01C0A-3FB6-412A-B98E-53A20227B56E}" sibTransId="{C248650D-012C-4E29-B635-CDDFE77EAA56}"/>
    <dgm:cxn modelId="{8D8A2376-A540-463F-A846-AB4172408722}" type="presOf" srcId="{0FC6D19D-4476-40B7-B195-009B0A067B8A}" destId="{C0FEBF42-E328-4380-B38D-C3C42AC0D909}" srcOrd="0" destOrd="0" presId="urn:microsoft.com/office/officeart/2005/8/layout/cycle5"/>
    <dgm:cxn modelId="{8D85CCBE-2935-4E09-8DC1-E320A5445064}" srcId="{5D9E2BAD-AF1D-4728-A9A8-6C35D7FC5365}" destId="{85842578-8540-4F9C-9A7B-7F8E3EDB4B84}" srcOrd="0" destOrd="0" parTransId="{E43B3DDC-E283-443E-BCA9-22F1A893F8AD}" sibTransId="{679AE7AB-C12F-44A5-95F5-C93F296D07FB}"/>
    <dgm:cxn modelId="{4AF12271-1A7A-4B60-AB28-2E200E9F6986}" type="presOf" srcId="{191DCB2B-E832-443B-9B5C-677707D68EC2}" destId="{7565AE96-2307-4680-ADD4-CC0C505B1258}" srcOrd="0" destOrd="0" presId="urn:microsoft.com/office/officeart/2005/8/layout/cycle5"/>
    <dgm:cxn modelId="{A4483807-7AA6-4882-B6BF-E29D10254361}" type="presOf" srcId="{679AE7AB-C12F-44A5-95F5-C93F296D07FB}" destId="{2F218E55-F037-4410-B95E-2FBB65FD2C35}" srcOrd="0" destOrd="0" presId="urn:microsoft.com/office/officeart/2005/8/layout/cycle5"/>
    <dgm:cxn modelId="{9FD1FE23-05A4-4FB4-9A2B-C1A2F7A11F9E}" type="presOf" srcId="{85842578-8540-4F9C-9A7B-7F8E3EDB4B84}" destId="{DBFD5DF1-0F7D-4B06-B80A-ADC60BC79D04}" srcOrd="0" destOrd="0" presId="urn:microsoft.com/office/officeart/2005/8/layout/cycle5"/>
    <dgm:cxn modelId="{81011ACA-70F8-410D-BD8B-D240CE7C4A35}" type="presParOf" srcId="{E86EC445-93BB-41D9-B1A9-D681882307E5}" destId="{DBFD5DF1-0F7D-4B06-B80A-ADC60BC79D04}" srcOrd="0" destOrd="0" presId="urn:microsoft.com/office/officeart/2005/8/layout/cycle5"/>
    <dgm:cxn modelId="{BFAB949D-5D3C-4706-88CB-D284104148DF}" type="presParOf" srcId="{E86EC445-93BB-41D9-B1A9-D681882307E5}" destId="{5752D8CD-AE06-486E-844C-F249CB90E84E}" srcOrd="1" destOrd="0" presId="urn:microsoft.com/office/officeart/2005/8/layout/cycle5"/>
    <dgm:cxn modelId="{B4A3DF36-E398-457B-A048-0813195FAA78}" type="presParOf" srcId="{E86EC445-93BB-41D9-B1A9-D681882307E5}" destId="{2F218E55-F037-4410-B95E-2FBB65FD2C35}" srcOrd="2" destOrd="0" presId="urn:microsoft.com/office/officeart/2005/8/layout/cycle5"/>
    <dgm:cxn modelId="{A3649B65-2B4F-4215-BD76-E899785CA81D}" type="presParOf" srcId="{E86EC445-93BB-41D9-B1A9-D681882307E5}" destId="{C70212B4-40C8-46D1-A574-D376ABA60AD0}" srcOrd="3" destOrd="0" presId="urn:microsoft.com/office/officeart/2005/8/layout/cycle5"/>
    <dgm:cxn modelId="{6E266D84-9158-4380-AE9D-78C7F7B3CBF8}" type="presParOf" srcId="{E86EC445-93BB-41D9-B1A9-D681882307E5}" destId="{D26F7C78-D92C-465C-B4B2-1B5870291F06}" srcOrd="4" destOrd="0" presId="urn:microsoft.com/office/officeart/2005/8/layout/cycle5"/>
    <dgm:cxn modelId="{BA81E495-ED91-469E-8665-6D0C0184D575}" type="presParOf" srcId="{E86EC445-93BB-41D9-B1A9-D681882307E5}" destId="{72690649-0D08-45B3-8ED4-17EEC33067CF}" srcOrd="5" destOrd="0" presId="urn:microsoft.com/office/officeart/2005/8/layout/cycle5"/>
    <dgm:cxn modelId="{10B1AB7C-3432-45BA-B4EA-044C9E50B54B}" type="presParOf" srcId="{E86EC445-93BB-41D9-B1A9-D681882307E5}" destId="{216F2DD9-82BC-4A50-BD79-15F66C5DF30E}" srcOrd="6" destOrd="0" presId="urn:microsoft.com/office/officeart/2005/8/layout/cycle5"/>
    <dgm:cxn modelId="{DA3CEF2E-0C7D-4A2C-BDE5-7399694CFF3E}" type="presParOf" srcId="{E86EC445-93BB-41D9-B1A9-D681882307E5}" destId="{19D39608-FB63-465E-84B1-52F6FE1D4615}" srcOrd="7" destOrd="0" presId="urn:microsoft.com/office/officeart/2005/8/layout/cycle5"/>
    <dgm:cxn modelId="{ED121CD9-D12D-4C79-BF26-78F21427F2AA}" type="presParOf" srcId="{E86EC445-93BB-41D9-B1A9-D681882307E5}" destId="{3455D771-339D-4B98-A883-A23D5FE23864}" srcOrd="8" destOrd="0" presId="urn:microsoft.com/office/officeart/2005/8/layout/cycle5"/>
    <dgm:cxn modelId="{B67A4F99-8EB8-48D3-891B-50E40BF03FA8}" type="presParOf" srcId="{E86EC445-93BB-41D9-B1A9-D681882307E5}" destId="{C0FEBF42-E328-4380-B38D-C3C42AC0D909}" srcOrd="9" destOrd="0" presId="urn:microsoft.com/office/officeart/2005/8/layout/cycle5"/>
    <dgm:cxn modelId="{817B71DC-EB25-4B1D-9AFE-1443F6884641}" type="presParOf" srcId="{E86EC445-93BB-41D9-B1A9-D681882307E5}" destId="{6BA0BD74-CE08-45C1-A585-F88F8BB7254F}" srcOrd="10" destOrd="0" presId="urn:microsoft.com/office/officeart/2005/8/layout/cycle5"/>
    <dgm:cxn modelId="{4AD08B49-E9A8-4687-85FE-362FAD5B78ED}" type="presParOf" srcId="{E86EC445-93BB-41D9-B1A9-D681882307E5}" destId="{7565AE96-2307-4680-ADD4-CC0C505B1258}" srcOrd="11" destOrd="0" presId="urn:microsoft.com/office/officeart/2005/8/layout/cycle5"/>
    <dgm:cxn modelId="{A96A2A18-C3F0-44DD-B421-F765E8A05FB7}" type="presParOf" srcId="{E86EC445-93BB-41D9-B1A9-D681882307E5}" destId="{6F428962-99DD-45DF-B886-D589E796C88A}" srcOrd="12" destOrd="0" presId="urn:microsoft.com/office/officeart/2005/8/layout/cycle5"/>
    <dgm:cxn modelId="{EB2E1D26-1F44-4FEE-8939-ABB46A1FEEED}" type="presParOf" srcId="{E86EC445-93BB-41D9-B1A9-D681882307E5}" destId="{9CA8F557-B9AA-40A1-BF19-89105B3C1DF2}" srcOrd="13" destOrd="0" presId="urn:microsoft.com/office/officeart/2005/8/layout/cycle5"/>
    <dgm:cxn modelId="{AB03B448-4578-4323-8D90-521C15D28F0C}" type="presParOf" srcId="{E86EC445-93BB-41D9-B1A9-D681882307E5}" destId="{EFCA9E22-B669-4606-A5BB-AF8BF64FFAB9}"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jpe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3.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6610F-897D-4BAE-8198-40030E9266D4}" type="datetimeFigureOut">
              <a:rPr lang="ru-RU" smtClean="0"/>
              <a:pPr/>
              <a:t>27.05.2015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C71677-BB11-4FCE-8E64-A440CFF002B4}" type="slidenum">
              <a:rPr lang="ru-RU" smtClean="0"/>
              <a:pPr/>
              <a:t>‹#›</a:t>
            </a:fld>
            <a:endParaRPr lang="ru-RU"/>
          </a:p>
        </p:txBody>
      </p:sp>
    </p:spTree>
    <p:extLst>
      <p:ext uri="{BB962C8B-B14F-4D97-AF65-F5344CB8AC3E}">
        <p14:creationId xmlns:p14="http://schemas.microsoft.com/office/powerpoint/2010/main" val="340187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2D58180D-B102-4AB9-BE23-B83335878A53}" type="datetime1">
              <a:rPr lang="ru-RU" smtClean="0"/>
              <a:pPr/>
              <a:t>27.05.2015</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5D34E055-25DC-4388-96CF-0D612130A87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CDC4715F-1194-45ED-A5D2-CCB4D6752044}" type="datetime1">
              <a:rPr lang="ru-RU" smtClean="0"/>
              <a:pPr/>
              <a:t>27.05.2015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5B4D1C-3516-429C-98E8-D6367CEE3A8F}" type="datetime1">
              <a:rPr lang="ru-RU" smtClean="0"/>
              <a:pPr/>
              <a:t>27.05.2015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2864E983-06C5-485B-9BB8-DC8E4B397279}" type="datetime1">
              <a:rPr lang="ru-RU" smtClean="0"/>
              <a:pPr/>
              <a:t>27.05.2015</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5D34E055-25DC-4388-96CF-0D612130A87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112FB7FB-D5A6-4F90-8670-CD295FEEDAD2}" type="datetime1">
              <a:rPr lang="ru-RU" smtClean="0"/>
              <a:pPr/>
              <a:t>27.05.2015</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5D34E055-25DC-4388-96CF-0D612130A87A}" type="slidenum">
              <a:rPr lang="ru-RU" smtClean="0"/>
              <a:pPr/>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386AA356-7596-43A8-9703-096F7B9970E1}" type="datetime1">
              <a:rPr lang="ru-RU" smtClean="0"/>
              <a:pPr/>
              <a:t>27.05.2015</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30C1A1D1-5987-4070-B207-8AD4CE2B6734}" type="datetime1">
              <a:rPr lang="ru-RU" smtClean="0"/>
              <a:pPr/>
              <a:t>27.05.2015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5D34E055-25DC-4388-96CF-0D612130A87A}" type="slidenum">
              <a:rPr lang="ru-RU" smtClean="0"/>
              <a:pPr/>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C3BFF8A6-BBDA-4220-B41B-CB7F0C933D11}" type="datetime1">
              <a:rPr lang="ru-RU" smtClean="0"/>
              <a:pPr/>
              <a:t>27.05.2015</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A366EB82-128D-4872-A07F-933624341CC8}" type="datetime1">
              <a:rPr lang="ru-RU" smtClean="0"/>
              <a:pPr/>
              <a:t>27.05.2015</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8237499A-3207-4A1B-A353-813FC072A94D}" type="datetime1">
              <a:rPr lang="ru-RU" smtClean="0"/>
              <a:pPr/>
              <a:t>27.05.2015</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34E055-25DC-4388-96CF-0D612130A87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9B6FF4F3-1543-4E3F-BA6C-C47C4BBBC521}" type="datetime1">
              <a:rPr lang="ru-RU" smtClean="0"/>
              <a:pPr/>
              <a:t>27.05.2015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5D34E055-25DC-4388-96CF-0D612130A87A}" type="slidenum">
              <a:rPr lang="ru-RU" smtClean="0"/>
              <a:pPr/>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5C0E7C3-634F-425D-97F9-46A1839C3E44}" type="datetime1">
              <a:rPr lang="ru-RU" smtClean="0"/>
              <a:pPr/>
              <a:t>27.05.2015</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5D34E055-25DC-4388-96CF-0D612130A87A}" type="slidenum">
              <a:rPr lang="ru-RU" smtClean="0"/>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5786" y="2928934"/>
            <a:ext cx="7772400" cy="2832360"/>
          </a:xfrm>
        </p:spPr>
        <p:txBody>
          <a:bodyPr/>
          <a:lstStyle/>
          <a:p>
            <a:pPr algn="ctr"/>
            <a:r>
              <a:rPr lang="ru-RU" b="1" dirty="0" smtClean="0"/>
              <a:t>ЗАДАЧА О МИНИМАЛЬНОМ РАЗРЕЗЕ НА ВЗВЕШЕННОМ БИСВЯЗНОМ ГРАФЕ</a:t>
            </a:r>
            <a:endParaRPr lang="ru-RU" b="1" dirty="0"/>
          </a:p>
        </p:txBody>
      </p:sp>
      <p:sp>
        <p:nvSpPr>
          <p:cNvPr id="3" name="Подзаголовок 2"/>
          <p:cNvSpPr>
            <a:spLocks noGrp="1"/>
          </p:cNvSpPr>
          <p:nvPr>
            <p:ph type="subTitle" idx="1"/>
          </p:nvPr>
        </p:nvSpPr>
        <p:spPr>
          <a:xfrm>
            <a:off x="1000100" y="642918"/>
            <a:ext cx="7772400" cy="1508760"/>
          </a:xfrm>
        </p:spPr>
        <p:txBody>
          <a:bodyPr/>
          <a:lstStyle/>
          <a:p>
            <a:pPr algn="r"/>
            <a:r>
              <a:rPr lang="ru-RU" dirty="0" smtClean="0"/>
              <a:t>Лекция 6</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400" b="1" dirty="0" smtClean="0"/>
              <a:t>Пример</a:t>
            </a:r>
            <a:r>
              <a:rPr lang="en-US" sz="2400" b="1" dirty="0" smtClean="0"/>
              <a:t> </a:t>
            </a:r>
            <a:r>
              <a:rPr lang="ru-RU" sz="2400" b="1" dirty="0" smtClean="0"/>
              <a:t>применения Метода  Лемпела и </a:t>
            </a:r>
            <a:r>
              <a:rPr lang="ru-RU" sz="2400" b="1" dirty="0" err="1" smtClean="0"/>
              <a:t>седербаума</a:t>
            </a:r>
            <a:endParaRPr lang="ru-RU" sz="2400" b="1"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10</a:t>
            </a:fld>
            <a:endParaRPr lang="ru-RU"/>
          </a:p>
        </p:txBody>
      </p:sp>
      <p:sp>
        <p:nvSpPr>
          <p:cNvPr id="7" name="Овал 6"/>
          <p:cNvSpPr/>
          <p:nvPr/>
        </p:nvSpPr>
        <p:spPr>
          <a:xfrm>
            <a:off x="928662" y="1785926"/>
            <a:ext cx="71438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2143108" y="2357430"/>
            <a:ext cx="71438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928662" y="3071810"/>
            <a:ext cx="71438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Прямая со стрелкой 10"/>
          <p:cNvCxnSpPr>
            <a:stCxn id="7" idx="4"/>
            <a:endCxn id="9" idx="0"/>
          </p:cNvCxnSpPr>
          <p:nvPr/>
        </p:nvCxnSpPr>
        <p:spPr>
          <a:xfrm rot="5400000">
            <a:off x="964381" y="2750339"/>
            <a:ext cx="642942" cy="1588"/>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9" idx="7"/>
            <a:endCxn id="8" idx="3"/>
          </p:cNvCxnSpPr>
          <p:nvPr/>
        </p:nvCxnSpPr>
        <p:spPr>
          <a:xfrm rot="5400000" flipH="1" flipV="1">
            <a:off x="1763199" y="2681439"/>
            <a:ext cx="259752" cy="709304"/>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8" idx="1"/>
            <a:endCxn id="7" idx="6"/>
          </p:cNvCxnSpPr>
          <p:nvPr/>
        </p:nvCxnSpPr>
        <p:spPr>
          <a:xfrm rot="16200000" flipV="1">
            <a:off x="1773290" y="1977149"/>
            <a:ext cx="344190" cy="60468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8" idx="5"/>
          </p:cNvCxnSpPr>
          <p:nvPr/>
        </p:nvCxnSpPr>
        <p:spPr>
          <a:xfrm rot="5400000">
            <a:off x="1865126" y="2684132"/>
            <a:ext cx="665661" cy="1109827"/>
          </a:xfrm>
          <a:prstGeom prst="bentConnector2">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7" idx="7"/>
            <a:endCxn id="8" idx="0"/>
          </p:cNvCxnSpPr>
          <p:nvPr/>
        </p:nvCxnSpPr>
        <p:spPr>
          <a:xfrm rot="16200000" flipH="1">
            <a:off x="1780686" y="1637819"/>
            <a:ext cx="477347" cy="961875"/>
          </a:xfrm>
          <a:prstGeom prst="bentConnector3">
            <a:avLst>
              <a:gd name="adj1" fmla="val -67615"/>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28662" y="1142984"/>
            <a:ext cx="2071702" cy="3139321"/>
          </a:xfrm>
          <a:prstGeom prst="rect">
            <a:avLst/>
          </a:prstGeom>
          <a:noFill/>
        </p:spPr>
        <p:txBody>
          <a:bodyPr wrap="square" rtlCol="0">
            <a:spAutoFit/>
          </a:bodyPr>
          <a:lstStyle/>
          <a:p>
            <a:r>
              <a:rPr lang="en-US" dirty="0" smtClean="0"/>
              <a:t>              a</a:t>
            </a:r>
          </a:p>
          <a:p>
            <a:endParaRPr lang="en-US" dirty="0" smtClean="0"/>
          </a:p>
          <a:p>
            <a:r>
              <a:rPr lang="en-US" dirty="0" smtClean="0"/>
              <a:t>            b</a:t>
            </a:r>
          </a:p>
          <a:p>
            <a:endParaRPr lang="en-US" dirty="0" smtClean="0"/>
          </a:p>
          <a:p>
            <a:endParaRPr lang="en-US" dirty="0" smtClean="0"/>
          </a:p>
          <a:p>
            <a:r>
              <a:rPr lang="en-US" dirty="0" smtClean="0"/>
              <a:t>C            d</a:t>
            </a:r>
          </a:p>
          <a:p>
            <a:endParaRPr lang="en-US" dirty="0" smtClean="0"/>
          </a:p>
          <a:p>
            <a:r>
              <a:rPr lang="en-US" dirty="0" smtClean="0"/>
              <a:t>                          e</a:t>
            </a:r>
          </a:p>
          <a:p>
            <a:endParaRPr lang="en-US" dirty="0" smtClean="0"/>
          </a:p>
          <a:p>
            <a:endParaRPr lang="en-US" dirty="0" smtClean="0"/>
          </a:p>
          <a:p>
            <a:endParaRPr lang="en-US" dirty="0" smtClean="0"/>
          </a:p>
        </p:txBody>
      </p:sp>
      <p:sp>
        <p:nvSpPr>
          <p:cNvPr id="22" name="TextBox 21"/>
          <p:cNvSpPr txBox="1"/>
          <p:nvPr/>
        </p:nvSpPr>
        <p:spPr>
          <a:xfrm>
            <a:off x="2928926" y="3214686"/>
            <a:ext cx="5143536" cy="923330"/>
          </a:xfrm>
          <a:prstGeom prst="rect">
            <a:avLst/>
          </a:prstGeom>
          <a:noFill/>
        </p:spPr>
        <p:txBody>
          <a:bodyPr wrap="square" rtlCol="0">
            <a:spAutoFit/>
          </a:bodyPr>
          <a:lstStyle/>
          <a:p>
            <a:r>
              <a:rPr lang="ru-RU" dirty="0" smtClean="0"/>
              <a:t>Контуры графа </a:t>
            </a:r>
            <a:r>
              <a:rPr lang="en-US" dirty="0" smtClean="0"/>
              <a:t>G(X,U):  </a:t>
            </a:r>
            <a:r>
              <a:rPr lang="en-US" dirty="0" err="1" smtClean="0"/>
              <a:t>dbc</a:t>
            </a:r>
            <a:r>
              <a:rPr lang="en-US" dirty="0" smtClean="0"/>
              <a:t> + de + ab.</a:t>
            </a:r>
          </a:p>
          <a:p>
            <a:endParaRPr lang="en-US" dirty="0" smtClean="0"/>
          </a:p>
          <a:p>
            <a:r>
              <a:rPr lang="ru-RU" dirty="0" smtClean="0"/>
              <a:t>Разрезы на графе </a:t>
            </a:r>
            <a:r>
              <a:rPr lang="en-US" dirty="0" smtClean="0"/>
              <a:t>G(X,U): </a:t>
            </a:r>
            <a:endParaRPr lang="ru-RU" dirty="0"/>
          </a:p>
        </p:txBody>
      </p:sp>
      <p:graphicFrame>
        <p:nvGraphicFramePr>
          <p:cNvPr id="23" name="Объект 22"/>
          <p:cNvGraphicFramePr>
            <a:graphicFrameLocks noChangeAspect="1"/>
          </p:cNvGraphicFramePr>
          <p:nvPr/>
        </p:nvGraphicFramePr>
        <p:xfrm>
          <a:off x="468313" y="3857625"/>
          <a:ext cx="7921625" cy="714375"/>
        </p:xfrm>
        <a:graphic>
          <a:graphicData uri="http://schemas.openxmlformats.org/presentationml/2006/ole">
            <mc:AlternateContent xmlns:mc="http://schemas.openxmlformats.org/markup-compatibility/2006">
              <mc:Choice xmlns:v="urn:schemas-microsoft-com:vml" Requires="v">
                <p:oleObj spid="_x0000_s28675" name="Формула" r:id="rId3" imgW="6235560" imgH="393480" progId="Equation.3">
                  <p:embed/>
                </p:oleObj>
              </mc:Choice>
              <mc:Fallback>
                <p:oleObj name="Формула" r:id="rId3" imgW="62355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857625"/>
                        <a:ext cx="79216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dirty="0" smtClean="0"/>
              <a:t>Проверка графа на наличие контуров</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11</a:t>
            </a:fld>
            <a:endParaRPr lang="ru-RU"/>
          </a:p>
        </p:txBody>
      </p:sp>
      <p:sp>
        <p:nvSpPr>
          <p:cNvPr id="5" name="TextBox 4"/>
          <p:cNvSpPr txBox="1"/>
          <p:nvPr/>
        </p:nvSpPr>
        <p:spPr>
          <a:xfrm>
            <a:off x="785786" y="1500174"/>
            <a:ext cx="7858180" cy="1569660"/>
          </a:xfrm>
          <a:prstGeom prst="rect">
            <a:avLst/>
          </a:prstGeom>
          <a:noFill/>
        </p:spPr>
        <p:txBody>
          <a:bodyPr wrap="square" rtlCol="0">
            <a:spAutoFit/>
          </a:bodyPr>
          <a:lstStyle/>
          <a:p>
            <a:r>
              <a:rPr lang="ru-RU" sz="3200" b="1" dirty="0" smtClean="0"/>
              <a:t>Если последовательное удаление вершин-источников и вершин-стоков исчерпывает граф, то он был свободен от контуров.</a:t>
            </a:r>
            <a:endParaRPr lang="ru-RU" sz="3200" b="1" dirty="0"/>
          </a:p>
        </p:txBody>
      </p:sp>
      <p:sp>
        <p:nvSpPr>
          <p:cNvPr id="6" name="Овал 5"/>
          <p:cNvSpPr/>
          <p:nvPr/>
        </p:nvSpPr>
        <p:spPr>
          <a:xfrm>
            <a:off x="642910" y="3357562"/>
            <a:ext cx="57150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1785918" y="3357562"/>
            <a:ext cx="57150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1785918" y="4786322"/>
            <a:ext cx="57150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642910" y="4786322"/>
            <a:ext cx="57150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642910" y="3357562"/>
            <a:ext cx="571504" cy="461665"/>
          </a:xfrm>
          <a:prstGeom prst="rect">
            <a:avLst/>
          </a:prstGeom>
          <a:noFill/>
        </p:spPr>
        <p:txBody>
          <a:bodyPr wrap="square" rtlCol="0">
            <a:spAutoFit/>
          </a:bodyPr>
          <a:lstStyle/>
          <a:p>
            <a:r>
              <a:rPr lang="ru-RU" dirty="0" smtClean="0"/>
              <a:t>  </a:t>
            </a:r>
            <a:r>
              <a:rPr lang="ru-RU" sz="2400" dirty="0" smtClean="0"/>
              <a:t>1</a:t>
            </a:r>
            <a:endParaRPr lang="ru-RU" sz="2400" dirty="0"/>
          </a:p>
        </p:txBody>
      </p:sp>
      <p:sp>
        <p:nvSpPr>
          <p:cNvPr id="11" name="TextBox 10"/>
          <p:cNvSpPr txBox="1"/>
          <p:nvPr/>
        </p:nvSpPr>
        <p:spPr>
          <a:xfrm>
            <a:off x="642910" y="4786322"/>
            <a:ext cx="571504" cy="461665"/>
          </a:xfrm>
          <a:prstGeom prst="rect">
            <a:avLst/>
          </a:prstGeom>
          <a:noFill/>
        </p:spPr>
        <p:txBody>
          <a:bodyPr wrap="square" rtlCol="0">
            <a:spAutoFit/>
          </a:bodyPr>
          <a:lstStyle/>
          <a:p>
            <a:r>
              <a:rPr lang="ru-RU" dirty="0" smtClean="0"/>
              <a:t>  </a:t>
            </a:r>
            <a:r>
              <a:rPr lang="ru-RU" sz="2400" dirty="0" smtClean="0"/>
              <a:t>2</a:t>
            </a:r>
            <a:endParaRPr lang="ru-RU" sz="2400" dirty="0"/>
          </a:p>
        </p:txBody>
      </p:sp>
      <p:sp>
        <p:nvSpPr>
          <p:cNvPr id="12" name="TextBox 11"/>
          <p:cNvSpPr txBox="1"/>
          <p:nvPr/>
        </p:nvSpPr>
        <p:spPr>
          <a:xfrm>
            <a:off x="1785918" y="3357562"/>
            <a:ext cx="571504" cy="461665"/>
          </a:xfrm>
          <a:prstGeom prst="rect">
            <a:avLst/>
          </a:prstGeom>
          <a:noFill/>
        </p:spPr>
        <p:txBody>
          <a:bodyPr wrap="square" rtlCol="0">
            <a:spAutoFit/>
          </a:bodyPr>
          <a:lstStyle/>
          <a:p>
            <a:r>
              <a:rPr lang="ru-RU" dirty="0" smtClean="0"/>
              <a:t>  </a:t>
            </a:r>
            <a:r>
              <a:rPr lang="ru-RU" sz="2400" dirty="0" smtClean="0"/>
              <a:t>3</a:t>
            </a:r>
            <a:endParaRPr lang="ru-RU" sz="2400" dirty="0"/>
          </a:p>
        </p:txBody>
      </p:sp>
      <p:sp>
        <p:nvSpPr>
          <p:cNvPr id="13" name="TextBox 12"/>
          <p:cNvSpPr txBox="1"/>
          <p:nvPr/>
        </p:nvSpPr>
        <p:spPr>
          <a:xfrm>
            <a:off x="1785918" y="4786322"/>
            <a:ext cx="571504" cy="461665"/>
          </a:xfrm>
          <a:prstGeom prst="rect">
            <a:avLst/>
          </a:prstGeom>
          <a:noFill/>
        </p:spPr>
        <p:txBody>
          <a:bodyPr wrap="square" rtlCol="0">
            <a:spAutoFit/>
          </a:bodyPr>
          <a:lstStyle/>
          <a:p>
            <a:r>
              <a:rPr lang="ru-RU" dirty="0" smtClean="0"/>
              <a:t>  </a:t>
            </a:r>
            <a:r>
              <a:rPr lang="ru-RU" sz="2400" dirty="0" smtClean="0"/>
              <a:t>4</a:t>
            </a:r>
            <a:endParaRPr lang="ru-RU" sz="2400" dirty="0"/>
          </a:p>
        </p:txBody>
      </p:sp>
      <p:cxnSp>
        <p:nvCxnSpPr>
          <p:cNvPr id="15" name="Прямая со стрелкой 14"/>
          <p:cNvCxnSpPr>
            <a:stCxn id="10" idx="3"/>
            <a:endCxn id="12" idx="1"/>
          </p:cNvCxnSpPr>
          <p:nvPr/>
        </p:nvCxnSpPr>
        <p:spPr>
          <a:xfrm>
            <a:off x="1214414" y="3588395"/>
            <a:ext cx="571504"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7" idx="4"/>
            <a:endCxn id="13" idx="0"/>
          </p:cNvCxnSpPr>
          <p:nvPr/>
        </p:nvCxnSpPr>
        <p:spPr>
          <a:xfrm rot="5400000">
            <a:off x="1607323" y="4321975"/>
            <a:ext cx="928694"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6" idx="4"/>
            <a:endCxn id="11" idx="0"/>
          </p:cNvCxnSpPr>
          <p:nvPr/>
        </p:nvCxnSpPr>
        <p:spPr>
          <a:xfrm rot="5400000">
            <a:off x="464315" y="4321975"/>
            <a:ext cx="928694"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1214414" y="5072074"/>
            <a:ext cx="571504"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rot="16200000" flipH="1">
            <a:off x="964381" y="3964785"/>
            <a:ext cx="1071570" cy="71438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rot="5400000" flipH="1" flipV="1">
            <a:off x="964380" y="3964788"/>
            <a:ext cx="1071573" cy="71437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Стрелка вправо 28"/>
          <p:cNvSpPr/>
          <p:nvPr/>
        </p:nvSpPr>
        <p:spPr>
          <a:xfrm>
            <a:off x="2428860" y="4071942"/>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3286116" y="4714884"/>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4429124" y="4714884"/>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4429124" y="342900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429388" y="3286124"/>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p:cNvSpPr/>
          <p:nvPr/>
        </p:nvSpPr>
        <p:spPr>
          <a:xfrm>
            <a:off x="6500826" y="4643446"/>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5" name="Прямая со стрелкой 34"/>
          <p:cNvCxnSpPr>
            <a:stCxn id="30" idx="7"/>
          </p:cNvCxnSpPr>
          <p:nvPr/>
        </p:nvCxnSpPr>
        <p:spPr>
          <a:xfrm rot="5400000" flipH="1" flipV="1">
            <a:off x="3677230" y="3893348"/>
            <a:ext cx="930488" cy="85905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32" idx="4"/>
            <a:endCxn id="31" idx="0"/>
          </p:cNvCxnSpPr>
          <p:nvPr/>
        </p:nvCxnSpPr>
        <p:spPr>
          <a:xfrm rot="5400000">
            <a:off x="4286248" y="4321975"/>
            <a:ext cx="785818"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endCxn id="31" idx="2"/>
          </p:cNvCxnSpPr>
          <p:nvPr/>
        </p:nvCxnSpPr>
        <p:spPr>
          <a:xfrm flipV="1">
            <a:off x="3786182" y="4964917"/>
            <a:ext cx="642942" cy="3571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Стрелка вправо 42"/>
          <p:cNvSpPr/>
          <p:nvPr/>
        </p:nvSpPr>
        <p:spPr>
          <a:xfrm>
            <a:off x="5214942" y="4143380"/>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p:cNvSpPr/>
          <p:nvPr/>
        </p:nvSpPr>
        <p:spPr>
          <a:xfrm>
            <a:off x="8215338" y="414338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5" name="Прямая со стрелкой 44"/>
          <p:cNvCxnSpPr>
            <a:endCxn id="34" idx="0"/>
          </p:cNvCxnSpPr>
          <p:nvPr/>
        </p:nvCxnSpPr>
        <p:spPr>
          <a:xfrm rot="16200000" flipH="1">
            <a:off x="6305165" y="4197752"/>
            <a:ext cx="857256" cy="34131"/>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7" name="Стрелка вправо 46"/>
          <p:cNvSpPr/>
          <p:nvPr/>
        </p:nvSpPr>
        <p:spPr>
          <a:xfrm>
            <a:off x="7143768" y="4143380"/>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p:cNvSpPr txBox="1"/>
          <p:nvPr/>
        </p:nvSpPr>
        <p:spPr>
          <a:xfrm>
            <a:off x="3357554" y="4429132"/>
            <a:ext cx="500066" cy="738664"/>
          </a:xfrm>
          <a:prstGeom prst="rect">
            <a:avLst/>
          </a:prstGeom>
          <a:noFill/>
        </p:spPr>
        <p:txBody>
          <a:bodyPr wrap="square" rtlCol="0">
            <a:spAutoFit/>
          </a:bodyPr>
          <a:lstStyle/>
          <a:p>
            <a:r>
              <a:rPr lang="ru-RU" dirty="0" smtClean="0"/>
              <a:t>     </a:t>
            </a:r>
            <a:r>
              <a:rPr lang="ru-RU" sz="2400" dirty="0" smtClean="0"/>
              <a:t>2</a:t>
            </a:r>
            <a:endParaRPr lang="ru-RU" sz="2400" dirty="0"/>
          </a:p>
        </p:txBody>
      </p:sp>
      <p:sp>
        <p:nvSpPr>
          <p:cNvPr id="50" name="TextBox 49"/>
          <p:cNvSpPr txBox="1"/>
          <p:nvPr/>
        </p:nvSpPr>
        <p:spPr>
          <a:xfrm>
            <a:off x="4429124" y="4714884"/>
            <a:ext cx="571504" cy="461665"/>
          </a:xfrm>
          <a:prstGeom prst="rect">
            <a:avLst/>
          </a:prstGeom>
          <a:noFill/>
        </p:spPr>
        <p:txBody>
          <a:bodyPr wrap="square" rtlCol="0">
            <a:spAutoFit/>
          </a:bodyPr>
          <a:lstStyle/>
          <a:p>
            <a:r>
              <a:rPr lang="ru-RU" dirty="0" smtClean="0"/>
              <a:t>  </a:t>
            </a:r>
            <a:r>
              <a:rPr lang="ru-RU" sz="2400" dirty="0" smtClean="0"/>
              <a:t>4</a:t>
            </a:r>
            <a:endParaRPr lang="ru-RU" sz="2400" dirty="0"/>
          </a:p>
        </p:txBody>
      </p:sp>
      <p:sp>
        <p:nvSpPr>
          <p:cNvPr id="51" name="TextBox 50"/>
          <p:cNvSpPr txBox="1"/>
          <p:nvPr/>
        </p:nvSpPr>
        <p:spPr>
          <a:xfrm>
            <a:off x="4429124" y="3429000"/>
            <a:ext cx="500066" cy="461665"/>
          </a:xfrm>
          <a:prstGeom prst="rect">
            <a:avLst/>
          </a:prstGeom>
          <a:noFill/>
        </p:spPr>
        <p:txBody>
          <a:bodyPr wrap="square" rtlCol="0">
            <a:spAutoFit/>
          </a:bodyPr>
          <a:lstStyle/>
          <a:p>
            <a:r>
              <a:rPr lang="ru-RU" dirty="0" smtClean="0"/>
              <a:t>  </a:t>
            </a:r>
            <a:r>
              <a:rPr lang="ru-RU" sz="2400" dirty="0" smtClean="0"/>
              <a:t>3</a:t>
            </a:r>
            <a:endParaRPr lang="ru-RU" sz="2400" dirty="0"/>
          </a:p>
        </p:txBody>
      </p:sp>
      <p:sp>
        <p:nvSpPr>
          <p:cNvPr id="52" name="TextBox 51"/>
          <p:cNvSpPr txBox="1"/>
          <p:nvPr/>
        </p:nvSpPr>
        <p:spPr>
          <a:xfrm>
            <a:off x="6429388" y="3286124"/>
            <a:ext cx="500066" cy="461665"/>
          </a:xfrm>
          <a:prstGeom prst="rect">
            <a:avLst/>
          </a:prstGeom>
          <a:noFill/>
        </p:spPr>
        <p:txBody>
          <a:bodyPr wrap="square" rtlCol="0">
            <a:spAutoFit/>
          </a:bodyPr>
          <a:lstStyle/>
          <a:p>
            <a:r>
              <a:rPr lang="ru-RU" dirty="0" smtClean="0"/>
              <a:t>  </a:t>
            </a:r>
            <a:r>
              <a:rPr lang="ru-RU" sz="2400" dirty="0" smtClean="0"/>
              <a:t>3</a:t>
            </a:r>
            <a:endParaRPr lang="ru-RU" sz="2400" dirty="0"/>
          </a:p>
        </p:txBody>
      </p:sp>
      <p:sp>
        <p:nvSpPr>
          <p:cNvPr id="53" name="TextBox 52"/>
          <p:cNvSpPr txBox="1"/>
          <p:nvPr/>
        </p:nvSpPr>
        <p:spPr>
          <a:xfrm>
            <a:off x="6500826" y="4643446"/>
            <a:ext cx="571504" cy="461665"/>
          </a:xfrm>
          <a:prstGeom prst="rect">
            <a:avLst/>
          </a:prstGeom>
          <a:noFill/>
        </p:spPr>
        <p:txBody>
          <a:bodyPr wrap="square" rtlCol="0">
            <a:spAutoFit/>
          </a:bodyPr>
          <a:lstStyle/>
          <a:p>
            <a:r>
              <a:rPr lang="ru-RU" dirty="0" smtClean="0"/>
              <a:t> </a:t>
            </a:r>
            <a:r>
              <a:rPr lang="ru-RU" sz="2400" dirty="0" smtClean="0"/>
              <a:t>4</a:t>
            </a:r>
            <a:endParaRPr lang="ru-RU" sz="2400" dirty="0"/>
          </a:p>
        </p:txBody>
      </p:sp>
      <p:sp>
        <p:nvSpPr>
          <p:cNvPr id="54" name="TextBox 53"/>
          <p:cNvSpPr txBox="1"/>
          <p:nvPr/>
        </p:nvSpPr>
        <p:spPr>
          <a:xfrm>
            <a:off x="8143900" y="4143380"/>
            <a:ext cx="642942" cy="461665"/>
          </a:xfrm>
          <a:prstGeom prst="rect">
            <a:avLst/>
          </a:prstGeom>
          <a:noFill/>
        </p:spPr>
        <p:txBody>
          <a:bodyPr wrap="square" rtlCol="0">
            <a:spAutoFit/>
          </a:bodyPr>
          <a:lstStyle/>
          <a:p>
            <a:r>
              <a:rPr lang="ru-RU" dirty="0" smtClean="0"/>
              <a:t>   </a:t>
            </a:r>
            <a:r>
              <a:rPr lang="ru-RU" sz="2400" dirty="0" smtClean="0"/>
              <a:t>4</a:t>
            </a: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142852"/>
            <a:ext cx="8715436" cy="914400"/>
          </a:xfrm>
        </p:spPr>
        <p:txBody>
          <a:bodyPr>
            <a:normAutofit/>
          </a:bodyPr>
          <a:lstStyle/>
          <a:p>
            <a:r>
              <a:rPr lang="ru-RU" sz="3200" dirty="0" smtClean="0"/>
              <a:t>РЕШЕНИЕ ЗАДАЧИ ПРИМЕРА 1 ПЕРЕБОРОМ</a:t>
            </a:r>
            <a:endParaRPr lang="ru-RU" sz="3200" dirty="0"/>
          </a:p>
        </p:txBody>
      </p:sp>
      <p:graphicFrame>
        <p:nvGraphicFramePr>
          <p:cNvPr id="4" name="Содержимое 3"/>
          <p:cNvGraphicFramePr>
            <a:graphicFrameLocks noGrp="1"/>
          </p:cNvGraphicFramePr>
          <p:nvPr>
            <p:ph idx="1"/>
          </p:nvPr>
        </p:nvGraphicFramePr>
        <p:xfrm>
          <a:off x="785786" y="1357298"/>
          <a:ext cx="5072100" cy="2928961"/>
        </p:xfrm>
        <a:graphic>
          <a:graphicData uri="http://schemas.openxmlformats.org/drawingml/2006/table">
            <a:tbl>
              <a:tblPr firstRow="1" bandRow="1">
                <a:tableStyleId>{69CF1AB2-1976-4502-BF36-3FF5EA218861}</a:tableStyleId>
              </a:tblPr>
              <a:tblGrid>
                <a:gridCol w="691650"/>
                <a:gridCol w="691650"/>
                <a:gridCol w="645540"/>
                <a:gridCol w="645540"/>
                <a:gridCol w="599430"/>
                <a:gridCol w="599430"/>
                <a:gridCol w="599430"/>
                <a:gridCol w="599430"/>
              </a:tblGrid>
              <a:tr h="418423">
                <a:tc>
                  <a:txBody>
                    <a:bodyPr/>
                    <a:lstStyle/>
                    <a:p>
                      <a:pPr algn="ctr"/>
                      <a:r>
                        <a:rPr lang="ru-RU" sz="1100" dirty="0" smtClean="0"/>
                        <a:t>№</a:t>
                      </a:r>
                      <a:endParaRPr lang="ru-RU" sz="1100" dirty="0"/>
                    </a:p>
                  </a:txBody>
                  <a:tcPr/>
                </a:tc>
                <a:tc>
                  <a:txBody>
                    <a:bodyPr/>
                    <a:lstStyle/>
                    <a:p>
                      <a:pPr algn="ctr"/>
                      <a:r>
                        <a:rPr lang="en-US" sz="1100" dirty="0" smtClean="0"/>
                        <a:t>Z(4,2)</a:t>
                      </a:r>
                      <a:endParaRPr lang="ru-RU" sz="1100" dirty="0"/>
                    </a:p>
                  </a:txBody>
                  <a:tcPr/>
                </a:tc>
                <a:tc>
                  <a:txBody>
                    <a:bodyPr/>
                    <a:lstStyle/>
                    <a:p>
                      <a:pPr algn="ctr"/>
                      <a:r>
                        <a:rPr lang="en-US" sz="1100" dirty="0" smtClean="0"/>
                        <a:t>Z(1,3)</a:t>
                      </a:r>
                      <a:endParaRPr lang="ru-RU" sz="1100" dirty="0"/>
                    </a:p>
                  </a:txBody>
                  <a:tcPr/>
                </a:tc>
                <a:tc>
                  <a:txBody>
                    <a:bodyPr/>
                    <a:lstStyle/>
                    <a:p>
                      <a:pPr algn="ctr"/>
                      <a:r>
                        <a:rPr lang="en-US" sz="1100" dirty="0" smtClean="0"/>
                        <a:t>Z(4,1)</a:t>
                      </a:r>
                      <a:endParaRPr lang="ru-RU" sz="1100" dirty="0"/>
                    </a:p>
                  </a:txBody>
                  <a:tcPr/>
                </a:tc>
                <a:tc>
                  <a:txBody>
                    <a:bodyPr/>
                    <a:lstStyle/>
                    <a:p>
                      <a:pPr algn="ctr"/>
                      <a:r>
                        <a:rPr lang="en-US" sz="1100" dirty="0" smtClean="0"/>
                        <a:t>Z(3,4)</a:t>
                      </a:r>
                      <a:endParaRPr lang="ru-RU" sz="1100" dirty="0"/>
                    </a:p>
                  </a:txBody>
                  <a:tcPr/>
                </a:tc>
                <a:tc>
                  <a:txBody>
                    <a:bodyPr/>
                    <a:lstStyle/>
                    <a:p>
                      <a:pPr algn="ctr"/>
                      <a:r>
                        <a:rPr lang="en-US" sz="1100" dirty="0" smtClean="0"/>
                        <a:t>Z(2,3)</a:t>
                      </a:r>
                      <a:endParaRPr lang="ru-RU" sz="1100" dirty="0"/>
                    </a:p>
                  </a:txBody>
                  <a:tcPr/>
                </a:tc>
                <a:tc>
                  <a:txBody>
                    <a:bodyPr/>
                    <a:lstStyle/>
                    <a:p>
                      <a:pPr algn="ctr"/>
                      <a:r>
                        <a:rPr lang="en-US" sz="1100" dirty="0" smtClean="0"/>
                        <a:t>Z(1,2)</a:t>
                      </a:r>
                      <a:endParaRPr lang="ru-RU" sz="1100" dirty="0"/>
                    </a:p>
                  </a:txBody>
                  <a:tcPr/>
                </a:tc>
                <a:tc>
                  <a:txBody>
                    <a:bodyPr/>
                    <a:lstStyle/>
                    <a:p>
                      <a:pPr algn="ctr"/>
                      <a:r>
                        <a:rPr lang="en-US" sz="1100" dirty="0" smtClean="0"/>
                        <a:t>R</a:t>
                      </a:r>
                      <a:endParaRPr lang="ru-RU" sz="1100" dirty="0"/>
                    </a:p>
                  </a:txBody>
                  <a:tcPr/>
                </a:tc>
              </a:tr>
              <a:tr h="418423">
                <a:tc>
                  <a:txBody>
                    <a:bodyPr/>
                    <a:lstStyle/>
                    <a:p>
                      <a:pPr algn="ctr"/>
                      <a:r>
                        <a:rPr lang="ru-RU" sz="1800" dirty="0" smtClean="0"/>
                        <a:t>1</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1</a:t>
                      </a:r>
                      <a:endParaRPr lang="ru-RU" sz="1800" dirty="0"/>
                    </a:p>
                  </a:txBody>
                  <a:tcPr/>
                </a:tc>
                <a:tc>
                  <a:txBody>
                    <a:bodyPr/>
                    <a:lstStyle/>
                    <a:p>
                      <a:pPr algn="ctr"/>
                      <a:r>
                        <a:rPr lang="ru-RU" sz="1800" dirty="0" smtClean="0"/>
                        <a:t>∞</a:t>
                      </a:r>
                      <a:endParaRPr lang="ru-RU" sz="1800" dirty="0"/>
                    </a:p>
                  </a:txBody>
                  <a:tcPr/>
                </a:tc>
              </a:tr>
              <a:tr h="418423">
                <a:tc>
                  <a:txBody>
                    <a:bodyPr/>
                    <a:lstStyle/>
                    <a:p>
                      <a:pPr algn="ctr"/>
                      <a:r>
                        <a:rPr lang="ru-RU" sz="1800" dirty="0" smtClean="0"/>
                        <a:t>2</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ru-RU" sz="1800" dirty="0" smtClean="0"/>
                        <a:t>∞</a:t>
                      </a:r>
                      <a:endParaRPr lang="ru-RU" sz="1800" dirty="0"/>
                    </a:p>
                  </a:txBody>
                  <a:tcPr/>
                </a:tc>
              </a:tr>
              <a:tr h="418423">
                <a:tc>
                  <a:txBody>
                    <a:bodyPr/>
                    <a:lstStyle/>
                    <a:p>
                      <a:pPr algn="ctr"/>
                      <a:r>
                        <a:rPr lang="ru-RU" sz="1800" dirty="0" smtClean="0"/>
                        <a:t>3</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1</a:t>
                      </a:r>
                      <a:endParaRPr lang="ru-RU" sz="1800" dirty="0"/>
                    </a:p>
                  </a:txBody>
                  <a:tcPr/>
                </a:tc>
                <a:tc>
                  <a:txBody>
                    <a:bodyPr/>
                    <a:lstStyle/>
                    <a:p>
                      <a:pPr algn="ctr"/>
                      <a:r>
                        <a:rPr lang="en-US" sz="1800" dirty="0" smtClean="0"/>
                        <a:t>1</a:t>
                      </a:r>
                      <a:endParaRPr lang="ru-RU" sz="1800" dirty="0"/>
                    </a:p>
                  </a:txBody>
                  <a:tcPr/>
                </a:tc>
                <a:tc>
                  <a:txBody>
                    <a:bodyPr/>
                    <a:lstStyle/>
                    <a:p>
                      <a:pPr algn="ctr"/>
                      <a:r>
                        <a:rPr lang="ru-RU" sz="1800" dirty="0" smtClean="0"/>
                        <a:t>∞</a:t>
                      </a:r>
                      <a:endParaRPr lang="ru-RU" sz="1800" dirty="0"/>
                    </a:p>
                  </a:txBody>
                  <a:tcPr/>
                </a:tc>
              </a:tr>
              <a:tr h="418423">
                <a:tc>
                  <a:txBody>
                    <a:bodyPr/>
                    <a:lstStyle/>
                    <a:p>
                      <a:pPr algn="ctr"/>
                      <a:r>
                        <a:rPr lang="ru-RU" sz="1800" dirty="0" smtClean="0"/>
                        <a:t>4</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1</a:t>
                      </a:r>
                      <a:endParaRPr lang="ru-RU" sz="1800" dirty="0"/>
                    </a:p>
                  </a:txBody>
                  <a:tcPr/>
                </a:tc>
                <a:tc>
                  <a:txBody>
                    <a:bodyPr/>
                    <a:lstStyle/>
                    <a:p>
                      <a:pPr algn="ctr"/>
                      <a:r>
                        <a:rPr lang="en-US" sz="1800" dirty="0" smtClean="0"/>
                        <a:t>0</a:t>
                      </a:r>
                      <a:endParaRPr lang="ru-RU" sz="1800" dirty="0"/>
                    </a:p>
                  </a:txBody>
                  <a:tcPr/>
                </a:tc>
                <a:tc>
                  <a:txBody>
                    <a:bodyPr/>
                    <a:lstStyle/>
                    <a:p>
                      <a:pPr algn="ctr"/>
                      <a:r>
                        <a:rPr lang="ru-RU" sz="1800" dirty="0" smtClean="0"/>
                        <a:t>∞</a:t>
                      </a:r>
                      <a:endParaRPr lang="ru-RU" sz="1800" dirty="0"/>
                    </a:p>
                  </a:txBody>
                  <a:tcPr/>
                </a:tc>
              </a:tr>
              <a:tr h="418423">
                <a:tc>
                  <a:txBody>
                    <a:bodyPr/>
                    <a:lstStyle/>
                    <a:p>
                      <a:pPr algn="ctr"/>
                      <a:r>
                        <a:rPr lang="ru-RU" sz="1800" dirty="0" smtClean="0"/>
                        <a:t>5</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1</a:t>
                      </a:r>
                      <a:endParaRPr lang="ru-RU" sz="1800" dirty="0"/>
                    </a:p>
                  </a:txBody>
                  <a:tcPr/>
                </a:tc>
                <a:tc>
                  <a:txBody>
                    <a:bodyPr/>
                    <a:lstStyle/>
                    <a:p>
                      <a:pPr algn="ctr"/>
                      <a:r>
                        <a:rPr lang="en-US" sz="1800" dirty="0" smtClean="0"/>
                        <a:t>0</a:t>
                      </a:r>
                      <a:endParaRPr lang="ru-RU" sz="1800" dirty="0"/>
                    </a:p>
                  </a:txBody>
                  <a:tcPr/>
                </a:tc>
                <a:tc>
                  <a:txBody>
                    <a:bodyPr/>
                    <a:lstStyle/>
                    <a:p>
                      <a:pPr algn="ctr"/>
                      <a:r>
                        <a:rPr lang="en-US" sz="1800" dirty="0" smtClean="0"/>
                        <a:t>1</a:t>
                      </a:r>
                      <a:endParaRPr lang="ru-RU" sz="1800" dirty="0"/>
                    </a:p>
                  </a:txBody>
                  <a:tcPr/>
                </a:tc>
                <a:tc>
                  <a:txBody>
                    <a:bodyPr/>
                    <a:lstStyle/>
                    <a:p>
                      <a:pPr algn="ctr"/>
                      <a:r>
                        <a:rPr lang="en-US" sz="1800" dirty="0" smtClean="0"/>
                        <a:t>9</a:t>
                      </a:r>
                      <a:endParaRPr lang="ru-RU" sz="1800" dirty="0"/>
                    </a:p>
                  </a:txBody>
                  <a:tcPr/>
                </a:tc>
              </a:tr>
              <a:tr h="418423">
                <a:tc>
                  <a:txBody>
                    <a:bodyPr/>
                    <a:lstStyle/>
                    <a:p>
                      <a:pPr algn="ctr"/>
                      <a:r>
                        <a:rPr lang="ru-RU" sz="1800" dirty="0" smtClean="0"/>
                        <a:t>6</a:t>
                      </a:r>
                      <a:endParaRPr lang="ru-RU" sz="1800" dirty="0"/>
                    </a:p>
                  </a:txBody>
                  <a:tcPr/>
                </a:tc>
                <a:tc>
                  <a:txBody>
                    <a:bodyPr/>
                    <a:lstStyle/>
                    <a:p>
                      <a:pPr algn="ctr"/>
                      <a:r>
                        <a:rPr lang="en-US" sz="1800" b="1" dirty="0" smtClean="0">
                          <a:solidFill>
                            <a:srgbClr val="FF0000"/>
                          </a:solidFill>
                        </a:rPr>
                        <a:t>0</a:t>
                      </a:r>
                      <a:endParaRPr lang="ru-RU" sz="1800" b="1" dirty="0">
                        <a:solidFill>
                          <a:srgbClr val="FF0000"/>
                        </a:solidFill>
                      </a:endParaRPr>
                    </a:p>
                  </a:txBody>
                  <a:tcPr/>
                </a:tc>
                <a:tc>
                  <a:txBody>
                    <a:bodyPr/>
                    <a:lstStyle/>
                    <a:p>
                      <a:pPr algn="ctr"/>
                      <a:r>
                        <a:rPr lang="en-US" sz="1800" b="1" dirty="0" smtClean="0">
                          <a:solidFill>
                            <a:srgbClr val="FF0000"/>
                          </a:solidFill>
                        </a:rPr>
                        <a:t>0</a:t>
                      </a:r>
                      <a:endParaRPr lang="ru-RU" sz="1800" b="1" dirty="0">
                        <a:solidFill>
                          <a:srgbClr val="FF0000"/>
                        </a:solidFill>
                      </a:endParaRPr>
                    </a:p>
                  </a:txBody>
                  <a:tcPr/>
                </a:tc>
                <a:tc>
                  <a:txBody>
                    <a:bodyPr/>
                    <a:lstStyle/>
                    <a:p>
                      <a:pPr algn="ctr"/>
                      <a:r>
                        <a:rPr lang="en-US" sz="1800" b="1" dirty="0" smtClean="0">
                          <a:solidFill>
                            <a:srgbClr val="FF0000"/>
                          </a:solidFill>
                        </a:rPr>
                        <a:t>0</a:t>
                      </a:r>
                      <a:endParaRPr lang="ru-RU" sz="1800" b="1" dirty="0">
                        <a:solidFill>
                          <a:srgbClr val="FF0000"/>
                        </a:solidFill>
                      </a:endParaRPr>
                    </a:p>
                  </a:txBody>
                  <a:tcPr/>
                </a:tc>
                <a:tc>
                  <a:txBody>
                    <a:bodyPr/>
                    <a:lstStyle/>
                    <a:p>
                      <a:pPr algn="ctr"/>
                      <a:r>
                        <a:rPr lang="en-US" sz="1800" b="1" dirty="0" smtClean="0">
                          <a:solidFill>
                            <a:srgbClr val="FF0000"/>
                          </a:solidFill>
                        </a:rPr>
                        <a:t>1</a:t>
                      </a:r>
                      <a:endParaRPr lang="ru-RU" sz="1800" b="1" dirty="0" smtClean="0">
                        <a:solidFill>
                          <a:srgbClr val="FF0000"/>
                        </a:solidFill>
                      </a:endParaRPr>
                    </a:p>
                  </a:txBody>
                  <a:tcPr/>
                </a:tc>
                <a:tc>
                  <a:txBody>
                    <a:bodyPr/>
                    <a:lstStyle/>
                    <a:p>
                      <a:pPr algn="ctr"/>
                      <a:r>
                        <a:rPr lang="en-US" sz="1800" b="1" dirty="0" smtClean="0">
                          <a:solidFill>
                            <a:srgbClr val="FF0000"/>
                          </a:solidFill>
                        </a:rPr>
                        <a:t>0</a:t>
                      </a:r>
                      <a:endParaRPr lang="ru-RU" sz="1800" b="1" dirty="0" smtClean="0">
                        <a:solidFill>
                          <a:srgbClr val="FF0000"/>
                        </a:solidFill>
                      </a:endParaRPr>
                    </a:p>
                  </a:txBody>
                  <a:tcPr/>
                </a:tc>
                <a:tc>
                  <a:txBody>
                    <a:bodyPr/>
                    <a:lstStyle/>
                    <a:p>
                      <a:pPr algn="ctr"/>
                      <a:r>
                        <a:rPr lang="en-US" sz="1800" b="1" dirty="0" smtClean="0">
                          <a:solidFill>
                            <a:srgbClr val="FF0000"/>
                          </a:solidFill>
                        </a:rPr>
                        <a:t>0</a:t>
                      </a:r>
                      <a:endParaRPr lang="ru-RU" sz="1800" b="1" dirty="0" smtClean="0">
                        <a:solidFill>
                          <a:srgbClr val="FF0000"/>
                        </a:solidFill>
                      </a:endParaRPr>
                    </a:p>
                  </a:txBody>
                  <a:tcPr/>
                </a:tc>
                <a:tc>
                  <a:txBody>
                    <a:bodyPr/>
                    <a:lstStyle/>
                    <a:p>
                      <a:pPr algn="ctr"/>
                      <a:r>
                        <a:rPr lang="en-US" sz="1800" b="1" dirty="0" smtClean="0">
                          <a:solidFill>
                            <a:srgbClr val="FF0000"/>
                          </a:solidFill>
                        </a:rPr>
                        <a:t>4</a:t>
                      </a:r>
                      <a:endParaRPr lang="ru-RU" sz="1800" b="1" dirty="0" smtClean="0">
                        <a:solidFill>
                          <a:srgbClr val="FF0000"/>
                        </a:solidFill>
                      </a:endParaRPr>
                    </a:p>
                  </a:txBody>
                  <a:tcPr/>
                </a:tc>
              </a:tr>
            </a:tbl>
          </a:graphicData>
        </a:graphic>
      </p:graphicFrame>
      <p:sp>
        <p:nvSpPr>
          <p:cNvPr id="6" name="Номер слайда 5"/>
          <p:cNvSpPr>
            <a:spLocks noGrp="1"/>
          </p:cNvSpPr>
          <p:nvPr>
            <p:ph type="sldNum" sz="quarter" idx="12"/>
          </p:nvPr>
        </p:nvSpPr>
        <p:spPr/>
        <p:txBody>
          <a:bodyPr/>
          <a:lstStyle/>
          <a:p>
            <a:fld id="{5D34E055-25DC-4388-96CF-0D612130A87A}" type="slidenum">
              <a:rPr lang="ru-RU" smtClean="0"/>
              <a:pPr/>
              <a:t>12</a:t>
            </a:fld>
            <a:endParaRPr lang="ru-RU"/>
          </a:p>
        </p:txBody>
      </p:sp>
      <p:graphicFrame>
        <p:nvGraphicFramePr>
          <p:cNvPr id="5" name="Таблица 4"/>
          <p:cNvGraphicFramePr>
            <a:graphicFrameLocks noGrp="1"/>
          </p:cNvGraphicFramePr>
          <p:nvPr/>
        </p:nvGraphicFramePr>
        <p:xfrm>
          <a:off x="785786" y="4286256"/>
          <a:ext cx="5072099" cy="1925638"/>
        </p:xfrm>
        <a:graphic>
          <a:graphicData uri="http://schemas.openxmlformats.org/drawingml/2006/table">
            <a:tbl>
              <a:tblPr firstRow="1" bandRow="1">
                <a:tableStyleId>{69CF1AB2-1976-4502-BF36-3FF5EA218861}</a:tableStyleId>
              </a:tblPr>
              <a:tblGrid>
                <a:gridCol w="697996"/>
                <a:gridCol w="697996"/>
                <a:gridCol w="604272"/>
                <a:gridCol w="652119"/>
                <a:gridCol w="604929"/>
                <a:gridCol w="604929"/>
                <a:gridCol w="604929"/>
                <a:gridCol w="604929"/>
              </a:tblGrid>
              <a:tr h="442278">
                <a:tc>
                  <a:txBody>
                    <a:bodyPr/>
                    <a:lstStyle/>
                    <a:p>
                      <a:pPr algn="ctr"/>
                      <a:r>
                        <a:rPr lang="ru-RU" b="0" dirty="0" smtClean="0"/>
                        <a:t>7</a:t>
                      </a:r>
                      <a:endParaRPr lang="ru-RU" b="0" dirty="0"/>
                    </a:p>
                  </a:txBody>
                  <a:tcPr/>
                </a:tc>
                <a:tc>
                  <a:txBody>
                    <a:bodyPr/>
                    <a:lstStyle/>
                    <a:p>
                      <a:pPr algn="ctr"/>
                      <a:r>
                        <a:rPr lang="en-US" b="0" dirty="0" smtClean="0"/>
                        <a:t>0</a:t>
                      </a:r>
                      <a:endParaRPr lang="ru-RU" b="0" dirty="0"/>
                    </a:p>
                  </a:txBody>
                  <a:tcPr/>
                </a:tc>
                <a:tc>
                  <a:txBody>
                    <a:bodyPr/>
                    <a:lstStyle/>
                    <a:p>
                      <a:pPr algn="ctr"/>
                      <a:r>
                        <a:rPr lang="en-US" b="0" dirty="0" smtClean="0"/>
                        <a:t>0</a:t>
                      </a:r>
                      <a:endParaRPr lang="ru-RU" b="0" dirty="0"/>
                    </a:p>
                  </a:txBody>
                  <a:tcPr/>
                </a:tc>
                <a:tc>
                  <a:txBody>
                    <a:bodyPr/>
                    <a:lstStyle/>
                    <a:p>
                      <a:pPr algn="ctr"/>
                      <a:r>
                        <a:rPr lang="en-US" b="0" dirty="0" smtClean="0"/>
                        <a:t>0</a:t>
                      </a:r>
                      <a:endParaRPr lang="ru-RU" b="0" dirty="0"/>
                    </a:p>
                  </a:txBody>
                  <a:tcPr/>
                </a:tc>
                <a:tc>
                  <a:txBody>
                    <a:bodyPr/>
                    <a:lstStyle/>
                    <a:p>
                      <a:pPr algn="ctr"/>
                      <a:r>
                        <a:rPr lang="en-US" b="0" dirty="0" smtClean="0"/>
                        <a:t>1</a:t>
                      </a:r>
                      <a:endParaRPr lang="ru-RU" b="0" dirty="0"/>
                    </a:p>
                  </a:txBody>
                  <a:tcPr/>
                </a:tc>
                <a:tc>
                  <a:txBody>
                    <a:bodyPr/>
                    <a:lstStyle/>
                    <a:p>
                      <a:pPr algn="ctr"/>
                      <a:r>
                        <a:rPr lang="en-US" b="0" dirty="0" smtClean="0"/>
                        <a:t>1</a:t>
                      </a:r>
                      <a:endParaRPr lang="ru-RU" b="0" dirty="0"/>
                    </a:p>
                  </a:txBody>
                  <a:tcPr/>
                </a:tc>
                <a:tc>
                  <a:txBody>
                    <a:bodyPr/>
                    <a:lstStyle/>
                    <a:p>
                      <a:pPr algn="ctr"/>
                      <a:r>
                        <a:rPr lang="en-US" b="0" dirty="0" smtClean="0"/>
                        <a:t>1</a:t>
                      </a:r>
                      <a:endParaRPr lang="ru-RU" b="0" dirty="0"/>
                    </a:p>
                  </a:txBody>
                  <a:tcPr/>
                </a:tc>
                <a:tc>
                  <a:txBody>
                    <a:bodyPr/>
                    <a:lstStyle/>
                    <a:p>
                      <a:pPr algn="ctr"/>
                      <a:r>
                        <a:rPr lang="en-US" b="0" dirty="0" smtClean="0"/>
                        <a:t>18</a:t>
                      </a:r>
                      <a:endParaRPr lang="ru-RU" b="0" dirty="0"/>
                    </a:p>
                  </a:txBody>
                  <a:tcPr/>
                </a:tc>
              </a:tr>
              <a:tr h="370840">
                <a:tc>
                  <a:txBody>
                    <a:bodyPr/>
                    <a:lstStyle/>
                    <a:p>
                      <a:pPr algn="ctr"/>
                      <a:r>
                        <a:rPr lang="ru-RU" dirty="0" smtClean="0"/>
                        <a:t>8</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tc>
                  <a:txBody>
                    <a:bodyPr/>
                    <a:lstStyle/>
                    <a:p>
                      <a:pPr algn="ctr"/>
                      <a:r>
                        <a:rPr lang="en-US" dirty="0" smtClean="0"/>
                        <a:t>0</a:t>
                      </a:r>
                      <a:endParaRPr lang="ru-RU" dirty="0"/>
                    </a:p>
                  </a:txBody>
                  <a:tcPr/>
                </a:tc>
                <a:tc>
                  <a:txBody>
                    <a:bodyPr/>
                    <a:lstStyle/>
                    <a:p>
                      <a:pPr algn="ctr"/>
                      <a:r>
                        <a:rPr lang="en-US" dirty="0" smtClean="0"/>
                        <a:t>13</a:t>
                      </a:r>
                      <a:endParaRPr lang="ru-RU" dirty="0"/>
                    </a:p>
                  </a:txBody>
                  <a:tcPr/>
                </a:tc>
              </a:tr>
              <a:tr h="370840">
                <a:tc>
                  <a:txBody>
                    <a:bodyPr/>
                    <a:lstStyle/>
                    <a:p>
                      <a:pPr algn="ctr"/>
                      <a:r>
                        <a:rPr lang="ru-RU" dirty="0" smtClean="0"/>
                        <a:t>9</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ru-RU" sz="1800" dirty="0" smtClean="0"/>
                        <a:t>∞</a:t>
                      </a:r>
                      <a:endParaRPr lang="ru-RU" sz="1800" dirty="0"/>
                    </a:p>
                  </a:txBody>
                  <a:tcPr/>
                </a:tc>
              </a:tr>
              <a:tr h="370840">
                <a:tc>
                  <a:txBody>
                    <a:bodyPr/>
                    <a:lstStyle/>
                    <a:p>
                      <a:pPr algn="ctr"/>
                      <a:r>
                        <a:rPr lang="ru-RU" dirty="0" smtClean="0"/>
                        <a:t>10</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ru-RU" sz="1800" dirty="0" smtClean="0"/>
                        <a:t>∞</a:t>
                      </a:r>
                      <a:endParaRPr lang="ru-RU" sz="1800" dirty="0"/>
                    </a:p>
                  </a:txBody>
                  <a:tcPr/>
                </a:tc>
              </a:tr>
              <a:tr h="370840">
                <a:tc>
                  <a:txBody>
                    <a:bodyPr/>
                    <a:lstStyle/>
                    <a:p>
                      <a:pPr algn="ctr"/>
                      <a:r>
                        <a:rPr lang="ru-RU" dirty="0" smtClean="0"/>
                        <a:t>11</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en-US" dirty="0" smtClean="0"/>
                        <a:t>0</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tc>
                  <a:txBody>
                    <a:bodyPr/>
                    <a:lstStyle/>
                    <a:p>
                      <a:pPr algn="ctr"/>
                      <a:r>
                        <a:rPr lang="en-US" dirty="0" smtClean="0"/>
                        <a:t>17</a:t>
                      </a:r>
                      <a:endParaRPr lang="ru-RU" dirty="0"/>
                    </a:p>
                  </a:txBody>
                  <a:tcPr/>
                </a:tc>
              </a:tr>
            </a:tbl>
          </a:graphicData>
        </a:graphic>
      </p:graphicFrame>
      <p:sp>
        <p:nvSpPr>
          <p:cNvPr id="7" name="TextBox 6"/>
          <p:cNvSpPr txBox="1"/>
          <p:nvPr/>
        </p:nvSpPr>
        <p:spPr>
          <a:xfrm>
            <a:off x="6143636" y="1428736"/>
            <a:ext cx="2714644" cy="369332"/>
          </a:xfrm>
          <a:prstGeom prst="rect">
            <a:avLst/>
          </a:prstGeom>
          <a:noFill/>
        </p:spPr>
        <p:txBody>
          <a:bodyPr wrap="square" rtlCol="0">
            <a:spAutoFit/>
          </a:bodyPr>
          <a:lstStyle/>
          <a:p>
            <a:r>
              <a:rPr lang="ru-RU" dirty="0" smtClean="0"/>
              <a:t>Ответ: </a:t>
            </a:r>
            <a:r>
              <a:rPr lang="en-US" dirty="0" smtClean="0">
                <a:latin typeface="Times New Roman" pitchFamily="18" charset="0"/>
                <a:cs typeface="Times New Roman" pitchFamily="18" charset="0"/>
              </a:rPr>
              <a:t>z(3,4)=1; </a:t>
            </a:r>
            <a:endParaRPr lang="ru-RU" dirty="0">
              <a:latin typeface="Times New Roman" pitchFamily="18" charset="0"/>
              <a:cs typeface="Times New Roman" pitchFamily="18" charset="0"/>
            </a:endParaRPr>
          </a:p>
        </p:txBody>
      </p:sp>
      <p:graphicFrame>
        <p:nvGraphicFramePr>
          <p:cNvPr id="8" name="Объект 7"/>
          <p:cNvGraphicFramePr>
            <a:graphicFrameLocks noChangeAspect="1"/>
          </p:cNvGraphicFramePr>
          <p:nvPr/>
        </p:nvGraphicFramePr>
        <p:xfrm>
          <a:off x="6215073" y="1857364"/>
          <a:ext cx="2832963" cy="642942"/>
        </p:xfrm>
        <a:graphic>
          <a:graphicData uri="http://schemas.openxmlformats.org/presentationml/2006/ole">
            <mc:AlternateContent xmlns:mc="http://schemas.openxmlformats.org/markup-compatibility/2006">
              <mc:Choice xmlns:v="urn:schemas-microsoft-com:vml" Requires="v">
                <p:oleObj spid="_x0000_s20484" name="Формула" r:id="rId3" imgW="1790640" imgH="406080" progId="Equation.3">
                  <p:embed/>
                </p:oleObj>
              </mc:Choice>
              <mc:Fallback>
                <p:oleObj name="Формула" r:id="rId3" imgW="1790640" imgH="4060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73" y="1857364"/>
                        <a:ext cx="2832963"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072198" y="2643182"/>
            <a:ext cx="2928958" cy="2031325"/>
          </a:xfrm>
          <a:prstGeom prst="rect">
            <a:avLst/>
          </a:prstGeom>
          <a:noFill/>
          <a:ln w="28575">
            <a:solidFill>
              <a:srgbClr val="FF0000"/>
            </a:solidFill>
          </a:ln>
        </p:spPr>
        <p:txBody>
          <a:bodyPr wrap="square" rtlCol="0">
            <a:spAutoFit/>
          </a:bodyPr>
          <a:lstStyle/>
          <a:p>
            <a:r>
              <a:rPr lang="ru-RU" dirty="0" smtClean="0">
                <a:latin typeface="Times New Roman" pitchFamily="18" charset="0"/>
                <a:cs typeface="Times New Roman" pitchFamily="18" charset="0"/>
              </a:rPr>
              <a:t>Подмножество дуг </a:t>
            </a:r>
            <a:endParaRPr lang="en-US" dirty="0" smtClean="0">
              <a:latin typeface="Times New Roman" pitchFamily="18" charset="0"/>
              <a:cs typeface="Times New Roman" pitchFamily="18" charset="0"/>
            </a:endParaRPr>
          </a:p>
          <a:p>
            <a:r>
              <a:rPr lang="ru-RU" dirty="0" smtClean="0">
                <a:latin typeface="Times New Roman" pitchFamily="18" charset="0"/>
                <a:cs typeface="Times New Roman" pitchFamily="18" charset="0"/>
              </a:rPr>
              <a:t>является разрезом, если после удаления этих дуг последовательное отбрасывание вершин-источников и вершин-стоков исчерпывает граф.</a:t>
            </a:r>
            <a:endParaRPr lang="ru-RU" dirty="0">
              <a:latin typeface="Times New Roman" pitchFamily="18" charset="0"/>
              <a:cs typeface="Times New Roman" pitchFamily="18" charset="0"/>
            </a:endParaRPr>
          </a:p>
        </p:txBody>
      </p:sp>
      <p:graphicFrame>
        <p:nvGraphicFramePr>
          <p:cNvPr id="10" name="Объект 9"/>
          <p:cNvGraphicFramePr>
            <a:graphicFrameLocks noChangeAspect="1"/>
          </p:cNvGraphicFramePr>
          <p:nvPr/>
        </p:nvGraphicFramePr>
        <p:xfrm>
          <a:off x="8001024" y="2714620"/>
          <a:ext cx="658700" cy="249238"/>
        </p:xfrm>
        <a:graphic>
          <a:graphicData uri="http://schemas.openxmlformats.org/presentationml/2006/ole">
            <mc:AlternateContent xmlns:mc="http://schemas.openxmlformats.org/markup-compatibility/2006">
              <mc:Choice xmlns:v="urn:schemas-microsoft-com:vml" Requires="v">
                <p:oleObj spid="_x0000_s20485" name="Формула" r:id="rId5" imgW="469800" imgH="177480" progId="Equation.3">
                  <p:embed/>
                </p:oleObj>
              </mc:Choice>
              <mc:Fallback>
                <p:oleObj name="Формула" r:id="rId5" imgW="469800" imgH="1774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24" y="2714620"/>
                        <a:ext cx="658700"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5929322" y="4786322"/>
          <a:ext cx="3000396" cy="1571636"/>
        </p:xfrm>
        <a:graphic>
          <a:graphicData uri="http://schemas.openxmlformats.org/presentationml/2006/ole">
            <mc:AlternateContent xmlns:mc="http://schemas.openxmlformats.org/markup-compatibility/2006">
              <mc:Choice xmlns:v="urn:schemas-microsoft-com:vml" Requires="v">
                <p:oleObj spid="_x0000_s20486" name="Формула" r:id="rId7" imgW="3771720" imgH="1117440" progId="Equation.3">
                  <p:embed/>
                </p:oleObj>
              </mc:Choice>
              <mc:Fallback>
                <p:oleObj name="Формула" r:id="rId7" imgW="3771720" imgH="111744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9322" y="4786322"/>
                        <a:ext cx="3000396"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686800" cy="838200"/>
          </a:xfrm>
        </p:spPr>
        <p:txBody>
          <a:bodyPr>
            <a:normAutofit fontScale="90000"/>
          </a:bodyPr>
          <a:lstStyle/>
          <a:p>
            <a:pPr algn="ctr"/>
            <a:r>
              <a:rPr lang="ru-RU" sz="2800" b="1" dirty="0" smtClean="0"/>
              <a:t>АЛГОРИТМ РАБОТЫ ГЕНЕРАТОРА сочетаний значений булевых переменных</a:t>
            </a:r>
            <a:endParaRPr lang="ru-RU" sz="2800" b="1" dirty="0"/>
          </a:p>
        </p:txBody>
      </p:sp>
      <p:sp>
        <p:nvSpPr>
          <p:cNvPr id="109" name="Номер слайда 108"/>
          <p:cNvSpPr>
            <a:spLocks noGrp="1"/>
          </p:cNvSpPr>
          <p:nvPr>
            <p:ph type="sldNum" sz="quarter" idx="12"/>
          </p:nvPr>
        </p:nvSpPr>
        <p:spPr/>
        <p:txBody>
          <a:bodyPr/>
          <a:lstStyle/>
          <a:p>
            <a:fld id="{5D34E055-25DC-4388-96CF-0D612130A87A}" type="slidenum">
              <a:rPr lang="ru-RU" smtClean="0"/>
              <a:pPr/>
              <a:t>13</a:t>
            </a:fld>
            <a:endParaRPr lang="ru-RU"/>
          </a:p>
        </p:txBody>
      </p:sp>
      <p:sp>
        <p:nvSpPr>
          <p:cNvPr id="4" name="Скругленный прямоугольник 3"/>
          <p:cNvSpPr/>
          <p:nvPr/>
        </p:nvSpPr>
        <p:spPr>
          <a:xfrm>
            <a:off x="4071934" y="2143116"/>
            <a:ext cx="428628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143372" y="2143116"/>
            <a:ext cx="4214842" cy="461665"/>
          </a:xfrm>
          <a:prstGeom prst="rect">
            <a:avLst/>
          </a:prstGeom>
          <a:noFill/>
        </p:spPr>
        <p:txBody>
          <a:bodyPr wrap="square" rtlCol="0">
            <a:spAutoFit/>
          </a:bodyPr>
          <a:lstStyle/>
          <a:p>
            <a:r>
              <a:rPr lang="ru-RU" sz="2400" b="1" dirty="0" smtClean="0">
                <a:solidFill>
                  <a:schemeClr val="bg1"/>
                </a:solidFill>
              </a:rPr>
              <a:t>1 </a:t>
            </a:r>
            <a:r>
              <a:rPr lang="en-US" sz="2400" b="1" dirty="0" smtClean="0">
                <a:solidFill>
                  <a:schemeClr val="bg1"/>
                </a:solidFill>
              </a:rPr>
              <a:t> </a:t>
            </a:r>
            <a:r>
              <a:rPr lang="ru-RU" sz="2400" b="1" dirty="0" smtClean="0">
                <a:solidFill>
                  <a:schemeClr val="bg1"/>
                </a:solidFill>
              </a:rPr>
              <a:t> Ввод числа переменных </a:t>
            </a:r>
            <a:r>
              <a:rPr lang="en-US" sz="2400" b="1" dirty="0" smtClean="0">
                <a:solidFill>
                  <a:schemeClr val="bg1"/>
                </a:solidFill>
              </a:rPr>
              <a:t>  n</a:t>
            </a:r>
            <a:endParaRPr lang="ru-RU" sz="2400" b="1" dirty="0">
              <a:solidFill>
                <a:schemeClr val="bg1"/>
              </a:solidFill>
            </a:endParaRPr>
          </a:p>
        </p:txBody>
      </p:sp>
      <p:cxnSp>
        <p:nvCxnSpPr>
          <p:cNvPr id="7" name="Прямая соединительная линия 6"/>
          <p:cNvCxnSpPr/>
          <p:nvPr/>
        </p:nvCxnSpPr>
        <p:spPr>
          <a:xfrm rot="5400000">
            <a:off x="4214810" y="2428868"/>
            <a:ext cx="5715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3357554" y="3071810"/>
            <a:ext cx="371477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357554" y="3071810"/>
            <a:ext cx="3786214" cy="461665"/>
          </a:xfrm>
          <a:prstGeom prst="rect">
            <a:avLst/>
          </a:prstGeom>
          <a:noFill/>
        </p:spPr>
        <p:txBody>
          <a:bodyPr wrap="square" rtlCol="0">
            <a:spAutoFit/>
          </a:bodyPr>
          <a:lstStyle/>
          <a:p>
            <a:r>
              <a:rPr lang="en-US" sz="2400" dirty="0" smtClean="0">
                <a:solidFill>
                  <a:schemeClr val="bg1"/>
                </a:solidFill>
              </a:rPr>
              <a:t>2      </a:t>
            </a:r>
            <a:r>
              <a:rPr lang="en-US" sz="2400" i="1" dirty="0" smtClean="0">
                <a:solidFill>
                  <a:schemeClr val="bg1"/>
                </a:solidFill>
              </a:rPr>
              <a:t>M(</a:t>
            </a:r>
            <a:r>
              <a:rPr lang="en-US" sz="2400" i="1" dirty="0" err="1" smtClean="0">
                <a:solidFill>
                  <a:schemeClr val="bg1"/>
                </a:solidFill>
              </a:rPr>
              <a:t>i</a:t>
            </a:r>
            <a:r>
              <a:rPr lang="en-US" sz="2400" i="1" dirty="0" smtClean="0">
                <a:solidFill>
                  <a:schemeClr val="bg1"/>
                </a:solidFill>
              </a:rPr>
              <a:t>)=</a:t>
            </a:r>
            <a:r>
              <a:rPr lang="ru-RU" sz="2400" i="1" dirty="0" err="1" smtClean="0">
                <a:solidFill>
                  <a:schemeClr val="bg1"/>
                </a:solidFill>
              </a:rPr>
              <a:t>0</a:t>
            </a:r>
            <a:r>
              <a:rPr lang="en-US" sz="2400" i="1" dirty="0" smtClean="0">
                <a:solidFill>
                  <a:schemeClr val="bg1"/>
                </a:solidFill>
              </a:rPr>
              <a:t>;  </a:t>
            </a:r>
            <a:r>
              <a:rPr lang="en-US" sz="2400" i="1" dirty="0" err="1" smtClean="0">
                <a:solidFill>
                  <a:schemeClr val="bg1"/>
                </a:solidFill>
              </a:rPr>
              <a:t>i</a:t>
            </a:r>
            <a:r>
              <a:rPr lang="en-US" sz="2400" i="1" dirty="0" smtClean="0">
                <a:solidFill>
                  <a:schemeClr val="bg1"/>
                </a:solidFill>
              </a:rPr>
              <a:t>=</a:t>
            </a:r>
            <a:r>
              <a:rPr lang="ru-RU" sz="2400" i="1" dirty="0" smtClean="0">
                <a:solidFill>
                  <a:schemeClr val="bg1"/>
                </a:solidFill>
              </a:rPr>
              <a:t>0,</a:t>
            </a:r>
            <a:r>
              <a:rPr lang="en-US" sz="2400" i="1" dirty="0" smtClean="0">
                <a:solidFill>
                  <a:schemeClr val="bg1"/>
                </a:solidFill>
              </a:rPr>
              <a:t>1,2,3,…, n</a:t>
            </a:r>
            <a:endParaRPr lang="ru-RU" sz="2400" i="1" dirty="0">
              <a:solidFill>
                <a:schemeClr val="bg1"/>
              </a:solidFill>
            </a:endParaRPr>
          </a:p>
        </p:txBody>
      </p:sp>
      <p:cxnSp>
        <p:nvCxnSpPr>
          <p:cNvPr id="12" name="Прямая соединительная линия 11"/>
          <p:cNvCxnSpPr/>
          <p:nvPr/>
        </p:nvCxnSpPr>
        <p:spPr>
          <a:xfrm rot="5400000">
            <a:off x="3572662" y="3356768"/>
            <a:ext cx="571504"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Блок-схема: решение 19"/>
          <p:cNvSpPr/>
          <p:nvPr/>
        </p:nvSpPr>
        <p:spPr>
          <a:xfrm>
            <a:off x="3857620" y="4071942"/>
            <a:ext cx="2214578" cy="10001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p:nvPr/>
        </p:nvCxnSpPr>
        <p:spPr>
          <a:xfrm rot="5400000">
            <a:off x="4143372" y="4572008"/>
            <a:ext cx="5715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Блок-схема: решение 33"/>
          <p:cNvSpPr/>
          <p:nvPr/>
        </p:nvSpPr>
        <p:spPr>
          <a:xfrm>
            <a:off x="1000100" y="4071942"/>
            <a:ext cx="2643206" cy="10715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8" name="Прямая соединительная линия 37"/>
          <p:cNvCxnSpPr/>
          <p:nvPr/>
        </p:nvCxnSpPr>
        <p:spPr>
          <a:xfrm rot="5400000">
            <a:off x="1179489" y="4606933"/>
            <a:ext cx="500066"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0" idx="1"/>
            <a:endCxn id="34" idx="3"/>
          </p:cNvCxnSpPr>
          <p:nvPr/>
        </p:nvCxnSpPr>
        <p:spPr>
          <a:xfrm rot="10800000" flipV="1">
            <a:off x="3643306" y="4572007"/>
            <a:ext cx="214314" cy="357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Прямоугольник 40"/>
          <p:cNvSpPr/>
          <p:nvPr/>
        </p:nvSpPr>
        <p:spPr>
          <a:xfrm>
            <a:off x="1285852" y="5429264"/>
            <a:ext cx="207170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TextBox 41"/>
          <p:cNvSpPr txBox="1"/>
          <p:nvPr/>
        </p:nvSpPr>
        <p:spPr>
          <a:xfrm>
            <a:off x="1285852" y="5500702"/>
            <a:ext cx="2071702" cy="400110"/>
          </a:xfrm>
          <a:prstGeom prst="rect">
            <a:avLst/>
          </a:prstGeom>
          <a:noFill/>
        </p:spPr>
        <p:txBody>
          <a:bodyPr wrap="square" rtlCol="0">
            <a:spAutoFit/>
          </a:bodyPr>
          <a:lstStyle/>
          <a:p>
            <a:r>
              <a:rPr lang="en-US" sz="2000" dirty="0" smtClean="0">
                <a:solidFill>
                  <a:schemeClr val="bg1"/>
                </a:solidFill>
                <a:latin typeface="Times New Roman" pitchFamily="18" charset="0"/>
                <a:cs typeface="Times New Roman" pitchFamily="18" charset="0"/>
              </a:rPr>
              <a:t>5    M(n)=M(n)+1</a:t>
            </a:r>
            <a:endParaRPr lang="ru-RU" sz="2000" dirty="0">
              <a:solidFill>
                <a:schemeClr val="bg1"/>
              </a:solidFill>
              <a:latin typeface="Times New Roman" pitchFamily="18" charset="0"/>
              <a:cs typeface="Times New Roman" pitchFamily="18" charset="0"/>
            </a:endParaRPr>
          </a:p>
        </p:txBody>
      </p:sp>
      <p:cxnSp>
        <p:nvCxnSpPr>
          <p:cNvPr id="44" name="Прямая соединительная линия 43"/>
          <p:cNvCxnSpPr/>
          <p:nvPr/>
        </p:nvCxnSpPr>
        <p:spPr>
          <a:xfrm rot="5400000">
            <a:off x="1358084" y="5714222"/>
            <a:ext cx="57150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stCxn id="34" idx="2"/>
            <a:endCxn id="41" idx="0"/>
          </p:cNvCxnSpPr>
          <p:nvPr/>
        </p:nvCxnSpPr>
        <p:spPr>
          <a:xfrm rot="5400000">
            <a:off x="2178827" y="5286388"/>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hape 49"/>
          <p:cNvCxnSpPr>
            <a:stCxn id="42" idx="3"/>
          </p:cNvCxnSpPr>
          <p:nvPr/>
        </p:nvCxnSpPr>
        <p:spPr>
          <a:xfrm flipV="1">
            <a:off x="3357554" y="5357826"/>
            <a:ext cx="1357322" cy="3429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 name="Прямоугольник 50"/>
          <p:cNvSpPr/>
          <p:nvPr/>
        </p:nvSpPr>
        <p:spPr>
          <a:xfrm>
            <a:off x="6286512" y="4214818"/>
            <a:ext cx="271464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3" name="Объект 52"/>
          <p:cNvGraphicFramePr>
            <a:graphicFrameLocks noChangeAspect="1"/>
          </p:cNvGraphicFramePr>
          <p:nvPr/>
        </p:nvGraphicFramePr>
        <p:xfrm>
          <a:off x="6324600" y="4500563"/>
          <a:ext cx="2705100" cy="571500"/>
        </p:xfrm>
        <a:graphic>
          <a:graphicData uri="http://schemas.openxmlformats.org/presentationml/2006/ole">
            <mc:AlternateContent xmlns:mc="http://schemas.openxmlformats.org/markup-compatibility/2006">
              <mc:Choice xmlns:v="urn:schemas-microsoft-com:vml" Requires="v">
                <p:oleObj spid="_x0000_s19463" name="Формула" r:id="rId3" imgW="2044440" imgH="431640" progId="Equation.3">
                  <p:embed/>
                </p:oleObj>
              </mc:Choice>
              <mc:Fallback>
                <p:oleObj name="Формула" r:id="rId3" imgW="204444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500563"/>
                        <a:ext cx="27051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5" name="Прямая соединительная линия 54"/>
          <p:cNvCxnSpPr/>
          <p:nvPr/>
        </p:nvCxnSpPr>
        <p:spPr>
          <a:xfrm rot="5400000">
            <a:off x="6143636" y="4714884"/>
            <a:ext cx="1000132"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20" idx="3"/>
          </p:cNvCxnSpPr>
          <p:nvPr/>
        </p:nvCxnSpPr>
        <p:spPr>
          <a:xfrm>
            <a:off x="6072198" y="457200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p:cNvCxnSpPr/>
          <p:nvPr/>
        </p:nvCxnSpPr>
        <p:spPr>
          <a:xfrm>
            <a:off x="4572000" y="5357826"/>
            <a:ext cx="71438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a:endCxn id="20" idx="2"/>
          </p:cNvCxnSpPr>
          <p:nvPr/>
        </p:nvCxnSpPr>
        <p:spPr>
          <a:xfrm rot="16200000" flipV="1">
            <a:off x="4839893" y="5197090"/>
            <a:ext cx="285752" cy="357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51" idx="2"/>
          </p:cNvCxnSpPr>
          <p:nvPr/>
        </p:nvCxnSpPr>
        <p:spPr>
          <a:xfrm rot="5400000">
            <a:off x="6357950" y="4071942"/>
            <a:ext cx="142876" cy="2428892"/>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500430" y="4071942"/>
            <a:ext cx="3143272" cy="369332"/>
          </a:xfrm>
          <a:prstGeom prst="rect">
            <a:avLst/>
          </a:prstGeom>
          <a:noFill/>
        </p:spPr>
        <p:txBody>
          <a:bodyPr wrap="square" rtlCol="0">
            <a:spAutoFit/>
          </a:bodyPr>
          <a:lstStyle/>
          <a:p>
            <a:r>
              <a:rPr lang="ru-RU" dirty="0" smtClean="0"/>
              <a:t>Да                                  Нет</a:t>
            </a:r>
            <a:endParaRPr lang="ru-RU" dirty="0"/>
          </a:p>
        </p:txBody>
      </p:sp>
      <p:sp>
        <p:nvSpPr>
          <p:cNvPr id="79" name="Прямоугольник 78"/>
          <p:cNvSpPr/>
          <p:nvPr/>
        </p:nvSpPr>
        <p:spPr>
          <a:xfrm>
            <a:off x="714348" y="3071810"/>
            <a:ext cx="235745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TextBox 79"/>
          <p:cNvSpPr txBox="1"/>
          <p:nvPr/>
        </p:nvSpPr>
        <p:spPr>
          <a:xfrm>
            <a:off x="785786" y="3071810"/>
            <a:ext cx="2357454" cy="646331"/>
          </a:xfrm>
          <a:prstGeom prst="rect">
            <a:avLst/>
          </a:prstGeom>
          <a:noFill/>
        </p:spPr>
        <p:txBody>
          <a:bodyPr wrap="square" rtlCol="0">
            <a:spAutoFit/>
          </a:bodyPr>
          <a:lstStyle/>
          <a:p>
            <a:pPr marL="342900" indent="-342900">
              <a:buAutoNum type="arabicPlain" startAt="7"/>
            </a:pPr>
            <a:r>
              <a:rPr lang="ru-RU" b="1" dirty="0" smtClean="0">
                <a:solidFill>
                  <a:schemeClr val="bg1"/>
                </a:solidFill>
              </a:rPr>
              <a:t>Получен новый разрез.</a:t>
            </a:r>
          </a:p>
        </p:txBody>
      </p:sp>
      <p:cxnSp>
        <p:nvCxnSpPr>
          <p:cNvPr id="84" name="Соединительная линия уступом 83"/>
          <p:cNvCxnSpPr>
            <a:stCxn id="34" idx="0"/>
            <a:endCxn id="79" idx="2"/>
          </p:cNvCxnSpPr>
          <p:nvPr/>
        </p:nvCxnSpPr>
        <p:spPr>
          <a:xfrm rot="16200000" flipV="1">
            <a:off x="1964513" y="3714752"/>
            <a:ext cx="285752" cy="4286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p:nvPr/>
        </p:nvCxnSpPr>
        <p:spPr>
          <a:xfrm rot="5400000">
            <a:off x="714348" y="3429000"/>
            <a:ext cx="857256"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Блок-схема: решение 86"/>
          <p:cNvSpPr/>
          <p:nvPr/>
        </p:nvSpPr>
        <p:spPr>
          <a:xfrm>
            <a:off x="928662" y="1785926"/>
            <a:ext cx="2286016" cy="9286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TextBox 87"/>
          <p:cNvSpPr txBox="1"/>
          <p:nvPr/>
        </p:nvSpPr>
        <p:spPr>
          <a:xfrm>
            <a:off x="1214414" y="2071678"/>
            <a:ext cx="1857388" cy="369332"/>
          </a:xfrm>
          <a:prstGeom prst="rect">
            <a:avLst/>
          </a:prstGeom>
          <a:noFill/>
        </p:spPr>
        <p:txBody>
          <a:bodyPr wrap="square" rtlCol="0">
            <a:spAutoFit/>
          </a:bodyPr>
          <a:lstStyle/>
          <a:p>
            <a:r>
              <a:rPr lang="en-US" dirty="0" smtClean="0"/>
              <a:t>   </a:t>
            </a:r>
            <a:r>
              <a:rPr lang="ru-RU" b="1" dirty="0" smtClean="0">
                <a:solidFill>
                  <a:schemeClr val="bg1"/>
                </a:solidFill>
                <a:latin typeface="Times New Roman" pitchFamily="18" charset="0"/>
                <a:cs typeface="Times New Roman" pitchFamily="18" charset="0"/>
              </a:rPr>
              <a:t>8    </a:t>
            </a:r>
            <a:r>
              <a:rPr lang="en-US" b="1" dirty="0" smtClean="0">
                <a:solidFill>
                  <a:schemeClr val="bg1"/>
                </a:solidFill>
                <a:latin typeface="Times New Roman" pitchFamily="18" charset="0"/>
                <a:cs typeface="Times New Roman" pitchFamily="18" charset="0"/>
              </a:rPr>
              <a:t>M(</a:t>
            </a:r>
            <a:r>
              <a:rPr lang="ru-RU" b="1" dirty="0" smtClean="0">
                <a:solidFill>
                  <a:schemeClr val="bg1"/>
                </a:solidFill>
                <a:latin typeface="Times New Roman" pitchFamily="18" charset="0"/>
                <a:cs typeface="Times New Roman" pitchFamily="18" charset="0"/>
              </a:rPr>
              <a:t>0</a:t>
            </a:r>
            <a:r>
              <a:rPr lang="en-US" b="1" dirty="0" smtClean="0">
                <a:solidFill>
                  <a:schemeClr val="bg1"/>
                </a:solidFill>
                <a:latin typeface="Times New Roman" pitchFamily="18" charset="0"/>
                <a:cs typeface="Times New Roman" pitchFamily="18" charset="0"/>
              </a:rPr>
              <a:t>)&gt;</a:t>
            </a:r>
            <a:r>
              <a:rPr lang="ru-RU" b="1" dirty="0" smtClean="0">
                <a:solidFill>
                  <a:schemeClr val="bg1"/>
                </a:solidFill>
                <a:latin typeface="Times New Roman" pitchFamily="18" charset="0"/>
                <a:cs typeface="Times New Roman" pitchFamily="18" charset="0"/>
              </a:rPr>
              <a:t>0</a:t>
            </a:r>
            <a:endParaRPr lang="ru-RU" b="1" dirty="0">
              <a:solidFill>
                <a:schemeClr val="bg1"/>
              </a:solidFill>
              <a:latin typeface="Times New Roman" pitchFamily="18" charset="0"/>
              <a:cs typeface="Times New Roman" pitchFamily="18" charset="0"/>
            </a:endParaRPr>
          </a:p>
        </p:txBody>
      </p:sp>
      <p:cxnSp>
        <p:nvCxnSpPr>
          <p:cNvPr id="90" name="Прямая соединительная линия 89"/>
          <p:cNvCxnSpPr/>
          <p:nvPr/>
        </p:nvCxnSpPr>
        <p:spPr>
          <a:xfrm rot="5400000">
            <a:off x="1393009" y="2250273"/>
            <a:ext cx="642942"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91"/>
          <p:cNvCxnSpPr>
            <a:stCxn id="80" idx="0"/>
            <a:endCxn id="87" idx="2"/>
          </p:cNvCxnSpPr>
          <p:nvPr/>
        </p:nvCxnSpPr>
        <p:spPr>
          <a:xfrm rot="5400000" flipH="1" flipV="1">
            <a:off x="1839496" y="2839637"/>
            <a:ext cx="357190" cy="1071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Соединительная линия уступом 93"/>
          <p:cNvCxnSpPr>
            <a:stCxn id="9" idx="2"/>
          </p:cNvCxnSpPr>
          <p:nvPr/>
        </p:nvCxnSpPr>
        <p:spPr>
          <a:xfrm rot="5400000">
            <a:off x="4857752" y="3714752"/>
            <a:ext cx="428628"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6" name="Соединительная линия уступом 95"/>
          <p:cNvCxnSpPr>
            <a:stCxn id="4" idx="2"/>
            <a:endCxn id="10" idx="0"/>
          </p:cNvCxnSpPr>
          <p:nvPr/>
        </p:nvCxnSpPr>
        <p:spPr>
          <a:xfrm rot="5400000">
            <a:off x="5554273" y="2411009"/>
            <a:ext cx="357190"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7" name="Скругленный прямоугольник 96"/>
          <p:cNvSpPr/>
          <p:nvPr/>
        </p:nvSpPr>
        <p:spPr>
          <a:xfrm>
            <a:off x="3571868" y="1142984"/>
            <a:ext cx="2714644"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TextBox 97"/>
          <p:cNvSpPr txBox="1"/>
          <p:nvPr/>
        </p:nvSpPr>
        <p:spPr>
          <a:xfrm>
            <a:off x="3643306" y="1214422"/>
            <a:ext cx="2928958" cy="400110"/>
          </a:xfrm>
          <a:prstGeom prst="rect">
            <a:avLst/>
          </a:prstGeom>
          <a:noFill/>
        </p:spPr>
        <p:txBody>
          <a:bodyPr wrap="square" rtlCol="0">
            <a:spAutoFit/>
          </a:bodyPr>
          <a:lstStyle/>
          <a:p>
            <a:r>
              <a:rPr lang="en-US" sz="2000" b="1" dirty="0" smtClean="0">
                <a:solidFill>
                  <a:schemeClr val="bg1"/>
                </a:solidFill>
              </a:rPr>
              <a:t>9      </a:t>
            </a:r>
            <a:r>
              <a:rPr lang="ru-RU" sz="2000" b="1" dirty="0" smtClean="0">
                <a:solidFill>
                  <a:schemeClr val="bg1"/>
                </a:solidFill>
              </a:rPr>
              <a:t>Конец алгоритма</a:t>
            </a:r>
            <a:endParaRPr lang="ru-RU" sz="2000" b="1" dirty="0">
              <a:solidFill>
                <a:schemeClr val="bg1"/>
              </a:solidFill>
            </a:endParaRPr>
          </a:p>
        </p:txBody>
      </p:sp>
      <p:cxnSp>
        <p:nvCxnSpPr>
          <p:cNvPr id="100" name="Прямая соединительная линия 99"/>
          <p:cNvCxnSpPr/>
          <p:nvPr/>
        </p:nvCxnSpPr>
        <p:spPr>
          <a:xfrm rot="5400000">
            <a:off x="3536149" y="1464455"/>
            <a:ext cx="928694"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hape 102"/>
          <p:cNvCxnSpPr>
            <a:stCxn id="87" idx="0"/>
            <a:endCxn id="97" idx="1"/>
          </p:cNvCxnSpPr>
          <p:nvPr/>
        </p:nvCxnSpPr>
        <p:spPr>
          <a:xfrm rot="5400000" flipH="1" flipV="1">
            <a:off x="2661034" y="875092"/>
            <a:ext cx="321471" cy="150019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Соединительная линия уступом 104"/>
          <p:cNvCxnSpPr>
            <a:stCxn id="87" idx="1"/>
            <a:endCxn id="42" idx="1"/>
          </p:cNvCxnSpPr>
          <p:nvPr/>
        </p:nvCxnSpPr>
        <p:spPr>
          <a:xfrm rot="10800000" flipH="1" flipV="1">
            <a:off x="928662" y="2250273"/>
            <a:ext cx="357190" cy="3450484"/>
          </a:xfrm>
          <a:prstGeom prst="bentConnector3">
            <a:avLst>
              <a:gd name="adj1" fmla="val -11867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357422" y="3786190"/>
            <a:ext cx="785818" cy="1631216"/>
          </a:xfrm>
          <a:prstGeom prst="rect">
            <a:avLst/>
          </a:prstGeom>
          <a:noFill/>
        </p:spPr>
        <p:txBody>
          <a:bodyPr wrap="square" rtlCol="0">
            <a:spAutoFit/>
          </a:bodyPr>
          <a:lstStyle/>
          <a:p>
            <a:r>
              <a:rPr lang="ru-RU" dirty="0" smtClean="0"/>
              <a:t>  Да</a:t>
            </a:r>
          </a:p>
          <a:p>
            <a:endParaRPr lang="ru-RU" dirty="0" smtClean="0"/>
          </a:p>
          <a:p>
            <a:endParaRPr lang="ru-RU" dirty="0" smtClean="0"/>
          </a:p>
          <a:p>
            <a:endParaRPr lang="ru-RU" dirty="0" smtClean="0"/>
          </a:p>
          <a:p>
            <a:endParaRPr lang="ru-RU" sz="1000" dirty="0" smtClean="0"/>
          </a:p>
          <a:p>
            <a:r>
              <a:rPr lang="ru-RU" dirty="0" smtClean="0"/>
              <a:t>Нет</a:t>
            </a:r>
            <a:endParaRPr lang="ru-RU" dirty="0"/>
          </a:p>
        </p:txBody>
      </p:sp>
      <p:sp>
        <p:nvSpPr>
          <p:cNvPr id="108" name="TextBox 107"/>
          <p:cNvSpPr txBox="1"/>
          <p:nvPr/>
        </p:nvSpPr>
        <p:spPr>
          <a:xfrm>
            <a:off x="571472" y="1357298"/>
            <a:ext cx="1428760" cy="923330"/>
          </a:xfrm>
          <a:prstGeom prst="rect">
            <a:avLst/>
          </a:prstGeom>
          <a:noFill/>
        </p:spPr>
        <p:txBody>
          <a:bodyPr wrap="square" rtlCol="0">
            <a:spAutoFit/>
          </a:bodyPr>
          <a:lstStyle/>
          <a:p>
            <a:r>
              <a:rPr lang="ru-RU" dirty="0" smtClean="0"/>
              <a:t>                     Да</a:t>
            </a:r>
          </a:p>
          <a:p>
            <a:endParaRPr lang="ru-RU" dirty="0" smtClean="0"/>
          </a:p>
          <a:p>
            <a:r>
              <a:rPr lang="ru-RU" dirty="0" smtClean="0"/>
              <a:t>Нет</a:t>
            </a:r>
            <a:endParaRPr lang="ru-RU" dirty="0"/>
          </a:p>
        </p:txBody>
      </p:sp>
      <p:graphicFrame>
        <p:nvGraphicFramePr>
          <p:cNvPr id="49" name="Объект 48"/>
          <p:cNvGraphicFramePr>
            <a:graphicFrameLocks noChangeAspect="1"/>
          </p:cNvGraphicFramePr>
          <p:nvPr/>
        </p:nvGraphicFramePr>
        <p:xfrm>
          <a:off x="4214810" y="4429132"/>
          <a:ext cx="1357322" cy="285752"/>
        </p:xfrm>
        <a:graphic>
          <a:graphicData uri="http://schemas.openxmlformats.org/presentationml/2006/ole">
            <mc:AlternateContent xmlns:mc="http://schemas.openxmlformats.org/markup-compatibility/2006">
              <mc:Choice xmlns:v="urn:schemas-microsoft-com:vml" Requires="v">
                <p:oleObj spid="_x0000_s19464" name="Формула" r:id="rId5" imgW="965160" imgH="203040" progId="Equation.3">
                  <p:embed/>
                </p:oleObj>
              </mc:Choice>
              <mc:Fallback>
                <p:oleObj name="Формула" r:id="rId5" imgW="96516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0" y="4429132"/>
                        <a:ext cx="1357322"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p:nvPr/>
        </p:nvSpPr>
        <p:spPr>
          <a:xfrm>
            <a:off x="1142976" y="4429132"/>
            <a:ext cx="2286016" cy="369332"/>
          </a:xfrm>
          <a:prstGeom prst="rect">
            <a:avLst/>
          </a:prstGeom>
          <a:noFill/>
        </p:spPr>
        <p:txBody>
          <a:bodyPr wrap="square" rtlCol="0">
            <a:spAutoFit/>
          </a:bodyPr>
          <a:lstStyle/>
          <a:p>
            <a:r>
              <a:rPr lang="ru-RU" dirty="0" smtClean="0"/>
              <a:t>4      Это разрез?</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286808" cy="1273862"/>
          </a:xfrm>
        </p:spPr>
        <p:txBody>
          <a:bodyPr>
            <a:normAutofit fontScale="90000"/>
          </a:bodyPr>
          <a:lstStyle/>
          <a:p>
            <a:pPr algn="ctr"/>
            <a:r>
              <a:rPr lang="ru-RU" sz="3200" b="1" dirty="0" smtClean="0"/>
              <a:t>ДОСТОИНСТВА И НЕДОСТАТКИ АЛГОРИТМА ГЕНЕРАЦИИ всех сочетаний  значений вектора булевых переменных</a:t>
            </a:r>
            <a:endParaRPr lang="ru-RU" sz="3200" b="1" dirty="0"/>
          </a:p>
        </p:txBody>
      </p:sp>
      <p:sp>
        <p:nvSpPr>
          <p:cNvPr id="3" name="Содержимое 2"/>
          <p:cNvSpPr>
            <a:spLocks noGrp="1"/>
          </p:cNvSpPr>
          <p:nvPr>
            <p:ph idx="1"/>
          </p:nvPr>
        </p:nvSpPr>
        <p:spPr/>
        <p:txBody>
          <a:bodyPr>
            <a:normAutofit fontScale="77500" lnSpcReduction="20000"/>
          </a:bodyPr>
          <a:lstStyle/>
          <a:p>
            <a:r>
              <a:rPr lang="ru-RU" b="1" dirty="0" smtClean="0">
                <a:solidFill>
                  <a:schemeClr val="tx1"/>
                </a:solidFill>
              </a:rPr>
              <a:t>Достоинства:</a:t>
            </a:r>
          </a:p>
          <a:p>
            <a:pPr marL="582930" indent="-514350">
              <a:buAutoNum type="arabicPeriod"/>
            </a:pPr>
            <a:r>
              <a:rPr lang="ru-RU" dirty="0" smtClean="0"/>
              <a:t>Генерация всех </a:t>
            </a:r>
            <a:r>
              <a:rPr lang="en-US" dirty="0" smtClean="0"/>
              <a:t> </a:t>
            </a:r>
            <a:r>
              <a:rPr lang="ru-RU" dirty="0" smtClean="0"/>
              <a:t>сочетаний значений булевых переменных.</a:t>
            </a:r>
          </a:p>
          <a:p>
            <a:pPr marL="582930" indent="-514350">
              <a:buAutoNum type="arabicPeriod"/>
            </a:pPr>
            <a:r>
              <a:rPr lang="ru-RU" dirty="0" smtClean="0"/>
              <a:t>Простота алгоритма.</a:t>
            </a:r>
          </a:p>
          <a:p>
            <a:pPr marL="582930" indent="-514350">
              <a:buAutoNum type="arabicPeriod"/>
            </a:pPr>
            <a:r>
              <a:rPr lang="ru-RU" dirty="0" smtClean="0"/>
              <a:t>Легкость программной реализации.</a:t>
            </a:r>
            <a:endParaRPr lang="en-US" dirty="0" smtClean="0"/>
          </a:p>
          <a:p>
            <a:pPr marL="582930" indent="-514350">
              <a:buAutoNum type="arabicPeriod"/>
            </a:pPr>
            <a:r>
              <a:rPr lang="ru-RU" dirty="0" smtClean="0"/>
              <a:t>Низкие требования к  объему памяти компьютера</a:t>
            </a:r>
          </a:p>
          <a:p>
            <a:pPr marL="582930" indent="-514350">
              <a:buFont typeface="Wingdings 2"/>
              <a:buAutoNum type="arabicPeriod"/>
            </a:pPr>
            <a:r>
              <a:rPr lang="ru-RU" dirty="0" smtClean="0"/>
              <a:t>Легкость распараллеливания алгоритма.</a:t>
            </a:r>
          </a:p>
          <a:p>
            <a:pPr marL="582930" indent="-514350">
              <a:buAutoNum type="arabicPeriod"/>
            </a:pPr>
            <a:endParaRPr lang="ru-RU" dirty="0" smtClean="0"/>
          </a:p>
          <a:p>
            <a:pPr marL="582930" indent="-514350"/>
            <a:r>
              <a:rPr lang="ru-RU" b="1" dirty="0" smtClean="0">
                <a:solidFill>
                  <a:schemeClr val="tx1"/>
                </a:solidFill>
              </a:rPr>
              <a:t>Недостатки:</a:t>
            </a:r>
          </a:p>
          <a:p>
            <a:pPr marL="582930" indent="-514350">
              <a:buAutoNum type="arabicPeriod"/>
            </a:pPr>
            <a:r>
              <a:rPr lang="ru-RU" dirty="0" smtClean="0"/>
              <a:t>В ходе работы алгоритма генерируется более  </a:t>
            </a:r>
          </a:p>
          <a:p>
            <a:pPr marL="582930" indent="-514350">
              <a:buNone/>
            </a:pPr>
            <a:r>
              <a:rPr lang="ru-RU" dirty="0" smtClean="0"/>
              <a:t>      сочетаний различных чисел: </a:t>
            </a:r>
          </a:p>
          <a:p>
            <a:pPr marL="582930" indent="-514350">
              <a:buAutoNum type="arabicPeriod"/>
            </a:pPr>
            <a:r>
              <a:rPr lang="ru-RU" dirty="0" smtClean="0"/>
              <a:t>алгоритм избыточен.</a:t>
            </a:r>
          </a:p>
        </p:txBody>
      </p:sp>
      <p:sp>
        <p:nvSpPr>
          <p:cNvPr id="4" name="Номер слайда 3"/>
          <p:cNvSpPr>
            <a:spLocks noGrp="1"/>
          </p:cNvSpPr>
          <p:nvPr>
            <p:ph type="sldNum" sz="quarter" idx="12"/>
          </p:nvPr>
        </p:nvSpPr>
        <p:spPr/>
        <p:txBody>
          <a:bodyPr/>
          <a:lstStyle/>
          <a:p>
            <a:fld id="{5D34E055-25DC-4388-96CF-0D612130A87A}" type="slidenum">
              <a:rPr lang="ru-RU" smtClean="0"/>
              <a:pPr/>
              <a:t>14</a:t>
            </a:fld>
            <a:endParaRPr lang="ru-RU"/>
          </a:p>
        </p:txBody>
      </p:sp>
      <p:graphicFrame>
        <p:nvGraphicFramePr>
          <p:cNvPr id="5" name="Объект 4"/>
          <p:cNvGraphicFramePr>
            <a:graphicFrameLocks noChangeAspect="1"/>
          </p:cNvGraphicFramePr>
          <p:nvPr/>
        </p:nvGraphicFramePr>
        <p:xfrm>
          <a:off x="7358082" y="4857760"/>
          <a:ext cx="1222383" cy="500066"/>
        </p:xfrm>
        <a:graphic>
          <a:graphicData uri="http://schemas.openxmlformats.org/presentationml/2006/ole">
            <mc:AlternateContent xmlns:mc="http://schemas.openxmlformats.org/markup-compatibility/2006">
              <mc:Choice xmlns:v="urn:schemas-microsoft-com:vml" Requires="v">
                <p:oleObj spid="_x0000_s23555" name="Формула" r:id="rId3" imgW="558720" imgH="228600" progId="Equation.3">
                  <p:embed/>
                </p:oleObj>
              </mc:Choice>
              <mc:Fallback>
                <p:oleObj name="Формула" r:id="rId3" imgW="55872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82" y="4857760"/>
                        <a:ext cx="122238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САМОСТОЯТЕЛЬНО:</a:t>
            </a:r>
            <a:endParaRPr lang="ru-RU" b="1" dirty="0"/>
          </a:p>
        </p:txBody>
      </p:sp>
      <p:sp>
        <p:nvSpPr>
          <p:cNvPr id="3" name="Содержимое 2"/>
          <p:cNvSpPr>
            <a:spLocks noGrp="1"/>
          </p:cNvSpPr>
          <p:nvPr>
            <p:ph idx="1"/>
          </p:nvPr>
        </p:nvSpPr>
        <p:spPr/>
        <p:txBody>
          <a:bodyPr>
            <a:normAutofit lnSpcReduction="10000"/>
          </a:bodyPr>
          <a:lstStyle/>
          <a:p>
            <a:pPr marL="582930" indent="-514350">
              <a:buAutoNum type="arabicPeriod"/>
            </a:pPr>
            <a:r>
              <a:rPr lang="ru-RU" dirty="0" smtClean="0"/>
              <a:t>Составить блок-схему алгоритма поиска минимального разреза на </a:t>
            </a:r>
            <a:r>
              <a:rPr lang="ru-RU" dirty="0" err="1" smtClean="0"/>
              <a:t>бисвязном</a:t>
            </a:r>
            <a:r>
              <a:rPr lang="ru-RU" dirty="0" smtClean="0"/>
              <a:t> графе, включающую генератор перестановок.</a:t>
            </a:r>
          </a:p>
          <a:p>
            <a:pPr marL="582930" indent="-514350">
              <a:buAutoNum type="arabicPeriod"/>
            </a:pPr>
            <a:r>
              <a:rPr lang="ru-RU" dirty="0" smtClean="0"/>
              <a:t>Программно реализовать построенный алгоритм.</a:t>
            </a:r>
          </a:p>
          <a:p>
            <a:pPr marL="582930" indent="-514350">
              <a:buAutoNum type="arabicPeriod"/>
            </a:pPr>
            <a:r>
              <a:rPr lang="ru-RU" dirty="0" smtClean="0"/>
              <a:t>Построить график зависимости времени счета </a:t>
            </a:r>
            <a:r>
              <a:rPr lang="en-US" dirty="0" smtClean="0"/>
              <a:t>T </a:t>
            </a:r>
            <a:r>
              <a:rPr lang="ru-RU" dirty="0" smtClean="0"/>
              <a:t>от размерности задачи </a:t>
            </a:r>
            <a:r>
              <a:rPr lang="en-US" dirty="0" smtClean="0"/>
              <a:t>n.</a:t>
            </a:r>
            <a:r>
              <a:rPr lang="ru-RU" dirty="0" smtClean="0"/>
              <a:t> </a:t>
            </a:r>
            <a:endParaRPr lang="en-US" dirty="0" smtClean="0"/>
          </a:p>
          <a:p>
            <a:pPr marL="582930" indent="-514350">
              <a:buAutoNum type="arabicPeriod"/>
            </a:pPr>
            <a:r>
              <a:rPr lang="ru-RU" dirty="0" smtClean="0"/>
              <a:t>Пользуясь методом наименьших квадратов найти аналитические зависимости </a:t>
            </a:r>
            <a:r>
              <a:rPr lang="en-US" dirty="0" smtClean="0"/>
              <a:t>T(n).</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15</a:t>
            </a:fld>
            <a:endParaRPr lang="ru-R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4290"/>
            <a:ext cx="8686800" cy="838200"/>
          </a:xfrm>
        </p:spPr>
        <p:txBody>
          <a:bodyPr>
            <a:normAutofit fontScale="90000"/>
          </a:bodyPr>
          <a:lstStyle/>
          <a:p>
            <a:pPr algn="ctr"/>
            <a:r>
              <a:rPr lang="ru-RU" dirty="0" smtClean="0"/>
              <a:t>Задача о максимальной циркуляции - пример</a:t>
            </a:r>
            <a:endParaRPr lang="ru-RU" dirty="0"/>
          </a:p>
        </p:txBody>
      </p:sp>
      <p:graphicFrame>
        <p:nvGraphicFramePr>
          <p:cNvPr id="15" name="Содержимое 14"/>
          <p:cNvGraphicFramePr>
            <a:graphicFrameLocks noGrp="1"/>
          </p:cNvGraphicFramePr>
          <p:nvPr>
            <p:ph idx="1"/>
          </p:nvPr>
        </p:nvGraphicFramePr>
        <p:xfrm>
          <a:off x="304800" y="1554162"/>
          <a:ext cx="8686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5D34E055-25DC-4388-96CF-0D612130A87A}" type="slidenum">
              <a:rPr lang="ru-RU" smtClean="0"/>
              <a:pPr/>
              <a:t>16</a:t>
            </a:fld>
            <a:endParaRPr lang="ru-RU"/>
          </a:p>
        </p:txBody>
      </p:sp>
      <p:cxnSp>
        <p:nvCxnSpPr>
          <p:cNvPr id="17" name="Прямая со стрелкой 16"/>
          <p:cNvCxnSpPr/>
          <p:nvPr/>
        </p:nvCxnSpPr>
        <p:spPr>
          <a:xfrm>
            <a:off x="3500430" y="3357562"/>
            <a:ext cx="1928826"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3571868" y="3429000"/>
            <a:ext cx="2143140" cy="1643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596" y="1643050"/>
            <a:ext cx="1857388" cy="1200329"/>
          </a:xfrm>
          <a:prstGeom prst="rect">
            <a:avLst/>
          </a:prstGeom>
          <a:noFill/>
        </p:spPr>
        <p:txBody>
          <a:bodyPr wrap="square" rtlCol="0">
            <a:spAutoFit/>
          </a:bodyPr>
          <a:lstStyle/>
          <a:p>
            <a:r>
              <a:rPr lang="ru-RU" dirty="0" smtClean="0"/>
              <a:t>Три контура:</a:t>
            </a:r>
          </a:p>
          <a:p>
            <a:r>
              <a:rPr lang="en-US" dirty="0" smtClean="0"/>
              <a:t>a</a:t>
            </a:r>
            <a:r>
              <a:rPr lang="ru-RU" sz="1200" dirty="0" smtClean="0"/>
              <a:t>1 </a:t>
            </a:r>
            <a:r>
              <a:rPr lang="ru-RU" dirty="0" smtClean="0"/>
              <a:t> = 1</a:t>
            </a:r>
            <a:r>
              <a:rPr lang="en-US" dirty="0" smtClean="0"/>
              <a:t>,2,3,4,5,1;</a:t>
            </a:r>
          </a:p>
          <a:p>
            <a:r>
              <a:rPr lang="en-US" dirty="0" smtClean="0"/>
              <a:t>a</a:t>
            </a:r>
            <a:r>
              <a:rPr lang="en-US" sz="1200" dirty="0" smtClean="0"/>
              <a:t>2 </a:t>
            </a:r>
            <a:r>
              <a:rPr lang="en-US" dirty="0" smtClean="0"/>
              <a:t> = 4,2,3,4;</a:t>
            </a:r>
          </a:p>
          <a:p>
            <a:r>
              <a:rPr lang="en-US" dirty="0" smtClean="0"/>
              <a:t>a</a:t>
            </a:r>
            <a:r>
              <a:rPr lang="en-US" sz="1200" dirty="0" smtClean="0"/>
              <a:t>3 </a:t>
            </a:r>
            <a:r>
              <a:rPr lang="en-US" dirty="0" smtClean="0"/>
              <a:t>= 5,3,4,5.</a:t>
            </a:r>
            <a:endParaRPr lang="ru-RU" dirty="0"/>
          </a:p>
        </p:txBody>
      </p:sp>
      <p:sp>
        <p:nvSpPr>
          <p:cNvPr id="21" name="TextBox 20"/>
          <p:cNvSpPr txBox="1"/>
          <p:nvPr/>
        </p:nvSpPr>
        <p:spPr>
          <a:xfrm>
            <a:off x="2428860" y="2285992"/>
            <a:ext cx="4500594" cy="369332"/>
          </a:xfrm>
          <a:prstGeom prst="rect">
            <a:avLst/>
          </a:prstGeom>
          <a:noFill/>
        </p:spPr>
        <p:txBody>
          <a:bodyPr wrap="square" rtlCol="0">
            <a:spAutoFit/>
          </a:bodyPr>
          <a:lstStyle/>
          <a:p>
            <a:r>
              <a:rPr lang="en-US" dirty="0" smtClean="0"/>
              <a:t>       5                                                     8</a:t>
            </a:r>
            <a:endParaRPr lang="ru-RU" dirty="0"/>
          </a:p>
        </p:txBody>
      </p:sp>
      <p:sp>
        <p:nvSpPr>
          <p:cNvPr id="22" name="TextBox 21"/>
          <p:cNvSpPr txBox="1"/>
          <p:nvPr/>
        </p:nvSpPr>
        <p:spPr>
          <a:xfrm>
            <a:off x="2285984" y="4286256"/>
            <a:ext cx="5000660" cy="369332"/>
          </a:xfrm>
          <a:prstGeom prst="rect">
            <a:avLst/>
          </a:prstGeom>
          <a:noFill/>
        </p:spPr>
        <p:txBody>
          <a:bodyPr wrap="square" rtlCol="0">
            <a:spAutoFit/>
          </a:bodyPr>
          <a:lstStyle/>
          <a:p>
            <a:r>
              <a:rPr lang="en-US" dirty="0" smtClean="0"/>
              <a:t> 3                        6                 12                           9</a:t>
            </a:r>
            <a:endParaRPr lang="ru-RU" dirty="0"/>
          </a:p>
        </p:txBody>
      </p:sp>
      <p:sp>
        <p:nvSpPr>
          <p:cNvPr id="23" name="TextBox 22"/>
          <p:cNvSpPr txBox="1"/>
          <p:nvPr/>
        </p:nvSpPr>
        <p:spPr>
          <a:xfrm>
            <a:off x="4357686" y="5429264"/>
            <a:ext cx="571504" cy="369332"/>
          </a:xfrm>
          <a:prstGeom prst="rect">
            <a:avLst/>
          </a:prstGeom>
          <a:noFill/>
        </p:spPr>
        <p:txBody>
          <a:bodyPr wrap="square" rtlCol="0">
            <a:spAutoFit/>
          </a:bodyPr>
          <a:lstStyle/>
          <a:p>
            <a:r>
              <a:rPr lang="en-US" dirty="0" smtClean="0"/>
              <a:t>11</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142852"/>
            <a:ext cx="8686800" cy="838200"/>
          </a:xfrm>
        </p:spPr>
        <p:txBody>
          <a:bodyPr>
            <a:normAutofit fontScale="90000"/>
          </a:bodyPr>
          <a:lstStyle/>
          <a:p>
            <a:pPr algn="ctr"/>
            <a:r>
              <a:rPr lang="ru-RU" dirty="0" smtClean="0"/>
              <a:t>Задача о максимальной циркуляции в </a:t>
            </a:r>
            <a:r>
              <a:rPr lang="ru-RU" dirty="0" err="1" smtClean="0"/>
              <a:t>бисвязном</a:t>
            </a:r>
            <a:r>
              <a:rPr lang="ru-RU" dirty="0" smtClean="0"/>
              <a:t> графе</a:t>
            </a:r>
            <a:r>
              <a:rPr lang="en-US" dirty="0" smtClean="0"/>
              <a:t> -</a:t>
            </a:r>
            <a:r>
              <a:rPr lang="ru-RU" dirty="0" smtClean="0"/>
              <a:t> обозначения</a:t>
            </a:r>
            <a:endParaRPr lang="ru-RU" dirty="0"/>
          </a:p>
        </p:txBody>
      </p:sp>
      <p:sp>
        <p:nvSpPr>
          <p:cNvPr id="3" name="Содержимое 2"/>
          <p:cNvSpPr>
            <a:spLocks noGrp="1"/>
          </p:cNvSpPr>
          <p:nvPr>
            <p:ph idx="1"/>
          </p:nvPr>
        </p:nvSpPr>
        <p:spPr/>
        <p:txBody>
          <a:bodyPr/>
          <a:lstStyle/>
          <a:p>
            <a:r>
              <a:rPr lang="en-US" dirty="0" smtClean="0">
                <a:latin typeface="Times New Roman" pitchFamily="18" charset="0"/>
                <a:cs typeface="Times New Roman" pitchFamily="18" charset="0"/>
              </a:rPr>
              <a:t>S(</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поток по дуге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a:t>
            </a:r>
            <a:r>
              <a:rPr lang="ru-RU" dirty="0" smtClean="0">
                <a:latin typeface="Times New Roman" pitchFamily="18" charset="0"/>
                <a:cs typeface="Times New Roman" pitchFamily="18" charset="0"/>
              </a:rPr>
              <a:t>на графе </a:t>
            </a:r>
            <a:r>
              <a:rPr lang="en-US" dirty="0" smtClean="0">
                <a:latin typeface="Times New Roman" pitchFamily="18" charset="0"/>
                <a:cs typeface="Times New Roman" pitchFamily="18" charset="0"/>
              </a:rPr>
              <a:t>G(X,U);</a:t>
            </a:r>
            <a:endParaRPr lang="ru-RU"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пропускная способность дуги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A(G) – </a:t>
            </a:r>
            <a:r>
              <a:rPr lang="ru-RU" dirty="0" smtClean="0">
                <a:latin typeface="Times New Roman" pitchFamily="18" charset="0"/>
                <a:cs typeface="Times New Roman" pitchFamily="18" charset="0"/>
              </a:rPr>
              <a:t>множество контуров графа </a:t>
            </a:r>
            <a:r>
              <a:rPr lang="en-US" dirty="0" smtClean="0">
                <a:latin typeface="Times New Roman" pitchFamily="18" charset="0"/>
                <a:cs typeface="Times New Roman" pitchFamily="18" charset="0"/>
              </a:rPr>
              <a:t>G(X,U);</a:t>
            </a:r>
          </a:p>
          <a:p>
            <a:r>
              <a:rPr lang="en-US" dirty="0" smtClean="0">
                <a:latin typeface="Times New Roman" pitchFamily="18" charset="0"/>
                <a:cs typeface="Times New Roman" pitchFamily="18" charset="0"/>
              </a:rPr>
              <a:t>U(</a:t>
            </a:r>
            <a:r>
              <a:rPr lang="en-US" dirty="0" err="1" smtClean="0">
                <a:latin typeface="Times New Roman" pitchFamily="18" charset="0"/>
                <a:cs typeface="Times New Roman" pitchFamily="18" charset="0"/>
              </a:rPr>
              <a:t>a</a:t>
            </a:r>
            <a:r>
              <a:rPr lang="en-US" sz="1600" b="1" dirty="0" err="1" smtClean="0">
                <a:latin typeface="Times New Roman" pitchFamily="18" charset="0"/>
                <a:cs typeface="Times New Roman" pitchFamily="18" charset="0"/>
              </a:rPr>
              <a:t>k</a:t>
            </a:r>
            <a:r>
              <a:rPr lang="en-US" b="1"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подмножество дуг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го контура;</a:t>
            </a:r>
          </a:p>
          <a:p>
            <a:r>
              <a:rPr lang="en-US" dirty="0" smtClean="0">
                <a:latin typeface="Times New Roman" pitchFamily="18" charset="0"/>
                <a:cs typeface="Times New Roman" pitchFamily="18" charset="0"/>
              </a:rPr>
              <a:t>S(</a:t>
            </a:r>
            <a:r>
              <a:rPr lang="en-US" dirty="0" err="1" smtClean="0">
                <a:latin typeface="Times New Roman" pitchFamily="18" charset="0"/>
                <a:cs typeface="Times New Roman" pitchFamily="18" charset="0"/>
              </a:rPr>
              <a:t>a</a:t>
            </a:r>
            <a:r>
              <a:rPr lang="en-US" sz="1600" b="1" dirty="0" err="1" smtClean="0">
                <a:latin typeface="Times New Roman" pitchFamily="18" charset="0"/>
                <a:cs typeface="Times New Roman" pitchFamily="18" charset="0"/>
              </a:rPr>
              <a:t>k</a:t>
            </a:r>
            <a:r>
              <a:rPr lang="en-US" b="1"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циркуляция в </a:t>
            </a:r>
            <a:r>
              <a:rPr lang="en-US" dirty="0" smtClean="0">
                <a:latin typeface="Times New Roman" pitchFamily="18" charset="0"/>
                <a:cs typeface="Times New Roman" pitchFamily="18" charset="0"/>
              </a:rPr>
              <a:t>k</a:t>
            </a:r>
            <a:r>
              <a:rPr lang="ru-RU" dirty="0" smtClean="0">
                <a:latin typeface="Times New Roman" pitchFamily="18" charset="0"/>
                <a:cs typeface="Times New Roman" pitchFamily="18" charset="0"/>
              </a:rPr>
              <a:t>-м контуре;</a:t>
            </a:r>
          </a:p>
          <a:p>
            <a:r>
              <a:rPr lang="en-US" dirty="0" smtClean="0">
                <a:latin typeface="Times New Roman" pitchFamily="18" charset="0"/>
                <a:cs typeface="Times New Roman" pitchFamily="18" charset="0"/>
              </a:rPr>
              <a:t>A(</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ru-RU" dirty="0" smtClean="0">
                <a:latin typeface="Times New Roman" pitchFamily="18" charset="0"/>
                <a:cs typeface="Times New Roman" pitchFamily="18" charset="0"/>
              </a:rPr>
              <a:t>подмножество контуров, в состав которых входит дуга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p:txBody>
      </p:sp>
      <p:sp>
        <p:nvSpPr>
          <p:cNvPr id="4" name="Номер слайда 3"/>
          <p:cNvSpPr>
            <a:spLocks noGrp="1"/>
          </p:cNvSpPr>
          <p:nvPr>
            <p:ph type="sldNum" sz="quarter" idx="12"/>
          </p:nvPr>
        </p:nvSpPr>
        <p:spPr/>
        <p:txBody>
          <a:bodyPr/>
          <a:lstStyle/>
          <a:p>
            <a:fld id="{5D34E055-25DC-4388-96CF-0D612130A87A}"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dirty="0" smtClean="0"/>
              <a:t>Формальная постановка задачи поиска максимальной циркуляции в </a:t>
            </a:r>
            <a:r>
              <a:rPr lang="ru-RU" dirty="0" err="1" smtClean="0"/>
              <a:t>бисвязном</a:t>
            </a:r>
            <a:r>
              <a:rPr lang="ru-RU" dirty="0" smtClean="0"/>
              <a:t> графе</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18</a:t>
            </a:fld>
            <a:endParaRPr lang="ru-RU"/>
          </a:p>
        </p:txBody>
      </p:sp>
      <p:graphicFrame>
        <p:nvGraphicFramePr>
          <p:cNvPr id="5" name="Содержимое 4"/>
          <p:cNvGraphicFramePr>
            <a:graphicFrameLocks noGrp="1" noChangeAspect="1"/>
          </p:cNvGraphicFramePr>
          <p:nvPr>
            <p:ph idx="1"/>
          </p:nvPr>
        </p:nvGraphicFramePr>
        <p:xfrm>
          <a:off x="357158" y="2143116"/>
          <a:ext cx="8582217" cy="4049734"/>
        </p:xfrm>
        <a:graphic>
          <a:graphicData uri="http://schemas.openxmlformats.org/presentationml/2006/ole">
            <mc:AlternateContent xmlns:mc="http://schemas.openxmlformats.org/markup-compatibility/2006">
              <mc:Choice xmlns:v="urn:schemas-microsoft-com:vml" Requires="v">
                <p:oleObj spid="_x0000_s24579" name="Формула" r:id="rId3" imgW="2476440" imgH="1168200" progId="Equation.3">
                  <p:embed/>
                </p:oleObj>
              </mc:Choice>
              <mc:Fallback>
                <p:oleObj name="Формула" r:id="rId3" imgW="2476440" imgH="1168200" progId="Equation.3">
                  <p:embed/>
                  <p:pic>
                    <p:nvPicPr>
                      <p:cNvPr id="0" name="Содержимое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58" y="2143116"/>
                        <a:ext cx="8582217" cy="40497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Теорема</a:t>
            </a:r>
            <a:r>
              <a:rPr lang="en-US" dirty="0" smtClean="0"/>
              <a:t> 1</a:t>
            </a:r>
            <a:r>
              <a:rPr lang="ru-RU" dirty="0" smtClean="0"/>
              <a:t> в.н. </a:t>
            </a:r>
            <a:r>
              <a:rPr lang="ru-RU" dirty="0" err="1" smtClean="0"/>
              <a:t>буркова</a:t>
            </a:r>
            <a:endParaRPr lang="ru-RU" dirty="0"/>
          </a:p>
        </p:txBody>
      </p:sp>
      <p:sp>
        <p:nvSpPr>
          <p:cNvPr id="3" name="Содержимое 2"/>
          <p:cNvSpPr>
            <a:spLocks noGrp="1"/>
          </p:cNvSpPr>
          <p:nvPr>
            <p:ph idx="1"/>
          </p:nvPr>
        </p:nvSpPr>
        <p:spPr/>
        <p:txBody>
          <a:bodyPr>
            <a:normAutofit/>
          </a:bodyPr>
          <a:lstStyle/>
          <a:p>
            <a:r>
              <a:rPr lang="ru-RU" sz="4800" dirty="0" smtClean="0"/>
              <a:t>Величина максимальной циркуляции на взвешенном </a:t>
            </a:r>
            <a:r>
              <a:rPr lang="ru-RU" sz="4800" dirty="0" err="1" smtClean="0"/>
              <a:t>бисвязном</a:t>
            </a:r>
            <a:r>
              <a:rPr lang="ru-RU" sz="4800" dirty="0" smtClean="0"/>
              <a:t> орграфе на превышает величины минимального разреза.</a:t>
            </a:r>
            <a:endParaRPr lang="ru-RU" sz="4800"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 ИСТОРИИ ВОЗНИКНОВЕНИЯ ПРОБЛЕМЫ</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2</a:t>
            </a:fld>
            <a:endParaRPr lang="ru-RU"/>
          </a:p>
        </p:txBody>
      </p:sp>
      <p:sp>
        <p:nvSpPr>
          <p:cNvPr id="5" name="TextBox 4"/>
          <p:cNvSpPr txBox="1"/>
          <p:nvPr/>
        </p:nvSpPr>
        <p:spPr>
          <a:xfrm>
            <a:off x="428596" y="1714488"/>
            <a:ext cx="8501122" cy="2554545"/>
          </a:xfrm>
          <a:prstGeom prst="rect">
            <a:avLst/>
          </a:prstGeom>
          <a:noFill/>
        </p:spPr>
        <p:txBody>
          <a:bodyPr wrap="square" rtlCol="0">
            <a:spAutoFit/>
          </a:bodyPr>
          <a:lstStyle/>
          <a:p>
            <a:r>
              <a:rPr lang="ru-RU" sz="3200" dirty="0" smtClean="0"/>
              <a:t>В середине прошлого века  развилась полупроводниковая электроника, разброс параметров  которой вызвал  резкое усложнение радиосхем и широкое применение контуров обратной связи.</a:t>
            </a:r>
            <a:endParaRPr lang="ru-RU" sz="3200" dirty="0"/>
          </a:p>
        </p:txBody>
      </p:sp>
      <p:sp>
        <p:nvSpPr>
          <p:cNvPr id="6" name="TextBox 5"/>
          <p:cNvSpPr txBox="1"/>
          <p:nvPr/>
        </p:nvSpPr>
        <p:spPr>
          <a:xfrm>
            <a:off x="785786" y="4857760"/>
            <a:ext cx="1143008" cy="369332"/>
          </a:xfrm>
          <a:prstGeom prst="rect">
            <a:avLst/>
          </a:prstGeom>
          <a:noFill/>
          <a:ln w="28575">
            <a:solidFill>
              <a:schemeClr val="tx1"/>
            </a:solidFill>
          </a:ln>
        </p:spPr>
        <p:txBody>
          <a:bodyPr wrap="square" rtlCol="0">
            <a:spAutoFit/>
          </a:bodyPr>
          <a:lstStyle/>
          <a:p>
            <a:r>
              <a:rPr lang="ru-RU" dirty="0" smtClean="0"/>
              <a:t>Блок № 1</a:t>
            </a:r>
            <a:endParaRPr lang="ru-RU" dirty="0"/>
          </a:p>
        </p:txBody>
      </p:sp>
      <p:sp>
        <p:nvSpPr>
          <p:cNvPr id="7" name="TextBox 6"/>
          <p:cNvSpPr txBox="1"/>
          <p:nvPr/>
        </p:nvSpPr>
        <p:spPr>
          <a:xfrm>
            <a:off x="2500298" y="4857760"/>
            <a:ext cx="1143008" cy="369332"/>
          </a:xfrm>
          <a:prstGeom prst="rect">
            <a:avLst/>
          </a:prstGeom>
          <a:noFill/>
          <a:ln w="28575">
            <a:solidFill>
              <a:schemeClr val="tx1"/>
            </a:solidFill>
          </a:ln>
        </p:spPr>
        <p:txBody>
          <a:bodyPr wrap="square" rtlCol="0">
            <a:spAutoFit/>
          </a:bodyPr>
          <a:lstStyle/>
          <a:p>
            <a:r>
              <a:rPr lang="ru-RU" dirty="0" smtClean="0"/>
              <a:t>Блок № 2</a:t>
            </a:r>
            <a:endParaRPr lang="ru-RU" dirty="0"/>
          </a:p>
        </p:txBody>
      </p:sp>
      <p:sp>
        <p:nvSpPr>
          <p:cNvPr id="8" name="TextBox 7"/>
          <p:cNvSpPr txBox="1"/>
          <p:nvPr/>
        </p:nvSpPr>
        <p:spPr>
          <a:xfrm>
            <a:off x="5214942" y="4857760"/>
            <a:ext cx="1428760" cy="369332"/>
          </a:xfrm>
          <a:prstGeom prst="rect">
            <a:avLst/>
          </a:prstGeom>
          <a:noFill/>
          <a:ln w="28575">
            <a:solidFill>
              <a:schemeClr val="tx1"/>
            </a:solidFill>
          </a:ln>
        </p:spPr>
        <p:txBody>
          <a:bodyPr wrap="square" rtlCol="0">
            <a:spAutoFit/>
          </a:bodyPr>
          <a:lstStyle/>
          <a:p>
            <a:r>
              <a:rPr lang="ru-RU" dirty="0" smtClean="0"/>
              <a:t>Блок № </a:t>
            </a:r>
            <a:r>
              <a:rPr lang="en-US" dirty="0" smtClean="0"/>
              <a:t>n-1</a:t>
            </a:r>
            <a:endParaRPr lang="ru-RU" dirty="0"/>
          </a:p>
        </p:txBody>
      </p:sp>
      <p:sp>
        <p:nvSpPr>
          <p:cNvPr id="9" name="TextBox 8"/>
          <p:cNvSpPr txBox="1"/>
          <p:nvPr/>
        </p:nvSpPr>
        <p:spPr>
          <a:xfrm>
            <a:off x="7429520" y="4857760"/>
            <a:ext cx="1143008" cy="369332"/>
          </a:xfrm>
          <a:prstGeom prst="rect">
            <a:avLst/>
          </a:prstGeom>
          <a:noFill/>
          <a:ln w="28575">
            <a:solidFill>
              <a:schemeClr val="tx1"/>
            </a:solidFill>
          </a:ln>
        </p:spPr>
        <p:txBody>
          <a:bodyPr wrap="square" rtlCol="0">
            <a:spAutoFit/>
          </a:bodyPr>
          <a:lstStyle/>
          <a:p>
            <a:r>
              <a:rPr lang="ru-RU" dirty="0" smtClean="0"/>
              <a:t>Блок № </a:t>
            </a:r>
            <a:r>
              <a:rPr lang="en-US" dirty="0" smtClean="0"/>
              <a:t>n</a:t>
            </a:r>
            <a:endParaRPr lang="ru-RU" dirty="0"/>
          </a:p>
        </p:txBody>
      </p:sp>
      <p:cxnSp>
        <p:nvCxnSpPr>
          <p:cNvPr id="11" name="Прямая со стрелкой 10"/>
          <p:cNvCxnSpPr>
            <a:stCxn id="6" idx="3"/>
            <a:endCxn id="7" idx="1"/>
          </p:cNvCxnSpPr>
          <p:nvPr/>
        </p:nvCxnSpPr>
        <p:spPr>
          <a:xfrm>
            <a:off x="1928794" y="5042426"/>
            <a:ext cx="57150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7" idx="3"/>
            <a:endCxn id="8" idx="1"/>
          </p:cNvCxnSpPr>
          <p:nvPr/>
        </p:nvCxnSpPr>
        <p:spPr>
          <a:xfrm>
            <a:off x="3643306" y="5042426"/>
            <a:ext cx="1571636" cy="158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8" idx="3"/>
            <a:endCxn id="9" idx="1"/>
          </p:cNvCxnSpPr>
          <p:nvPr/>
        </p:nvCxnSpPr>
        <p:spPr>
          <a:xfrm>
            <a:off x="6643702" y="5042426"/>
            <a:ext cx="78581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8"/>
          <p:cNvCxnSpPr>
            <a:endCxn id="8" idx="2"/>
          </p:cNvCxnSpPr>
          <p:nvPr/>
        </p:nvCxnSpPr>
        <p:spPr>
          <a:xfrm rot="10800000" flipV="1">
            <a:off x="5929322" y="5214950"/>
            <a:ext cx="1714512" cy="12142"/>
          </a:xfrm>
          <a:prstGeom prst="bentConnector4">
            <a:avLst>
              <a:gd name="adj1" fmla="val 170"/>
              <a:gd name="adj2" fmla="val 198272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9" idx="2"/>
            <a:endCxn id="7" idx="2"/>
          </p:cNvCxnSpPr>
          <p:nvPr/>
        </p:nvCxnSpPr>
        <p:spPr>
          <a:xfrm rot="5400000">
            <a:off x="5536413" y="2762481"/>
            <a:ext cx="1588" cy="4929222"/>
          </a:xfrm>
          <a:prstGeom prst="bentConnector3">
            <a:avLst>
              <a:gd name="adj1" fmla="val 56883078"/>
            </a:avLst>
          </a:prstGeom>
          <a:ln w="28575">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пример</a:t>
            </a:r>
            <a:endParaRPr lang="ru-RU" dirty="0"/>
          </a:p>
        </p:txBody>
      </p:sp>
      <p:sp>
        <p:nvSpPr>
          <p:cNvPr id="3" name="Содержимое 2"/>
          <p:cNvSpPr>
            <a:spLocks noGrp="1"/>
          </p:cNvSpPr>
          <p:nvPr>
            <p:ph idx="1"/>
          </p:nvPr>
        </p:nvSpPr>
        <p:spPr/>
        <p:txBody>
          <a:bodyPr/>
          <a:lstStyle/>
          <a:p>
            <a:pPr>
              <a:buNone/>
            </a:pPr>
            <a:r>
              <a:rPr lang="en-US" dirty="0" err="1" smtClean="0"/>
              <a:t>S</a:t>
            </a:r>
            <a:r>
              <a:rPr lang="en-US" sz="1600" dirty="0" err="1" smtClean="0"/>
              <a:t>max</a:t>
            </a:r>
            <a:r>
              <a:rPr lang="en-US" dirty="0" smtClean="0"/>
              <a:t>=1,5;</a:t>
            </a:r>
          </a:p>
          <a:p>
            <a:pPr>
              <a:buNone/>
            </a:pPr>
            <a:r>
              <a:rPr lang="en-US" dirty="0" err="1" smtClean="0"/>
              <a:t>R</a:t>
            </a:r>
            <a:r>
              <a:rPr lang="en-US" sz="1600" dirty="0" err="1" smtClean="0"/>
              <a:t>min</a:t>
            </a:r>
            <a:r>
              <a:rPr lang="en-US" dirty="0" smtClean="0"/>
              <a:t> = 2.                              </a:t>
            </a:r>
            <a:r>
              <a:rPr lang="en-US" sz="2400" dirty="0" smtClean="0"/>
              <a:t>1</a:t>
            </a:r>
            <a:endParaRPr lang="ru-RU" dirty="0" smtClean="0"/>
          </a:p>
          <a:p>
            <a:pPr>
              <a:buNone/>
            </a:pPr>
            <a:r>
              <a:rPr lang="ru-RU" dirty="0" smtClean="0"/>
              <a:t>                         </a:t>
            </a:r>
            <a:r>
              <a:rPr lang="en-US" dirty="0" smtClean="0"/>
              <a:t>                       </a:t>
            </a:r>
            <a:r>
              <a:rPr lang="ru-RU" dirty="0" smtClean="0"/>
              <a:t>  </a:t>
            </a:r>
            <a:r>
              <a:rPr lang="ru-RU" sz="2400" dirty="0" smtClean="0"/>
              <a:t>           1</a:t>
            </a:r>
            <a:endParaRPr lang="ru-RU" dirty="0" smtClean="0"/>
          </a:p>
          <a:p>
            <a:pPr>
              <a:buNone/>
            </a:pPr>
            <a:r>
              <a:rPr lang="ru-RU" dirty="0" smtClean="0"/>
              <a:t>                         </a:t>
            </a:r>
            <a:r>
              <a:rPr lang="ru-RU" sz="2400" dirty="0" smtClean="0"/>
              <a:t>     1</a:t>
            </a:r>
          </a:p>
          <a:p>
            <a:pPr>
              <a:buNone/>
            </a:pPr>
            <a:r>
              <a:rPr lang="ru-RU" sz="2400" dirty="0" smtClean="0"/>
              <a:t>                                                1                   1</a:t>
            </a:r>
          </a:p>
          <a:p>
            <a:pPr>
              <a:buNone/>
            </a:pPr>
            <a:r>
              <a:rPr lang="en-US" sz="2400" dirty="0" smtClean="0"/>
              <a:t>                1                                                                        1</a:t>
            </a:r>
            <a:endParaRPr lang="ru-RU" sz="2400" dirty="0" smtClean="0"/>
          </a:p>
          <a:p>
            <a:pPr>
              <a:buNone/>
            </a:pPr>
            <a:endParaRPr lang="ru-RU" sz="2400" dirty="0" smtClean="0"/>
          </a:p>
          <a:p>
            <a:pPr>
              <a:buNone/>
            </a:pPr>
            <a:r>
              <a:rPr lang="ru-RU" sz="2400" dirty="0" smtClean="0"/>
              <a:t>              1                         1                      1                       1             </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20</a:t>
            </a:fld>
            <a:endParaRPr lang="ru-RU"/>
          </a:p>
        </p:txBody>
      </p:sp>
      <p:sp>
        <p:nvSpPr>
          <p:cNvPr id="5" name="Овал 4"/>
          <p:cNvSpPr/>
          <p:nvPr/>
        </p:nvSpPr>
        <p:spPr>
          <a:xfrm>
            <a:off x="4714876" y="1643050"/>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4714876" y="2928934"/>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2071670" y="3929066"/>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928662" y="5072074"/>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7000892" y="5072074"/>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6500826" y="4000504"/>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p:cNvCxnSpPr>
            <a:stCxn id="5" idx="4"/>
            <a:endCxn id="6" idx="0"/>
          </p:cNvCxnSpPr>
          <p:nvPr/>
        </p:nvCxnSpPr>
        <p:spPr>
          <a:xfrm rot="5400000">
            <a:off x="4643438" y="2536025"/>
            <a:ext cx="78581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3"/>
            <a:endCxn id="8" idx="6"/>
          </p:cNvCxnSpPr>
          <p:nvPr/>
        </p:nvCxnSpPr>
        <p:spPr>
          <a:xfrm rot="5400000">
            <a:off x="2207149" y="2720223"/>
            <a:ext cx="1966340" cy="323742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8" idx="7"/>
            <a:endCxn id="7" idx="3"/>
          </p:cNvCxnSpPr>
          <p:nvPr/>
        </p:nvCxnSpPr>
        <p:spPr>
          <a:xfrm rot="5400000" flipH="1" flipV="1">
            <a:off x="1426933" y="4406413"/>
            <a:ext cx="789408" cy="6883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7" idx="7"/>
            <a:endCxn id="5" idx="3"/>
          </p:cNvCxnSpPr>
          <p:nvPr/>
        </p:nvCxnSpPr>
        <p:spPr>
          <a:xfrm rot="5400000" flipH="1" flipV="1">
            <a:off x="2748536" y="1941802"/>
            <a:ext cx="1932416" cy="21885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6" idx="5"/>
            <a:endCxn id="9" idx="2"/>
          </p:cNvCxnSpPr>
          <p:nvPr/>
        </p:nvCxnSpPr>
        <p:spPr>
          <a:xfrm rot="16200000" flipH="1">
            <a:off x="5149106" y="3470321"/>
            <a:ext cx="1966340" cy="173723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9" idx="0"/>
            <a:endCxn id="10" idx="5"/>
          </p:cNvCxnSpPr>
          <p:nvPr/>
        </p:nvCxnSpPr>
        <p:spPr>
          <a:xfrm rot="16200000" flipV="1">
            <a:off x="6863619" y="4613330"/>
            <a:ext cx="644737" cy="2727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10" idx="0"/>
            <a:endCxn id="5" idx="5"/>
          </p:cNvCxnSpPr>
          <p:nvPr/>
        </p:nvCxnSpPr>
        <p:spPr>
          <a:xfrm rot="16200000" flipV="1">
            <a:off x="5077669" y="2255876"/>
            <a:ext cx="1930621" cy="15586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7" idx="5"/>
            <a:endCxn id="9" idx="3"/>
          </p:cNvCxnSpPr>
          <p:nvPr/>
        </p:nvCxnSpPr>
        <p:spPr>
          <a:xfrm rot="16200000" flipH="1">
            <a:off x="4286248" y="2690106"/>
            <a:ext cx="1143008" cy="44745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10" idx="3"/>
            <a:endCxn id="8" idx="5"/>
          </p:cNvCxnSpPr>
          <p:nvPr/>
        </p:nvCxnSpPr>
        <p:spPr>
          <a:xfrm rot="5400000">
            <a:off x="3500430" y="2404354"/>
            <a:ext cx="1071570" cy="51175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32" y="3929066"/>
            <a:ext cx="785818" cy="461665"/>
          </a:xfrm>
          <a:prstGeom prst="rect">
            <a:avLst/>
          </a:prstGeom>
          <a:noFill/>
        </p:spPr>
        <p:txBody>
          <a:bodyPr wrap="square" rtlCol="0">
            <a:spAutoFit/>
          </a:bodyPr>
          <a:lstStyle/>
          <a:p>
            <a:r>
              <a:rPr lang="ru-RU" sz="2400" dirty="0" smtClean="0"/>
              <a:t>   2</a:t>
            </a:r>
            <a:endParaRPr lang="ru-RU" sz="2400" dirty="0"/>
          </a:p>
        </p:txBody>
      </p:sp>
      <p:sp>
        <p:nvSpPr>
          <p:cNvPr id="32" name="TextBox 31"/>
          <p:cNvSpPr txBox="1"/>
          <p:nvPr/>
        </p:nvSpPr>
        <p:spPr>
          <a:xfrm>
            <a:off x="857224" y="5072074"/>
            <a:ext cx="785818" cy="461665"/>
          </a:xfrm>
          <a:prstGeom prst="rect">
            <a:avLst/>
          </a:prstGeom>
          <a:noFill/>
        </p:spPr>
        <p:txBody>
          <a:bodyPr wrap="square" rtlCol="0">
            <a:spAutoFit/>
          </a:bodyPr>
          <a:lstStyle/>
          <a:p>
            <a:r>
              <a:rPr lang="ru-RU" sz="2400" dirty="0" smtClean="0"/>
              <a:t>   1</a:t>
            </a:r>
            <a:endParaRPr lang="ru-RU" sz="2400" dirty="0"/>
          </a:p>
        </p:txBody>
      </p:sp>
      <p:sp>
        <p:nvSpPr>
          <p:cNvPr id="33" name="TextBox 32"/>
          <p:cNvSpPr txBox="1"/>
          <p:nvPr/>
        </p:nvSpPr>
        <p:spPr>
          <a:xfrm>
            <a:off x="4643438" y="1643050"/>
            <a:ext cx="785818" cy="461665"/>
          </a:xfrm>
          <a:prstGeom prst="rect">
            <a:avLst/>
          </a:prstGeom>
          <a:noFill/>
        </p:spPr>
        <p:txBody>
          <a:bodyPr wrap="square" rtlCol="0">
            <a:spAutoFit/>
          </a:bodyPr>
          <a:lstStyle/>
          <a:p>
            <a:r>
              <a:rPr lang="ru-RU" sz="2400" dirty="0" smtClean="0"/>
              <a:t>   3</a:t>
            </a:r>
            <a:endParaRPr lang="ru-RU" sz="2400" dirty="0"/>
          </a:p>
        </p:txBody>
      </p:sp>
      <p:sp>
        <p:nvSpPr>
          <p:cNvPr id="34" name="TextBox 33"/>
          <p:cNvSpPr txBox="1"/>
          <p:nvPr/>
        </p:nvSpPr>
        <p:spPr>
          <a:xfrm>
            <a:off x="4643438" y="2928934"/>
            <a:ext cx="785818" cy="461665"/>
          </a:xfrm>
          <a:prstGeom prst="rect">
            <a:avLst/>
          </a:prstGeom>
          <a:noFill/>
        </p:spPr>
        <p:txBody>
          <a:bodyPr wrap="square" rtlCol="0">
            <a:spAutoFit/>
          </a:bodyPr>
          <a:lstStyle/>
          <a:p>
            <a:r>
              <a:rPr lang="ru-RU" sz="2400" dirty="0" smtClean="0"/>
              <a:t>   4</a:t>
            </a:r>
            <a:endParaRPr lang="ru-RU" sz="2400" dirty="0"/>
          </a:p>
        </p:txBody>
      </p:sp>
      <p:sp>
        <p:nvSpPr>
          <p:cNvPr id="35" name="TextBox 34"/>
          <p:cNvSpPr txBox="1"/>
          <p:nvPr/>
        </p:nvSpPr>
        <p:spPr>
          <a:xfrm>
            <a:off x="6429388" y="4000504"/>
            <a:ext cx="785818" cy="461665"/>
          </a:xfrm>
          <a:prstGeom prst="rect">
            <a:avLst/>
          </a:prstGeom>
          <a:noFill/>
        </p:spPr>
        <p:txBody>
          <a:bodyPr wrap="square" rtlCol="0">
            <a:spAutoFit/>
          </a:bodyPr>
          <a:lstStyle/>
          <a:p>
            <a:r>
              <a:rPr lang="ru-RU" sz="2400" dirty="0" smtClean="0"/>
              <a:t>   5</a:t>
            </a:r>
            <a:endParaRPr lang="ru-RU" sz="2400" dirty="0"/>
          </a:p>
        </p:txBody>
      </p:sp>
      <p:sp>
        <p:nvSpPr>
          <p:cNvPr id="36" name="TextBox 35"/>
          <p:cNvSpPr txBox="1"/>
          <p:nvPr/>
        </p:nvSpPr>
        <p:spPr>
          <a:xfrm>
            <a:off x="6858016" y="5072074"/>
            <a:ext cx="785818" cy="461665"/>
          </a:xfrm>
          <a:prstGeom prst="rect">
            <a:avLst/>
          </a:prstGeom>
          <a:noFill/>
        </p:spPr>
        <p:txBody>
          <a:bodyPr wrap="square" rtlCol="0">
            <a:spAutoFit/>
          </a:bodyPr>
          <a:lstStyle/>
          <a:p>
            <a:r>
              <a:rPr lang="ru-RU" sz="2400" dirty="0" smtClean="0"/>
              <a:t>   6</a:t>
            </a:r>
            <a:endParaRPr lang="ru-RU"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Теорема 2 в.н. </a:t>
            </a:r>
            <a:r>
              <a:rPr lang="ru-RU" dirty="0" err="1" smtClean="0"/>
              <a:t>буркова</a:t>
            </a:r>
            <a:endParaRPr lang="ru-RU" dirty="0"/>
          </a:p>
        </p:txBody>
      </p:sp>
      <p:sp>
        <p:nvSpPr>
          <p:cNvPr id="3" name="Содержимое 2"/>
          <p:cNvSpPr>
            <a:spLocks noGrp="1"/>
          </p:cNvSpPr>
          <p:nvPr>
            <p:ph idx="1"/>
          </p:nvPr>
        </p:nvSpPr>
        <p:spPr>
          <a:xfrm>
            <a:off x="304800" y="1285860"/>
            <a:ext cx="8686800" cy="4794265"/>
          </a:xfrm>
        </p:spPr>
        <p:txBody>
          <a:bodyPr>
            <a:noAutofit/>
          </a:bodyPr>
          <a:lstStyle/>
          <a:p>
            <a:r>
              <a:rPr lang="ru-RU" sz="4400" dirty="0" smtClean="0"/>
              <a:t>На планарных ориентированных взвешенных ориентированных </a:t>
            </a:r>
            <a:r>
              <a:rPr lang="ru-RU" sz="4400" dirty="0" err="1" smtClean="0"/>
              <a:t>сильносвязных</a:t>
            </a:r>
            <a:r>
              <a:rPr lang="ru-RU" sz="4400" dirty="0" smtClean="0"/>
              <a:t> графах величина максимальной циркуляции всегда </a:t>
            </a:r>
            <a:r>
              <a:rPr lang="ru-RU" sz="4400" dirty="0" err="1" smtClean="0"/>
              <a:t>целочисленна</a:t>
            </a:r>
            <a:r>
              <a:rPr lang="ru-RU" sz="4400" dirty="0" smtClean="0"/>
              <a:t> и равна величине минимального разреза.</a:t>
            </a:r>
            <a:endParaRPr lang="ru-RU" sz="4400"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самостоятельно</a:t>
            </a:r>
            <a:endParaRPr lang="ru-RU" dirty="0"/>
          </a:p>
        </p:txBody>
      </p:sp>
      <p:sp>
        <p:nvSpPr>
          <p:cNvPr id="3" name="Содержимое 2"/>
          <p:cNvSpPr>
            <a:spLocks noGrp="1"/>
          </p:cNvSpPr>
          <p:nvPr>
            <p:ph idx="1"/>
          </p:nvPr>
        </p:nvSpPr>
        <p:spPr>
          <a:xfrm>
            <a:off x="304800" y="1554162"/>
            <a:ext cx="8686800" cy="5018110"/>
          </a:xfrm>
        </p:spPr>
        <p:txBody>
          <a:bodyPr/>
          <a:lstStyle/>
          <a:p>
            <a:r>
              <a:rPr lang="ru-RU" dirty="0" smtClean="0"/>
              <a:t>Пользуясь теоремой 2 В.Н. Буркова определить величину минимального разреза на планарном графе </a:t>
            </a:r>
            <a:r>
              <a:rPr lang="en-US" dirty="0" smtClean="0"/>
              <a:t>G(X,U):</a:t>
            </a:r>
          </a:p>
          <a:p>
            <a:r>
              <a:rPr lang="en-US" dirty="0" smtClean="0"/>
              <a:t>                               </a:t>
            </a:r>
            <a:r>
              <a:rPr lang="en-US" sz="2400" dirty="0" smtClean="0"/>
              <a:t>1</a:t>
            </a:r>
            <a:endParaRPr lang="en-US" dirty="0" smtClean="0"/>
          </a:p>
          <a:p>
            <a:endParaRPr lang="en-US" dirty="0" smtClean="0"/>
          </a:p>
          <a:p>
            <a:r>
              <a:rPr lang="en-US" sz="2400" dirty="0" smtClean="0"/>
              <a:t>              1     1      1                          1          1     </a:t>
            </a:r>
          </a:p>
          <a:p>
            <a:r>
              <a:rPr lang="en-US" sz="2400" dirty="0" smtClean="0"/>
              <a:t>                                          </a:t>
            </a:r>
            <a:r>
              <a:rPr lang="en-US" sz="2000" dirty="0" smtClean="0"/>
              <a:t>1</a:t>
            </a:r>
            <a:endParaRPr lang="en-US" sz="2400" dirty="0" smtClean="0"/>
          </a:p>
          <a:p>
            <a:r>
              <a:rPr lang="en-US" sz="2400" dirty="0" smtClean="0"/>
              <a:t>                                   1          1</a:t>
            </a:r>
            <a:endParaRPr lang="ru-RU" sz="2400"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22</a:t>
            </a:fld>
            <a:endParaRPr lang="ru-RU"/>
          </a:p>
        </p:txBody>
      </p:sp>
      <p:sp>
        <p:nvSpPr>
          <p:cNvPr id="5" name="Овал 4"/>
          <p:cNvSpPr/>
          <p:nvPr/>
        </p:nvSpPr>
        <p:spPr>
          <a:xfrm>
            <a:off x="2285984" y="3357562"/>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2285984" y="4786322"/>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5143504" y="4714884"/>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3643306" y="5715016"/>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5143504" y="3357562"/>
            <a:ext cx="64294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Прямая со стрелкой 10"/>
          <p:cNvCxnSpPr>
            <a:stCxn id="9" idx="4"/>
            <a:endCxn id="7" idx="0"/>
          </p:cNvCxnSpPr>
          <p:nvPr/>
        </p:nvCxnSpPr>
        <p:spPr>
          <a:xfrm rot="5400000">
            <a:off x="5036347" y="4286256"/>
            <a:ext cx="857256"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7" idx="3"/>
            <a:endCxn id="8" idx="7"/>
          </p:cNvCxnSpPr>
          <p:nvPr/>
        </p:nvCxnSpPr>
        <p:spPr>
          <a:xfrm rot="5400000">
            <a:off x="4391610" y="4942198"/>
            <a:ext cx="646532" cy="10455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8" idx="1"/>
            <a:endCxn id="6" idx="5"/>
          </p:cNvCxnSpPr>
          <p:nvPr/>
        </p:nvCxnSpPr>
        <p:spPr>
          <a:xfrm rot="16200000" flipV="1">
            <a:off x="2998569" y="5049355"/>
            <a:ext cx="575094" cy="9026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6" idx="0"/>
            <a:endCxn id="5" idx="4"/>
          </p:cNvCxnSpPr>
          <p:nvPr/>
        </p:nvCxnSpPr>
        <p:spPr>
          <a:xfrm rot="5400000" flipH="1" flipV="1">
            <a:off x="2143108" y="4321975"/>
            <a:ext cx="928694"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5" idx="6"/>
            <a:endCxn id="9" idx="2"/>
          </p:cNvCxnSpPr>
          <p:nvPr/>
        </p:nvCxnSpPr>
        <p:spPr>
          <a:xfrm>
            <a:off x="2928926" y="3607595"/>
            <a:ext cx="221457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9" idx="3"/>
            <a:endCxn id="6" idx="7"/>
          </p:cNvCxnSpPr>
          <p:nvPr/>
        </p:nvCxnSpPr>
        <p:spPr>
          <a:xfrm rot="5400000">
            <a:off x="3498635" y="3120529"/>
            <a:ext cx="1075160" cy="24028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6" idx="6"/>
            <a:endCxn id="7" idx="2"/>
          </p:cNvCxnSpPr>
          <p:nvPr/>
        </p:nvCxnSpPr>
        <p:spPr>
          <a:xfrm flipV="1">
            <a:off x="2928926" y="4964917"/>
            <a:ext cx="2214578" cy="714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Соединительная линия уступом 27"/>
          <p:cNvCxnSpPr>
            <a:stCxn id="5" idx="2"/>
            <a:endCxn id="8" idx="2"/>
          </p:cNvCxnSpPr>
          <p:nvPr/>
        </p:nvCxnSpPr>
        <p:spPr>
          <a:xfrm rot="10800000" flipH="1" flipV="1">
            <a:off x="2285984" y="3607595"/>
            <a:ext cx="1357322" cy="2357454"/>
          </a:xfrm>
          <a:prstGeom prst="bentConnector3">
            <a:avLst>
              <a:gd name="adj1" fmla="val -1684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5984" y="4786322"/>
            <a:ext cx="714380" cy="400110"/>
          </a:xfrm>
          <a:prstGeom prst="rect">
            <a:avLst/>
          </a:prstGeom>
          <a:noFill/>
        </p:spPr>
        <p:txBody>
          <a:bodyPr wrap="square" rtlCol="0">
            <a:spAutoFit/>
          </a:bodyPr>
          <a:lstStyle/>
          <a:p>
            <a:r>
              <a:rPr lang="en-US" sz="2000" dirty="0" smtClean="0"/>
              <a:t>   1</a:t>
            </a:r>
            <a:endParaRPr lang="ru-RU" sz="2000" dirty="0"/>
          </a:p>
        </p:txBody>
      </p:sp>
      <p:sp>
        <p:nvSpPr>
          <p:cNvPr id="32" name="TextBox 31"/>
          <p:cNvSpPr txBox="1"/>
          <p:nvPr/>
        </p:nvSpPr>
        <p:spPr>
          <a:xfrm>
            <a:off x="3571868" y="5715016"/>
            <a:ext cx="714380" cy="400110"/>
          </a:xfrm>
          <a:prstGeom prst="rect">
            <a:avLst/>
          </a:prstGeom>
          <a:noFill/>
        </p:spPr>
        <p:txBody>
          <a:bodyPr wrap="square" rtlCol="0">
            <a:spAutoFit/>
          </a:bodyPr>
          <a:lstStyle/>
          <a:p>
            <a:r>
              <a:rPr lang="en-US" sz="2000" dirty="0" smtClean="0"/>
              <a:t>    5</a:t>
            </a:r>
            <a:endParaRPr lang="ru-RU" sz="2000" dirty="0"/>
          </a:p>
        </p:txBody>
      </p:sp>
      <p:sp>
        <p:nvSpPr>
          <p:cNvPr id="33" name="TextBox 32"/>
          <p:cNvSpPr txBox="1"/>
          <p:nvPr/>
        </p:nvSpPr>
        <p:spPr>
          <a:xfrm>
            <a:off x="5072066" y="4714884"/>
            <a:ext cx="714380" cy="400110"/>
          </a:xfrm>
          <a:prstGeom prst="rect">
            <a:avLst/>
          </a:prstGeom>
          <a:noFill/>
        </p:spPr>
        <p:txBody>
          <a:bodyPr wrap="square" rtlCol="0">
            <a:spAutoFit/>
          </a:bodyPr>
          <a:lstStyle/>
          <a:p>
            <a:r>
              <a:rPr lang="en-US" sz="2000" dirty="0" smtClean="0"/>
              <a:t>   4</a:t>
            </a:r>
            <a:endParaRPr lang="ru-RU" sz="2000" dirty="0"/>
          </a:p>
        </p:txBody>
      </p:sp>
      <p:sp>
        <p:nvSpPr>
          <p:cNvPr id="34" name="TextBox 33"/>
          <p:cNvSpPr txBox="1"/>
          <p:nvPr/>
        </p:nvSpPr>
        <p:spPr>
          <a:xfrm>
            <a:off x="5072066" y="3357562"/>
            <a:ext cx="714380" cy="400110"/>
          </a:xfrm>
          <a:prstGeom prst="rect">
            <a:avLst/>
          </a:prstGeom>
          <a:noFill/>
        </p:spPr>
        <p:txBody>
          <a:bodyPr wrap="square" rtlCol="0">
            <a:spAutoFit/>
          </a:bodyPr>
          <a:lstStyle/>
          <a:p>
            <a:r>
              <a:rPr lang="en-US" sz="2000" dirty="0" smtClean="0"/>
              <a:t>   3</a:t>
            </a:r>
            <a:endParaRPr lang="ru-RU" sz="2000" dirty="0"/>
          </a:p>
        </p:txBody>
      </p:sp>
      <p:sp>
        <p:nvSpPr>
          <p:cNvPr id="35" name="TextBox 34"/>
          <p:cNvSpPr txBox="1"/>
          <p:nvPr/>
        </p:nvSpPr>
        <p:spPr>
          <a:xfrm>
            <a:off x="2214546" y="3357562"/>
            <a:ext cx="714380" cy="400110"/>
          </a:xfrm>
          <a:prstGeom prst="rect">
            <a:avLst/>
          </a:prstGeom>
          <a:noFill/>
        </p:spPr>
        <p:txBody>
          <a:bodyPr wrap="square" rtlCol="0">
            <a:spAutoFit/>
          </a:bodyPr>
          <a:lstStyle/>
          <a:p>
            <a:r>
              <a:rPr lang="en-US" sz="2000" dirty="0" smtClean="0"/>
              <a:t>   2</a:t>
            </a:r>
            <a:endParaRPr lang="ru-RU" sz="2000" dirty="0"/>
          </a:p>
        </p:txBody>
      </p:sp>
      <p:cxnSp>
        <p:nvCxnSpPr>
          <p:cNvPr id="37" name="Соединительная линия уступом 36"/>
          <p:cNvCxnSpPr>
            <a:stCxn id="32" idx="3"/>
            <a:endCxn id="34" idx="3"/>
          </p:cNvCxnSpPr>
          <p:nvPr/>
        </p:nvCxnSpPr>
        <p:spPr>
          <a:xfrm flipV="1">
            <a:off x="4286248" y="3557617"/>
            <a:ext cx="1500198" cy="2357454"/>
          </a:xfrm>
          <a:prstGeom prst="bentConnector3">
            <a:avLst>
              <a:gd name="adj1" fmla="val 115238"/>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686800" cy="838200"/>
          </a:xfrm>
        </p:spPr>
        <p:txBody>
          <a:bodyPr/>
          <a:lstStyle/>
          <a:p>
            <a:pPr algn="ctr"/>
            <a:r>
              <a:rPr lang="ru-RU" dirty="0" smtClean="0"/>
              <a:t>Экономический характер задачи</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3</a:t>
            </a:fld>
            <a:endParaRPr lang="ru-RU"/>
          </a:p>
        </p:txBody>
      </p:sp>
      <p:sp>
        <p:nvSpPr>
          <p:cNvPr id="5" name="TextBox 4"/>
          <p:cNvSpPr txBox="1"/>
          <p:nvPr/>
        </p:nvSpPr>
        <p:spPr>
          <a:xfrm>
            <a:off x="428596" y="1164134"/>
            <a:ext cx="8501122" cy="5262979"/>
          </a:xfrm>
          <a:prstGeom prst="rect">
            <a:avLst/>
          </a:prstGeom>
          <a:noFill/>
        </p:spPr>
        <p:txBody>
          <a:bodyPr wrap="square" rtlCol="0">
            <a:spAutoFit/>
          </a:bodyPr>
          <a:lstStyle/>
          <a:p>
            <a:r>
              <a:rPr lang="ru-RU" sz="2800" b="1" dirty="0" smtClean="0"/>
              <a:t>Отладка блоков электронных схем осуществляется в порядке, позволяющем использовать уже проверенные и исправные блоки при тестировании еще непроверенных. При этом сигналы, поступающие по контурам обратной связи от еще непроверенных блоков, генерируются специальной аппаратурой. Если известна стоимость дополнительной аппаратуры, генерирующей разного рода сигналы, то естественна постановка задачи, в которой требуется такая организация тестирования и отладки электронных схем, при которой затраты на добавочную аппаратуру были бы минимальны. </a:t>
            </a:r>
            <a:endParaRPr lang="ru-RU"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900"/>
            <a:ext cx="8286808" cy="1283612"/>
          </a:xfrm>
        </p:spPr>
        <p:txBody>
          <a:bodyPr/>
          <a:lstStyle/>
          <a:p>
            <a:pPr algn="ctr"/>
            <a:r>
              <a:rPr lang="ru-RU" b="1" dirty="0" smtClean="0"/>
              <a:t>Содержательная постановка задачи</a:t>
            </a:r>
            <a:endParaRPr lang="ru-RU" b="1" dirty="0"/>
          </a:p>
        </p:txBody>
      </p:sp>
      <p:sp>
        <p:nvSpPr>
          <p:cNvPr id="3" name="Содержимое 2"/>
          <p:cNvSpPr>
            <a:spLocks noGrp="1"/>
          </p:cNvSpPr>
          <p:nvPr>
            <p:ph idx="1"/>
          </p:nvPr>
        </p:nvSpPr>
        <p:spPr/>
        <p:txBody>
          <a:bodyPr>
            <a:normAutofit/>
          </a:bodyPr>
          <a:lstStyle/>
          <a:p>
            <a:pPr>
              <a:buNone/>
            </a:pPr>
            <a:r>
              <a:rPr lang="ru-RU" dirty="0" smtClean="0"/>
              <a:t>   На взвешенном </a:t>
            </a:r>
            <a:r>
              <a:rPr lang="ru-RU" dirty="0" err="1" smtClean="0"/>
              <a:t>бисвязном</a:t>
            </a:r>
            <a:r>
              <a:rPr lang="ru-RU" dirty="0" smtClean="0"/>
              <a:t> ориентированном графе требуется выделить такое подмножество дуг, для которого справедливо:</a:t>
            </a:r>
          </a:p>
          <a:p>
            <a:r>
              <a:rPr lang="ru-RU" dirty="0" smtClean="0"/>
              <a:t>1. Удаление дуг выделенного подмножества разрывает на графе все контуры.</a:t>
            </a:r>
          </a:p>
          <a:p>
            <a:r>
              <a:rPr lang="ru-RU" dirty="0" smtClean="0"/>
              <a:t>2. Суммарный вес дуг выделенного подмножества минимален.  </a:t>
            </a:r>
            <a:endParaRPr lang="ru-RU"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4</a:t>
            </a:fld>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429684" cy="1428760"/>
          </a:xfrm>
        </p:spPr>
        <p:txBody>
          <a:bodyPr>
            <a:normAutofit fontScale="90000"/>
          </a:bodyPr>
          <a:lstStyle/>
          <a:p>
            <a:pPr algn="ctr"/>
            <a:r>
              <a:rPr lang="ru-RU" b="1" dirty="0" err="1" smtClean="0"/>
              <a:t>Графовая</a:t>
            </a:r>
            <a:r>
              <a:rPr lang="ru-RU" b="1" dirty="0" smtClean="0"/>
              <a:t> интерпретация задачи о минимальном разрезе в </a:t>
            </a:r>
            <a:r>
              <a:rPr lang="ru-RU" b="1" dirty="0" err="1" smtClean="0"/>
              <a:t>бисвязном</a:t>
            </a:r>
            <a:r>
              <a:rPr lang="ru-RU" b="1" dirty="0" smtClean="0"/>
              <a:t> графе</a:t>
            </a:r>
            <a:endParaRPr lang="ru-RU" b="1" dirty="0"/>
          </a:p>
        </p:txBody>
      </p:sp>
      <p:sp>
        <p:nvSpPr>
          <p:cNvPr id="40" name="Номер слайда 39"/>
          <p:cNvSpPr>
            <a:spLocks noGrp="1"/>
          </p:cNvSpPr>
          <p:nvPr>
            <p:ph type="sldNum" sz="quarter" idx="12"/>
          </p:nvPr>
        </p:nvSpPr>
        <p:spPr/>
        <p:txBody>
          <a:bodyPr/>
          <a:lstStyle/>
          <a:p>
            <a:fld id="{5D34E055-25DC-4388-96CF-0D612130A87A}" type="slidenum">
              <a:rPr lang="ru-RU" smtClean="0"/>
              <a:pPr/>
              <a:t>5</a:t>
            </a:fld>
            <a:endParaRPr lang="ru-RU"/>
          </a:p>
        </p:txBody>
      </p:sp>
      <p:sp>
        <p:nvSpPr>
          <p:cNvPr id="4" name="Овал 3"/>
          <p:cNvSpPr/>
          <p:nvPr/>
        </p:nvSpPr>
        <p:spPr>
          <a:xfrm>
            <a:off x="2071670" y="257174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4429124" y="364331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4572000" y="185736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smtClean="0"/>
              <a:t>2</a:t>
            </a:r>
            <a:endParaRPr lang="ru-RU" sz="3200" dirty="0"/>
          </a:p>
        </p:txBody>
      </p:sp>
      <p:sp>
        <p:nvSpPr>
          <p:cNvPr id="8" name="Овал 7"/>
          <p:cNvSpPr/>
          <p:nvPr/>
        </p:nvSpPr>
        <p:spPr>
          <a:xfrm>
            <a:off x="4429124" y="5357826"/>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6715140" y="457200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2143108" y="4643446"/>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6643702" y="2500306"/>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 стрелкой 12"/>
          <p:cNvCxnSpPr>
            <a:stCxn id="7" idx="6"/>
            <a:endCxn id="11" idx="2"/>
          </p:cNvCxnSpPr>
          <p:nvPr/>
        </p:nvCxnSpPr>
        <p:spPr>
          <a:xfrm>
            <a:off x="5214942" y="2178835"/>
            <a:ext cx="1428760" cy="64294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11" idx="4"/>
          </p:cNvCxnSpPr>
          <p:nvPr/>
        </p:nvCxnSpPr>
        <p:spPr>
          <a:xfrm rot="16200000" flipH="1">
            <a:off x="6304371" y="3804049"/>
            <a:ext cx="1428762" cy="1071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9" idx="3"/>
            <a:endCxn id="8" idx="6"/>
          </p:cNvCxnSpPr>
          <p:nvPr/>
        </p:nvCxnSpPr>
        <p:spPr>
          <a:xfrm rot="5400000">
            <a:off x="5661430" y="4531430"/>
            <a:ext cx="558504" cy="17372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8" idx="2"/>
            <a:endCxn id="10" idx="5"/>
          </p:cNvCxnSpPr>
          <p:nvPr/>
        </p:nvCxnSpPr>
        <p:spPr>
          <a:xfrm rot="10800000">
            <a:off x="2691894" y="5192231"/>
            <a:ext cx="1737231" cy="4870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0" idx="0"/>
            <a:endCxn id="4" idx="4"/>
          </p:cNvCxnSpPr>
          <p:nvPr/>
        </p:nvCxnSpPr>
        <p:spPr>
          <a:xfrm rot="16200000" flipV="1">
            <a:off x="1714480" y="3893347"/>
            <a:ext cx="1428760" cy="71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48" idx="3"/>
            <a:endCxn id="7" idx="2"/>
          </p:cNvCxnSpPr>
          <p:nvPr/>
        </p:nvCxnSpPr>
        <p:spPr>
          <a:xfrm flipV="1">
            <a:off x="2714612" y="2178835"/>
            <a:ext cx="1857388" cy="68529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10" idx="7"/>
            <a:endCxn id="6" idx="2"/>
          </p:cNvCxnSpPr>
          <p:nvPr/>
        </p:nvCxnSpPr>
        <p:spPr>
          <a:xfrm rot="5400000" flipH="1" flipV="1">
            <a:off x="3174099" y="3482579"/>
            <a:ext cx="772818" cy="1737231"/>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6" idx="2"/>
            <a:endCxn id="4" idx="6"/>
          </p:cNvCxnSpPr>
          <p:nvPr/>
        </p:nvCxnSpPr>
        <p:spPr>
          <a:xfrm rot="10800000">
            <a:off x="2714612" y="2893215"/>
            <a:ext cx="1714512" cy="10715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9" idx="2"/>
            <a:endCxn id="6" idx="6"/>
          </p:cNvCxnSpPr>
          <p:nvPr/>
        </p:nvCxnSpPr>
        <p:spPr>
          <a:xfrm rot="10800000">
            <a:off x="5072066" y="3964785"/>
            <a:ext cx="1643074" cy="92869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6" idx="6"/>
            <a:endCxn id="11" idx="3"/>
          </p:cNvCxnSpPr>
          <p:nvPr/>
        </p:nvCxnSpPr>
        <p:spPr>
          <a:xfrm flipV="1">
            <a:off x="5072066" y="3049091"/>
            <a:ext cx="1665793" cy="91569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stCxn id="7" idx="4"/>
            <a:endCxn id="6" idx="0"/>
          </p:cNvCxnSpPr>
          <p:nvPr/>
        </p:nvCxnSpPr>
        <p:spPr>
          <a:xfrm rot="5400000">
            <a:off x="4250529" y="3000372"/>
            <a:ext cx="1143008" cy="142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p:nvPr/>
        </p:nvCxnSpPr>
        <p:spPr>
          <a:xfrm rot="5400000">
            <a:off x="4037009" y="4821247"/>
            <a:ext cx="1214446" cy="1588"/>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14546" y="2571744"/>
            <a:ext cx="500066" cy="584775"/>
          </a:xfrm>
          <a:prstGeom prst="rect">
            <a:avLst/>
          </a:prstGeom>
          <a:noFill/>
        </p:spPr>
        <p:txBody>
          <a:bodyPr wrap="square" rtlCol="0">
            <a:spAutoFit/>
          </a:bodyPr>
          <a:lstStyle/>
          <a:p>
            <a:r>
              <a:rPr lang="ru-RU" sz="3200" b="1" dirty="0" smtClean="0">
                <a:solidFill>
                  <a:schemeClr val="bg1"/>
                </a:solidFill>
              </a:rPr>
              <a:t>1</a:t>
            </a:r>
            <a:endParaRPr lang="ru-RU" sz="3200" b="1" dirty="0">
              <a:solidFill>
                <a:schemeClr val="bg1"/>
              </a:solidFill>
            </a:endParaRPr>
          </a:p>
        </p:txBody>
      </p:sp>
      <p:sp>
        <p:nvSpPr>
          <p:cNvPr id="49" name="TextBox 48"/>
          <p:cNvSpPr txBox="1"/>
          <p:nvPr/>
        </p:nvSpPr>
        <p:spPr>
          <a:xfrm>
            <a:off x="4572000" y="1857364"/>
            <a:ext cx="571504" cy="584775"/>
          </a:xfrm>
          <a:prstGeom prst="rect">
            <a:avLst/>
          </a:prstGeom>
          <a:noFill/>
        </p:spPr>
        <p:txBody>
          <a:bodyPr wrap="square" rtlCol="0">
            <a:spAutoFit/>
          </a:bodyPr>
          <a:lstStyle/>
          <a:p>
            <a:r>
              <a:rPr lang="ru-RU" sz="3200" b="1" dirty="0" smtClean="0">
                <a:solidFill>
                  <a:schemeClr val="bg1"/>
                </a:solidFill>
              </a:rPr>
              <a:t>  </a:t>
            </a:r>
            <a:endParaRPr lang="ru-RU" sz="3200" b="1" dirty="0">
              <a:solidFill>
                <a:schemeClr val="bg1"/>
              </a:solidFill>
            </a:endParaRPr>
          </a:p>
        </p:txBody>
      </p:sp>
      <p:sp>
        <p:nvSpPr>
          <p:cNvPr id="50" name="TextBox 49"/>
          <p:cNvSpPr txBox="1"/>
          <p:nvPr/>
        </p:nvSpPr>
        <p:spPr>
          <a:xfrm>
            <a:off x="4572000" y="3643314"/>
            <a:ext cx="571504" cy="584775"/>
          </a:xfrm>
          <a:prstGeom prst="rect">
            <a:avLst/>
          </a:prstGeom>
          <a:noFill/>
        </p:spPr>
        <p:txBody>
          <a:bodyPr wrap="square" rtlCol="0">
            <a:spAutoFit/>
          </a:bodyPr>
          <a:lstStyle/>
          <a:p>
            <a:r>
              <a:rPr lang="ru-RU" sz="3200" b="1" dirty="0" smtClean="0">
                <a:solidFill>
                  <a:schemeClr val="bg1"/>
                </a:solidFill>
              </a:rPr>
              <a:t>7</a:t>
            </a:r>
            <a:endParaRPr lang="ru-RU" sz="3200" b="1" dirty="0">
              <a:solidFill>
                <a:schemeClr val="bg1"/>
              </a:solidFill>
            </a:endParaRPr>
          </a:p>
        </p:txBody>
      </p:sp>
      <p:sp>
        <p:nvSpPr>
          <p:cNvPr id="51" name="TextBox 50"/>
          <p:cNvSpPr txBox="1"/>
          <p:nvPr/>
        </p:nvSpPr>
        <p:spPr>
          <a:xfrm>
            <a:off x="6715140" y="4500570"/>
            <a:ext cx="571504" cy="584775"/>
          </a:xfrm>
          <a:prstGeom prst="rect">
            <a:avLst/>
          </a:prstGeom>
          <a:noFill/>
        </p:spPr>
        <p:txBody>
          <a:bodyPr wrap="square" rtlCol="0">
            <a:spAutoFit/>
          </a:bodyPr>
          <a:lstStyle/>
          <a:p>
            <a:r>
              <a:rPr lang="ru-RU" sz="3200" b="1" dirty="0" smtClean="0">
                <a:solidFill>
                  <a:schemeClr val="bg1"/>
                </a:solidFill>
              </a:rPr>
              <a:t> 4</a:t>
            </a:r>
            <a:endParaRPr lang="ru-RU" sz="3200" b="1" dirty="0">
              <a:solidFill>
                <a:schemeClr val="bg1"/>
              </a:solidFill>
            </a:endParaRPr>
          </a:p>
        </p:txBody>
      </p:sp>
      <p:sp>
        <p:nvSpPr>
          <p:cNvPr id="52" name="TextBox 51"/>
          <p:cNvSpPr txBox="1"/>
          <p:nvPr/>
        </p:nvSpPr>
        <p:spPr>
          <a:xfrm>
            <a:off x="6643702" y="2500306"/>
            <a:ext cx="571504" cy="584775"/>
          </a:xfrm>
          <a:prstGeom prst="rect">
            <a:avLst/>
          </a:prstGeom>
          <a:noFill/>
        </p:spPr>
        <p:txBody>
          <a:bodyPr wrap="square" rtlCol="0">
            <a:spAutoFit/>
          </a:bodyPr>
          <a:lstStyle/>
          <a:p>
            <a:r>
              <a:rPr lang="ru-RU" sz="3200" b="1" dirty="0" smtClean="0">
                <a:solidFill>
                  <a:schemeClr val="bg1"/>
                </a:solidFill>
              </a:rPr>
              <a:t> 3</a:t>
            </a:r>
            <a:endParaRPr lang="ru-RU" sz="3200" b="1" dirty="0">
              <a:solidFill>
                <a:schemeClr val="bg1"/>
              </a:solidFill>
            </a:endParaRPr>
          </a:p>
        </p:txBody>
      </p:sp>
      <p:sp>
        <p:nvSpPr>
          <p:cNvPr id="53" name="TextBox 52"/>
          <p:cNvSpPr txBox="1"/>
          <p:nvPr/>
        </p:nvSpPr>
        <p:spPr>
          <a:xfrm>
            <a:off x="4500562" y="5357826"/>
            <a:ext cx="642942" cy="584775"/>
          </a:xfrm>
          <a:prstGeom prst="rect">
            <a:avLst/>
          </a:prstGeom>
          <a:noFill/>
        </p:spPr>
        <p:txBody>
          <a:bodyPr wrap="square" rtlCol="0">
            <a:spAutoFit/>
          </a:bodyPr>
          <a:lstStyle/>
          <a:p>
            <a:r>
              <a:rPr lang="ru-RU" sz="3200" b="1" dirty="0" smtClean="0">
                <a:solidFill>
                  <a:schemeClr val="bg1"/>
                </a:solidFill>
              </a:rPr>
              <a:t> 5</a:t>
            </a:r>
            <a:endParaRPr lang="ru-RU" sz="3200" b="1" dirty="0">
              <a:solidFill>
                <a:schemeClr val="bg1"/>
              </a:solidFill>
            </a:endParaRPr>
          </a:p>
        </p:txBody>
      </p:sp>
      <p:sp>
        <p:nvSpPr>
          <p:cNvPr id="54" name="TextBox 53"/>
          <p:cNvSpPr txBox="1"/>
          <p:nvPr/>
        </p:nvSpPr>
        <p:spPr>
          <a:xfrm>
            <a:off x="2143108" y="4643446"/>
            <a:ext cx="714380" cy="584775"/>
          </a:xfrm>
          <a:prstGeom prst="rect">
            <a:avLst/>
          </a:prstGeom>
          <a:noFill/>
        </p:spPr>
        <p:txBody>
          <a:bodyPr wrap="square" rtlCol="0">
            <a:spAutoFit/>
          </a:bodyPr>
          <a:lstStyle/>
          <a:p>
            <a:r>
              <a:rPr lang="ru-RU" sz="3200" b="1" dirty="0" smtClean="0">
                <a:solidFill>
                  <a:schemeClr val="bg1"/>
                </a:solidFill>
              </a:rPr>
              <a:t> 6</a:t>
            </a:r>
            <a:endParaRPr lang="ru-RU" sz="3200" b="1" dirty="0">
              <a:solidFill>
                <a:schemeClr val="bg1"/>
              </a:solidFill>
            </a:endParaRPr>
          </a:p>
        </p:txBody>
      </p:sp>
      <p:cxnSp>
        <p:nvCxnSpPr>
          <p:cNvPr id="56" name="Прямая со стрелкой 55"/>
          <p:cNvCxnSpPr>
            <a:stCxn id="7" idx="5"/>
          </p:cNvCxnSpPr>
          <p:nvPr/>
        </p:nvCxnSpPr>
        <p:spPr>
          <a:xfrm rot="16200000" flipH="1">
            <a:off x="4835033" y="2691900"/>
            <a:ext cx="2237297" cy="1665793"/>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rot="5400000">
            <a:off x="2464579" y="2536025"/>
            <a:ext cx="2357454" cy="20002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p:nvPr/>
        </p:nvCxnSpPr>
        <p:spPr>
          <a:xfrm rot="16200000" flipV="1">
            <a:off x="2500300" y="3286125"/>
            <a:ext cx="2286015" cy="20002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p:cNvCxnSpPr/>
          <p:nvPr/>
        </p:nvCxnSpPr>
        <p:spPr>
          <a:xfrm rot="5400000" flipH="1" flipV="1">
            <a:off x="4750596" y="3321842"/>
            <a:ext cx="2286015" cy="17859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p:cNvCxnSpPr/>
          <p:nvPr/>
        </p:nvCxnSpPr>
        <p:spPr>
          <a:xfrm rot="10800000">
            <a:off x="2714612" y="4857760"/>
            <a:ext cx="4000528" cy="142876"/>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2" name="Прямая со стрелкой 71"/>
          <p:cNvCxnSpPr/>
          <p:nvPr/>
        </p:nvCxnSpPr>
        <p:spPr>
          <a:xfrm rot="5400000">
            <a:off x="4322761" y="4821247"/>
            <a:ext cx="12144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p:cNvCxnSpPr>
            <a:endCxn id="9" idx="7"/>
          </p:cNvCxnSpPr>
          <p:nvPr/>
        </p:nvCxnSpPr>
        <p:spPr>
          <a:xfrm rot="16200000" flipH="1">
            <a:off x="6407463" y="3809702"/>
            <a:ext cx="1593561" cy="119363"/>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500034" y="5903893"/>
            <a:ext cx="8501122" cy="523220"/>
          </a:xfrm>
          <a:prstGeom prst="rect">
            <a:avLst/>
          </a:prstGeom>
          <a:noFill/>
        </p:spPr>
        <p:txBody>
          <a:bodyPr wrap="square" rtlCol="0">
            <a:spAutoFit/>
          </a:bodyPr>
          <a:lstStyle/>
          <a:p>
            <a:r>
              <a:rPr lang="ru-RU" sz="2800" dirty="0" smtClean="0">
                <a:latin typeface="Times New Roman" pitchFamily="18" charset="0"/>
                <a:cs typeface="Times New Roman" pitchFamily="18" charset="0"/>
              </a:rPr>
              <a:t>Красным цветом выделены дуги одного из разрезов.</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285728"/>
            <a:ext cx="7772400" cy="914400"/>
          </a:xfrm>
        </p:spPr>
        <p:txBody>
          <a:bodyPr/>
          <a:lstStyle/>
          <a:p>
            <a:pPr algn="ctr"/>
            <a:r>
              <a:rPr lang="ru-RU" b="1" dirty="0" smtClean="0"/>
              <a:t>Обозначения и определения</a:t>
            </a:r>
            <a:endParaRPr lang="ru-RU" b="1" dirty="0"/>
          </a:p>
        </p:txBody>
      </p:sp>
      <p:graphicFrame>
        <p:nvGraphicFramePr>
          <p:cNvPr id="4" name="Содержимое 3"/>
          <p:cNvGraphicFramePr>
            <a:graphicFrameLocks noGrp="1" noChangeAspect="1"/>
          </p:cNvGraphicFramePr>
          <p:nvPr>
            <p:ph idx="1"/>
          </p:nvPr>
        </p:nvGraphicFramePr>
        <p:xfrm>
          <a:off x="1214414" y="1285860"/>
          <a:ext cx="6867525" cy="5214938"/>
        </p:xfrm>
        <a:graphic>
          <a:graphicData uri="http://schemas.openxmlformats.org/presentationml/2006/ole">
            <mc:AlternateContent xmlns:mc="http://schemas.openxmlformats.org/markup-compatibility/2006">
              <mc:Choice xmlns:v="urn:schemas-microsoft-com:vml" Requires="v">
                <p:oleObj spid="_x0000_s2051" name="Формула" r:id="rId3" imgW="2692080" imgH="2044440" progId="Equation.3">
                  <p:embed/>
                </p:oleObj>
              </mc:Choice>
              <mc:Fallback>
                <p:oleObj name="Формула" r:id="rId3" imgW="2692080" imgH="2044440" progId="Equation.3">
                  <p:embed/>
                  <p:pic>
                    <p:nvPicPr>
                      <p:cNvPr id="0" name="Содержимое 3" descr="Пергамент"/>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285860"/>
                        <a:ext cx="6867525" cy="5214938"/>
                      </a:xfrm>
                      <a:prstGeom prst="rect">
                        <a:avLst/>
                      </a:prstGeom>
                      <a:blipFill dpi="0" rotWithShape="0">
                        <a:blip r:embed="rId5"/>
                        <a:srcRect/>
                        <a:tile tx="0" ty="0" sx="100000" sy="100000" flip="none" algn="tl"/>
                      </a:blipFill>
                    </p:spPr>
                  </p:pic>
                </p:oleObj>
              </mc:Fallback>
            </mc:AlternateContent>
          </a:graphicData>
        </a:graphic>
      </p:graphicFrame>
      <p:sp>
        <p:nvSpPr>
          <p:cNvPr id="5" name="Номер слайда 4"/>
          <p:cNvSpPr>
            <a:spLocks noGrp="1"/>
          </p:cNvSpPr>
          <p:nvPr>
            <p:ph type="sldNum" sz="quarter" idx="12"/>
          </p:nvPr>
        </p:nvSpPr>
        <p:spPr/>
        <p:txBody>
          <a:bodyPr/>
          <a:lstStyle/>
          <a:p>
            <a:fld id="{5D34E055-25DC-4388-96CF-0D612130A87A}" type="slidenum">
              <a:rPr lang="ru-RU" smtClean="0"/>
              <a:pPr/>
              <a:t>6</a:t>
            </a:fld>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501122" cy="1571636"/>
          </a:xfrm>
        </p:spPr>
        <p:txBody>
          <a:bodyPr>
            <a:normAutofit fontScale="90000"/>
          </a:bodyPr>
          <a:lstStyle/>
          <a:p>
            <a:pPr algn="ctr"/>
            <a:r>
              <a:rPr lang="ru-RU" dirty="0" smtClean="0"/>
              <a:t>Формальная постановка задачи о минимальном разрезе в </a:t>
            </a:r>
            <a:r>
              <a:rPr lang="ru-RU" dirty="0" err="1" smtClean="0"/>
              <a:t>бисвязном</a:t>
            </a:r>
            <a:r>
              <a:rPr lang="ru-RU" dirty="0" smtClean="0"/>
              <a:t> взвешенном графе</a:t>
            </a:r>
            <a:endParaRPr lang="ru-RU" dirty="0"/>
          </a:p>
        </p:txBody>
      </p:sp>
      <p:sp>
        <p:nvSpPr>
          <p:cNvPr id="6" name="Номер слайда 5"/>
          <p:cNvSpPr>
            <a:spLocks noGrp="1"/>
          </p:cNvSpPr>
          <p:nvPr>
            <p:ph type="sldNum" sz="quarter" idx="12"/>
          </p:nvPr>
        </p:nvSpPr>
        <p:spPr/>
        <p:txBody>
          <a:bodyPr/>
          <a:lstStyle/>
          <a:p>
            <a:fld id="{5D34E055-25DC-4388-96CF-0D612130A87A}" type="slidenum">
              <a:rPr lang="ru-RU" smtClean="0"/>
              <a:pPr/>
              <a:t>7</a:t>
            </a:fld>
            <a:endParaRPr lang="ru-RU"/>
          </a:p>
        </p:txBody>
      </p:sp>
      <p:graphicFrame>
        <p:nvGraphicFramePr>
          <p:cNvPr id="5" name="Содержимое 3"/>
          <p:cNvGraphicFramePr>
            <a:graphicFrameLocks noChangeAspect="1"/>
          </p:cNvGraphicFramePr>
          <p:nvPr/>
        </p:nvGraphicFramePr>
        <p:xfrm>
          <a:off x="714348" y="2143116"/>
          <a:ext cx="7540281" cy="4131661"/>
        </p:xfrm>
        <a:graphic>
          <a:graphicData uri="http://schemas.openxmlformats.org/presentationml/2006/ole">
            <mc:AlternateContent xmlns:mc="http://schemas.openxmlformats.org/markup-compatibility/2006">
              <mc:Choice xmlns:v="urn:schemas-microsoft-com:vml" Requires="v">
                <p:oleObj spid="_x0000_s1028" name="Формула" r:id="rId3" imgW="1854000" imgH="1015920" progId="Equation.3">
                  <p:embed/>
                </p:oleObj>
              </mc:Choice>
              <mc:Fallback>
                <p:oleObj name="Формула" r:id="rId3" imgW="1854000" imgH="1015920" progId="Equation.3">
                  <p:embed/>
                  <p:pic>
                    <p:nvPicPr>
                      <p:cNvPr id="0" name="Picture 3" descr="Пергамент"/>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2143116"/>
                        <a:ext cx="7540281" cy="4131661"/>
                      </a:xfrm>
                      <a:prstGeom prst="rect">
                        <a:avLst/>
                      </a:prstGeom>
                      <a:blipFill dpi="0" rotWithShape="0">
                        <a:blip r:embed="rId5"/>
                        <a:srcRect/>
                        <a:tile tx="0" ty="0" sx="100000" sy="100000" flip="none" algn="tl"/>
                      </a:blipFill>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142852"/>
            <a:ext cx="7772400" cy="1140736"/>
          </a:xfrm>
        </p:spPr>
        <p:txBody>
          <a:bodyPr/>
          <a:lstStyle/>
          <a:p>
            <a:pPr algn="ctr"/>
            <a:r>
              <a:rPr lang="ru-RU" sz="3200" b="1" dirty="0" smtClean="0"/>
              <a:t>ПРИМЕР 1: постановка задачи</a:t>
            </a:r>
            <a:endParaRPr lang="ru-RU" sz="3200" b="1" dirty="0"/>
          </a:p>
        </p:txBody>
      </p:sp>
      <p:sp>
        <p:nvSpPr>
          <p:cNvPr id="50" name="Номер слайда 49"/>
          <p:cNvSpPr>
            <a:spLocks noGrp="1"/>
          </p:cNvSpPr>
          <p:nvPr>
            <p:ph type="sldNum" sz="quarter" idx="12"/>
          </p:nvPr>
        </p:nvSpPr>
        <p:spPr/>
        <p:txBody>
          <a:bodyPr/>
          <a:lstStyle/>
          <a:p>
            <a:fld id="{5D34E055-25DC-4388-96CF-0D612130A87A}" type="slidenum">
              <a:rPr lang="ru-RU" smtClean="0"/>
              <a:pPr/>
              <a:t>8</a:t>
            </a:fld>
            <a:endParaRPr lang="ru-RU"/>
          </a:p>
        </p:txBody>
      </p:sp>
      <p:sp>
        <p:nvSpPr>
          <p:cNvPr id="5" name="Овал 4"/>
          <p:cNvSpPr/>
          <p:nvPr/>
        </p:nvSpPr>
        <p:spPr>
          <a:xfrm>
            <a:off x="2714612" y="221455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2714612" y="400050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1285852" y="400050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p:nvPr/>
        </p:nvSpPr>
        <p:spPr>
          <a:xfrm>
            <a:off x="1285852" y="2214554"/>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 стрелкой 15"/>
          <p:cNvCxnSpPr>
            <a:stCxn id="7" idx="0"/>
            <a:endCxn id="8" idx="4"/>
          </p:cNvCxnSpPr>
          <p:nvPr/>
        </p:nvCxnSpPr>
        <p:spPr>
          <a:xfrm rot="5400000" flipH="1" flipV="1">
            <a:off x="1035819" y="3429000"/>
            <a:ext cx="114300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8" idx="6"/>
            <a:endCxn id="5" idx="2"/>
          </p:cNvCxnSpPr>
          <p:nvPr/>
        </p:nvCxnSpPr>
        <p:spPr>
          <a:xfrm>
            <a:off x="1928794" y="2536025"/>
            <a:ext cx="78581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5" idx="4"/>
            <a:endCxn id="6" idx="0"/>
          </p:cNvCxnSpPr>
          <p:nvPr/>
        </p:nvCxnSpPr>
        <p:spPr>
          <a:xfrm rot="5400000">
            <a:off x="2464579" y="3429000"/>
            <a:ext cx="1143008" cy="1588"/>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7" idx="7"/>
            <a:endCxn id="5" idx="3"/>
          </p:cNvCxnSpPr>
          <p:nvPr/>
        </p:nvCxnSpPr>
        <p:spPr>
          <a:xfrm rot="5400000" flipH="1" flipV="1">
            <a:off x="1656042" y="2941934"/>
            <a:ext cx="1331322" cy="974132"/>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6" idx="1"/>
            <a:endCxn id="8" idx="5"/>
          </p:cNvCxnSpPr>
          <p:nvPr/>
        </p:nvCxnSpPr>
        <p:spPr>
          <a:xfrm rot="16200000" flipV="1">
            <a:off x="1656042" y="2941934"/>
            <a:ext cx="1331322" cy="97413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85852" y="4000504"/>
            <a:ext cx="642942" cy="584775"/>
          </a:xfrm>
          <a:prstGeom prst="rect">
            <a:avLst/>
          </a:prstGeom>
          <a:noFill/>
        </p:spPr>
        <p:txBody>
          <a:bodyPr wrap="square" rtlCol="0">
            <a:spAutoFit/>
          </a:bodyPr>
          <a:lstStyle/>
          <a:p>
            <a:r>
              <a:rPr lang="ru-RU" sz="3200" b="1" dirty="0" smtClean="0">
                <a:solidFill>
                  <a:schemeClr val="bg1"/>
                </a:solidFill>
              </a:rPr>
              <a:t>  1</a:t>
            </a:r>
            <a:endParaRPr lang="ru-RU" sz="3200" b="1" dirty="0">
              <a:solidFill>
                <a:schemeClr val="bg1"/>
              </a:solidFill>
            </a:endParaRPr>
          </a:p>
        </p:txBody>
      </p:sp>
      <p:sp>
        <p:nvSpPr>
          <p:cNvPr id="37" name="TextBox 36"/>
          <p:cNvSpPr txBox="1"/>
          <p:nvPr/>
        </p:nvSpPr>
        <p:spPr>
          <a:xfrm>
            <a:off x="2714612" y="2214554"/>
            <a:ext cx="642942" cy="584775"/>
          </a:xfrm>
          <a:prstGeom prst="rect">
            <a:avLst/>
          </a:prstGeom>
          <a:noFill/>
        </p:spPr>
        <p:txBody>
          <a:bodyPr wrap="square" rtlCol="0">
            <a:spAutoFit/>
          </a:bodyPr>
          <a:lstStyle/>
          <a:p>
            <a:r>
              <a:rPr lang="ru-RU" sz="3200" b="1" dirty="0" smtClean="0">
                <a:solidFill>
                  <a:schemeClr val="bg1"/>
                </a:solidFill>
              </a:rPr>
              <a:t>  3</a:t>
            </a:r>
            <a:endParaRPr lang="ru-RU" sz="3200" b="1" dirty="0">
              <a:solidFill>
                <a:schemeClr val="bg1"/>
              </a:solidFill>
            </a:endParaRPr>
          </a:p>
        </p:txBody>
      </p:sp>
      <p:sp>
        <p:nvSpPr>
          <p:cNvPr id="38" name="TextBox 37"/>
          <p:cNvSpPr txBox="1"/>
          <p:nvPr/>
        </p:nvSpPr>
        <p:spPr>
          <a:xfrm>
            <a:off x="1285852" y="2214554"/>
            <a:ext cx="642942" cy="584775"/>
          </a:xfrm>
          <a:prstGeom prst="rect">
            <a:avLst/>
          </a:prstGeom>
          <a:noFill/>
        </p:spPr>
        <p:txBody>
          <a:bodyPr wrap="square" rtlCol="0">
            <a:spAutoFit/>
          </a:bodyPr>
          <a:lstStyle/>
          <a:p>
            <a:r>
              <a:rPr lang="ru-RU" sz="3200" b="1" dirty="0" smtClean="0">
                <a:solidFill>
                  <a:schemeClr val="bg1"/>
                </a:solidFill>
              </a:rPr>
              <a:t>  2</a:t>
            </a:r>
            <a:endParaRPr lang="ru-RU" sz="3200" b="1" dirty="0">
              <a:solidFill>
                <a:schemeClr val="bg1"/>
              </a:solidFill>
            </a:endParaRPr>
          </a:p>
        </p:txBody>
      </p:sp>
      <p:sp>
        <p:nvSpPr>
          <p:cNvPr id="39" name="TextBox 38"/>
          <p:cNvSpPr txBox="1"/>
          <p:nvPr/>
        </p:nvSpPr>
        <p:spPr>
          <a:xfrm>
            <a:off x="2714612" y="4000504"/>
            <a:ext cx="642942" cy="584775"/>
          </a:xfrm>
          <a:prstGeom prst="rect">
            <a:avLst/>
          </a:prstGeom>
          <a:noFill/>
        </p:spPr>
        <p:txBody>
          <a:bodyPr wrap="square" rtlCol="0">
            <a:spAutoFit/>
          </a:bodyPr>
          <a:lstStyle/>
          <a:p>
            <a:r>
              <a:rPr lang="ru-RU" sz="3200" b="1" dirty="0" smtClean="0">
                <a:solidFill>
                  <a:schemeClr val="bg1"/>
                </a:solidFill>
              </a:rPr>
              <a:t>  4</a:t>
            </a:r>
            <a:endParaRPr lang="ru-RU" sz="3200" b="1" dirty="0">
              <a:solidFill>
                <a:schemeClr val="bg1"/>
              </a:solidFill>
            </a:endParaRPr>
          </a:p>
        </p:txBody>
      </p:sp>
      <p:sp>
        <p:nvSpPr>
          <p:cNvPr id="57" name="TextBox 56"/>
          <p:cNvSpPr txBox="1"/>
          <p:nvPr/>
        </p:nvSpPr>
        <p:spPr>
          <a:xfrm>
            <a:off x="2000232" y="2000240"/>
            <a:ext cx="428628" cy="523220"/>
          </a:xfrm>
          <a:prstGeom prst="rect">
            <a:avLst/>
          </a:prstGeom>
          <a:noFill/>
        </p:spPr>
        <p:txBody>
          <a:bodyPr wrap="square" rtlCol="0">
            <a:spAutoFit/>
          </a:bodyPr>
          <a:lstStyle/>
          <a:p>
            <a:r>
              <a:rPr lang="ru-RU" sz="2800" b="1" dirty="0" smtClean="0"/>
              <a:t>9</a:t>
            </a:r>
            <a:endParaRPr lang="ru-RU" sz="2800" b="1" dirty="0"/>
          </a:p>
        </p:txBody>
      </p:sp>
      <p:sp>
        <p:nvSpPr>
          <p:cNvPr id="58" name="TextBox 57"/>
          <p:cNvSpPr txBox="1"/>
          <p:nvPr/>
        </p:nvSpPr>
        <p:spPr>
          <a:xfrm>
            <a:off x="1142976" y="3143248"/>
            <a:ext cx="2357454" cy="523220"/>
          </a:xfrm>
          <a:prstGeom prst="rect">
            <a:avLst/>
          </a:prstGeom>
          <a:noFill/>
        </p:spPr>
        <p:txBody>
          <a:bodyPr wrap="square" rtlCol="0">
            <a:spAutoFit/>
          </a:bodyPr>
          <a:lstStyle/>
          <a:p>
            <a:r>
              <a:rPr lang="ru-RU" sz="2800" b="1" dirty="0" smtClean="0"/>
              <a:t> 5     3    7    4 </a:t>
            </a:r>
            <a:endParaRPr lang="ru-RU" sz="2800" b="1" dirty="0"/>
          </a:p>
        </p:txBody>
      </p:sp>
      <p:sp>
        <p:nvSpPr>
          <p:cNvPr id="60" name="TextBox 59"/>
          <p:cNvSpPr txBox="1"/>
          <p:nvPr/>
        </p:nvSpPr>
        <p:spPr>
          <a:xfrm>
            <a:off x="2071670" y="4286256"/>
            <a:ext cx="428628" cy="523220"/>
          </a:xfrm>
          <a:prstGeom prst="rect">
            <a:avLst/>
          </a:prstGeom>
          <a:noFill/>
        </p:spPr>
        <p:txBody>
          <a:bodyPr wrap="square" rtlCol="0">
            <a:spAutoFit/>
          </a:bodyPr>
          <a:lstStyle/>
          <a:p>
            <a:r>
              <a:rPr lang="ru-RU" sz="2800" b="1" dirty="0" smtClean="0"/>
              <a:t>3</a:t>
            </a:r>
            <a:endParaRPr lang="ru-RU" sz="2800" b="1" dirty="0"/>
          </a:p>
        </p:txBody>
      </p:sp>
      <p:cxnSp>
        <p:nvCxnSpPr>
          <p:cNvPr id="65" name="Прямая со стрелкой 64"/>
          <p:cNvCxnSpPr>
            <a:stCxn id="39" idx="1"/>
            <a:endCxn id="36" idx="3"/>
          </p:cNvCxnSpPr>
          <p:nvPr/>
        </p:nvCxnSpPr>
        <p:spPr>
          <a:xfrm rot="10800000">
            <a:off x="1928794" y="4292892"/>
            <a:ext cx="78581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68" name="Объект 67"/>
          <p:cNvGraphicFramePr>
            <a:graphicFrameLocks noChangeAspect="1"/>
          </p:cNvGraphicFramePr>
          <p:nvPr/>
        </p:nvGraphicFramePr>
        <p:xfrm>
          <a:off x="3643305" y="2285992"/>
          <a:ext cx="5367859" cy="2143140"/>
        </p:xfrm>
        <a:graphic>
          <a:graphicData uri="http://schemas.openxmlformats.org/presentationml/2006/ole">
            <mc:AlternateContent xmlns:mc="http://schemas.openxmlformats.org/markup-compatibility/2006">
              <mc:Choice xmlns:v="urn:schemas-microsoft-com:vml" Requires="v">
                <p:oleObj spid="_x0000_s22531" name="Формула" r:id="rId3" imgW="3848040" imgH="1168200" progId="Equation.3">
                  <p:embed/>
                </p:oleObj>
              </mc:Choice>
              <mc:Fallback>
                <p:oleObj name="Формула" r:id="rId3" imgW="3848040" imgH="1168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5" y="2285992"/>
                        <a:ext cx="5367859" cy="214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Объект 22"/>
          <p:cNvGraphicFramePr>
            <a:graphicFrameLocks noChangeAspect="1"/>
          </p:cNvGraphicFramePr>
          <p:nvPr/>
        </p:nvGraphicFramePr>
        <p:xfrm>
          <a:off x="3643306" y="2285992"/>
          <a:ext cx="5367859" cy="2143140"/>
        </p:xfrm>
        <a:graphic>
          <a:graphicData uri="http://schemas.openxmlformats.org/presentationml/2006/ole">
            <mc:AlternateContent xmlns:mc="http://schemas.openxmlformats.org/markup-compatibility/2006">
              <mc:Choice xmlns:v="urn:schemas-microsoft-com:vml" Requires="v">
                <p:oleObj spid="_x0000_s22532" name="Формула" r:id="rId5" imgW="3848040" imgH="1168200" progId="Equation.3">
                  <p:embed/>
                </p:oleObj>
              </mc:Choice>
              <mc:Fallback>
                <p:oleObj name="Формула" r:id="rId5" imgW="3848040" imgH="1168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306" y="2285992"/>
                        <a:ext cx="5367859" cy="214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2800" b="1" dirty="0" smtClean="0"/>
              <a:t>Журнал </a:t>
            </a:r>
            <a:r>
              <a:rPr lang="en-US" sz="2800" b="1" dirty="0" smtClean="0"/>
              <a:t>“IEEE transactions on circuit theory”</a:t>
            </a:r>
            <a:endParaRPr lang="ru-RU" sz="2800" b="1" dirty="0"/>
          </a:p>
        </p:txBody>
      </p:sp>
      <p:sp>
        <p:nvSpPr>
          <p:cNvPr id="4" name="Номер слайда 3"/>
          <p:cNvSpPr>
            <a:spLocks noGrp="1"/>
          </p:cNvSpPr>
          <p:nvPr>
            <p:ph type="sldNum" sz="quarter" idx="12"/>
          </p:nvPr>
        </p:nvSpPr>
        <p:spPr/>
        <p:txBody>
          <a:bodyPr/>
          <a:lstStyle/>
          <a:p>
            <a:fld id="{5D34E055-25DC-4388-96CF-0D612130A87A}" type="slidenum">
              <a:rPr lang="ru-RU" smtClean="0"/>
              <a:pPr/>
              <a:t>9</a:t>
            </a:fld>
            <a:endParaRPr lang="ru-RU"/>
          </a:p>
        </p:txBody>
      </p:sp>
      <p:sp>
        <p:nvSpPr>
          <p:cNvPr id="5" name="TextBox 4"/>
          <p:cNvSpPr txBox="1"/>
          <p:nvPr/>
        </p:nvSpPr>
        <p:spPr>
          <a:xfrm>
            <a:off x="714348" y="1500174"/>
            <a:ext cx="7858180" cy="5016758"/>
          </a:xfrm>
          <a:prstGeom prst="rect">
            <a:avLst/>
          </a:prstGeom>
          <a:noFill/>
        </p:spPr>
        <p:txBody>
          <a:bodyPr wrap="square" rtlCol="0">
            <a:spAutoFit/>
          </a:bodyPr>
          <a:lstStyle/>
          <a:p>
            <a:r>
              <a:rPr lang="en-US" sz="3200" b="1" dirty="0" smtClean="0"/>
              <a:t>60-</a:t>
            </a:r>
            <a:r>
              <a:rPr lang="ru-RU" sz="3200" b="1" dirty="0" smtClean="0"/>
              <a:t>е годы: статья Лемпела с </a:t>
            </a:r>
            <a:r>
              <a:rPr lang="ru-RU" sz="3200" b="1" dirty="0" err="1" smtClean="0"/>
              <a:t>Седербаума</a:t>
            </a:r>
            <a:r>
              <a:rPr lang="ru-RU" sz="3200" b="1" dirty="0" smtClean="0"/>
              <a:t> о  новой математике, развитой специально для решения  задачи о минимальном разрезе в </a:t>
            </a:r>
            <a:r>
              <a:rPr lang="ru-RU" sz="3200" b="1" dirty="0" err="1" smtClean="0"/>
              <a:t>сильносвязном</a:t>
            </a:r>
            <a:r>
              <a:rPr lang="ru-RU" sz="3200" b="1" dirty="0" smtClean="0"/>
              <a:t> графе.</a:t>
            </a:r>
          </a:p>
          <a:p>
            <a:r>
              <a:rPr lang="ru-RU" sz="3200" b="1" dirty="0" smtClean="0"/>
              <a:t>Начало семидесятых: статья </a:t>
            </a:r>
            <a:r>
              <a:rPr lang="ru-RU" sz="3200" b="1" dirty="0" err="1" smtClean="0"/>
              <a:t>Дивиетти</a:t>
            </a:r>
            <a:r>
              <a:rPr lang="ru-RU" sz="3200" b="1" dirty="0" smtClean="0"/>
              <a:t> и </a:t>
            </a:r>
            <a:r>
              <a:rPr lang="ru-RU" sz="3200" b="1" dirty="0" err="1" smtClean="0"/>
              <a:t>Грассели</a:t>
            </a:r>
            <a:r>
              <a:rPr lang="ru-RU" sz="3200" b="1" dirty="0" smtClean="0"/>
              <a:t> о том, что «новая математика»  сводится  к  алгебре логики.</a:t>
            </a:r>
          </a:p>
          <a:p>
            <a:r>
              <a:rPr lang="ru-RU" sz="3200" b="1" dirty="0" err="1" smtClean="0"/>
              <a:t>Такахико</a:t>
            </a:r>
            <a:r>
              <a:rPr lang="ru-RU" sz="3200" b="1" dirty="0" smtClean="0"/>
              <a:t> </a:t>
            </a:r>
            <a:r>
              <a:rPr lang="ru-RU" sz="3200" b="1" dirty="0" err="1" smtClean="0"/>
              <a:t>Камае</a:t>
            </a:r>
            <a:r>
              <a:rPr lang="ru-RU" sz="3200" b="1" dirty="0" smtClean="0"/>
              <a:t> (Япония), </a:t>
            </a:r>
            <a:r>
              <a:rPr lang="ru-RU" sz="3200" b="1" dirty="0" err="1" smtClean="0"/>
              <a:t>Неметри</a:t>
            </a:r>
            <a:r>
              <a:rPr lang="ru-RU" sz="3200" b="1" dirty="0" smtClean="0"/>
              <a:t> (Румыния): методы выделения всех  путей и контуров на ориентированных графах.</a:t>
            </a:r>
            <a:endParaRPr lang="ru-RU" sz="32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776</TotalTime>
  <Words>900</Words>
  <Application>Microsoft Office PowerPoint</Application>
  <PresentationFormat>Экран (4:3)</PresentationFormat>
  <Paragraphs>271</Paragraphs>
  <Slides>22</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22</vt:i4>
      </vt:variant>
    </vt:vector>
  </HeadingPairs>
  <TitlesOfParts>
    <vt:vector size="29" baseType="lpstr">
      <vt:lpstr>Calibri</vt:lpstr>
      <vt:lpstr>Franklin Gothic Book</vt:lpstr>
      <vt:lpstr>Franklin Gothic Medium</vt:lpstr>
      <vt:lpstr>Times New Roman</vt:lpstr>
      <vt:lpstr>Wingdings 2</vt:lpstr>
      <vt:lpstr>Трек</vt:lpstr>
      <vt:lpstr>Формула</vt:lpstr>
      <vt:lpstr>ЗАДАЧА О МИНИМАЛЬНОМ РАЗРЕЗЕ НА ВЗВЕШЕННОМ БИСВЯЗНОМ ГРАФЕ</vt:lpstr>
      <vt:lpstr>К ИСТОРИИ ВОЗНИКНОВЕНИЯ ПРОБЛЕМЫ</vt:lpstr>
      <vt:lpstr>Экономический характер задачи</vt:lpstr>
      <vt:lpstr>Содержательная постановка задачи</vt:lpstr>
      <vt:lpstr>Графовая интерпретация задачи о минимальном разрезе в бисвязном графе</vt:lpstr>
      <vt:lpstr>Обозначения и определения</vt:lpstr>
      <vt:lpstr>Формальная постановка задачи о минимальном разрезе в бисвязном взвешенном графе</vt:lpstr>
      <vt:lpstr>ПРИМЕР 1: постановка задачи</vt:lpstr>
      <vt:lpstr>Журнал “IEEE transactions on circuit theory”</vt:lpstr>
      <vt:lpstr>Пример применения Метода  Лемпела и седербаума</vt:lpstr>
      <vt:lpstr>Проверка графа на наличие контуров</vt:lpstr>
      <vt:lpstr>РЕШЕНИЕ ЗАДАЧИ ПРИМЕРА 1 ПЕРЕБОРОМ</vt:lpstr>
      <vt:lpstr>АЛГОРИТМ РАБОТЫ ГЕНЕРАТОРА сочетаний значений булевых переменных</vt:lpstr>
      <vt:lpstr>ДОСТОИНСТВА И НЕДОСТАТКИ АЛГОРИТМА ГЕНЕРАЦИИ всех сочетаний  значений вектора булевых переменных</vt:lpstr>
      <vt:lpstr>САМОСТОЯТЕЛЬНО:</vt:lpstr>
      <vt:lpstr>Задача о максимальной циркуляции - пример</vt:lpstr>
      <vt:lpstr>Задача о максимальной циркуляции в бисвязном графе - обозначения</vt:lpstr>
      <vt:lpstr>Формальная постановка задачи поиска максимальной циркуляции в бисвязном графе</vt:lpstr>
      <vt:lpstr>Теорема 1 в.н. буркова</vt:lpstr>
      <vt:lpstr>пример</vt:lpstr>
      <vt:lpstr>Теорема 2 в.н. буркова</vt:lpstr>
      <vt:lpstr>самостоятельно</vt:lpstr>
    </vt:vector>
  </TitlesOfParts>
  <Company>ИТПИ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ЗАДАЧА КОММИВОЯЖЕРА</dc:title>
  <dc:creator>Виталий О. Гроппен</dc:creator>
  <cp:lastModifiedBy>User</cp:lastModifiedBy>
  <cp:revision>101</cp:revision>
  <dcterms:created xsi:type="dcterms:W3CDTF">2010-03-13T07:54:50Z</dcterms:created>
  <dcterms:modified xsi:type="dcterms:W3CDTF">2015-05-27T06:31:42Z</dcterms:modified>
</cp:coreProperties>
</file>