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2" r:id="rId3"/>
    <p:sldId id="257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5" r:id="rId12"/>
    <p:sldId id="272" r:id="rId13"/>
    <p:sldId id="290" r:id="rId14"/>
    <p:sldId id="266" r:id="rId15"/>
    <p:sldId id="267" r:id="rId16"/>
    <p:sldId id="292" r:id="rId17"/>
    <p:sldId id="264" r:id="rId18"/>
    <p:sldId id="268" r:id="rId19"/>
    <p:sldId id="271" r:id="rId20"/>
    <p:sldId id="276" r:id="rId21"/>
    <p:sldId id="284" r:id="rId22"/>
    <p:sldId id="269" r:id="rId23"/>
    <p:sldId id="275" r:id="rId24"/>
    <p:sldId id="273" r:id="rId25"/>
    <p:sldId id="274" r:id="rId26"/>
    <p:sldId id="277" r:id="rId27"/>
    <p:sldId id="278" r:id="rId28"/>
    <p:sldId id="291" r:id="rId29"/>
    <p:sldId id="279" r:id="rId30"/>
    <p:sldId id="280" r:id="rId31"/>
    <p:sldId id="293" r:id="rId32"/>
    <p:sldId id="294" r:id="rId33"/>
    <p:sldId id="281" r:id="rId34"/>
    <p:sldId id="285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2157-6819-46AF-957C-E971A5A3DB16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60A4B-8692-46A9-A712-0C58031F62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60A4B-8692-46A9-A712-0C58031F62F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B65BD2-B783-433B-8E0B-90A3B10C2B48}" type="datetimeFigureOut">
              <a:rPr lang="ru-RU" smtClean="0"/>
              <a:pPr/>
              <a:t>08.01.2002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795A7C-60AC-4CE0-B30D-E20B03895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356" y="428604"/>
            <a:ext cx="6600828" cy="2786082"/>
          </a:xfrm>
          <a:ln w="381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Использование методов типа ветвей и границ для решения экстремальных задач на графах</a:t>
            </a:r>
            <a:b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ru-RU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28926" y="4214818"/>
            <a:ext cx="5600712" cy="2143140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algn="r"/>
            <a:r>
              <a:rPr lang="ru-RU" sz="3200" dirty="0" smtClean="0">
                <a:solidFill>
                  <a:schemeClr val="tx1"/>
                </a:solidFill>
              </a:rPr>
              <a:t>Лекция 12 </a:t>
            </a:r>
          </a:p>
          <a:p>
            <a:r>
              <a:rPr lang="ru-RU" sz="5100" dirty="0" smtClean="0">
                <a:solidFill>
                  <a:srgbClr val="0070C0"/>
                </a:solidFill>
              </a:rPr>
              <a:t>Поиск минимальных разрезов на взвешенных ориентированных сильносвязных графах</a:t>
            </a:r>
            <a:endParaRPr lang="ru-RU" sz="5100" dirty="0">
              <a:solidFill>
                <a:srgbClr val="0070C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16200000" flipH="1">
            <a:off x="1393009" y="4679165"/>
            <a:ext cx="214314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1821637" y="4393413"/>
            <a:ext cx="214314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6200000" flipH="1">
            <a:off x="1535885" y="5536421"/>
            <a:ext cx="357190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1142976" y="5214950"/>
            <a:ext cx="285752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57224" y="550070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ПРИМЕР № 1: ПОИСК МИНИМАЛЬНОГО РАЗРЕЗА В БИСВЯЗНОМ ОРГРАФЕ – ПОСТРОЕНИЕ ДЕРЕВА ВЕТВЛЕНИЙ</a:t>
            </a:r>
            <a:endParaRPr lang="ru-RU" sz="2400" b="1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972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24860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86036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          4                                      5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          </a:t>
                      </a:r>
                      <a:r>
                        <a:rPr lang="ru-RU" sz="1600" dirty="0" smtClean="0"/>
                        <a:t>5                                          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dirty="0" smtClean="0"/>
                        <a:t>       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          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357290" y="17144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071670" y="2357430"/>
            <a:ext cx="500066" cy="5000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286116" y="2357430"/>
            <a:ext cx="500066" cy="5000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572000" y="2357430"/>
            <a:ext cx="500066" cy="5000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643570" y="235743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000892" y="235743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357950" y="17144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929058" y="171448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85786" y="24288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143372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857752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286644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715140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143636" y="3071810"/>
            <a:ext cx="500066" cy="5000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572132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8" idx="5"/>
          </p:cNvCxnSpPr>
          <p:nvPr/>
        </p:nvCxnSpPr>
        <p:spPr>
          <a:xfrm rot="16200000" flipH="1">
            <a:off x="1819842" y="2105601"/>
            <a:ext cx="287547" cy="3589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1"/>
          </p:cNvCxnSpPr>
          <p:nvPr/>
        </p:nvCxnSpPr>
        <p:spPr>
          <a:xfrm rot="16200000" flipH="1">
            <a:off x="4321967" y="2107396"/>
            <a:ext cx="358985" cy="28754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6200000" flipH="1">
            <a:off x="6750859" y="2107397"/>
            <a:ext cx="287547" cy="3589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3"/>
            <a:endCxn id="16" idx="0"/>
          </p:cNvCxnSpPr>
          <p:nvPr/>
        </p:nvCxnSpPr>
        <p:spPr>
          <a:xfrm rot="5400000">
            <a:off x="1089398" y="2087742"/>
            <a:ext cx="287547" cy="3947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7"/>
          </p:cNvCxnSpPr>
          <p:nvPr/>
        </p:nvCxnSpPr>
        <p:spPr>
          <a:xfrm rot="10800000" flipV="1">
            <a:off x="3712949" y="2143115"/>
            <a:ext cx="325062" cy="28754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6125777" y="2089538"/>
            <a:ext cx="287547" cy="3947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17" idx="0"/>
          </p:cNvCxnSpPr>
          <p:nvPr/>
        </p:nvCxnSpPr>
        <p:spPr>
          <a:xfrm rot="10800000" flipV="1">
            <a:off x="4393405" y="2786058"/>
            <a:ext cx="287548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2" idx="4"/>
            <a:endCxn id="22" idx="0"/>
          </p:cNvCxnSpPr>
          <p:nvPr/>
        </p:nvCxnSpPr>
        <p:spPr>
          <a:xfrm rot="5400000">
            <a:off x="5750727" y="2928934"/>
            <a:ext cx="214314" cy="714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20" idx="0"/>
          </p:cNvCxnSpPr>
          <p:nvPr/>
        </p:nvCxnSpPr>
        <p:spPr>
          <a:xfrm rot="10800000" flipV="1">
            <a:off x="6965173" y="2857496"/>
            <a:ext cx="216110" cy="2143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2" idx="5"/>
            <a:endCxn id="21" idx="0"/>
          </p:cNvCxnSpPr>
          <p:nvPr/>
        </p:nvCxnSpPr>
        <p:spPr>
          <a:xfrm rot="16200000" flipH="1">
            <a:off x="6088263" y="2766403"/>
            <a:ext cx="287547" cy="3232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3" idx="5"/>
            <a:endCxn id="19" idx="0"/>
          </p:cNvCxnSpPr>
          <p:nvPr/>
        </p:nvCxnSpPr>
        <p:spPr>
          <a:xfrm rot="16200000" flipH="1">
            <a:off x="7338428" y="2873560"/>
            <a:ext cx="287547" cy="1089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1" idx="5"/>
            <a:endCxn id="18" idx="0"/>
          </p:cNvCxnSpPr>
          <p:nvPr/>
        </p:nvCxnSpPr>
        <p:spPr>
          <a:xfrm rot="16200000" flipH="1">
            <a:off x="4909536" y="2873560"/>
            <a:ext cx="287547" cy="1089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0034" y="242886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4    1            0    0           4    1                   0               1                   0           </a:t>
            </a:r>
            <a:r>
              <a:rPr lang="en-US" sz="1400" dirty="0" smtClean="0"/>
              <a:t>Z(2,3)</a:t>
            </a:r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43306" y="307181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1          0         1       0       1       0      </a:t>
            </a:r>
            <a:r>
              <a:rPr lang="en-US" sz="1400" dirty="0" smtClean="0"/>
              <a:t>Z(3,2)</a:t>
            </a:r>
            <a:r>
              <a:rPr lang="en-US" dirty="0" smtClean="0"/>
              <a:t>  </a:t>
            </a:r>
            <a:endParaRPr lang="ru-RU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4822033" y="3107529"/>
            <a:ext cx="571504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4857752" y="3143248"/>
            <a:ext cx="500066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86182" y="357187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6 </a:t>
            </a:r>
            <a:r>
              <a:rPr lang="ru-RU" dirty="0" smtClean="0"/>
              <a:t>          </a:t>
            </a:r>
            <a:r>
              <a:rPr lang="en-US" dirty="0" smtClean="0"/>
              <a:t>∞        10     4       6       ∞ 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28662" y="178592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     </a:t>
            </a:r>
            <a:r>
              <a:rPr lang="en-US" dirty="0" smtClean="0"/>
              <a:t>  S                 </a:t>
            </a:r>
            <a:r>
              <a:rPr lang="ru-RU" dirty="0" smtClean="0"/>
              <a:t>1</a:t>
            </a:r>
            <a:r>
              <a:rPr lang="en-US" dirty="0" smtClean="0"/>
              <a:t>    </a:t>
            </a:r>
            <a:r>
              <a:rPr lang="ru-RU" dirty="0" smtClean="0"/>
              <a:t>     </a:t>
            </a:r>
            <a:r>
              <a:rPr lang="en-US" dirty="0" smtClean="0"/>
              <a:t>          S                </a:t>
            </a:r>
            <a:r>
              <a:rPr lang="ru-RU" dirty="0" smtClean="0"/>
              <a:t>2</a:t>
            </a:r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          S</a:t>
            </a:r>
            <a:r>
              <a:rPr lang="ru-RU" dirty="0" smtClean="0"/>
              <a:t>                3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1643042" y="5786454"/>
            <a:ext cx="500066" cy="5000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71472" y="507207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1214414" y="507207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1785918" y="507207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2357422" y="507207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2214546" y="42862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71472" y="42862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1428728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14348" y="578645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68" idx="6"/>
            <a:endCxn id="66" idx="2"/>
          </p:cNvCxnSpPr>
          <p:nvPr/>
        </p:nvCxnSpPr>
        <p:spPr>
          <a:xfrm>
            <a:off x="1928794" y="4393413"/>
            <a:ext cx="285752" cy="14287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8" idx="2"/>
            <a:endCxn id="67" idx="6"/>
          </p:cNvCxnSpPr>
          <p:nvPr/>
        </p:nvCxnSpPr>
        <p:spPr>
          <a:xfrm rot="10800000" flipV="1">
            <a:off x="1071538" y="4393413"/>
            <a:ext cx="357190" cy="14287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4"/>
          </p:cNvCxnSpPr>
          <p:nvPr/>
        </p:nvCxnSpPr>
        <p:spPr>
          <a:xfrm rot="16200000" flipH="1">
            <a:off x="2375283" y="4875618"/>
            <a:ext cx="285751" cy="1071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6" idx="3"/>
            <a:endCxn id="64" idx="0"/>
          </p:cNvCxnSpPr>
          <p:nvPr/>
        </p:nvCxnSpPr>
        <p:spPr>
          <a:xfrm rot="5400000">
            <a:off x="1982373" y="4766667"/>
            <a:ext cx="358985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7" idx="5"/>
            <a:endCxn id="63" idx="0"/>
          </p:cNvCxnSpPr>
          <p:nvPr/>
        </p:nvCxnSpPr>
        <p:spPr>
          <a:xfrm rot="16200000" flipH="1">
            <a:off x="1051884" y="4659510"/>
            <a:ext cx="358985" cy="4661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7" idx="4"/>
            <a:endCxn id="62" idx="0"/>
          </p:cNvCxnSpPr>
          <p:nvPr/>
        </p:nvCxnSpPr>
        <p:spPr>
          <a:xfrm rot="5400000">
            <a:off x="678629" y="4929198"/>
            <a:ext cx="28575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63" idx="4"/>
            <a:endCxn id="71" idx="7"/>
          </p:cNvCxnSpPr>
          <p:nvPr/>
        </p:nvCxnSpPr>
        <p:spPr>
          <a:xfrm rot="5400000">
            <a:off x="1159041" y="5554280"/>
            <a:ext cx="287547" cy="3232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3" idx="4"/>
            <a:endCxn id="61" idx="1"/>
          </p:cNvCxnSpPr>
          <p:nvPr/>
        </p:nvCxnSpPr>
        <p:spPr>
          <a:xfrm rot="16200000" flipH="1">
            <a:off x="1446588" y="5589999"/>
            <a:ext cx="287547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00034" y="557214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                    6   ∞</a:t>
            </a:r>
          </a:p>
          <a:p>
            <a:pPr marL="342900" indent="-342900">
              <a:buAutoNum type="arabicPlain" startAt="10"/>
            </a:pPr>
            <a:endParaRPr lang="en-US" dirty="0" smtClean="0"/>
          </a:p>
          <a:p>
            <a:pPr marL="342900" indent="-342900"/>
            <a:r>
              <a:rPr lang="en-US" dirty="0" smtClean="0"/>
              <a:t>           9             4</a:t>
            </a:r>
            <a:endParaRPr lang="ru-RU" dirty="0"/>
          </a:p>
        </p:txBody>
      </p:sp>
      <p:sp>
        <p:nvSpPr>
          <p:cNvPr id="101" name="Овал 100"/>
          <p:cNvSpPr/>
          <p:nvPr/>
        </p:nvSpPr>
        <p:spPr>
          <a:xfrm>
            <a:off x="3929058" y="542926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3143240" y="542926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4786314" y="485776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4214810" y="485776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571868" y="485776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000364" y="485776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4714876" y="421481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3071802" y="421481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3929058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4357686" y="6000768"/>
            <a:ext cx="500066" cy="5000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3500430" y="60007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2" name="Прямая со стрелкой 111"/>
          <p:cNvCxnSpPr>
            <a:stCxn id="109" idx="6"/>
          </p:cNvCxnSpPr>
          <p:nvPr/>
        </p:nvCxnSpPr>
        <p:spPr>
          <a:xfrm>
            <a:off x="4429124" y="4393413"/>
            <a:ext cx="357190" cy="357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9" idx="2"/>
            <a:endCxn id="108" idx="6"/>
          </p:cNvCxnSpPr>
          <p:nvPr/>
        </p:nvCxnSpPr>
        <p:spPr>
          <a:xfrm rot="10800000" flipV="1">
            <a:off x="3571868" y="4393413"/>
            <a:ext cx="357190" cy="714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8" idx="4"/>
          </p:cNvCxnSpPr>
          <p:nvPr/>
        </p:nvCxnSpPr>
        <p:spPr>
          <a:xfrm rot="5400000">
            <a:off x="3161100" y="4697025"/>
            <a:ext cx="142876" cy="1785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08" idx="5"/>
            <a:endCxn id="105" idx="0"/>
          </p:cNvCxnSpPr>
          <p:nvPr/>
        </p:nvCxnSpPr>
        <p:spPr>
          <a:xfrm rot="16200000" flipH="1">
            <a:off x="3552214" y="4588072"/>
            <a:ext cx="216109" cy="3232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7" idx="5"/>
            <a:endCxn id="103" idx="7"/>
          </p:cNvCxnSpPr>
          <p:nvPr/>
        </p:nvCxnSpPr>
        <p:spPr>
          <a:xfrm rot="16200000" flipH="1">
            <a:off x="5032757" y="4750603"/>
            <a:ext cx="289342" cy="714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107" idx="3"/>
            <a:endCxn id="104" idx="7"/>
          </p:cNvCxnSpPr>
          <p:nvPr/>
        </p:nvCxnSpPr>
        <p:spPr>
          <a:xfrm rot="5400000">
            <a:off x="4570205" y="4713089"/>
            <a:ext cx="289342" cy="1464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05" idx="4"/>
            <a:endCxn id="102" idx="7"/>
          </p:cNvCxnSpPr>
          <p:nvPr/>
        </p:nvCxnSpPr>
        <p:spPr>
          <a:xfrm rot="5400000">
            <a:off x="3623652" y="5304247"/>
            <a:ext cx="144671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05" idx="4"/>
            <a:endCxn id="101" idx="0"/>
          </p:cNvCxnSpPr>
          <p:nvPr/>
        </p:nvCxnSpPr>
        <p:spPr>
          <a:xfrm rot="16200000" flipH="1">
            <a:off x="3964777" y="5214950"/>
            <a:ext cx="71438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01" idx="5"/>
            <a:endCxn id="110" idx="0"/>
          </p:cNvCxnSpPr>
          <p:nvPr/>
        </p:nvCxnSpPr>
        <p:spPr>
          <a:xfrm rot="16200000" flipH="1">
            <a:off x="4409470" y="5802518"/>
            <a:ext cx="144671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01" idx="3"/>
            <a:endCxn id="111" idx="0"/>
          </p:cNvCxnSpPr>
          <p:nvPr/>
        </p:nvCxnSpPr>
        <p:spPr>
          <a:xfrm rot="5400000">
            <a:off x="3804042" y="5802518"/>
            <a:ext cx="144671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57488" y="5357826"/>
            <a:ext cx="2500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10                          6        ∞ </a:t>
            </a:r>
          </a:p>
          <a:p>
            <a:endParaRPr lang="en-US" sz="1400" dirty="0" smtClean="0"/>
          </a:p>
          <a:p>
            <a:r>
              <a:rPr lang="en-US" sz="1400" dirty="0" smtClean="0"/>
              <a:t>  9                                          </a:t>
            </a:r>
          </a:p>
          <a:p>
            <a:endParaRPr lang="en-US" sz="1400" dirty="0" smtClean="0"/>
          </a:p>
          <a:p>
            <a:r>
              <a:rPr lang="en-US" sz="1400" dirty="0" smtClean="0"/>
              <a:t>      7                                </a:t>
            </a:r>
            <a:r>
              <a:rPr lang="ru-RU" sz="1400" dirty="0" smtClean="0"/>
              <a:t>4</a:t>
            </a:r>
            <a:r>
              <a:rPr lang="en-US" sz="1400" dirty="0" smtClean="0"/>
              <a:t> </a:t>
            </a:r>
            <a:endParaRPr lang="ru-RU" sz="1400" dirty="0"/>
          </a:p>
        </p:txBody>
      </p:sp>
      <p:sp>
        <p:nvSpPr>
          <p:cNvPr id="147" name="Овал 146"/>
          <p:cNvSpPr/>
          <p:nvPr/>
        </p:nvSpPr>
        <p:spPr>
          <a:xfrm>
            <a:off x="6357950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8" name="Овал 147"/>
          <p:cNvSpPr/>
          <p:nvPr/>
        </p:nvSpPr>
        <p:spPr>
          <a:xfrm>
            <a:off x="5786446" y="6000768"/>
            <a:ext cx="500066" cy="500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9" name="Овал 148"/>
          <p:cNvSpPr/>
          <p:nvPr/>
        </p:nvSpPr>
        <p:spPr>
          <a:xfrm>
            <a:off x="5500694" y="550070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5500694" y="478632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1" name="Овал 150"/>
          <p:cNvSpPr/>
          <p:nvPr/>
        </p:nvSpPr>
        <p:spPr>
          <a:xfrm>
            <a:off x="6786578" y="471488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2" name="Овал 151"/>
          <p:cNvSpPr/>
          <p:nvPr/>
        </p:nvSpPr>
        <p:spPr>
          <a:xfrm>
            <a:off x="5572132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3" name="Овал 152"/>
          <p:cNvSpPr/>
          <p:nvPr/>
        </p:nvSpPr>
        <p:spPr>
          <a:xfrm>
            <a:off x="6500826" y="535782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4" name="Овал 153"/>
          <p:cNvSpPr/>
          <p:nvPr/>
        </p:nvSpPr>
        <p:spPr>
          <a:xfrm>
            <a:off x="6072198" y="471488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5" name="Овал 154"/>
          <p:cNvSpPr/>
          <p:nvPr/>
        </p:nvSpPr>
        <p:spPr>
          <a:xfrm>
            <a:off x="7358082" y="471488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6" name="Овал 155"/>
          <p:cNvSpPr/>
          <p:nvPr/>
        </p:nvSpPr>
        <p:spPr>
          <a:xfrm>
            <a:off x="7143768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7" name="Овал 156"/>
          <p:cNvSpPr/>
          <p:nvPr/>
        </p:nvSpPr>
        <p:spPr>
          <a:xfrm>
            <a:off x="7358082" y="542926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8" name="Прямая со стрелкой 157"/>
          <p:cNvCxnSpPr>
            <a:stCxn id="147" idx="6"/>
            <a:endCxn id="156" idx="2"/>
          </p:cNvCxnSpPr>
          <p:nvPr/>
        </p:nvCxnSpPr>
        <p:spPr>
          <a:xfrm>
            <a:off x="6858016" y="4393413"/>
            <a:ext cx="28575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47" idx="2"/>
            <a:endCxn id="152" idx="6"/>
          </p:cNvCxnSpPr>
          <p:nvPr/>
        </p:nvCxnSpPr>
        <p:spPr>
          <a:xfrm rot="10800000">
            <a:off x="6072198" y="4393413"/>
            <a:ext cx="28575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52" idx="5"/>
            <a:endCxn id="154" idx="0"/>
          </p:cNvCxnSpPr>
          <p:nvPr/>
        </p:nvCxnSpPr>
        <p:spPr>
          <a:xfrm rot="16200000" flipH="1">
            <a:off x="6088263" y="4480915"/>
            <a:ext cx="144671" cy="3232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52" idx="5"/>
            <a:endCxn id="150" idx="0"/>
          </p:cNvCxnSpPr>
          <p:nvPr/>
        </p:nvCxnSpPr>
        <p:spPr>
          <a:xfrm rot="5400000">
            <a:off x="5766792" y="4554148"/>
            <a:ext cx="216109" cy="2482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6" idx="4"/>
            <a:endCxn id="151" idx="0"/>
          </p:cNvCxnSpPr>
          <p:nvPr/>
        </p:nvCxnSpPr>
        <p:spPr>
          <a:xfrm rot="5400000">
            <a:off x="7179487" y="4500570"/>
            <a:ext cx="71438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56" idx="5"/>
            <a:endCxn id="155" idx="7"/>
          </p:cNvCxnSpPr>
          <p:nvPr/>
        </p:nvCxnSpPr>
        <p:spPr>
          <a:xfrm rot="16200000" flipH="1">
            <a:off x="7568806" y="4572008"/>
            <a:ext cx="217904" cy="2143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154" idx="4"/>
          </p:cNvCxnSpPr>
          <p:nvPr/>
        </p:nvCxnSpPr>
        <p:spPr>
          <a:xfrm rot="5400000">
            <a:off x="5947182" y="5197091"/>
            <a:ext cx="357190" cy="3929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54" idx="4"/>
            <a:endCxn id="153" idx="1"/>
          </p:cNvCxnSpPr>
          <p:nvPr/>
        </p:nvCxnSpPr>
        <p:spPr>
          <a:xfrm rot="16200000" flipH="1">
            <a:off x="6340091" y="5197090"/>
            <a:ext cx="216109" cy="251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53" idx="6"/>
            <a:endCxn id="157" idx="2"/>
          </p:cNvCxnSpPr>
          <p:nvPr/>
        </p:nvCxnSpPr>
        <p:spPr>
          <a:xfrm>
            <a:off x="7000892" y="5607859"/>
            <a:ext cx="357190" cy="714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53" idx="3"/>
            <a:endCxn id="148" idx="7"/>
          </p:cNvCxnSpPr>
          <p:nvPr/>
        </p:nvCxnSpPr>
        <p:spPr>
          <a:xfrm rot="5400000">
            <a:off x="6248998" y="5748940"/>
            <a:ext cx="289342" cy="3607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357818" y="5143512"/>
            <a:ext cx="2500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dirty="0" smtClean="0"/>
              <a:t>10                               6         </a:t>
            </a:r>
            <a:r>
              <a:rPr lang="en-US" sz="1400" dirty="0" smtClean="0"/>
              <a:t>∞ 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    9                                          </a:t>
            </a:r>
          </a:p>
          <a:p>
            <a:endParaRPr lang="en-US" sz="1400" dirty="0" smtClean="0"/>
          </a:p>
          <a:p>
            <a:r>
              <a:rPr lang="en-US" sz="1400" dirty="0" smtClean="0"/>
              <a:t>     7 </a:t>
            </a:r>
            <a:r>
              <a:rPr lang="ru-RU" sz="1400" dirty="0" smtClean="0"/>
              <a:t>                       </a:t>
            </a:r>
            <a:r>
              <a:rPr lang="en-US" sz="1400" dirty="0" smtClean="0"/>
              <a:t>∞  ∞                                   </a:t>
            </a:r>
            <a:endParaRPr lang="ru-RU" sz="1400" dirty="0"/>
          </a:p>
        </p:txBody>
      </p:sp>
      <p:sp>
        <p:nvSpPr>
          <p:cNvPr id="209" name="Овал 208"/>
          <p:cNvSpPr/>
          <p:nvPr/>
        </p:nvSpPr>
        <p:spPr>
          <a:xfrm>
            <a:off x="6357950" y="60007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0" name="Овал 209"/>
          <p:cNvSpPr/>
          <p:nvPr/>
        </p:nvSpPr>
        <p:spPr>
          <a:xfrm>
            <a:off x="7358082" y="60007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2" name="Прямая со стрелкой 211"/>
          <p:cNvCxnSpPr>
            <a:stCxn id="157" idx="3"/>
          </p:cNvCxnSpPr>
          <p:nvPr/>
        </p:nvCxnSpPr>
        <p:spPr>
          <a:xfrm rot="5400000">
            <a:off x="6965174" y="5677502"/>
            <a:ext cx="287547" cy="6447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57" idx="4"/>
            <a:endCxn id="210" idx="1"/>
          </p:cNvCxnSpPr>
          <p:nvPr/>
        </p:nvCxnSpPr>
        <p:spPr>
          <a:xfrm rot="5400000">
            <a:off x="7447380" y="5913265"/>
            <a:ext cx="144671" cy="176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/>
        </p:nvCxnSpPr>
        <p:spPr>
          <a:xfrm rot="16200000" flipH="1">
            <a:off x="7358082" y="6072206"/>
            <a:ext cx="500066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 rot="5400000">
            <a:off x="7322363" y="6036487"/>
            <a:ext cx="571504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858148" y="4143380"/>
            <a:ext cx="64294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Z(2,3)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Z(3,2)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Z(2,1)</a:t>
            </a:r>
          </a:p>
          <a:p>
            <a:endParaRPr lang="en-US" sz="1100" dirty="0" smtClean="0"/>
          </a:p>
          <a:p>
            <a:r>
              <a:rPr lang="en-US" sz="1100" dirty="0" smtClean="0"/>
              <a:t>Z(1,3)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Z(3,1)</a:t>
            </a:r>
            <a:endParaRPr lang="ru-RU" sz="1100" dirty="0"/>
          </a:p>
        </p:txBody>
      </p:sp>
      <p:sp>
        <p:nvSpPr>
          <p:cNvPr id="231" name="TextBox 230"/>
          <p:cNvSpPr txBox="1"/>
          <p:nvPr/>
        </p:nvSpPr>
        <p:spPr>
          <a:xfrm>
            <a:off x="571472" y="3143248"/>
            <a:ext cx="221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Оценка равна суммарному весу дуг, введенных в базис.</a:t>
            </a:r>
            <a:endParaRPr lang="ru-RU" sz="1400" b="1" dirty="0"/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rot="16200000" flipH="1">
            <a:off x="6357950" y="6072206"/>
            <a:ext cx="500066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5400000">
            <a:off x="6322231" y="6036487"/>
            <a:ext cx="571504" cy="35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472" y="3143248"/>
            <a:ext cx="221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Оценка равна суммарному весу дуг, введенных в базис.</a:t>
            </a:r>
            <a:endParaRPr lang="ru-RU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244408" y="57332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7786742" cy="1274786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ПАРАМЕТРЫ  ПОИСКА  РЕШЕНИЯ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ru-RU" sz="4000" b="1" dirty="0" smtClean="0">
                <a:solidFill>
                  <a:srgbClr val="C00000"/>
                </a:solidFill>
              </a:rPr>
              <a:t>В ПРИМЕРЕ 1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7858180" cy="487375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600" dirty="0" smtClean="0"/>
              <a:t>Число вычисленных оценок: 12.</a:t>
            </a:r>
          </a:p>
          <a:p>
            <a:endParaRPr lang="ru-RU" sz="3600" dirty="0" smtClean="0"/>
          </a:p>
          <a:p>
            <a:r>
              <a:rPr lang="ru-RU" sz="3600" dirty="0" smtClean="0"/>
              <a:t>Число итераций: 6.</a:t>
            </a:r>
          </a:p>
          <a:p>
            <a:endParaRPr lang="ru-RU" sz="3600" dirty="0" smtClean="0"/>
          </a:p>
          <a:p>
            <a:r>
              <a:rPr lang="ru-RU" sz="3600" dirty="0" smtClean="0"/>
              <a:t>Число операций сравнения: 21 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000132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Достоинства и недостатки фронтального спуска по дереву ветвлений</a:t>
            </a:r>
            <a:endParaRPr lang="ru-RU" sz="28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7467600" cy="5230942"/>
          </a:xfrm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u-RU" sz="3200" b="1" dirty="0" smtClean="0"/>
              <a:t>Достоинства: </a:t>
            </a:r>
            <a:r>
              <a:rPr lang="ru-RU" sz="3200" dirty="0" smtClean="0"/>
              <a:t>шанс на неполный перебор, первый же полный допустимый план является глобально оптимальным.</a:t>
            </a:r>
          </a:p>
          <a:p>
            <a:r>
              <a:rPr lang="ru-RU" sz="3200" b="1" dirty="0" smtClean="0"/>
              <a:t>Недостатки:</a:t>
            </a:r>
            <a:r>
              <a:rPr lang="ru-RU" sz="3200" dirty="0" smtClean="0"/>
              <a:t> по мере спуска по дереву ветвлений растет: </a:t>
            </a:r>
          </a:p>
          <a:p>
            <a:pPr marL="514350" indent="-514350">
              <a:buAutoNum type="arabicParenR"/>
            </a:pPr>
            <a:r>
              <a:rPr lang="ru-RU" sz="3200" dirty="0" smtClean="0"/>
              <a:t>число оценок, хранимых в памяти;</a:t>
            </a:r>
          </a:p>
          <a:p>
            <a:pPr marL="514350" indent="-514350">
              <a:buAutoNum type="arabicParenR"/>
            </a:pPr>
            <a:r>
              <a:rPr lang="ru-RU" sz="3200" dirty="0" smtClean="0"/>
              <a:t> затраты времени на их сравнение при выборе направления спуска.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  <a:ln w="762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САМОСТОЯТЕЛЬНО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Определить минимальный разрез на сильносвязном орграфе </a:t>
            </a:r>
            <a:r>
              <a:rPr lang="en-US" dirty="0" smtClean="0"/>
              <a:t>G(X,U), </a:t>
            </a:r>
            <a:r>
              <a:rPr lang="ru-RU" dirty="0" smtClean="0"/>
              <a:t>пользуясь методом типа ветвей и границ, осуществляющим фронтальный спуск по дереву ветвлений: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4766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619672" y="57332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860032" y="56612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8802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6"/>
            <a:endCxn id="7" idx="2"/>
          </p:cNvCxnSpPr>
          <p:nvPr/>
        </p:nvCxnSpPr>
        <p:spPr>
          <a:xfrm>
            <a:off x="2195736" y="4437112"/>
            <a:ext cx="259228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4" idx="4"/>
          </p:cNvCxnSpPr>
          <p:nvPr/>
        </p:nvCxnSpPr>
        <p:spPr>
          <a:xfrm flipH="1" flipV="1">
            <a:off x="1871700" y="4725144"/>
            <a:ext cx="72008" cy="10081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6" idx="0"/>
          </p:cNvCxnSpPr>
          <p:nvPr/>
        </p:nvCxnSpPr>
        <p:spPr>
          <a:xfrm>
            <a:off x="5112060" y="4725144"/>
            <a:ext cx="72008" cy="9361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5" idx="6"/>
          </p:cNvCxnSpPr>
          <p:nvPr/>
        </p:nvCxnSpPr>
        <p:spPr>
          <a:xfrm flipH="1">
            <a:off x="2267744" y="5949280"/>
            <a:ext cx="2592288" cy="7200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" idx="1"/>
          </p:cNvCxnSpPr>
          <p:nvPr/>
        </p:nvCxnSpPr>
        <p:spPr>
          <a:xfrm>
            <a:off x="2123728" y="4509120"/>
            <a:ext cx="2831212" cy="12364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5" idx="7"/>
            <a:endCxn id="7" idx="3"/>
          </p:cNvCxnSpPr>
          <p:nvPr/>
        </p:nvCxnSpPr>
        <p:spPr>
          <a:xfrm flipV="1">
            <a:off x="2172836" y="4640781"/>
            <a:ext cx="2710096" cy="117683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7" idx="6"/>
            <a:endCxn id="5" idx="4"/>
          </p:cNvCxnSpPr>
          <p:nvPr/>
        </p:nvCxnSpPr>
        <p:spPr>
          <a:xfrm flipH="1">
            <a:off x="1943708" y="4437112"/>
            <a:ext cx="3492388" cy="1872208"/>
          </a:xfrm>
          <a:prstGeom prst="bentConnector4">
            <a:avLst>
              <a:gd name="adj1" fmla="val -6546"/>
              <a:gd name="adj2" fmla="val 119254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87624" y="378904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                          5</a:t>
            </a:r>
          </a:p>
          <a:p>
            <a:endParaRPr lang="ru-RU" dirty="0" smtClean="0"/>
          </a:p>
          <a:p>
            <a:r>
              <a:rPr lang="ru-RU" dirty="0" smtClean="0"/>
              <a:t>                              7        3</a:t>
            </a:r>
          </a:p>
          <a:p>
            <a:endParaRPr lang="ru-RU" dirty="0" smtClean="0"/>
          </a:p>
          <a:p>
            <a:r>
              <a:rPr lang="ru-RU" dirty="0" smtClean="0"/>
              <a:t>       2                                                       8     1</a:t>
            </a:r>
          </a:p>
          <a:p>
            <a:r>
              <a:rPr lang="ru-RU" dirty="0" smtClean="0"/>
              <a:t>                                     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143900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13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ИСПОЛЬЗОВАНИЕ ЦИРКУЛЯЦИЙ ДЛЯ УТОЧНЕНИЯ ОЦЕНКИ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sz="2800" b="1" u="sng" dirty="0" smtClean="0"/>
              <a:t>Теорема В.Н. Буркова</a:t>
            </a:r>
            <a:r>
              <a:rPr lang="ru-RU" u="sng" dirty="0" smtClean="0"/>
              <a:t>: </a:t>
            </a:r>
            <a:r>
              <a:rPr lang="ru-RU" b="1" u="sng" dirty="0" smtClean="0"/>
              <a:t>Величина максимальной циркуляции не превышает величины минимального разреза.</a:t>
            </a:r>
          </a:p>
          <a:p>
            <a:pPr>
              <a:buNone/>
            </a:pPr>
            <a:r>
              <a:rPr lang="ru-RU" b="1" dirty="0" smtClean="0"/>
              <a:t>   Пусть: </a:t>
            </a:r>
            <a:r>
              <a:rPr lang="en-US" b="1" dirty="0" smtClean="0"/>
              <a:t>U’ – </a:t>
            </a:r>
            <a:r>
              <a:rPr lang="ru-RU" b="1" dirty="0" smtClean="0"/>
              <a:t>подмножество удаляемых из графа </a:t>
            </a:r>
            <a:r>
              <a:rPr lang="en-US" b="1" dirty="0" smtClean="0"/>
              <a:t>G(X,U) </a:t>
            </a:r>
            <a:r>
              <a:rPr lang="ru-RU" b="1" dirty="0" smtClean="0"/>
              <a:t>дуг; </a:t>
            </a:r>
            <a:r>
              <a:rPr lang="en-US" b="1" dirty="0" smtClean="0"/>
              <a:t>G’(X,U\U’) – </a:t>
            </a:r>
            <a:r>
              <a:rPr lang="ru-RU" b="1" dirty="0" smtClean="0"/>
              <a:t>граф, полученный после удаления дуг подмножества </a:t>
            </a:r>
            <a:r>
              <a:rPr lang="en-US" b="1" dirty="0" smtClean="0"/>
              <a:t>U’; S(G’) – </a:t>
            </a:r>
            <a:r>
              <a:rPr lang="ru-RU" b="1" dirty="0" smtClean="0"/>
              <a:t>некоторая циркуляция на </a:t>
            </a:r>
            <a:r>
              <a:rPr lang="en-US" b="1" dirty="0" smtClean="0"/>
              <a:t>G’(X,U’); </a:t>
            </a:r>
            <a:r>
              <a:rPr lang="el-GR" b="1" dirty="0" smtClean="0"/>
              <a:t>Δ</a:t>
            </a:r>
            <a:r>
              <a:rPr lang="en-US" b="1" dirty="0" smtClean="0"/>
              <a:t>(G’) – </a:t>
            </a:r>
            <a:r>
              <a:rPr lang="ru-RU" b="1" dirty="0" smtClean="0"/>
              <a:t>нижняя граница величины разреза, включающего дуги подмножества </a:t>
            </a:r>
            <a:r>
              <a:rPr lang="en-US" b="1" dirty="0" smtClean="0"/>
              <a:t>U’.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ru-RU" b="1" dirty="0" smtClean="0"/>
              <a:t>Тогда справедливо: 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000496" y="5429264"/>
          <a:ext cx="3839793" cy="80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Формула" r:id="rId3" imgW="1688760" imgH="355320" progId="Equation.3">
                  <p:embed/>
                </p:oleObj>
              </mc:Choice>
              <mc:Fallback>
                <p:oleObj name="Формула" r:id="rId3" imgW="168876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429264"/>
                        <a:ext cx="3839793" cy="808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114300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/>
                </a:solidFill>
              </a:rPr>
              <a:t>ВЫЧИСЛЕНИЕ МАКСИМАЛЬНОЙ ЦИРКУЛЯЦИИ НА ГРАФЕ </a:t>
            </a:r>
            <a:r>
              <a:rPr lang="en-US" b="1" dirty="0" smtClean="0">
                <a:solidFill>
                  <a:schemeClr val="accent1"/>
                </a:solidFill>
              </a:rPr>
              <a:t>G(X,U)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01122" cy="5214974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Формальная постановка задачи определения </a:t>
            </a:r>
            <a:r>
              <a:rPr lang="en-US" dirty="0" smtClean="0"/>
              <a:t>S(G’):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Контуры на графе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a</a:t>
            </a:r>
            <a:r>
              <a:rPr lang="en-US" sz="1100" dirty="0" smtClean="0"/>
              <a:t>1 </a:t>
            </a:r>
            <a:r>
              <a:rPr lang="en-US" dirty="0" smtClean="0"/>
              <a:t>= {1,3,1};</a:t>
            </a:r>
          </a:p>
          <a:p>
            <a:r>
              <a:rPr lang="en-US" i="1" dirty="0" smtClean="0"/>
              <a:t>a</a:t>
            </a:r>
            <a:r>
              <a:rPr lang="en-US" sz="1100" dirty="0" smtClean="0"/>
              <a:t>2 </a:t>
            </a:r>
            <a:r>
              <a:rPr lang="en-US" dirty="0" smtClean="0"/>
              <a:t>= {2,3,2};</a:t>
            </a:r>
          </a:p>
          <a:p>
            <a:r>
              <a:rPr lang="en-US" i="1" dirty="0" smtClean="0"/>
              <a:t>a</a:t>
            </a:r>
            <a:r>
              <a:rPr lang="en-US" sz="1100" dirty="0" smtClean="0"/>
              <a:t>3 </a:t>
            </a:r>
            <a:r>
              <a:rPr lang="en-US" dirty="0" smtClean="0"/>
              <a:t>={1,3,2,1}.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где     - </a:t>
            </a:r>
            <a:r>
              <a:rPr lang="en-US" i="1" dirty="0" smtClean="0"/>
              <a:t>k</a:t>
            </a:r>
            <a:r>
              <a:rPr lang="ru-RU" i="1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й</a:t>
            </a:r>
            <a:r>
              <a:rPr lang="ru-RU" dirty="0" smtClean="0"/>
              <a:t> контур множества </a:t>
            </a:r>
            <a:r>
              <a:rPr lang="en-US" dirty="0" smtClean="0"/>
              <a:t>A(G’);</a:t>
            </a:r>
          </a:p>
          <a:p>
            <a:r>
              <a:rPr lang="en-US" dirty="0" smtClean="0"/>
              <a:t>     </a:t>
            </a:r>
            <a:r>
              <a:rPr lang="en-US" i="1" dirty="0" smtClean="0"/>
              <a:t>r(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пропускная способность дуги </a:t>
            </a:r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s        - </a:t>
            </a:r>
            <a:r>
              <a:rPr lang="ru-RU" dirty="0" smtClean="0"/>
              <a:t>циркуляция в контуре     ;</a:t>
            </a:r>
          </a:p>
          <a:p>
            <a:r>
              <a:rPr lang="ru-RU" dirty="0" smtClean="0"/>
              <a:t>     </a:t>
            </a:r>
            <a:r>
              <a:rPr lang="en-US" i="1" dirty="0" smtClean="0"/>
              <a:t>A(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множество контуров, проходящих  </a:t>
            </a:r>
          </a:p>
          <a:p>
            <a:pPr>
              <a:buNone/>
            </a:pPr>
            <a:r>
              <a:rPr lang="ru-RU" dirty="0" smtClean="0"/>
              <a:t>       через дугу </a:t>
            </a:r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i="1" dirty="0" smtClean="0"/>
              <a:t>).</a:t>
            </a:r>
            <a:endParaRPr lang="ru-RU" i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28992" y="1643050"/>
          <a:ext cx="5213231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Формула" r:id="rId3" imgW="2234880" imgH="1041120" progId="Equation.3">
                  <p:embed/>
                </p:oleObj>
              </mc:Choice>
              <mc:Fallback>
                <p:oleObj name="Формула" r:id="rId3" imgW="223488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643050"/>
                        <a:ext cx="5213231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00100" y="4357694"/>
          <a:ext cx="428628" cy="55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Формула" r:id="rId5" imgW="177480" imgH="228600" progId="Equation.3">
                  <p:embed/>
                </p:oleObj>
              </mc:Choice>
              <mc:Fallback>
                <p:oleObj name="Формула" r:id="rId5" imgW="177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357694"/>
                        <a:ext cx="428628" cy="551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71538" y="5143512"/>
          <a:ext cx="7000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Формула" r:id="rId7" imgW="291960" imgH="228600" progId="Equation.3">
                  <p:embed/>
                </p:oleObj>
              </mc:Choice>
              <mc:Fallback>
                <p:oleObj name="Формула" r:id="rId7" imgW="291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143512"/>
                        <a:ext cx="70008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929190" y="5143512"/>
          <a:ext cx="4778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Формула" r:id="rId9" imgW="177480" imgH="228600" progId="Equation.3">
                  <p:embed/>
                </p:oleObj>
              </mc:Choice>
              <mc:Fallback>
                <p:oleObj name="Формула" r:id="rId9" imgW="1774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5143512"/>
                        <a:ext cx="47783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1214446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 ПОИСК МАКСИМАЛЬНОЙ ЦИРКУЛЯЦИИ</a:t>
            </a:r>
            <a:br>
              <a:rPr lang="ru-RU" sz="2400" b="1" dirty="0" smtClean="0">
                <a:solidFill>
                  <a:srgbClr val="FF0000"/>
                </a:solidFill>
              </a:rPr>
            </a:br>
            <a:r>
              <a:rPr lang="ru-RU" sz="2400" b="1" dirty="0" smtClean="0">
                <a:solidFill>
                  <a:srgbClr val="FF0000"/>
                </a:solidFill>
              </a:rPr>
              <a:t>НА  ОРГРАФЕ  </a:t>
            </a:r>
            <a:r>
              <a:rPr lang="en-US" sz="2400" b="1" dirty="0" smtClean="0">
                <a:solidFill>
                  <a:srgbClr val="FF0000"/>
                </a:solidFill>
              </a:rPr>
              <a:t>G(X,U)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Исходный граф </a:t>
            </a:r>
            <a:r>
              <a:rPr lang="en-US" dirty="0" smtClean="0"/>
              <a:t>G(X,U):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35743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857356" y="235743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14414" y="350043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4" idx="5"/>
          </p:cNvCxnSpPr>
          <p:nvPr/>
        </p:nvCxnSpPr>
        <p:spPr>
          <a:xfrm rot="16200000" flipV="1">
            <a:off x="998306" y="3059553"/>
            <a:ext cx="717971" cy="167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7"/>
            <a:endCxn id="5" idx="4"/>
          </p:cNvCxnSpPr>
          <p:nvPr/>
        </p:nvCxnSpPr>
        <p:spPr>
          <a:xfrm rot="5400000" flipH="1" flipV="1">
            <a:off x="1564578" y="2995142"/>
            <a:ext cx="716175" cy="4408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4" idx="6"/>
          </p:cNvCxnSpPr>
          <p:nvPr/>
        </p:nvCxnSpPr>
        <p:spPr>
          <a:xfrm rot="10800000">
            <a:off x="1357290" y="2607463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4"/>
            <a:endCxn id="6" idx="1"/>
          </p:cNvCxnSpPr>
          <p:nvPr/>
        </p:nvCxnSpPr>
        <p:spPr>
          <a:xfrm rot="16200000" flipH="1">
            <a:off x="826736" y="3102297"/>
            <a:ext cx="716175" cy="2265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5786" y="242886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1               2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6" idx="0"/>
          </p:cNvCxnSpPr>
          <p:nvPr/>
        </p:nvCxnSpPr>
        <p:spPr>
          <a:xfrm rot="5400000">
            <a:off x="1357291" y="2928935"/>
            <a:ext cx="714378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4414" y="357187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292893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3  1   4       6 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500166" y="2143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442913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Контуры на графе </a:t>
            </a:r>
            <a:r>
              <a:rPr lang="en-US" dirty="0" smtClean="0"/>
              <a:t>G(X,U):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1 </a:t>
            </a:r>
            <a:r>
              <a:rPr lang="en-US" dirty="0" smtClean="0"/>
              <a:t>= {1,3,1};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2 </a:t>
            </a:r>
            <a:r>
              <a:rPr lang="en-US" dirty="0" smtClean="0"/>
              <a:t>= {2,3,2};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3 </a:t>
            </a:r>
            <a:r>
              <a:rPr lang="en-US" dirty="0" smtClean="0"/>
              <a:t>={1,3,2,1}.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2000240"/>
            <a:ext cx="385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Формальная постановка задачи:</a:t>
            </a:r>
          </a:p>
          <a:p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4862513" y="2835275"/>
          <a:ext cx="2401887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Формула" r:id="rId3" imgW="1536480" imgH="1396800" progId="Equation.3">
                  <p:embed/>
                </p:oleObj>
              </mc:Choice>
              <mc:Fallback>
                <p:oleObj name="Формула" r:id="rId3" imgW="1536480" imgH="139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835275"/>
                        <a:ext cx="2401887" cy="247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43108" y="557214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системы (1) симплекс методом:</a:t>
            </a:r>
          </a:p>
          <a:p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3071813" y="5972175"/>
          <a:ext cx="32369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Формула" r:id="rId5" imgW="1790640" imgH="228600" progId="Equation.3">
                  <p:embed/>
                </p:oleObj>
              </mc:Choice>
              <mc:Fallback>
                <p:oleObj name="Формула" r:id="rId5" imgW="17906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972175"/>
                        <a:ext cx="323691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244408" y="5805264"/>
            <a:ext cx="6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86808" cy="1274786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ПРИМЕР №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ru-RU" sz="2000" b="1" dirty="0" smtClean="0">
                <a:solidFill>
                  <a:srgbClr val="FF0000"/>
                </a:solidFill>
              </a:rPr>
              <a:t>: ПОИСК МИНИМАЛЬНОГО РАЗРЕЗА В БИСВЯЗНОМ ОРГРАФЕ – НАЧАЛО ПОСТРОЕНИЯ ДЕРЕВА ВЕТВЛЕНИЙ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И ВЫЧИСЛЕНИЕ ОЦЕНОК С УЧЕТОМ ЦИРКУЛЯЦИЙ НА ГРАФЕ ПРИМЕРА 1.</a:t>
            </a:r>
            <a:endParaRPr lang="ru-RU" sz="20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035" y="1714488"/>
          <a:ext cx="7429551" cy="4857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17"/>
                <a:gridCol w="2476517"/>
                <a:gridCol w="2476517"/>
              </a:tblGrid>
              <a:tr h="2428892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№1     </a:t>
                      </a:r>
                      <a:r>
                        <a:rPr lang="en-US" dirty="0" smtClean="0"/>
                        <a:t>  </a:t>
                      </a:r>
                      <a:r>
                        <a:rPr lang="ru-RU" dirty="0" smtClean="0"/>
                        <a:t>   </a:t>
                      </a:r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№ 2</a:t>
                      </a:r>
                      <a:r>
                        <a:rPr lang="en-US" dirty="0" smtClean="0"/>
                        <a:t>          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№3</a:t>
                      </a:r>
                      <a:r>
                        <a:rPr lang="en-US" dirty="0" smtClean="0"/>
                        <a:t>          S</a:t>
                      </a:r>
                      <a:endParaRPr lang="ru-RU" dirty="0"/>
                    </a:p>
                  </a:txBody>
                  <a:tcPr/>
                </a:tc>
              </a:tr>
              <a:tr h="2428892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en-US" dirty="0" smtClean="0"/>
                        <a:t>1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                5      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            3     6         4                       </a:t>
                      </a:r>
                    </a:p>
                    <a:p>
                      <a:r>
                        <a:rPr lang="ru-RU" dirty="0" smtClean="0"/>
                        <a:t>    </a:t>
                      </a:r>
                      <a:r>
                        <a:rPr lang="en-US" dirty="0" smtClean="0"/>
                        <a:t>     </a:t>
                      </a:r>
                      <a:r>
                        <a:rPr lang="ru-RU" dirty="0" smtClean="0"/>
                        <a:t>1                                                                             </a:t>
                      </a:r>
                      <a:r>
                        <a:rPr lang="ru-RU" baseline="0" dirty="0" smtClean="0"/>
                        <a:t>   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    </a:t>
                      </a:r>
                      <a:r>
                        <a:rPr lang="ru-RU" dirty="0" smtClean="0"/>
                        <a:t>                                                                     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             5</a:t>
                      </a:r>
                      <a:r>
                        <a:rPr lang="en-US" dirty="0" smtClean="0"/>
                        <a:t>          </a:t>
                      </a:r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                 3  6</a:t>
                      </a:r>
                    </a:p>
                    <a:p>
                      <a:r>
                        <a:rPr lang="ru-RU" dirty="0" smtClean="0"/>
                        <a:t>        1                  4                       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№ 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вал 7"/>
          <p:cNvSpPr/>
          <p:nvPr/>
        </p:nvSpPr>
        <p:spPr>
          <a:xfrm>
            <a:off x="1428728" y="192880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143108" y="235743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42910" y="2357430"/>
            <a:ext cx="500066" cy="5000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4857752" y="292893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571868" y="2928934"/>
            <a:ext cx="500066" cy="5000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357686" y="235743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143240" y="235743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929058" y="192880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357950" y="192880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242886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1    7         7    0              1     7          0 </a:t>
            </a:r>
            <a:r>
              <a:rPr lang="en-US" dirty="0" smtClean="0"/>
              <a:t>     </a:t>
            </a:r>
            <a:r>
              <a:rPr lang="ru-RU" dirty="0" smtClean="0"/>
              <a:t>     </a:t>
            </a:r>
            <a:r>
              <a:rPr lang="en-US" dirty="0" smtClean="0"/>
              <a:t>    1</a:t>
            </a:r>
            <a:r>
              <a:rPr lang="ru-RU" dirty="0" smtClean="0"/>
              <a:t>1    7             7    0       </a:t>
            </a:r>
            <a:r>
              <a:rPr lang="en-US" sz="1200" dirty="0" smtClean="0"/>
              <a:t>Z(2,3)</a:t>
            </a:r>
            <a:endParaRPr lang="ru-RU" sz="1200" dirty="0"/>
          </a:p>
        </p:txBody>
      </p:sp>
      <p:cxnSp>
        <p:nvCxnSpPr>
          <p:cNvPr id="19" name="Прямая со стрелкой 18"/>
          <p:cNvCxnSpPr>
            <a:stCxn id="8" idx="6"/>
          </p:cNvCxnSpPr>
          <p:nvPr/>
        </p:nvCxnSpPr>
        <p:spPr>
          <a:xfrm>
            <a:off x="1928794" y="2178835"/>
            <a:ext cx="357190" cy="2500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</p:cNvCxnSpPr>
          <p:nvPr/>
        </p:nvCxnSpPr>
        <p:spPr>
          <a:xfrm rot="10800000" flipV="1">
            <a:off x="1071538" y="2178834"/>
            <a:ext cx="357190" cy="2500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1"/>
          </p:cNvCxnSpPr>
          <p:nvPr/>
        </p:nvCxnSpPr>
        <p:spPr>
          <a:xfrm rot="16200000" flipH="1" flipV="1">
            <a:off x="3555804" y="2018099"/>
            <a:ext cx="462552" cy="4304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5" idx="7"/>
            <a:endCxn id="13" idx="0"/>
          </p:cNvCxnSpPr>
          <p:nvPr/>
        </p:nvCxnSpPr>
        <p:spPr>
          <a:xfrm rot="16200000" flipH="1">
            <a:off x="4304107" y="2053818"/>
            <a:ext cx="355395" cy="2518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4"/>
            <a:endCxn id="11" idx="1"/>
          </p:cNvCxnSpPr>
          <p:nvPr/>
        </p:nvCxnSpPr>
        <p:spPr>
          <a:xfrm rot="16200000" flipH="1">
            <a:off x="4697017" y="2768198"/>
            <a:ext cx="144671" cy="3232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0"/>
          </p:cNvCxnSpPr>
          <p:nvPr/>
        </p:nvCxnSpPr>
        <p:spPr>
          <a:xfrm rot="10800000" flipV="1">
            <a:off x="3821902" y="2714620"/>
            <a:ext cx="535785" cy="2143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7000892" y="292893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6286512" y="292893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286644" y="235743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72132" y="2357430"/>
            <a:ext cx="500066" cy="50006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5572132" y="357187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6572264" y="3571876"/>
            <a:ext cx="500066" cy="5000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300037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7    1           ∞     0                     1         0     ∞   </a:t>
            </a:r>
            <a:r>
              <a:rPr lang="en-US" sz="1200" dirty="0" smtClean="0"/>
              <a:t>Z(3,2)</a:t>
            </a:r>
            <a:r>
              <a:rPr lang="en-US" dirty="0" smtClean="0"/>
              <a:t>    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16" idx="6"/>
            <a:endCxn id="38" idx="1"/>
          </p:cNvCxnSpPr>
          <p:nvPr/>
        </p:nvCxnSpPr>
        <p:spPr>
          <a:xfrm>
            <a:off x="6858016" y="2178835"/>
            <a:ext cx="501861" cy="2518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2"/>
            <a:endCxn id="39" idx="7"/>
          </p:cNvCxnSpPr>
          <p:nvPr/>
        </p:nvCxnSpPr>
        <p:spPr>
          <a:xfrm rot="10800000" flipV="1">
            <a:off x="5998966" y="2178835"/>
            <a:ext cx="358985" cy="2518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10800000" flipV="1">
            <a:off x="7429520" y="2857496"/>
            <a:ext cx="214314" cy="1428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8" idx="3"/>
            <a:endCxn id="37" idx="7"/>
          </p:cNvCxnSpPr>
          <p:nvPr/>
        </p:nvCxnSpPr>
        <p:spPr>
          <a:xfrm rot="5400000">
            <a:off x="6927659" y="2569949"/>
            <a:ext cx="217904" cy="6465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40" idx="7"/>
          </p:cNvCxnSpPr>
          <p:nvPr/>
        </p:nvCxnSpPr>
        <p:spPr>
          <a:xfrm rot="5400000">
            <a:off x="5927528" y="3286124"/>
            <a:ext cx="430423" cy="287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1" idx="0"/>
          </p:cNvCxnSpPr>
          <p:nvPr/>
        </p:nvCxnSpPr>
        <p:spPr>
          <a:xfrm rot="16200000" flipH="1">
            <a:off x="6661561" y="3411139"/>
            <a:ext cx="285753" cy="357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86380" y="364331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1     12     0    7           </a:t>
            </a:r>
            <a:r>
              <a:rPr lang="en-US" sz="1200" dirty="0" smtClean="0"/>
              <a:t>Z(2,1)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5572132" y="235743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357950" y="20002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4071934" y="507207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4643438" y="435769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/>
          <p:cNvSpPr/>
          <p:nvPr/>
        </p:nvSpPr>
        <p:spPr>
          <a:xfrm>
            <a:off x="2071670" y="442913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3929058" y="20002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428728" y="20002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728664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5572132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</a:t>
            </a:r>
            <a:endParaRPr lang="ru-RU" dirty="0"/>
          </a:p>
        </p:txBody>
      </p:sp>
      <p:cxnSp>
        <p:nvCxnSpPr>
          <p:cNvPr id="89" name="Прямая со стрелкой 88"/>
          <p:cNvCxnSpPr>
            <a:stCxn id="83" idx="2"/>
            <a:endCxn id="96" idx="3"/>
          </p:cNvCxnSpPr>
          <p:nvPr/>
        </p:nvCxnSpPr>
        <p:spPr>
          <a:xfrm rot="10800000" flipV="1">
            <a:off x="1357290" y="4679164"/>
            <a:ext cx="714380" cy="1489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102" idx="0"/>
          </p:cNvCxnSpPr>
          <p:nvPr/>
        </p:nvCxnSpPr>
        <p:spPr>
          <a:xfrm>
            <a:off x="1357290" y="4929198"/>
            <a:ext cx="535785" cy="5000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6500826" y="542926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6072198" y="457200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/>
          <p:cNvSpPr/>
          <p:nvPr/>
        </p:nvSpPr>
        <p:spPr>
          <a:xfrm>
            <a:off x="7072330" y="464344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/>
          <p:cNvSpPr/>
          <p:nvPr/>
        </p:nvSpPr>
        <p:spPr>
          <a:xfrm>
            <a:off x="857224" y="457200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/>
          <p:cNvSpPr/>
          <p:nvPr/>
        </p:nvSpPr>
        <p:spPr>
          <a:xfrm>
            <a:off x="3571868" y="442913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/>
          <p:cNvSpPr/>
          <p:nvPr/>
        </p:nvSpPr>
        <p:spPr>
          <a:xfrm>
            <a:off x="1643042" y="542926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3" name="Прямая со стрелкой 102"/>
          <p:cNvCxnSpPr>
            <a:stCxn id="83" idx="5"/>
            <a:endCxn id="102" idx="6"/>
          </p:cNvCxnSpPr>
          <p:nvPr/>
        </p:nvCxnSpPr>
        <p:spPr>
          <a:xfrm rot="5400000">
            <a:off x="1909140" y="5089934"/>
            <a:ext cx="823332" cy="3553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endCxn id="83" idx="3"/>
          </p:cNvCxnSpPr>
          <p:nvPr/>
        </p:nvCxnSpPr>
        <p:spPr>
          <a:xfrm rot="5400000" flipH="1" flipV="1">
            <a:off x="1750199" y="5034561"/>
            <a:ext cx="573299" cy="2161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rot="16200000" flipV="1">
            <a:off x="1035819" y="5107793"/>
            <a:ext cx="607224" cy="5357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9" idx="3"/>
            <a:endCxn id="97" idx="7"/>
          </p:cNvCxnSpPr>
          <p:nvPr/>
        </p:nvCxnSpPr>
        <p:spPr>
          <a:xfrm rot="5400000">
            <a:off x="6820502" y="5177436"/>
            <a:ext cx="432218" cy="2179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99" idx="2"/>
            <a:endCxn id="98" idx="6"/>
          </p:cNvCxnSpPr>
          <p:nvPr/>
        </p:nvCxnSpPr>
        <p:spPr>
          <a:xfrm rot="10800000">
            <a:off x="6572264" y="4822041"/>
            <a:ext cx="500066" cy="714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71472" y="3000372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Оценка равна суммарному весу дуг, введенных в базис</a:t>
            </a:r>
            <a:r>
              <a:rPr lang="en-US" sz="1200" b="1" dirty="0" smtClean="0"/>
              <a:t> </a:t>
            </a:r>
            <a:r>
              <a:rPr lang="ru-RU" sz="1200" b="1" dirty="0" smtClean="0"/>
              <a:t>плюс максимальная циркуляция на </a:t>
            </a:r>
            <a:r>
              <a:rPr lang="en-US" sz="1200" b="1" dirty="0" smtClean="0"/>
              <a:t>G(X,U\I)</a:t>
            </a:r>
            <a:endParaRPr lang="ru-RU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57224" y="46434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3438" y="442913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1643042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</a:t>
            </a:r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500034" y="5929330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Максимальная циркуляция на графе </a:t>
            </a:r>
            <a:r>
              <a:rPr lang="en-US" sz="1200" dirty="0" smtClean="0"/>
              <a:t>G(X,U\(2,</a:t>
            </a:r>
            <a:r>
              <a:rPr lang="ru-RU" sz="1200" dirty="0" smtClean="0"/>
              <a:t>3</a:t>
            </a:r>
            <a:r>
              <a:rPr lang="en-US" sz="1200" dirty="0" smtClean="0"/>
              <a:t>)) </a:t>
            </a:r>
            <a:r>
              <a:rPr lang="ru-RU" sz="1200" dirty="0" smtClean="0"/>
              <a:t>равна 3, оценка равна </a:t>
            </a:r>
            <a:r>
              <a:rPr lang="el-GR" sz="1200" dirty="0" smtClean="0"/>
              <a:t>Δ</a:t>
            </a:r>
            <a:r>
              <a:rPr lang="ru-RU" sz="1200" dirty="0" smtClean="0"/>
              <a:t> = 3+4=7.</a:t>
            </a:r>
          </a:p>
          <a:p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500430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1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4071934" y="51435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</a:t>
            </a:r>
            <a:endParaRPr lang="ru-RU" dirty="0"/>
          </a:p>
        </p:txBody>
      </p:sp>
      <p:cxnSp>
        <p:nvCxnSpPr>
          <p:cNvPr id="122" name="Прямая со стрелкой 121"/>
          <p:cNvCxnSpPr>
            <a:stCxn id="80" idx="7"/>
            <a:endCxn id="81" idx="3"/>
          </p:cNvCxnSpPr>
          <p:nvPr/>
        </p:nvCxnSpPr>
        <p:spPr>
          <a:xfrm rot="5400000" flipH="1" flipV="1">
            <a:off x="4427329" y="4855965"/>
            <a:ext cx="360780" cy="2179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71670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</a:t>
            </a:r>
            <a:endParaRPr lang="ru-RU" dirty="0"/>
          </a:p>
        </p:txBody>
      </p:sp>
      <p:cxnSp>
        <p:nvCxnSpPr>
          <p:cNvPr id="126" name="Прямая со стрелкой 125"/>
          <p:cNvCxnSpPr>
            <a:endCxn id="120" idx="3"/>
          </p:cNvCxnSpPr>
          <p:nvPr/>
        </p:nvCxnSpPr>
        <p:spPr>
          <a:xfrm rot="5400000">
            <a:off x="4479667" y="4950093"/>
            <a:ext cx="470418" cy="2857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101" idx="7"/>
          </p:cNvCxnSpPr>
          <p:nvPr/>
        </p:nvCxnSpPr>
        <p:spPr>
          <a:xfrm rot="10800000" flipV="1">
            <a:off x="3998702" y="4500569"/>
            <a:ext cx="644737" cy="17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rot="16200000" flipH="1">
            <a:off x="3911200" y="4875622"/>
            <a:ext cx="285750" cy="25003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20" idx="1"/>
          </p:cNvCxnSpPr>
          <p:nvPr/>
        </p:nvCxnSpPr>
        <p:spPr>
          <a:xfrm rot="10800000">
            <a:off x="3714744" y="4929198"/>
            <a:ext cx="357190" cy="3989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000364" y="5857892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Максимальная циркуляция на графе </a:t>
            </a:r>
            <a:r>
              <a:rPr lang="en-US" sz="1200" dirty="0" smtClean="0"/>
              <a:t>G(X,U\(</a:t>
            </a:r>
            <a:r>
              <a:rPr lang="ru-RU" sz="1200" dirty="0" smtClean="0"/>
              <a:t>3</a:t>
            </a:r>
            <a:r>
              <a:rPr lang="en-US" sz="1200" dirty="0" smtClean="0"/>
              <a:t>,</a:t>
            </a:r>
            <a:r>
              <a:rPr lang="ru-RU" sz="1200" dirty="0" smtClean="0"/>
              <a:t>2</a:t>
            </a:r>
            <a:r>
              <a:rPr lang="en-US" sz="1200" dirty="0" smtClean="0"/>
              <a:t>)) </a:t>
            </a:r>
            <a:r>
              <a:rPr lang="ru-RU" sz="1200" dirty="0" smtClean="0"/>
              <a:t>равна 1, оценка равна </a:t>
            </a:r>
            <a:r>
              <a:rPr lang="el-GR" sz="1200" dirty="0" smtClean="0"/>
              <a:t>Δ</a:t>
            </a:r>
            <a:r>
              <a:rPr lang="ru-RU" sz="1200" dirty="0" smtClean="0"/>
              <a:t> = 1+6=7.</a:t>
            </a:r>
            <a:endParaRPr lang="ru-RU" sz="1200" dirty="0"/>
          </a:p>
        </p:txBody>
      </p:sp>
      <p:sp>
        <p:nvSpPr>
          <p:cNvPr id="143" name="Стрелка вниз 142"/>
          <p:cNvSpPr/>
          <p:nvPr/>
        </p:nvSpPr>
        <p:spPr>
          <a:xfrm>
            <a:off x="1643042" y="2643182"/>
            <a:ext cx="142876" cy="285752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Стрелка вниз 143"/>
          <p:cNvSpPr/>
          <p:nvPr/>
        </p:nvSpPr>
        <p:spPr>
          <a:xfrm>
            <a:off x="4357686" y="3357562"/>
            <a:ext cx="142876" cy="285752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Стрелка вниз 144"/>
          <p:cNvSpPr/>
          <p:nvPr/>
        </p:nvSpPr>
        <p:spPr>
          <a:xfrm>
            <a:off x="7572396" y="3643314"/>
            <a:ext cx="142876" cy="285752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0" name="Прямая со стрелкой 149"/>
          <p:cNvCxnSpPr>
            <a:endCxn id="98" idx="4"/>
          </p:cNvCxnSpPr>
          <p:nvPr/>
        </p:nvCxnSpPr>
        <p:spPr>
          <a:xfrm rot="16200000" flipV="1">
            <a:off x="6212039" y="5182266"/>
            <a:ext cx="470418" cy="2500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98" idx="5"/>
            <a:endCxn id="97" idx="0"/>
          </p:cNvCxnSpPr>
          <p:nvPr/>
        </p:nvCxnSpPr>
        <p:spPr>
          <a:xfrm rot="16200000" flipH="1">
            <a:off x="6409734" y="5088138"/>
            <a:ext cx="430423" cy="2518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000760" y="46434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1</a:t>
            </a:r>
            <a:endParaRPr lang="ru-RU" dirty="0"/>
          </a:p>
        </p:txBody>
      </p:sp>
      <p:sp>
        <p:nvSpPr>
          <p:cNvPr id="157" name="TextBox 156"/>
          <p:cNvSpPr txBox="1"/>
          <p:nvPr/>
        </p:nvSpPr>
        <p:spPr>
          <a:xfrm>
            <a:off x="7072330" y="471488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</a:t>
            </a:r>
            <a:endParaRPr lang="ru-RU" dirty="0"/>
          </a:p>
        </p:txBody>
      </p:sp>
      <p:sp>
        <p:nvSpPr>
          <p:cNvPr id="158" name="TextBox 157"/>
          <p:cNvSpPr txBox="1"/>
          <p:nvPr/>
        </p:nvSpPr>
        <p:spPr>
          <a:xfrm>
            <a:off x="6500826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5500694" y="5929330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Максимальная циркуляция на графе </a:t>
            </a:r>
            <a:r>
              <a:rPr lang="en-US" sz="1200" dirty="0" smtClean="0"/>
              <a:t>G(X,U\(</a:t>
            </a:r>
            <a:r>
              <a:rPr lang="ru-RU" sz="1200" dirty="0" smtClean="0"/>
              <a:t>3</a:t>
            </a:r>
            <a:r>
              <a:rPr lang="en-US" sz="1200" dirty="0" smtClean="0"/>
              <a:t>,</a:t>
            </a:r>
            <a:r>
              <a:rPr lang="ru-RU" sz="1200" dirty="0" smtClean="0"/>
              <a:t>2</a:t>
            </a:r>
            <a:r>
              <a:rPr lang="en-US" sz="1200" dirty="0" smtClean="0"/>
              <a:t>)) </a:t>
            </a:r>
            <a:r>
              <a:rPr lang="ru-RU" sz="1200" dirty="0" smtClean="0"/>
              <a:t>равна 1, оценка равна </a:t>
            </a:r>
            <a:r>
              <a:rPr lang="el-GR" sz="1200" dirty="0" smtClean="0"/>
              <a:t>Δ</a:t>
            </a:r>
            <a:r>
              <a:rPr lang="ru-RU" sz="1200" dirty="0" smtClean="0"/>
              <a:t> = 1+6=7.</a:t>
            </a:r>
            <a:endParaRPr lang="ru-RU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00034" y="5643578"/>
            <a:ext cx="635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Контур 1,3,2,1                                  Контур 1,3,1.                                   Контур 1,3,1.</a:t>
            </a:r>
            <a:endParaRPr lang="ru-RU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215074" y="5000636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3 6</a:t>
            </a:r>
          </a:p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715140" y="4429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82" name="Прямая со стрелкой 81"/>
          <p:cNvCxnSpPr>
            <a:stCxn id="158" idx="3"/>
          </p:cNvCxnSpPr>
          <p:nvPr/>
        </p:nvCxnSpPr>
        <p:spPr>
          <a:xfrm flipV="1">
            <a:off x="7000892" y="5143512"/>
            <a:ext cx="285752" cy="54185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FF0000"/>
                </a:solidFill>
              </a:rPr>
              <a:t>ПРИМЕР № 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ru-RU" sz="1800" b="1" dirty="0" smtClean="0">
                <a:solidFill>
                  <a:srgbClr val="FF0000"/>
                </a:solidFill>
              </a:rPr>
              <a:t>: ЗАВЕРШЕНИЕ ПОИСКА МИНИМАЛЬНОГО РАЗРЕЗА В БИСВЯЗНОМ ОРГРАФЕ – ПОСТРОЕНИЕ ДЕРЕВА ВЕТВЛЕНИЙ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И ВЫЧИСЛЕНИЕ ОЦЕНОК С УЧЕТОМ ЦИРКУЛЯЦИЙ НА ГРАФЕ ПРИМЕРА 1.</a:t>
            </a:r>
            <a:endParaRPr lang="ru-RU" sz="18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14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8"/>
                <a:gridCol w="2209792"/>
              </a:tblGrid>
              <a:tr h="232886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8603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714348" y="250030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428728" y="178592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428728" y="307181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357422" y="171448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357422" y="271462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929058" y="1785926"/>
            <a:ext cx="500066" cy="5000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929058" y="271462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143240" y="200024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143240" y="307181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714348" y="492919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5" idx="7"/>
            <a:endCxn id="6" idx="3"/>
          </p:cNvCxnSpPr>
          <p:nvPr/>
        </p:nvCxnSpPr>
        <p:spPr>
          <a:xfrm rot="5400000" flipH="1" flipV="1">
            <a:off x="1141181" y="2212759"/>
            <a:ext cx="360780" cy="3607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5"/>
            <a:endCxn id="7" idx="1"/>
          </p:cNvCxnSpPr>
          <p:nvPr/>
        </p:nvCxnSpPr>
        <p:spPr>
          <a:xfrm rot="16200000" flipH="1">
            <a:off x="1212619" y="2855701"/>
            <a:ext cx="217904" cy="3607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8" idx="2"/>
          </p:cNvCxnSpPr>
          <p:nvPr/>
        </p:nvCxnSpPr>
        <p:spPr>
          <a:xfrm flipV="1">
            <a:off x="1928794" y="1964521"/>
            <a:ext cx="428628" cy="714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5"/>
            <a:endCxn id="9" idx="2"/>
          </p:cNvCxnSpPr>
          <p:nvPr/>
        </p:nvCxnSpPr>
        <p:spPr>
          <a:xfrm rot="16200000" flipH="1">
            <a:off x="1730544" y="2337775"/>
            <a:ext cx="751894" cy="5018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7"/>
            <a:endCxn id="12" idx="2"/>
          </p:cNvCxnSpPr>
          <p:nvPr/>
        </p:nvCxnSpPr>
        <p:spPr>
          <a:xfrm rot="5400000" flipH="1" flipV="1">
            <a:off x="2694957" y="2339571"/>
            <a:ext cx="537580" cy="3589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5"/>
            <a:endCxn id="13" idx="2"/>
          </p:cNvCxnSpPr>
          <p:nvPr/>
        </p:nvCxnSpPr>
        <p:spPr>
          <a:xfrm rot="16200000" flipH="1">
            <a:off x="2873552" y="3052155"/>
            <a:ext cx="180390" cy="3589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2" idx="5"/>
            <a:endCxn id="11" idx="1"/>
          </p:cNvCxnSpPr>
          <p:nvPr/>
        </p:nvCxnSpPr>
        <p:spPr>
          <a:xfrm rot="16200000" flipH="1">
            <a:off x="3605792" y="2391354"/>
            <a:ext cx="360780" cy="4322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2" idx="7"/>
            <a:endCxn id="10" idx="2"/>
          </p:cNvCxnSpPr>
          <p:nvPr/>
        </p:nvCxnSpPr>
        <p:spPr>
          <a:xfrm rot="5400000" flipH="1" flipV="1">
            <a:off x="3730808" y="1875224"/>
            <a:ext cx="37514" cy="3589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1571604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5000628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4071934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4071934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3286116" y="528638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3286116" y="435769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2357422" y="492919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2357422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1571604" y="535782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5000628" y="5286388"/>
            <a:ext cx="500066" cy="5000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 стрелкой 50"/>
          <p:cNvCxnSpPr>
            <a:stCxn id="46" idx="5"/>
            <a:endCxn id="43" idx="1"/>
          </p:cNvCxnSpPr>
          <p:nvPr/>
        </p:nvCxnSpPr>
        <p:spPr>
          <a:xfrm rot="16200000" flipH="1">
            <a:off x="3855825" y="4641651"/>
            <a:ext cx="146466" cy="4322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6"/>
            <a:endCxn id="44" idx="2"/>
          </p:cNvCxnSpPr>
          <p:nvPr/>
        </p:nvCxnSpPr>
        <p:spPr>
          <a:xfrm flipV="1">
            <a:off x="3786182" y="4321975"/>
            <a:ext cx="285752" cy="2857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7" idx="6"/>
            <a:endCxn id="45" idx="2"/>
          </p:cNvCxnSpPr>
          <p:nvPr/>
        </p:nvCxnSpPr>
        <p:spPr>
          <a:xfrm>
            <a:off x="2857488" y="5179231"/>
            <a:ext cx="428628" cy="3571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7" idx="7"/>
            <a:endCxn id="46" idx="3"/>
          </p:cNvCxnSpPr>
          <p:nvPr/>
        </p:nvCxnSpPr>
        <p:spPr>
          <a:xfrm rot="5400000" flipH="1" flipV="1">
            <a:off x="2962850" y="4605932"/>
            <a:ext cx="217904" cy="5750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1" idx="5"/>
          </p:cNvCxnSpPr>
          <p:nvPr/>
        </p:nvCxnSpPr>
        <p:spPr>
          <a:xfrm rot="16200000" flipH="1">
            <a:off x="1926999" y="4570213"/>
            <a:ext cx="501860" cy="35898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1" idx="6"/>
            <a:endCxn id="48" idx="2"/>
          </p:cNvCxnSpPr>
          <p:nvPr/>
        </p:nvCxnSpPr>
        <p:spPr>
          <a:xfrm>
            <a:off x="2071670" y="4321975"/>
            <a:ext cx="285752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4" idx="5"/>
            <a:endCxn id="49" idx="2"/>
          </p:cNvCxnSpPr>
          <p:nvPr/>
        </p:nvCxnSpPr>
        <p:spPr>
          <a:xfrm rot="16200000" flipH="1">
            <a:off x="1230478" y="5266733"/>
            <a:ext cx="251828" cy="4304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1" idx="3"/>
          </p:cNvCxnSpPr>
          <p:nvPr/>
        </p:nvCxnSpPr>
        <p:spPr>
          <a:xfrm flipV="1">
            <a:off x="1071538" y="4498775"/>
            <a:ext cx="573299" cy="4304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44" idx="6"/>
            <a:endCxn id="50" idx="2"/>
          </p:cNvCxnSpPr>
          <p:nvPr/>
        </p:nvCxnSpPr>
        <p:spPr>
          <a:xfrm>
            <a:off x="4572000" y="4321975"/>
            <a:ext cx="428628" cy="121444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44" idx="6"/>
            <a:endCxn id="42" idx="2"/>
          </p:cNvCxnSpPr>
          <p:nvPr/>
        </p:nvCxnSpPr>
        <p:spPr>
          <a:xfrm>
            <a:off x="4572000" y="4321975"/>
            <a:ext cx="428628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85786" y="2500306"/>
            <a:ext cx="5715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2400" dirty="0" smtClean="0"/>
          </a:p>
          <a:p>
            <a:r>
              <a:rPr lang="en-US" sz="2400" dirty="0" smtClean="0"/>
              <a:t>S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1357290" y="1785926"/>
            <a:ext cx="428628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0            0     ∞                0    7</a:t>
            </a:r>
          </a:p>
          <a:p>
            <a:r>
              <a:rPr lang="en-US" dirty="0" smtClean="0"/>
              <a:t>                              0 </a:t>
            </a:r>
          </a:p>
          <a:p>
            <a:endParaRPr lang="en-US" sz="900" dirty="0" smtClean="0"/>
          </a:p>
          <a:p>
            <a:endParaRPr lang="en-US" dirty="0" smtClean="0"/>
          </a:p>
          <a:p>
            <a:r>
              <a:rPr lang="en-US" dirty="0" smtClean="0"/>
              <a:t>                 1                       1    9</a:t>
            </a:r>
          </a:p>
          <a:p>
            <a:endParaRPr lang="en-US" sz="800" dirty="0" smtClean="0"/>
          </a:p>
          <a:p>
            <a:r>
              <a:rPr lang="en-US" dirty="0" smtClean="0"/>
              <a:t>  1     7                   1    12           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428728" y="4143380"/>
            <a:ext cx="42862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          0     ∞                  0            0   </a:t>
            </a:r>
          </a:p>
          <a:p>
            <a:r>
              <a:rPr lang="en-US" dirty="0" smtClean="0"/>
              <a:t>                               0                   ∞  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dirty="0" smtClean="0"/>
              <a:t>                1                         1    9</a:t>
            </a:r>
          </a:p>
          <a:p>
            <a:endParaRPr lang="en-US" sz="800" dirty="0" smtClean="0"/>
          </a:p>
          <a:p>
            <a:r>
              <a:rPr lang="en-US" dirty="0" smtClean="0"/>
              <a:t>    1    7                   1    12          7     1    </a:t>
            </a:r>
          </a:p>
          <a:p>
            <a:endParaRPr lang="en-US" dirty="0" smtClean="0"/>
          </a:p>
          <a:p>
            <a:r>
              <a:rPr lang="en-US" dirty="0" smtClean="0"/>
              <a:t>z(2,3)      z(3,2)    z(2,1)    z(1,3)   z(3,1)    </a:t>
            </a:r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6000760" y="307181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7072330" y="250030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6000760" y="185736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6143636" y="550070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7143768" y="471488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/>
          <p:cNvSpPr/>
          <p:nvPr/>
        </p:nvSpPr>
        <p:spPr>
          <a:xfrm>
            <a:off x="6143636" y="435769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TextBox 113"/>
          <p:cNvSpPr txBox="1"/>
          <p:nvPr/>
        </p:nvSpPr>
        <p:spPr>
          <a:xfrm>
            <a:off x="5857884" y="1857364"/>
            <a:ext cx="18573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dirty="0" smtClean="0"/>
              <a:t>1            </a:t>
            </a:r>
          </a:p>
          <a:p>
            <a:endParaRPr lang="en-US" dirty="0" smtClean="0"/>
          </a:p>
          <a:p>
            <a:r>
              <a:rPr lang="en-US" sz="2400" dirty="0" smtClean="0"/>
              <a:t>               3</a:t>
            </a:r>
          </a:p>
          <a:p>
            <a:r>
              <a:rPr lang="en-US" sz="800" dirty="0" smtClean="0"/>
              <a:t>                                                    </a:t>
            </a:r>
          </a:p>
          <a:p>
            <a:endParaRPr lang="en-US" sz="900" dirty="0" smtClean="0"/>
          </a:p>
          <a:p>
            <a:r>
              <a:rPr lang="en-US" sz="2400" dirty="0" smtClean="0"/>
              <a:t>   2</a:t>
            </a:r>
            <a:endParaRPr lang="en-US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6000760" y="4357694"/>
            <a:ext cx="1857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dirty="0" smtClean="0"/>
              <a:t>1            </a:t>
            </a:r>
          </a:p>
          <a:p>
            <a:endParaRPr lang="en-US" sz="400" dirty="0" smtClean="0"/>
          </a:p>
          <a:p>
            <a:r>
              <a:rPr lang="en-US" sz="2400" dirty="0" smtClean="0"/>
              <a:t>               3</a:t>
            </a:r>
          </a:p>
          <a:p>
            <a:r>
              <a:rPr lang="en-US" sz="800" dirty="0" smtClean="0"/>
              <a:t>                                                    </a:t>
            </a:r>
          </a:p>
          <a:p>
            <a:endParaRPr lang="en-US" sz="1400" dirty="0" smtClean="0"/>
          </a:p>
          <a:p>
            <a:r>
              <a:rPr lang="en-US" sz="2400" dirty="0" smtClean="0"/>
              <a:t>   2</a:t>
            </a:r>
            <a:endParaRPr lang="en-US" dirty="0" smtClean="0"/>
          </a:p>
        </p:txBody>
      </p:sp>
      <p:cxnSp>
        <p:nvCxnSpPr>
          <p:cNvPr id="117" name="Прямая со стрелкой 116"/>
          <p:cNvCxnSpPr/>
          <p:nvPr/>
        </p:nvCxnSpPr>
        <p:spPr>
          <a:xfrm rot="5400000" flipH="1" flipV="1">
            <a:off x="5857884" y="2714620"/>
            <a:ext cx="71438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6429388" y="2928934"/>
            <a:ext cx="785818" cy="2857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rot="10800000">
            <a:off x="6500826" y="2071678"/>
            <a:ext cx="714380" cy="4286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>
            <a:off x="6357950" y="2285992"/>
            <a:ext cx="714380" cy="4286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rot="5400000" flipH="1" flipV="1">
            <a:off x="6036479" y="5179231"/>
            <a:ext cx="642942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V="1">
            <a:off x="6643702" y="5143512"/>
            <a:ext cx="571504" cy="5000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>
            <a:off x="6643702" y="4572008"/>
            <a:ext cx="571504" cy="2857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929322" y="1785926"/>
            <a:ext cx="1928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G’(X,U\U’)</a:t>
            </a:r>
          </a:p>
          <a:p>
            <a:r>
              <a:rPr lang="en-US" dirty="0" smtClean="0"/>
              <a:t>                1</a:t>
            </a:r>
          </a:p>
          <a:p>
            <a:r>
              <a:rPr lang="en-US" dirty="0" smtClean="0"/>
              <a:t>     3     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       4</a:t>
            </a:r>
          </a:p>
          <a:p>
            <a:endParaRPr lang="en-US" dirty="0" smtClean="0"/>
          </a:p>
          <a:p>
            <a:r>
              <a:rPr lang="en-US" dirty="0" smtClean="0"/>
              <a:t>          S(G’)=1.</a:t>
            </a:r>
          </a:p>
          <a:p>
            <a:endParaRPr lang="en-US" dirty="0" smtClean="0"/>
          </a:p>
          <a:p>
            <a:r>
              <a:rPr lang="en-US" dirty="0" smtClean="0"/>
              <a:t>         G’(X,U\U’)</a:t>
            </a:r>
          </a:p>
          <a:p>
            <a:endParaRPr lang="en-US" dirty="0" smtClean="0"/>
          </a:p>
          <a:p>
            <a:r>
              <a:rPr lang="en-US" dirty="0" smtClean="0"/>
              <a:t>                      </a:t>
            </a:r>
          </a:p>
          <a:p>
            <a:endParaRPr lang="en-US" dirty="0" smtClean="0"/>
          </a:p>
          <a:p>
            <a:r>
              <a:rPr lang="en-US" dirty="0" smtClean="0"/>
              <a:t>   5</a:t>
            </a:r>
          </a:p>
          <a:p>
            <a:endParaRPr lang="en-US" dirty="0" smtClean="0"/>
          </a:p>
          <a:p>
            <a:r>
              <a:rPr lang="en-US" dirty="0" smtClean="0"/>
              <a:t>            S(G’) = 0</a:t>
            </a:r>
          </a:p>
          <a:p>
            <a:r>
              <a:rPr lang="en-US" dirty="0" smtClean="0"/>
              <a:t>            R = 7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500826" y="4357694"/>
            <a:ext cx="57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500034" y="1714488"/>
            <a:ext cx="714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№4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№5</a:t>
            </a:r>
            <a:endParaRPr lang="ru-RU" dirty="0"/>
          </a:p>
        </p:txBody>
      </p:sp>
      <p:sp>
        <p:nvSpPr>
          <p:cNvPr id="63" name="Стрелка вправо 62"/>
          <p:cNvSpPr/>
          <p:nvPr/>
        </p:nvSpPr>
        <p:spPr>
          <a:xfrm>
            <a:off x="5000628" y="2571744"/>
            <a:ext cx="357190" cy="28575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>
            <a:off x="5214942" y="4857760"/>
            <a:ext cx="357190" cy="21431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8172400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ПАРАМЕТРЫ  ПОИСКА  РЕШЕНИЯ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</a:rPr>
              <a:t>В ПРИМЕРЕ 2 (вычисление уточненных оценок) 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400" dirty="0" smtClean="0"/>
              <a:t>Число вычисленных оценок: 10.</a:t>
            </a:r>
          </a:p>
          <a:p>
            <a:endParaRPr lang="ru-RU" sz="3400" dirty="0" smtClean="0"/>
          </a:p>
          <a:p>
            <a:endParaRPr lang="ru-RU" sz="3400" dirty="0" smtClean="0"/>
          </a:p>
          <a:p>
            <a:r>
              <a:rPr lang="ru-RU" sz="3400" dirty="0" smtClean="0"/>
              <a:t>Число итераций: 5.</a:t>
            </a:r>
          </a:p>
          <a:p>
            <a:endParaRPr lang="ru-RU" sz="3400" dirty="0" smtClean="0"/>
          </a:p>
          <a:p>
            <a:endParaRPr lang="ru-RU" sz="3400" dirty="0" smtClean="0"/>
          </a:p>
          <a:p>
            <a:r>
              <a:rPr lang="ru-RU" sz="3400" dirty="0" smtClean="0"/>
              <a:t>Число операций сравнения: 5. </a:t>
            </a:r>
            <a:endParaRPr lang="ru-RU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19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СОДЕРЖАНИЕ: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Часть 1. Общие черты методов типа ветвей и границ.</a:t>
            </a:r>
          </a:p>
          <a:p>
            <a:r>
              <a:rPr lang="ru-RU" dirty="0" smtClean="0"/>
              <a:t>Часть 2. Методы типа ветвей и границ, осуществляющие поиск минимального разреза на сильносвязном взвешенном ориентированном графе фронтальным спуском по дереву ветвлений с помощью «наивных» методов вычисления оценок.</a:t>
            </a:r>
          </a:p>
          <a:p>
            <a:r>
              <a:rPr lang="ru-RU" dirty="0" smtClean="0"/>
              <a:t>Часть 3. Методы типа ветвей и границ, осуществляющие «поиск с возвратом» минимального разреза на сильносвязном взвешенном ориентированном графе.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3"/>
                </a:solidFill>
              </a:rPr>
              <a:t>ДОСТОИНСТВА И НЕДОСТАТКИ ФРОНТАЛЬНОГО СПУСКА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2800" b="1" dirty="0" smtClean="0"/>
              <a:t>Достоинства:</a:t>
            </a:r>
            <a:r>
              <a:rPr lang="ru-RU" b="1" dirty="0" smtClean="0"/>
              <a:t> </a:t>
            </a:r>
          </a:p>
          <a:p>
            <a:pPr>
              <a:buNone/>
            </a:pPr>
            <a:r>
              <a:rPr lang="ru-RU" b="1" dirty="0" smtClean="0"/>
              <a:t>   - гарантия глобально оптимального  </a:t>
            </a:r>
          </a:p>
          <a:p>
            <a:pPr>
              <a:buNone/>
            </a:pPr>
            <a:r>
              <a:rPr lang="ru-RU" b="1" dirty="0" smtClean="0"/>
              <a:t>     решения; </a:t>
            </a:r>
          </a:p>
          <a:p>
            <a:pPr>
              <a:buNone/>
            </a:pPr>
            <a:r>
              <a:rPr lang="ru-RU" b="1" dirty="0" smtClean="0"/>
              <a:t>   - первый же выбранный полный план  </a:t>
            </a:r>
          </a:p>
          <a:p>
            <a:pPr>
              <a:buNone/>
            </a:pPr>
            <a:r>
              <a:rPr lang="ru-RU" b="1" dirty="0" smtClean="0"/>
              <a:t>     отвечает минимальному разрезу.</a:t>
            </a:r>
          </a:p>
          <a:p>
            <a:r>
              <a:rPr lang="ru-RU" sz="2800" b="1" dirty="0" smtClean="0"/>
              <a:t>Недостатки: </a:t>
            </a:r>
          </a:p>
          <a:p>
            <a:pPr>
              <a:buNone/>
            </a:pPr>
            <a:r>
              <a:rPr lang="ru-RU" b="1" dirty="0" smtClean="0"/>
              <a:t>   - высокие требования к памяти </a:t>
            </a:r>
          </a:p>
          <a:p>
            <a:pPr>
              <a:buNone/>
            </a:pPr>
            <a:r>
              <a:rPr lang="ru-RU" b="1" dirty="0" smtClean="0"/>
              <a:t>     используемого компьютера; </a:t>
            </a:r>
          </a:p>
          <a:p>
            <a:pPr>
              <a:buNone/>
            </a:pPr>
            <a:r>
              <a:rPr lang="ru-RU" b="1" dirty="0" smtClean="0"/>
              <a:t>   - большие затраты времени на сравнение </a:t>
            </a:r>
          </a:p>
          <a:p>
            <a:pPr>
              <a:buNone/>
            </a:pPr>
            <a:r>
              <a:rPr lang="ru-RU" b="1" dirty="0" smtClean="0"/>
              <a:t>     оценок.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  <a:ln w="762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САМОСТОЯТЕЛЬНО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Определить минимальный разрез на сильносвязном орграфе </a:t>
            </a:r>
            <a:r>
              <a:rPr lang="en-US" dirty="0" smtClean="0"/>
              <a:t>G(X,U), </a:t>
            </a:r>
            <a:r>
              <a:rPr lang="ru-RU" dirty="0" smtClean="0"/>
              <a:t>пользуясь:       а) методом типа ветвей и границ, осуществляющим фронтальный спуск по дереву ветвлений;</a:t>
            </a:r>
          </a:p>
          <a:p>
            <a:pPr>
              <a:buNone/>
            </a:pPr>
            <a:r>
              <a:rPr lang="ru-RU" dirty="0" smtClean="0"/>
              <a:t>   б) задачей о максимальной циркуляции для вычисления оценок.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4766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619672" y="57332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860032" y="56612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8802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6"/>
            <a:endCxn id="7" idx="2"/>
          </p:cNvCxnSpPr>
          <p:nvPr/>
        </p:nvCxnSpPr>
        <p:spPr>
          <a:xfrm>
            <a:off x="2195736" y="4437112"/>
            <a:ext cx="259228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4" idx="4"/>
          </p:cNvCxnSpPr>
          <p:nvPr/>
        </p:nvCxnSpPr>
        <p:spPr>
          <a:xfrm flipH="1" flipV="1">
            <a:off x="1871700" y="4725144"/>
            <a:ext cx="72008" cy="10081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6" idx="0"/>
          </p:cNvCxnSpPr>
          <p:nvPr/>
        </p:nvCxnSpPr>
        <p:spPr>
          <a:xfrm>
            <a:off x="5112060" y="4725144"/>
            <a:ext cx="72008" cy="9361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5" idx="6"/>
          </p:cNvCxnSpPr>
          <p:nvPr/>
        </p:nvCxnSpPr>
        <p:spPr>
          <a:xfrm flipH="1">
            <a:off x="2267744" y="5949280"/>
            <a:ext cx="2592288" cy="7200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" idx="1"/>
          </p:cNvCxnSpPr>
          <p:nvPr/>
        </p:nvCxnSpPr>
        <p:spPr>
          <a:xfrm>
            <a:off x="2123728" y="4509120"/>
            <a:ext cx="2831212" cy="12364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5" idx="7"/>
            <a:endCxn id="7" idx="3"/>
          </p:cNvCxnSpPr>
          <p:nvPr/>
        </p:nvCxnSpPr>
        <p:spPr>
          <a:xfrm flipV="1">
            <a:off x="2172836" y="4640781"/>
            <a:ext cx="2710096" cy="117683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7" idx="6"/>
            <a:endCxn id="5" idx="4"/>
          </p:cNvCxnSpPr>
          <p:nvPr/>
        </p:nvCxnSpPr>
        <p:spPr>
          <a:xfrm flipH="1">
            <a:off x="1943708" y="4437112"/>
            <a:ext cx="3492388" cy="1872208"/>
          </a:xfrm>
          <a:prstGeom prst="bentConnector4">
            <a:avLst>
              <a:gd name="adj1" fmla="val -6546"/>
              <a:gd name="adj2" fmla="val 119254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87624" y="378904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                          5</a:t>
            </a:r>
          </a:p>
          <a:p>
            <a:endParaRPr lang="ru-RU" dirty="0" smtClean="0"/>
          </a:p>
          <a:p>
            <a:r>
              <a:rPr lang="ru-RU" dirty="0" smtClean="0"/>
              <a:t>                              7        3</a:t>
            </a:r>
          </a:p>
          <a:p>
            <a:endParaRPr lang="ru-RU" dirty="0" smtClean="0"/>
          </a:p>
          <a:p>
            <a:r>
              <a:rPr lang="ru-RU" dirty="0" smtClean="0"/>
              <a:t>       2                                                       8     1</a:t>
            </a:r>
          </a:p>
          <a:p>
            <a:r>
              <a:rPr lang="ru-RU" dirty="0" smtClean="0"/>
              <a:t>                                     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3"/>
                </a:solidFill>
              </a:rPr>
              <a:t>ЧАСТЬ 3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ru-RU" sz="5400" b="1" dirty="0" smtClean="0">
              <a:solidFill>
                <a:schemeClr val="accent3"/>
              </a:solidFill>
            </a:endParaRPr>
          </a:p>
          <a:p>
            <a:pPr algn="ctr">
              <a:buNone/>
            </a:pPr>
            <a:r>
              <a:rPr lang="ru-RU" sz="5400" dirty="0" smtClean="0">
                <a:solidFill>
                  <a:srgbClr val="FF0000"/>
                </a:solidFill>
              </a:rPr>
              <a:t>МЕТОДЫ ТИПА ВЕТВЕЙ И ГРАНИЦ, ОСУЩЕСТВЛЯЮЩИЕ ПОИСК МИНИМАЛЬНОГО РАЗРЕЗА НА БИСВЯЗНОМ ГРАФЕ ДВИЖЕНИЕМ ПО ДЕРЕВУ ВЕТВЛЕНИЙ С ВОЗВРАТОМ</a:t>
            </a:r>
            <a:endParaRPr lang="ru-RU" sz="5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ОСНОВНЫЕ ЭТАПЫ  СТРАТЕГИИ ПОИСКА МИНИМАЛЬНОГО РАЗРЕЗА НА ДЕРЕВЕ ВЕТВЛЕНИЙ С ВОЗВРАТОМ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 памяти компьютера постоянно присутствуют две величины: одна оценка 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выбранного направления движения и текущее значение рекорда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меньше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R,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то осуществляется спуск по дереву ветвлений (расширение базиса), в противном случае – подъем (последняя введенная в базис переменная покидает его).</a:t>
            </a:r>
          </a:p>
          <a:p>
            <a:pPr marL="457200" indent="-457200">
              <a:buAutoNum type="arabicPeriod"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Поиск завершается, когда алгоритм возвращается в стартовую вершину.</a:t>
            </a:r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7332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  <a:ln w="5715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solidFill>
                  <a:schemeClr val="accent3"/>
                </a:solidFill>
              </a:rPr>
              <a:t> АЛГОРИТМ ПОИСКА МИНИМАЛЬНОГО РАЗРЕЗА НА БИСВЯЗНОМ ГРАФЕ  МЕТОДОМ ТИПА ВЕТВЕЙ И ГРАНИЦ, ОСУЩЕСТВЛЯЮЩИЙ ДВИЖЕНИЕ ПО ДЕРЕВУ ВЕТВЛЕНИЙ С ВОЗВРАТОМ – ШАГИ 1 – 7.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Шаг 1.</a:t>
            </a:r>
            <a:r>
              <a:rPr lang="ru-RU" dirty="0" smtClean="0"/>
              <a:t> R = +∞</a:t>
            </a:r>
          </a:p>
          <a:p>
            <a:r>
              <a:rPr lang="ru-RU" b="1" dirty="0" smtClean="0"/>
              <a:t>Шаг 2. </a:t>
            </a:r>
            <a:r>
              <a:rPr lang="ru-RU" dirty="0" smtClean="0"/>
              <a:t>Каждой дуге </a:t>
            </a:r>
            <a:r>
              <a:rPr lang="en-US" dirty="0" smtClean="0"/>
              <a:t>                </a:t>
            </a:r>
            <a:r>
              <a:rPr lang="ru-RU" dirty="0" smtClean="0"/>
              <a:t>графа </a:t>
            </a:r>
            <a:r>
              <a:rPr lang="en-US" dirty="0" smtClean="0"/>
              <a:t> G(X,U)  </a:t>
            </a:r>
            <a:r>
              <a:rPr lang="ru-RU" dirty="0" smtClean="0"/>
              <a:t>присваивается уникальный индекс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ru-RU" dirty="0" smtClean="0"/>
              <a:t> (</a:t>
            </a:r>
            <a:r>
              <a:rPr lang="en-US" dirty="0" smtClean="0"/>
              <a:t>0&lt;</a:t>
            </a:r>
            <a:r>
              <a:rPr lang="en-US" i="1" dirty="0" err="1" smtClean="0"/>
              <a:t>i</a:t>
            </a:r>
            <a:r>
              <a:rPr lang="en-US" dirty="0" smtClean="0"/>
              <a:t>&lt;│U│+1) </a:t>
            </a:r>
            <a:r>
              <a:rPr lang="ru-RU" dirty="0" smtClean="0"/>
              <a:t> и переменная </a:t>
            </a:r>
            <a:r>
              <a:rPr lang="en-US" i="1" dirty="0" smtClean="0"/>
              <a:t>z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 </a:t>
            </a:r>
            <a:r>
              <a:rPr lang="en-US" i="1" dirty="0" smtClean="0"/>
              <a:t>.</a:t>
            </a:r>
            <a:endParaRPr lang="ru-RU" i="1" dirty="0" smtClean="0"/>
          </a:p>
          <a:p>
            <a:r>
              <a:rPr lang="ru-RU" b="1" dirty="0" smtClean="0"/>
              <a:t>Шаг 3.</a:t>
            </a: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dirty="0" smtClean="0"/>
              <a:t> = 1</a:t>
            </a:r>
          </a:p>
          <a:p>
            <a:r>
              <a:rPr lang="ru-RU" b="1" dirty="0" smtClean="0"/>
              <a:t>Шаг 4.</a:t>
            </a:r>
            <a:r>
              <a:rPr lang="ru-RU" dirty="0" smtClean="0"/>
              <a:t> </a:t>
            </a:r>
            <a:r>
              <a:rPr lang="en-US" dirty="0" err="1" smtClean="0"/>
              <a:t>z</a:t>
            </a:r>
            <a:r>
              <a:rPr lang="ru-RU" baseline="-25000" dirty="0" err="1" smtClean="0"/>
              <a:t>i</a:t>
            </a:r>
            <a:r>
              <a:rPr lang="ru-RU" dirty="0" smtClean="0"/>
              <a:t> = 1</a:t>
            </a:r>
          </a:p>
          <a:p>
            <a:r>
              <a:rPr lang="ru-RU" b="1" dirty="0" smtClean="0"/>
              <a:t>Шаг5.</a:t>
            </a:r>
            <a:r>
              <a:rPr lang="ru-RU" dirty="0" smtClean="0"/>
              <a:t> Одним из рассмотренных в части 1 методов вычисляется оценка </a:t>
            </a:r>
            <a:r>
              <a:rPr lang="el-GR" dirty="0" smtClean="0"/>
              <a:t>Δ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Шаг 6.</a:t>
            </a:r>
            <a:r>
              <a:rPr lang="ru-RU" dirty="0" smtClean="0"/>
              <a:t> Если</a:t>
            </a:r>
            <a:r>
              <a:rPr lang="en-US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 &lt;</a:t>
            </a:r>
            <a:r>
              <a:rPr lang="ru-RU" dirty="0" smtClean="0"/>
              <a:t>  R, то перейти к </a:t>
            </a:r>
            <a:r>
              <a:rPr lang="ru-RU" b="1" dirty="0" smtClean="0"/>
              <a:t>шагу 7</a:t>
            </a:r>
            <a:r>
              <a:rPr lang="ru-RU" dirty="0" smtClean="0"/>
              <a:t>, нет – к </a:t>
            </a:r>
            <a:r>
              <a:rPr lang="ru-RU" b="1" dirty="0" smtClean="0"/>
              <a:t>шагу 10</a:t>
            </a:r>
            <a:endParaRPr lang="ru-RU" dirty="0" smtClean="0"/>
          </a:p>
          <a:p>
            <a:r>
              <a:rPr lang="ru-RU" b="1" dirty="0" smtClean="0"/>
              <a:t>Шаг 7. </a:t>
            </a:r>
            <a:r>
              <a:rPr lang="ru-RU" dirty="0" smtClean="0"/>
              <a:t>Если все ограничения удовлетворяют, то </a:t>
            </a:r>
          </a:p>
          <a:p>
            <a:r>
              <a:rPr lang="ru-RU" dirty="0" smtClean="0"/>
              <a:t>перейти к </a:t>
            </a:r>
            <a:r>
              <a:rPr lang="ru-RU" b="1" dirty="0" smtClean="0"/>
              <a:t>шагу 8</a:t>
            </a:r>
            <a:r>
              <a:rPr lang="ru-RU" dirty="0" smtClean="0"/>
              <a:t>, нет </a:t>
            </a:r>
            <a:r>
              <a:rPr lang="ru-RU" b="1" dirty="0" smtClean="0"/>
              <a:t>к шагу 10</a:t>
            </a:r>
            <a:r>
              <a:rPr lang="ru-RU" dirty="0" smtClean="0"/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14744" y="2428868"/>
          <a:ext cx="1071570" cy="33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Формула" r:id="rId3" imgW="647640" imgH="203040" progId="Equation.3">
                  <p:embed/>
                </p:oleObj>
              </mc:Choice>
              <mc:Fallback>
                <p:oleObj name="Формула" r:id="rId3" imgW="6476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428868"/>
                        <a:ext cx="1071570" cy="336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72400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</a:rPr>
              <a:t>ПРОДОЛЖЕНИЕ АЛГОРИТМА ПОИСКА МИНИМАЛЬНОГО РАЗРЕЗА НА БИСВЯЗНОМ ГРАФЕ  МЕТОДОМ ТИПА ВЕТВЕЙ И ГРАНИЦ, ОСУЩЕСТВЛЯЮЩИМ ДВИЖЕНИЕ ПО ДЕРЕВУ ВЕТВЛЕНИЙ С ВОЗВРАТОМ – ШАГИ 8 – 15.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Шаг 8.</a:t>
            </a:r>
            <a:r>
              <a:rPr lang="ru-RU" dirty="0" smtClean="0"/>
              <a:t> Если </a:t>
            </a:r>
            <a:r>
              <a:rPr lang="en-US" dirty="0" err="1" smtClean="0"/>
              <a:t>i</a:t>
            </a:r>
            <a:r>
              <a:rPr lang="ru-RU" dirty="0" smtClean="0"/>
              <a:t> = </a:t>
            </a:r>
            <a:r>
              <a:rPr lang="en-US" dirty="0" smtClean="0"/>
              <a:t>n</a:t>
            </a:r>
            <a:r>
              <a:rPr lang="ru-RU" dirty="0" smtClean="0"/>
              <a:t>, то перейти к </a:t>
            </a:r>
            <a:r>
              <a:rPr lang="ru-RU" b="1" dirty="0" smtClean="0"/>
              <a:t>шагу 9</a:t>
            </a:r>
            <a:r>
              <a:rPr lang="ru-RU" dirty="0" smtClean="0"/>
              <a:t>, нет – к </a:t>
            </a:r>
            <a:r>
              <a:rPr lang="ru-RU" b="1" dirty="0" smtClean="0"/>
              <a:t>шагу 14</a:t>
            </a:r>
            <a:endParaRPr lang="ru-RU" dirty="0" smtClean="0"/>
          </a:p>
          <a:p>
            <a:r>
              <a:rPr lang="ru-RU" b="1" dirty="0" smtClean="0"/>
              <a:t>Шаг 9.</a:t>
            </a:r>
            <a:r>
              <a:rPr lang="ru-RU" dirty="0" smtClean="0"/>
              <a:t> R = F, печать R и вектора </a:t>
            </a:r>
          </a:p>
          <a:p>
            <a:r>
              <a:rPr lang="ru-RU" b="1" dirty="0" smtClean="0"/>
              <a:t>Шаг 10.</a:t>
            </a:r>
            <a:r>
              <a:rPr lang="ru-RU" dirty="0" smtClean="0"/>
              <a:t> Если </a:t>
            </a:r>
            <a:r>
              <a:rPr lang="en-US" dirty="0" smtClean="0"/>
              <a:t>z</a:t>
            </a:r>
            <a:r>
              <a:rPr lang="ru-RU" baseline="-25000" dirty="0" err="1" smtClean="0"/>
              <a:t>i</a:t>
            </a:r>
            <a:r>
              <a:rPr lang="ru-RU" dirty="0" smtClean="0"/>
              <a:t> = 1, то перейти к </a:t>
            </a:r>
            <a:r>
              <a:rPr lang="ru-RU" b="1" dirty="0" smtClean="0"/>
              <a:t>шагу 1</a:t>
            </a:r>
            <a:r>
              <a:rPr lang="en-US" b="1" dirty="0" smtClean="0"/>
              <a:t>1</a:t>
            </a:r>
            <a:r>
              <a:rPr lang="ru-RU" b="1" dirty="0" smtClean="0"/>
              <a:t>,</a:t>
            </a:r>
            <a:r>
              <a:rPr lang="ru-RU" dirty="0" smtClean="0"/>
              <a:t> нет – к </a:t>
            </a:r>
            <a:r>
              <a:rPr lang="ru-RU" b="1" dirty="0" smtClean="0"/>
              <a:t>шагу 13.</a:t>
            </a:r>
            <a:endParaRPr lang="ru-RU" dirty="0" smtClean="0"/>
          </a:p>
          <a:p>
            <a:r>
              <a:rPr lang="ru-RU" b="1" dirty="0" smtClean="0"/>
              <a:t>Шаг 11.</a:t>
            </a:r>
            <a:r>
              <a:rPr lang="ru-RU" dirty="0" smtClean="0"/>
              <a:t> </a:t>
            </a:r>
            <a:r>
              <a:rPr lang="en-US" dirty="0" smtClean="0"/>
              <a:t>z</a:t>
            </a:r>
            <a:r>
              <a:rPr lang="ru-RU" baseline="-25000" dirty="0" err="1" smtClean="0"/>
              <a:t>i</a:t>
            </a:r>
            <a:r>
              <a:rPr lang="ru-RU" dirty="0" smtClean="0"/>
              <a:t> = 0, перейти к </a:t>
            </a:r>
            <a:r>
              <a:rPr lang="ru-RU" b="1" dirty="0" smtClean="0"/>
              <a:t>шагу 5.</a:t>
            </a:r>
            <a:endParaRPr lang="ru-RU" dirty="0" smtClean="0"/>
          </a:p>
          <a:p>
            <a:r>
              <a:rPr lang="ru-RU" b="1" dirty="0" smtClean="0"/>
              <a:t>Шаг 12.</a:t>
            </a:r>
            <a:r>
              <a:rPr lang="ru-RU" dirty="0" smtClean="0"/>
              <a:t> Если </a:t>
            </a:r>
            <a:r>
              <a:rPr lang="en-US" dirty="0" err="1" smtClean="0"/>
              <a:t>i</a:t>
            </a:r>
            <a:r>
              <a:rPr lang="ru-RU" dirty="0" smtClean="0"/>
              <a:t> = 1, то перейти к </a:t>
            </a:r>
            <a:r>
              <a:rPr lang="ru-RU" b="1" dirty="0" smtClean="0"/>
              <a:t>шагу 15,</a:t>
            </a:r>
            <a:r>
              <a:rPr lang="ru-RU" dirty="0" smtClean="0"/>
              <a:t> нет к </a:t>
            </a:r>
            <a:r>
              <a:rPr lang="ru-RU" b="1" dirty="0" smtClean="0"/>
              <a:t>шагу 13.</a:t>
            </a:r>
            <a:endParaRPr lang="ru-RU" dirty="0" smtClean="0"/>
          </a:p>
          <a:p>
            <a:r>
              <a:rPr lang="ru-RU" b="1" dirty="0" smtClean="0"/>
              <a:t>Шаг 13.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= </a:t>
            </a:r>
            <a:r>
              <a:rPr lang="en-US" dirty="0" err="1" smtClean="0"/>
              <a:t>i</a:t>
            </a:r>
            <a:r>
              <a:rPr lang="ru-RU" dirty="0" smtClean="0"/>
              <a:t> - 1, перейти к </a:t>
            </a:r>
            <a:r>
              <a:rPr lang="ru-RU" b="1" dirty="0" smtClean="0"/>
              <a:t>шагу 10.</a:t>
            </a:r>
            <a:endParaRPr lang="ru-RU" dirty="0" smtClean="0"/>
          </a:p>
          <a:p>
            <a:r>
              <a:rPr lang="ru-RU" b="1" dirty="0" smtClean="0"/>
              <a:t>Шаг 14.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= </a:t>
            </a:r>
            <a:r>
              <a:rPr lang="en-US" dirty="0" err="1" smtClean="0"/>
              <a:t>i</a:t>
            </a:r>
            <a:r>
              <a:rPr lang="ru-RU" dirty="0" smtClean="0"/>
              <a:t> + 1, перейти к </a:t>
            </a:r>
            <a:r>
              <a:rPr lang="ru-RU" b="1" dirty="0" smtClean="0"/>
              <a:t>шагу 4.</a:t>
            </a:r>
            <a:endParaRPr lang="ru-RU" dirty="0" smtClean="0"/>
          </a:p>
          <a:p>
            <a:r>
              <a:rPr lang="ru-RU" b="1" dirty="0" smtClean="0"/>
              <a:t>Шаг 15. </a:t>
            </a:r>
            <a:r>
              <a:rPr lang="ru-RU" dirty="0" smtClean="0"/>
              <a:t>Конец алгоритма. Последние выданные на печать значения </a:t>
            </a:r>
            <a:r>
              <a:rPr lang="en-US" dirty="0" smtClean="0"/>
              <a:t>R </a:t>
            </a:r>
            <a:r>
              <a:rPr lang="ru-RU" dirty="0" smtClean="0"/>
              <a:t>и вектор  переменных,  оптимальны.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467600" cy="917596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ПРИМЕР 3: ИСПОЛЬЗОВАНИЕ «ГРУБЫХ» МЕТОДОВ ВЫЧИСЛЕНИЯ ОЦЕНОК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4283" y="1571612"/>
          <a:ext cx="8001056" cy="500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072230"/>
              </a:tblGrid>
              <a:tr h="50006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714348" y="250030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00166" y="342900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14348" y="450057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2571744"/>
            <a:ext cx="150019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1</a:t>
            </a:r>
          </a:p>
          <a:p>
            <a:r>
              <a:rPr lang="ru-RU" dirty="0" smtClean="0"/>
              <a:t>            5</a:t>
            </a:r>
          </a:p>
          <a:p>
            <a:pPr marL="342900" indent="-342900">
              <a:buAutoNum type="arabicPlain" startAt="3"/>
            </a:pPr>
            <a:r>
              <a:rPr lang="ru-RU" dirty="0" smtClean="0"/>
              <a:t> 1</a:t>
            </a:r>
          </a:p>
          <a:p>
            <a:pPr marL="342900" indent="-342900">
              <a:buAutoNum type="arabicPlain" startAt="3"/>
            </a:pPr>
            <a:endParaRPr lang="ru-RU" sz="800" dirty="0" smtClean="0"/>
          </a:p>
          <a:p>
            <a:pPr marL="342900" indent="-342900"/>
            <a:r>
              <a:rPr lang="ru-RU" dirty="0" smtClean="0"/>
              <a:t>                 2</a:t>
            </a:r>
          </a:p>
          <a:p>
            <a:pPr marL="342900" indent="-342900"/>
            <a:r>
              <a:rPr lang="ru-RU" dirty="0" smtClean="0"/>
              <a:t>        6 </a:t>
            </a:r>
          </a:p>
          <a:p>
            <a:pPr marL="342900" indent="-342900"/>
            <a:r>
              <a:rPr lang="ru-RU" dirty="0" smtClean="0"/>
              <a:t>                4</a:t>
            </a:r>
          </a:p>
          <a:p>
            <a:pPr marL="342900" indent="-342900"/>
            <a:endParaRPr lang="ru-RU" dirty="0" smtClean="0"/>
          </a:p>
          <a:p>
            <a:pPr marL="342900" indent="-342900"/>
            <a:r>
              <a:rPr lang="ru-RU" dirty="0" smtClean="0"/>
              <a:t>     3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7" idx="1"/>
          </p:cNvCxnSpPr>
          <p:nvPr/>
        </p:nvCxnSpPr>
        <p:spPr>
          <a:xfrm rot="16200000" flipH="1">
            <a:off x="-35751" y="3750470"/>
            <a:ext cx="1644869" cy="17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0"/>
            <a:endCxn id="6" idx="2"/>
          </p:cNvCxnSpPr>
          <p:nvPr/>
        </p:nvCxnSpPr>
        <p:spPr>
          <a:xfrm rot="5400000" flipH="1" flipV="1">
            <a:off x="821505" y="3821910"/>
            <a:ext cx="821537" cy="535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0"/>
            <a:endCxn id="5" idx="4"/>
          </p:cNvCxnSpPr>
          <p:nvPr/>
        </p:nvCxnSpPr>
        <p:spPr>
          <a:xfrm rot="5400000" flipH="1" flipV="1">
            <a:off x="214282" y="3750471"/>
            <a:ext cx="1500198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4"/>
          </p:cNvCxnSpPr>
          <p:nvPr/>
        </p:nvCxnSpPr>
        <p:spPr>
          <a:xfrm rot="5400000">
            <a:off x="1125117" y="4020158"/>
            <a:ext cx="716175" cy="5339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1"/>
            <a:endCxn id="5" idx="5"/>
          </p:cNvCxnSpPr>
          <p:nvPr/>
        </p:nvCxnSpPr>
        <p:spPr>
          <a:xfrm rot="16200000" flipV="1">
            <a:off x="1069743" y="2998577"/>
            <a:ext cx="575094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214810" y="171448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428860" y="2643182"/>
            <a:ext cx="471490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4786314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000496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3214678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2428860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072198" y="314324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572000" y="314324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3500430" y="321468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428860" y="321468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429256" y="242886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2928926" y="242886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500298" y="3429000"/>
            <a:ext cx="471490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571736" y="4357694"/>
            <a:ext cx="4714908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500298" y="5143512"/>
            <a:ext cx="485778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571736" y="5929330"/>
            <a:ext cx="4857784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214678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6500826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5572132" y="407194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5572132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4786314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000496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6429388" y="564357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5643570" y="564357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500826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428860" y="485776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 стрелкой 50"/>
          <p:cNvCxnSpPr>
            <a:stCxn id="24" idx="3"/>
            <a:endCxn id="36" idx="7"/>
          </p:cNvCxnSpPr>
          <p:nvPr/>
        </p:nvCxnSpPr>
        <p:spPr>
          <a:xfrm rot="5400000">
            <a:off x="3641511" y="1855569"/>
            <a:ext cx="360780" cy="9322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6" idx="3"/>
            <a:endCxn id="34" idx="0"/>
          </p:cNvCxnSpPr>
          <p:nvPr/>
        </p:nvCxnSpPr>
        <p:spPr>
          <a:xfrm rot="5400000">
            <a:off x="2661034" y="2873560"/>
            <a:ext cx="358985" cy="3232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6" idx="5"/>
            <a:endCxn id="33" idx="1"/>
          </p:cNvCxnSpPr>
          <p:nvPr/>
        </p:nvCxnSpPr>
        <p:spPr>
          <a:xfrm rot="16200000" flipH="1">
            <a:off x="3248602" y="2962858"/>
            <a:ext cx="432218" cy="2179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5" idx="3"/>
            <a:endCxn id="32" idx="7"/>
          </p:cNvCxnSpPr>
          <p:nvPr/>
        </p:nvCxnSpPr>
        <p:spPr>
          <a:xfrm rot="5400000">
            <a:off x="5070271" y="2784263"/>
            <a:ext cx="360780" cy="5036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5"/>
            <a:endCxn id="31" idx="0"/>
          </p:cNvCxnSpPr>
          <p:nvPr/>
        </p:nvCxnSpPr>
        <p:spPr>
          <a:xfrm rot="16200000" flipH="1">
            <a:off x="5945387" y="2766403"/>
            <a:ext cx="287547" cy="4661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24" idx="5"/>
            <a:endCxn id="35" idx="1"/>
          </p:cNvCxnSpPr>
          <p:nvPr/>
        </p:nvCxnSpPr>
        <p:spPr>
          <a:xfrm rot="16200000" flipH="1">
            <a:off x="4891676" y="1891288"/>
            <a:ext cx="360780" cy="860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32" idx="5"/>
            <a:endCxn id="43" idx="1"/>
          </p:cNvCxnSpPr>
          <p:nvPr/>
        </p:nvCxnSpPr>
        <p:spPr>
          <a:xfrm rot="16200000" flipH="1">
            <a:off x="5034552" y="3534362"/>
            <a:ext cx="575094" cy="6465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3" idx="5"/>
            <a:endCxn id="27" idx="1"/>
          </p:cNvCxnSpPr>
          <p:nvPr/>
        </p:nvCxnSpPr>
        <p:spPr>
          <a:xfrm rot="16200000" flipH="1">
            <a:off x="4141577" y="3427205"/>
            <a:ext cx="503656" cy="9322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endCxn id="28" idx="1"/>
          </p:cNvCxnSpPr>
          <p:nvPr/>
        </p:nvCxnSpPr>
        <p:spPr>
          <a:xfrm rot="16200000" flipH="1">
            <a:off x="3750463" y="3821908"/>
            <a:ext cx="430423" cy="2161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4" idx="5"/>
            <a:endCxn id="29" idx="1"/>
          </p:cNvCxnSpPr>
          <p:nvPr/>
        </p:nvCxnSpPr>
        <p:spPr>
          <a:xfrm rot="16200000" flipH="1">
            <a:off x="2819974" y="3677238"/>
            <a:ext cx="503656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4" idx="4"/>
            <a:endCxn id="30" idx="1"/>
          </p:cNvCxnSpPr>
          <p:nvPr/>
        </p:nvCxnSpPr>
        <p:spPr>
          <a:xfrm rot="5400000">
            <a:off x="2375282" y="3841563"/>
            <a:ext cx="430423" cy="176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43768" y="2357430"/>
            <a:ext cx="928694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r>
              <a:rPr lang="en-US" sz="800" dirty="0" smtClean="0"/>
              <a:t>1</a:t>
            </a:r>
            <a:r>
              <a:rPr lang="en-US" sz="1200" dirty="0" smtClean="0"/>
              <a:t> =Z(1,3)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Z</a:t>
            </a:r>
            <a:r>
              <a:rPr lang="en-US" sz="800" dirty="0" smtClean="0"/>
              <a:t>2</a:t>
            </a:r>
            <a:r>
              <a:rPr lang="en-US" sz="1200" dirty="0" smtClean="0"/>
              <a:t> =Z(3,1)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Z</a:t>
            </a:r>
            <a:r>
              <a:rPr lang="en-US" sz="800" dirty="0" smtClean="0"/>
              <a:t>3</a:t>
            </a:r>
            <a:r>
              <a:rPr lang="en-US" sz="1200" dirty="0" smtClean="0"/>
              <a:t> =Z(3,2)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Z</a:t>
            </a:r>
            <a:r>
              <a:rPr lang="en-US" sz="800" dirty="0" smtClean="0"/>
              <a:t>4</a:t>
            </a:r>
            <a:r>
              <a:rPr lang="en-US" sz="1200" dirty="0" smtClean="0"/>
              <a:t> =Z(2,3)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Z</a:t>
            </a:r>
            <a:r>
              <a:rPr lang="en-US" sz="800" dirty="0" smtClean="0"/>
              <a:t>5</a:t>
            </a:r>
            <a:r>
              <a:rPr lang="en-US" sz="1200" dirty="0" smtClean="0"/>
              <a:t> =Z(2,1)</a:t>
            </a:r>
          </a:p>
          <a:p>
            <a:endParaRPr lang="en-US" sz="1200" dirty="0" smtClean="0"/>
          </a:p>
        </p:txBody>
      </p:sp>
      <p:cxnSp>
        <p:nvCxnSpPr>
          <p:cNvPr id="91" name="Прямая со стрелкой 90"/>
          <p:cNvCxnSpPr>
            <a:stCxn id="32" idx="6"/>
            <a:endCxn id="42" idx="1"/>
          </p:cNvCxnSpPr>
          <p:nvPr/>
        </p:nvCxnSpPr>
        <p:spPr>
          <a:xfrm>
            <a:off x="5072066" y="3393281"/>
            <a:ext cx="1501993" cy="75189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9" idx="3"/>
            <a:endCxn id="50" idx="7"/>
          </p:cNvCxnSpPr>
          <p:nvPr/>
        </p:nvCxnSpPr>
        <p:spPr>
          <a:xfrm rot="5400000">
            <a:off x="2855693" y="4498775"/>
            <a:ext cx="432218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29" idx="4"/>
            <a:endCxn id="41" idx="0"/>
          </p:cNvCxnSpPr>
          <p:nvPr/>
        </p:nvCxnSpPr>
        <p:spPr>
          <a:xfrm rot="5400000">
            <a:off x="3321835" y="4714884"/>
            <a:ext cx="28575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27" idx="4"/>
            <a:endCxn id="45" idx="0"/>
          </p:cNvCxnSpPr>
          <p:nvPr/>
        </p:nvCxnSpPr>
        <p:spPr>
          <a:xfrm rot="5400000">
            <a:off x="4893471" y="4714884"/>
            <a:ext cx="28575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27" idx="3"/>
          </p:cNvCxnSpPr>
          <p:nvPr/>
        </p:nvCxnSpPr>
        <p:spPr>
          <a:xfrm rot="5400000">
            <a:off x="4357687" y="4355901"/>
            <a:ext cx="358987" cy="6447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42" idx="5"/>
            <a:endCxn id="49" idx="0"/>
          </p:cNvCxnSpPr>
          <p:nvPr/>
        </p:nvCxnSpPr>
        <p:spPr>
          <a:xfrm rot="5400000">
            <a:off x="6659767" y="4589867"/>
            <a:ext cx="358985" cy="176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2" idx="3"/>
            <a:endCxn id="44" idx="0"/>
          </p:cNvCxnSpPr>
          <p:nvPr/>
        </p:nvCxnSpPr>
        <p:spPr>
          <a:xfrm rot="5400000">
            <a:off x="6018620" y="4302320"/>
            <a:ext cx="358985" cy="75189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4" idx="5"/>
          </p:cNvCxnSpPr>
          <p:nvPr/>
        </p:nvCxnSpPr>
        <p:spPr>
          <a:xfrm rot="16200000" flipH="1">
            <a:off x="6034684" y="5248873"/>
            <a:ext cx="430425" cy="50186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44" idx="4"/>
            <a:endCxn id="48" idx="0"/>
          </p:cNvCxnSpPr>
          <p:nvPr/>
        </p:nvCxnSpPr>
        <p:spPr>
          <a:xfrm rot="16200000" flipH="1">
            <a:off x="5715008" y="5464983"/>
            <a:ext cx="285752" cy="7143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071670" y="1785926"/>
            <a:ext cx="507209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S</a:t>
            </a:r>
          </a:p>
          <a:p>
            <a:r>
              <a:rPr lang="en-US" dirty="0" smtClean="0"/>
              <a:t>                    3                          0</a:t>
            </a:r>
          </a:p>
          <a:p>
            <a:endParaRPr lang="en-US" sz="1100" dirty="0" smtClean="0"/>
          </a:p>
          <a:p>
            <a:r>
              <a:rPr lang="en-US" dirty="0" smtClean="0"/>
              <a:t>               1                                     0</a:t>
            </a:r>
          </a:p>
          <a:p>
            <a:r>
              <a:rPr lang="en-US" dirty="0" smtClean="0"/>
              <a:t>      4             3                     1                  ∞</a:t>
            </a:r>
          </a:p>
          <a:p>
            <a:endParaRPr lang="en-US" sz="1200" dirty="0" smtClean="0"/>
          </a:p>
          <a:p>
            <a:r>
              <a:rPr lang="en-US" dirty="0" smtClean="0"/>
              <a:t>       1               0               1                      0</a:t>
            </a:r>
          </a:p>
          <a:p>
            <a:r>
              <a:rPr lang="en-US" dirty="0" smtClean="0"/>
              <a:t>                                       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  4           9              3            7               1             </a:t>
            </a:r>
          </a:p>
          <a:p>
            <a:pPr marL="342900" indent="-342900"/>
            <a:r>
              <a:rPr lang="en-US" dirty="0" smtClean="0"/>
              <a:t>       1           0          1          0           1            0     </a:t>
            </a:r>
          </a:p>
          <a:p>
            <a:pPr marL="342900" indent="-342900"/>
            <a:r>
              <a:rPr lang="en-US" dirty="0" smtClean="0"/>
              <a:t>     </a:t>
            </a:r>
          </a:p>
          <a:p>
            <a:pPr marL="342900" indent="-342900"/>
            <a:r>
              <a:rPr lang="en-US" dirty="0" smtClean="0"/>
              <a:t> 10                  ∞   7                 ∞   5            ∞        </a:t>
            </a:r>
          </a:p>
          <a:p>
            <a:pPr marL="342900" indent="-342900"/>
            <a:r>
              <a:rPr lang="en-US" dirty="0" smtClean="0"/>
              <a:t>       1          0           1          0           1            0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                                                    10                  ∞</a:t>
            </a:r>
          </a:p>
          <a:p>
            <a:pPr marL="342900" indent="-342900"/>
            <a:r>
              <a:rPr lang="en-US" dirty="0" smtClean="0"/>
              <a:t>                                                          1          0   </a:t>
            </a:r>
          </a:p>
        </p:txBody>
      </p:sp>
      <p:sp>
        <p:nvSpPr>
          <p:cNvPr id="135" name="Дуга 134"/>
          <p:cNvSpPr/>
          <p:nvPr/>
        </p:nvSpPr>
        <p:spPr>
          <a:xfrm rot="17100962">
            <a:off x="2164509" y="2015718"/>
            <a:ext cx="2243214" cy="1469241"/>
          </a:xfrm>
          <a:prstGeom prst="arc">
            <a:avLst>
              <a:gd name="adj1" fmla="val 16200000"/>
              <a:gd name="adj2" fmla="val 41669"/>
            </a:avLst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7" name="Прямая со стрелкой 136"/>
          <p:cNvCxnSpPr>
            <a:stCxn id="135" idx="0"/>
          </p:cNvCxnSpPr>
          <p:nvPr/>
        </p:nvCxnSpPr>
        <p:spPr>
          <a:xfrm rot="5400000">
            <a:off x="2425414" y="2634890"/>
            <a:ext cx="226053" cy="76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олилиния 138"/>
          <p:cNvSpPr/>
          <p:nvPr/>
        </p:nvSpPr>
        <p:spPr>
          <a:xfrm rot="2310163">
            <a:off x="1780769" y="3125920"/>
            <a:ext cx="1692669" cy="1720395"/>
          </a:xfrm>
          <a:custGeom>
            <a:avLst/>
            <a:gdLst>
              <a:gd name="connsiteX0" fmla="*/ 0 w 1260629"/>
              <a:gd name="connsiteY0" fmla="*/ 0 h 1787371"/>
              <a:gd name="connsiteX1" fmla="*/ 594804 w 1260629"/>
              <a:gd name="connsiteY1" fmla="*/ 1580225 h 1787371"/>
              <a:gd name="connsiteX2" fmla="*/ 1109709 w 1260629"/>
              <a:gd name="connsiteY2" fmla="*/ 1242874 h 1787371"/>
              <a:gd name="connsiteX3" fmla="*/ 1260629 w 1260629"/>
              <a:gd name="connsiteY3" fmla="*/ 1305017 h 178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629" h="1787371">
                <a:moveTo>
                  <a:pt x="0" y="0"/>
                </a:moveTo>
                <a:cubicBezTo>
                  <a:pt x="204926" y="686539"/>
                  <a:pt x="409852" y="1373079"/>
                  <a:pt x="594804" y="1580225"/>
                </a:cubicBezTo>
                <a:cubicBezTo>
                  <a:pt x="779756" y="1787371"/>
                  <a:pt x="998738" y="1288742"/>
                  <a:pt x="1109709" y="1242874"/>
                </a:cubicBezTo>
                <a:cubicBezTo>
                  <a:pt x="1220680" y="1197006"/>
                  <a:pt x="1240654" y="1251011"/>
                  <a:pt x="1260629" y="1305017"/>
                </a:cubicBez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олилиния 139"/>
          <p:cNvSpPr/>
          <p:nvPr/>
        </p:nvSpPr>
        <p:spPr>
          <a:xfrm>
            <a:off x="3053918" y="2254928"/>
            <a:ext cx="4114801" cy="4230210"/>
          </a:xfrm>
          <a:custGeom>
            <a:avLst/>
            <a:gdLst>
              <a:gd name="connsiteX0" fmla="*/ 0 w 4114801"/>
              <a:gd name="connsiteY0" fmla="*/ 2645546 h 4230210"/>
              <a:gd name="connsiteX1" fmla="*/ 266331 w 4114801"/>
              <a:gd name="connsiteY1" fmla="*/ 3426781 h 4230210"/>
              <a:gd name="connsiteX2" fmla="*/ 816746 w 4114801"/>
              <a:gd name="connsiteY2" fmla="*/ 3009530 h 4230210"/>
              <a:gd name="connsiteX3" fmla="*/ 790113 w 4114801"/>
              <a:gd name="connsiteY3" fmla="*/ 2175029 h 4230210"/>
              <a:gd name="connsiteX4" fmla="*/ 310719 w 4114801"/>
              <a:gd name="connsiteY4" fmla="*/ 1455938 h 4230210"/>
              <a:gd name="connsiteX5" fmla="*/ 266331 w 4114801"/>
              <a:gd name="connsiteY5" fmla="*/ 976544 h 4230210"/>
              <a:gd name="connsiteX6" fmla="*/ 656948 w 4114801"/>
              <a:gd name="connsiteY6" fmla="*/ 807868 h 4230210"/>
              <a:gd name="connsiteX7" fmla="*/ 1154098 w 4114801"/>
              <a:gd name="connsiteY7" fmla="*/ 985422 h 4230210"/>
              <a:gd name="connsiteX8" fmla="*/ 1313896 w 4114801"/>
              <a:gd name="connsiteY8" fmla="*/ 1642369 h 4230210"/>
              <a:gd name="connsiteX9" fmla="*/ 1580226 w 4114801"/>
              <a:gd name="connsiteY9" fmla="*/ 1677880 h 4230210"/>
              <a:gd name="connsiteX10" fmla="*/ 1633492 w 4114801"/>
              <a:gd name="connsiteY10" fmla="*/ 2157274 h 4230210"/>
              <a:gd name="connsiteX11" fmla="*/ 1402672 w 4114801"/>
              <a:gd name="connsiteY11" fmla="*/ 2476870 h 4230210"/>
              <a:gd name="connsiteX12" fmla="*/ 2166152 w 4114801"/>
              <a:gd name="connsiteY12" fmla="*/ 2414726 h 4230210"/>
              <a:gd name="connsiteX13" fmla="*/ 2352583 w 4114801"/>
              <a:gd name="connsiteY13" fmla="*/ 2024109 h 4230210"/>
              <a:gd name="connsiteX14" fmla="*/ 2104008 w 4114801"/>
              <a:gd name="connsiteY14" fmla="*/ 1686757 h 4230210"/>
              <a:gd name="connsiteX15" fmla="*/ 1589103 w 4114801"/>
              <a:gd name="connsiteY15" fmla="*/ 1500326 h 4230210"/>
              <a:gd name="connsiteX16" fmla="*/ 1322773 w 4114801"/>
              <a:gd name="connsiteY16" fmla="*/ 1012055 h 4230210"/>
              <a:gd name="connsiteX17" fmla="*/ 994299 w 4114801"/>
              <a:gd name="connsiteY17" fmla="*/ 648070 h 4230210"/>
              <a:gd name="connsiteX18" fmla="*/ 1198486 w 4114801"/>
              <a:gd name="connsiteY18" fmla="*/ 284086 h 4230210"/>
              <a:gd name="connsiteX19" fmla="*/ 1811045 w 4114801"/>
              <a:gd name="connsiteY19" fmla="*/ 275208 h 4230210"/>
              <a:gd name="connsiteX20" fmla="*/ 2104008 w 4114801"/>
              <a:gd name="connsiteY20" fmla="*/ 408373 h 4230210"/>
              <a:gd name="connsiteX21" fmla="*/ 2210540 w 4114801"/>
              <a:gd name="connsiteY21" fmla="*/ 701336 h 4230210"/>
              <a:gd name="connsiteX22" fmla="*/ 2175030 w 4114801"/>
              <a:gd name="connsiteY22" fmla="*/ 1322773 h 4230210"/>
              <a:gd name="connsiteX23" fmla="*/ 2565647 w 4114801"/>
              <a:gd name="connsiteY23" fmla="*/ 1704513 h 4230210"/>
              <a:gd name="connsiteX24" fmla="*/ 2663301 w 4114801"/>
              <a:gd name="connsiteY24" fmla="*/ 1420427 h 4230210"/>
              <a:gd name="connsiteX25" fmla="*/ 3045041 w 4114801"/>
              <a:gd name="connsiteY25" fmla="*/ 1713390 h 4230210"/>
              <a:gd name="connsiteX26" fmla="*/ 3329127 w 4114801"/>
              <a:gd name="connsiteY26" fmla="*/ 2068497 h 4230210"/>
              <a:gd name="connsiteX27" fmla="*/ 2787589 w 4114801"/>
              <a:gd name="connsiteY27" fmla="*/ 2459115 h 4230210"/>
              <a:gd name="connsiteX28" fmla="*/ 2521259 w 4114801"/>
              <a:gd name="connsiteY28" fmla="*/ 2308194 h 4230210"/>
              <a:gd name="connsiteX29" fmla="*/ 2388094 w 4114801"/>
              <a:gd name="connsiteY29" fmla="*/ 2796466 h 4230210"/>
              <a:gd name="connsiteX30" fmla="*/ 2290439 w 4114801"/>
              <a:gd name="connsiteY30" fmla="*/ 3648722 h 4230210"/>
              <a:gd name="connsiteX31" fmla="*/ 3045041 w 4114801"/>
              <a:gd name="connsiteY31" fmla="*/ 4163627 h 4230210"/>
              <a:gd name="connsiteX32" fmla="*/ 3888420 w 4114801"/>
              <a:gd name="connsiteY32" fmla="*/ 4048218 h 4230210"/>
              <a:gd name="connsiteX33" fmla="*/ 4057096 w 4114801"/>
              <a:gd name="connsiteY33" fmla="*/ 3462291 h 4230210"/>
              <a:gd name="connsiteX34" fmla="*/ 4021585 w 4114801"/>
              <a:gd name="connsiteY34" fmla="*/ 3311371 h 4230210"/>
              <a:gd name="connsiteX35" fmla="*/ 3870665 w 4114801"/>
              <a:gd name="connsiteY35" fmla="*/ 3240350 h 4230210"/>
              <a:gd name="connsiteX36" fmla="*/ 3488925 w 4114801"/>
              <a:gd name="connsiteY36" fmla="*/ 3178206 h 4230210"/>
              <a:gd name="connsiteX37" fmla="*/ 3160451 w 4114801"/>
              <a:gd name="connsiteY37" fmla="*/ 2796466 h 4230210"/>
              <a:gd name="connsiteX38" fmla="*/ 3213717 w 4114801"/>
              <a:gd name="connsiteY38" fmla="*/ 2689934 h 4230210"/>
              <a:gd name="connsiteX39" fmla="*/ 3373515 w 4114801"/>
              <a:gd name="connsiteY39" fmla="*/ 2849732 h 4230210"/>
              <a:gd name="connsiteX40" fmla="*/ 3701989 w 4114801"/>
              <a:gd name="connsiteY40" fmla="*/ 3000653 h 4230210"/>
              <a:gd name="connsiteX41" fmla="*/ 4030463 w 4114801"/>
              <a:gd name="connsiteY41" fmla="*/ 2698812 h 4230210"/>
              <a:gd name="connsiteX42" fmla="*/ 4083729 w 4114801"/>
              <a:gd name="connsiteY42" fmla="*/ 2006354 h 4230210"/>
              <a:gd name="connsiteX43" fmla="*/ 3844032 w 4114801"/>
              <a:gd name="connsiteY43" fmla="*/ 1535837 h 4230210"/>
              <a:gd name="connsiteX44" fmla="*/ 3151573 w 4114801"/>
              <a:gd name="connsiteY44" fmla="*/ 1518082 h 4230210"/>
              <a:gd name="connsiteX45" fmla="*/ 2201663 w 4114801"/>
              <a:gd name="connsiteY45" fmla="*/ 443884 h 4230210"/>
              <a:gd name="connsiteX46" fmla="*/ 2095131 w 4114801"/>
              <a:gd name="connsiteY46" fmla="*/ 221942 h 4230210"/>
              <a:gd name="connsiteX47" fmla="*/ 1651247 w 4114801"/>
              <a:gd name="connsiteY47" fmla="*/ 0 h 4230210"/>
              <a:gd name="connsiteX48" fmla="*/ 1651247 w 4114801"/>
              <a:gd name="connsiteY48" fmla="*/ 0 h 4230210"/>
              <a:gd name="connsiteX49" fmla="*/ 1651247 w 4114801"/>
              <a:gd name="connsiteY49" fmla="*/ 0 h 42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114801" h="4230210">
                <a:moveTo>
                  <a:pt x="0" y="2645546"/>
                </a:moveTo>
                <a:cubicBezTo>
                  <a:pt x="65103" y="3005831"/>
                  <a:pt x="130207" y="3366117"/>
                  <a:pt x="266331" y="3426781"/>
                </a:cubicBezTo>
                <a:cubicBezTo>
                  <a:pt x="402455" y="3487445"/>
                  <a:pt x="729449" y="3218155"/>
                  <a:pt x="816746" y="3009530"/>
                </a:cubicBezTo>
                <a:cubicBezTo>
                  <a:pt x="904043" y="2800905"/>
                  <a:pt x="874451" y="2433961"/>
                  <a:pt x="790113" y="2175029"/>
                </a:cubicBezTo>
                <a:cubicBezTo>
                  <a:pt x="705775" y="1916097"/>
                  <a:pt x="398016" y="1655686"/>
                  <a:pt x="310719" y="1455938"/>
                </a:cubicBezTo>
                <a:cubicBezTo>
                  <a:pt x="223422" y="1256190"/>
                  <a:pt x="208626" y="1084556"/>
                  <a:pt x="266331" y="976544"/>
                </a:cubicBezTo>
                <a:cubicBezTo>
                  <a:pt x="324036" y="868532"/>
                  <a:pt x="508987" y="806388"/>
                  <a:pt x="656948" y="807868"/>
                </a:cubicBezTo>
                <a:cubicBezTo>
                  <a:pt x="804909" y="809348"/>
                  <a:pt x="1044607" y="846338"/>
                  <a:pt x="1154098" y="985422"/>
                </a:cubicBezTo>
                <a:cubicBezTo>
                  <a:pt x="1263589" y="1124506"/>
                  <a:pt x="1242875" y="1526959"/>
                  <a:pt x="1313896" y="1642369"/>
                </a:cubicBezTo>
                <a:cubicBezTo>
                  <a:pt x="1384917" y="1757779"/>
                  <a:pt x="1526960" y="1592063"/>
                  <a:pt x="1580226" y="1677880"/>
                </a:cubicBezTo>
                <a:cubicBezTo>
                  <a:pt x="1633492" y="1763697"/>
                  <a:pt x="1663084" y="2024109"/>
                  <a:pt x="1633492" y="2157274"/>
                </a:cubicBezTo>
                <a:cubicBezTo>
                  <a:pt x="1603900" y="2290439"/>
                  <a:pt x="1313895" y="2433961"/>
                  <a:pt x="1402672" y="2476870"/>
                </a:cubicBezTo>
                <a:cubicBezTo>
                  <a:pt x="1491449" y="2519779"/>
                  <a:pt x="2007834" y="2490186"/>
                  <a:pt x="2166152" y="2414726"/>
                </a:cubicBezTo>
                <a:cubicBezTo>
                  <a:pt x="2324470" y="2339266"/>
                  <a:pt x="2362940" y="2145437"/>
                  <a:pt x="2352583" y="2024109"/>
                </a:cubicBezTo>
                <a:cubicBezTo>
                  <a:pt x="2342226" y="1902781"/>
                  <a:pt x="2231255" y="1774054"/>
                  <a:pt x="2104008" y="1686757"/>
                </a:cubicBezTo>
                <a:cubicBezTo>
                  <a:pt x="1976761" y="1599460"/>
                  <a:pt x="1719309" y="1612776"/>
                  <a:pt x="1589103" y="1500326"/>
                </a:cubicBezTo>
                <a:cubicBezTo>
                  <a:pt x="1458897" y="1387876"/>
                  <a:pt x="1421907" y="1154098"/>
                  <a:pt x="1322773" y="1012055"/>
                </a:cubicBezTo>
                <a:cubicBezTo>
                  <a:pt x="1223639" y="870012"/>
                  <a:pt x="1015013" y="769398"/>
                  <a:pt x="994299" y="648070"/>
                </a:cubicBezTo>
                <a:cubicBezTo>
                  <a:pt x="973585" y="526742"/>
                  <a:pt x="1062362" y="346230"/>
                  <a:pt x="1198486" y="284086"/>
                </a:cubicBezTo>
                <a:cubicBezTo>
                  <a:pt x="1334610" y="221942"/>
                  <a:pt x="1660125" y="254494"/>
                  <a:pt x="1811045" y="275208"/>
                </a:cubicBezTo>
                <a:cubicBezTo>
                  <a:pt x="1961965" y="295922"/>
                  <a:pt x="2037426" y="337352"/>
                  <a:pt x="2104008" y="408373"/>
                </a:cubicBezTo>
                <a:cubicBezTo>
                  <a:pt x="2170590" y="479394"/>
                  <a:pt x="2198703" y="548936"/>
                  <a:pt x="2210540" y="701336"/>
                </a:cubicBezTo>
                <a:cubicBezTo>
                  <a:pt x="2222377" y="853736"/>
                  <a:pt x="2115846" y="1155577"/>
                  <a:pt x="2175030" y="1322773"/>
                </a:cubicBezTo>
                <a:cubicBezTo>
                  <a:pt x="2234214" y="1489969"/>
                  <a:pt x="2484269" y="1688237"/>
                  <a:pt x="2565647" y="1704513"/>
                </a:cubicBezTo>
                <a:cubicBezTo>
                  <a:pt x="2647025" y="1720789"/>
                  <a:pt x="2583402" y="1418948"/>
                  <a:pt x="2663301" y="1420427"/>
                </a:cubicBezTo>
                <a:cubicBezTo>
                  <a:pt x="2743200" y="1421907"/>
                  <a:pt x="2934070" y="1605378"/>
                  <a:pt x="3045041" y="1713390"/>
                </a:cubicBezTo>
                <a:cubicBezTo>
                  <a:pt x="3156012" y="1821402"/>
                  <a:pt x="3372036" y="1944210"/>
                  <a:pt x="3329127" y="2068497"/>
                </a:cubicBezTo>
                <a:cubicBezTo>
                  <a:pt x="3286218" y="2192784"/>
                  <a:pt x="2922234" y="2419166"/>
                  <a:pt x="2787589" y="2459115"/>
                </a:cubicBezTo>
                <a:cubicBezTo>
                  <a:pt x="2652944" y="2499065"/>
                  <a:pt x="2587841" y="2251969"/>
                  <a:pt x="2521259" y="2308194"/>
                </a:cubicBezTo>
                <a:cubicBezTo>
                  <a:pt x="2454677" y="2364419"/>
                  <a:pt x="2426564" y="2573045"/>
                  <a:pt x="2388094" y="2796466"/>
                </a:cubicBezTo>
                <a:cubicBezTo>
                  <a:pt x="2349624" y="3019887"/>
                  <a:pt x="2180948" y="3420862"/>
                  <a:pt x="2290439" y="3648722"/>
                </a:cubicBezTo>
                <a:cubicBezTo>
                  <a:pt x="2399930" y="3876582"/>
                  <a:pt x="2778711" y="4097044"/>
                  <a:pt x="3045041" y="4163627"/>
                </a:cubicBezTo>
                <a:cubicBezTo>
                  <a:pt x="3311371" y="4230210"/>
                  <a:pt x="3719744" y="4165107"/>
                  <a:pt x="3888420" y="4048218"/>
                </a:cubicBezTo>
                <a:cubicBezTo>
                  <a:pt x="4057096" y="3931329"/>
                  <a:pt x="4034902" y="3585099"/>
                  <a:pt x="4057096" y="3462291"/>
                </a:cubicBezTo>
                <a:cubicBezTo>
                  <a:pt x="4079290" y="3339483"/>
                  <a:pt x="4052657" y="3348361"/>
                  <a:pt x="4021585" y="3311371"/>
                </a:cubicBezTo>
                <a:cubicBezTo>
                  <a:pt x="3990513" y="3274381"/>
                  <a:pt x="3959442" y="3262544"/>
                  <a:pt x="3870665" y="3240350"/>
                </a:cubicBezTo>
                <a:cubicBezTo>
                  <a:pt x="3781888" y="3218156"/>
                  <a:pt x="3607294" y="3252187"/>
                  <a:pt x="3488925" y="3178206"/>
                </a:cubicBezTo>
                <a:cubicBezTo>
                  <a:pt x="3370556" y="3104225"/>
                  <a:pt x="3206319" y="2877845"/>
                  <a:pt x="3160451" y="2796466"/>
                </a:cubicBezTo>
                <a:cubicBezTo>
                  <a:pt x="3114583" y="2715087"/>
                  <a:pt x="3178206" y="2681056"/>
                  <a:pt x="3213717" y="2689934"/>
                </a:cubicBezTo>
                <a:cubicBezTo>
                  <a:pt x="3249228" y="2698812"/>
                  <a:pt x="3292136" y="2797946"/>
                  <a:pt x="3373515" y="2849732"/>
                </a:cubicBezTo>
                <a:cubicBezTo>
                  <a:pt x="3454894" y="2901519"/>
                  <a:pt x="3592498" y="3025806"/>
                  <a:pt x="3701989" y="3000653"/>
                </a:cubicBezTo>
                <a:cubicBezTo>
                  <a:pt x="3811480" y="2975500"/>
                  <a:pt x="3966840" y="2864529"/>
                  <a:pt x="4030463" y="2698812"/>
                </a:cubicBezTo>
                <a:cubicBezTo>
                  <a:pt x="4094086" y="2533096"/>
                  <a:pt x="4114801" y="2200183"/>
                  <a:pt x="4083729" y="2006354"/>
                </a:cubicBezTo>
                <a:cubicBezTo>
                  <a:pt x="4052657" y="1812525"/>
                  <a:pt x="3999391" y="1617216"/>
                  <a:pt x="3844032" y="1535837"/>
                </a:cubicBezTo>
                <a:cubicBezTo>
                  <a:pt x="3688673" y="1454458"/>
                  <a:pt x="3425301" y="1700074"/>
                  <a:pt x="3151573" y="1518082"/>
                </a:cubicBezTo>
                <a:cubicBezTo>
                  <a:pt x="2877845" y="1336090"/>
                  <a:pt x="2377737" y="659907"/>
                  <a:pt x="2201663" y="443884"/>
                </a:cubicBezTo>
                <a:cubicBezTo>
                  <a:pt x="2025589" y="227861"/>
                  <a:pt x="2186867" y="295923"/>
                  <a:pt x="2095131" y="221942"/>
                </a:cubicBezTo>
                <a:cubicBezTo>
                  <a:pt x="2003395" y="147961"/>
                  <a:pt x="1651247" y="0"/>
                  <a:pt x="1651247" y="0"/>
                </a:cubicBezTo>
                <a:lnTo>
                  <a:pt x="1651247" y="0"/>
                </a:lnTo>
                <a:lnTo>
                  <a:pt x="1651247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2" name="Прямая со стрелкой 141"/>
          <p:cNvCxnSpPr>
            <a:endCxn id="135" idx="2"/>
          </p:cNvCxnSpPr>
          <p:nvPr/>
        </p:nvCxnSpPr>
        <p:spPr>
          <a:xfrm rot="10800000">
            <a:off x="3589792" y="1670738"/>
            <a:ext cx="625018" cy="258064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rot="16200000" flipH="1">
            <a:off x="3035289" y="5394339"/>
            <a:ext cx="286546" cy="70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40" idx="9"/>
          </p:cNvCxnSpPr>
          <p:nvPr/>
        </p:nvCxnSpPr>
        <p:spPr>
          <a:xfrm>
            <a:off x="4634145" y="3932809"/>
            <a:ext cx="80731" cy="3534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>
            <a:off x="3786182" y="3071810"/>
            <a:ext cx="285752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rot="5400000" flipH="1" flipV="1">
            <a:off x="3750463" y="4822041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>
            <a:off x="4429124" y="2500306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 rot="16200000" flipV="1">
            <a:off x="4357686" y="3500438"/>
            <a:ext cx="28575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>
            <a:off x="4786314" y="4714884"/>
            <a:ext cx="28575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 rot="5400000">
            <a:off x="5393537" y="4822041"/>
            <a:ext cx="21431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0" idx="25"/>
          </p:cNvCxnSpPr>
          <p:nvPr/>
        </p:nvCxnSpPr>
        <p:spPr>
          <a:xfrm>
            <a:off x="6098959" y="3968319"/>
            <a:ext cx="187553" cy="1750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>
            <a:off x="5357818" y="3786190"/>
            <a:ext cx="214314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endCxn id="140" idx="37"/>
          </p:cNvCxnSpPr>
          <p:nvPr/>
        </p:nvCxnSpPr>
        <p:spPr>
          <a:xfrm rot="16200000" flipV="1">
            <a:off x="6168664" y="5097101"/>
            <a:ext cx="234993" cy="143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/>
          <p:nvPr/>
        </p:nvCxnSpPr>
        <p:spPr>
          <a:xfrm rot="5400000" flipH="1" flipV="1">
            <a:off x="6965173" y="5750735"/>
            <a:ext cx="285752" cy="714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/>
          <p:nvPr/>
        </p:nvCxnSpPr>
        <p:spPr>
          <a:xfrm rot="16200000" flipH="1">
            <a:off x="5500694" y="6072206"/>
            <a:ext cx="214314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 rot="10800000">
            <a:off x="4643438" y="2214554"/>
            <a:ext cx="28575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140" idx="44"/>
          </p:cNvCxnSpPr>
          <p:nvPr/>
        </p:nvCxnSpPr>
        <p:spPr>
          <a:xfrm flipH="1" flipV="1">
            <a:off x="6000760" y="3571876"/>
            <a:ext cx="204731" cy="201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0" idx="41"/>
          </p:cNvCxnSpPr>
          <p:nvPr/>
        </p:nvCxnSpPr>
        <p:spPr>
          <a:xfrm flipV="1">
            <a:off x="7084381" y="4643446"/>
            <a:ext cx="59387" cy="3102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143108" y="5429264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sz="1000" dirty="0" smtClean="0"/>
              <a:t>1</a:t>
            </a:r>
            <a:r>
              <a:rPr lang="en-US" dirty="0" smtClean="0"/>
              <a:t>=10;</a:t>
            </a:r>
          </a:p>
          <a:p>
            <a:r>
              <a:rPr lang="en-US" dirty="0" smtClean="0"/>
              <a:t>R</a:t>
            </a:r>
            <a:r>
              <a:rPr lang="en-US" sz="1000" dirty="0" smtClean="0"/>
              <a:t>2</a:t>
            </a:r>
            <a:r>
              <a:rPr lang="en-US" dirty="0" smtClean="0"/>
              <a:t>=</a:t>
            </a:r>
            <a:r>
              <a:rPr lang="ru-RU" dirty="0" smtClean="0"/>
              <a:t>8</a:t>
            </a:r>
            <a:r>
              <a:rPr lang="en-US" dirty="0" smtClean="0"/>
              <a:t>;</a:t>
            </a:r>
          </a:p>
          <a:p>
            <a:r>
              <a:rPr lang="en-US" dirty="0" smtClean="0"/>
              <a:t>R</a:t>
            </a:r>
            <a:r>
              <a:rPr lang="en-US" sz="1000" dirty="0" smtClean="0"/>
              <a:t>3</a:t>
            </a:r>
            <a:r>
              <a:rPr lang="en-US" dirty="0" smtClean="0"/>
              <a:t>=7.</a:t>
            </a:r>
            <a:endParaRPr lang="ru-RU" dirty="0"/>
          </a:p>
        </p:txBody>
      </p:sp>
      <p:cxnSp>
        <p:nvCxnSpPr>
          <p:cNvPr id="201" name="Прямая соединительная линия 200"/>
          <p:cNvCxnSpPr/>
          <p:nvPr/>
        </p:nvCxnSpPr>
        <p:spPr>
          <a:xfrm flipV="1">
            <a:off x="3143240" y="5000636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/>
          <p:nvPr/>
        </p:nvCxnSpPr>
        <p:spPr>
          <a:xfrm>
            <a:off x="3143240" y="5000636"/>
            <a:ext cx="571504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>
            <a:off x="4714876" y="4929198"/>
            <a:ext cx="571504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/>
          <p:nvPr/>
        </p:nvCxnSpPr>
        <p:spPr>
          <a:xfrm rot="10800000" flipV="1">
            <a:off x="4714876" y="4929198"/>
            <a:ext cx="571504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flipV="1">
            <a:off x="5572132" y="5786454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/>
          <p:nvPr/>
        </p:nvCxnSpPr>
        <p:spPr>
          <a:xfrm>
            <a:off x="5572132" y="5715016"/>
            <a:ext cx="571504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/>
          <p:nvPr/>
        </p:nvCxnSpPr>
        <p:spPr>
          <a:xfrm flipV="1">
            <a:off x="6357950" y="5786454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/>
          <p:nvPr/>
        </p:nvCxnSpPr>
        <p:spPr>
          <a:xfrm>
            <a:off x="6357950" y="5715016"/>
            <a:ext cx="571504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/>
          <p:nvPr/>
        </p:nvCxnSpPr>
        <p:spPr>
          <a:xfrm flipV="1">
            <a:off x="5572132" y="4214818"/>
            <a:ext cx="500066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>
            <a:off x="5572132" y="4214818"/>
            <a:ext cx="500066" cy="214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/>
          <p:nvPr/>
        </p:nvCxnSpPr>
        <p:spPr>
          <a:xfrm rot="5400000">
            <a:off x="1750199" y="4822041"/>
            <a:ext cx="1143008" cy="214314"/>
          </a:xfrm>
          <a:prstGeom prst="bentConnector3">
            <a:avLst>
              <a:gd name="adj1" fmla="val -1262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/>
          <p:nvPr/>
        </p:nvCxnSpPr>
        <p:spPr>
          <a:xfrm rot="10800000">
            <a:off x="2857488" y="5929330"/>
            <a:ext cx="500066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/>
          <p:cNvCxnSpPr/>
          <p:nvPr/>
        </p:nvCxnSpPr>
        <p:spPr>
          <a:xfrm rot="16200000" flipV="1">
            <a:off x="2750331" y="5322107"/>
            <a:ext cx="642942" cy="5715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/>
          <p:nvPr/>
        </p:nvCxnSpPr>
        <p:spPr>
          <a:xfrm>
            <a:off x="3929058" y="4357694"/>
            <a:ext cx="7143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/>
          <p:cNvCxnSpPr/>
          <p:nvPr/>
        </p:nvCxnSpPr>
        <p:spPr>
          <a:xfrm rot="10800000">
            <a:off x="2857488" y="6215082"/>
            <a:ext cx="1357322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/>
          <p:cNvCxnSpPr/>
          <p:nvPr/>
        </p:nvCxnSpPr>
        <p:spPr>
          <a:xfrm rot="5400000" flipH="1" flipV="1">
            <a:off x="3786182" y="5786454"/>
            <a:ext cx="857256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Объект 104"/>
          <p:cNvGraphicFramePr>
            <a:graphicFrameLocks noChangeAspect="1"/>
          </p:cNvGraphicFramePr>
          <p:nvPr/>
        </p:nvGraphicFramePr>
        <p:xfrm>
          <a:off x="240525" y="5286388"/>
          <a:ext cx="181073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Формула" r:id="rId3" imgW="1168200" imgH="355320" progId="Equation.3">
                  <p:embed/>
                </p:oleObj>
              </mc:Choice>
              <mc:Fallback>
                <p:oleObj name="Формула" r:id="rId3" imgW="116820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5" y="5286388"/>
                        <a:ext cx="181073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  <a:ln w="5715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ИТОГИ ПОИСКА РЕШЕНИЯ В ПРИМЕРЕ 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7786742" cy="4873752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600" dirty="0" smtClean="0"/>
              <a:t>Число вычисленных оценок – 20</a:t>
            </a:r>
          </a:p>
          <a:p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Число итераций – 20</a:t>
            </a:r>
          </a:p>
          <a:p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Число операций сравнения - 20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57332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  <a:ln w="762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САМОСТОЯТЕЛЬНО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Определить минимальный разрез на сильносвязном орграфе </a:t>
            </a:r>
            <a:r>
              <a:rPr lang="en-US" dirty="0" smtClean="0"/>
              <a:t>G(X,U), </a:t>
            </a:r>
            <a:r>
              <a:rPr lang="ru-RU" dirty="0" smtClean="0"/>
              <a:t>пользуясь методом типа ветвей и границ, осуществляющим поиск с возвратом по дереву ветвлений с «наивным» методом вычисления оценки.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4766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619672" y="57332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860032" y="56612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8802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6"/>
            <a:endCxn id="7" idx="2"/>
          </p:cNvCxnSpPr>
          <p:nvPr/>
        </p:nvCxnSpPr>
        <p:spPr>
          <a:xfrm>
            <a:off x="2195736" y="4437112"/>
            <a:ext cx="259228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4" idx="4"/>
          </p:cNvCxnSpPr>
          <p:nvPr/>
        </p:nvCxnSpPr>
        <p:spPr>
          <a:xfrm flipH="1" flipV="1">
            <a:off x="1871700" y="4725144"/>
            <a:ext cx="72008" cy="10081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6" idx="0"/>
          </p:cNvCxnSpPr>
          <p:nvPr/>
        </p:nvCxnSpPr>
        <p:spPr>
          <a:xfrm>
            <a:off x="5112060" y="4725144"/>
            <a:ext cx="72008" cy="9361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5" idx="6"/>
          </p:cNvCxnSpPr>
          <p:nvPr/>
        </p:nvCxnSpPr>
        <p:spPr>
          <a:xfrm flipH="1">
            <a:off x="2267744" y="5949280"/>
            <a:ext cx="2592288" cy="7200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" idx="1"/>
          </p:cNvCxnSpPr>
          <p:nvPr/>
        </p:nvCxnSpPr>
        <p:spPr>
          <a:xfrm>
            <a:off x="2123728" y="4509120"/>
            <a:ext cx="2831212" cy="12364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5" idx="7"/>
            <a:endCxn id="7" idx="3"/>
          </p:cNvCxnSpPr>
          <p:nvPr/>
        </p:nvCxnSpPr>
        <p:spPr>
          <a:xfrm flipV="1">
            <a:off x="2172836" y="4640781"/>
            <a:ext cx="2710096" cy="117683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7" idx="6"/>
            <a:endCxn id="5" idx="4"/>
          </p:cNvCxnSpPr>
          <p:nvPr/>
        </p:nvCxnSpPr>
        <p:spPr>
          <a:xfrm flipH="1">
            <a:off x="1943708" y="4437112"/>
            <a:ext cx="3492388" cy="1872208"/>
          </a:xfrm>
          <a:prstGeom prst="bentConnector4">
            <a:avLst>
              <a:gd name="adj1" fmla="val -6546"/>
              <a:gd name="adj2" fmla="val 119254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87624" y="378904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                          5</a:t>
            </a:r>
          </a:p>
          <a:p>
            <a:endParaRPr lang="ru-RU" dirty="0" smtClean="0"/>
          </a:p>
          <a:p>
            <a:r>
              <a:rPr lang="ru-RU" dirty="0" smtClean="0"/>
              <a:t>                              7        3</a:t>
            </a:r>
          </a:p>
          <a:p>
            <a:endParaRPr lang="ru-RU" dirty="0" smtClean="0"/>
          </a:p>
          <a:p>
            <a:r>
              <a:rPr lang="ru-RU" dirty="0" smtClean="0"/>
              <a:t>       2                                                       8     1</a:t>
            </a:r>
          </a:p>
          <a:p>
            <a:r>
              <a:rPr lang="ru-RU" dirty="0" smtClean="0"/>
              <a:t>                                     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143900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ПРИМЕР 4: ИСПОЛЬЗОВАНИЕ ЦИРКУЛЯЦИЙ ДЛЯ УТОЧНЕНИЯ ОЦЕНКИ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42910" y="185736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42910" y="357187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714480" y="271462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/>
          <p:cNvCxnSpPr>
            <a:stCxn id="5" idx="3"/>
            <a:endCxn id="6" idx="1"/>
          </p:cNvCxnSpPr>
          <p:nvPr/>
        </p:nvCxnSpPr>
        <p:spPr>
          <a:xfrm rot="5400000">
            <a:off x="35687" y="2964653"/>
            <a:ext cx="136091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465109" y="2892421"/>
            <a:ext cx="107157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1"/>
            <a:endCxn id="5" idx="6"/>
          </p:cNvCxnSpPr>
          <p:nvPr/>
        </p:nvCxnSpPr>
        <p:spPr>
          <a:xfrm rot="16200000" flipV="1">
            <a:off x="1125117" y="2125256"/>
            <a:ext cx="680456" cy="6447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6" idx="7"/>
          </p:cNvCxnSpPr>
          <p:nvPr/>
        </p:nvCxnSpPr>
        <p:spPr>
          <a:xfrm rot="10800000" flipV="1">
            <a:off x="1069744" y="2964653"/>
            <a:ext cx="644737" cy="680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6"/>
            <a:endCxn id="7" idx="3"/>
          </p:cNvCxnSpPr>
          <p:nvPr/>
        </p:nvCxnSpPr>
        <p:spPr>
          <a:xfrm flipV="1">
            <a:off x="1142976" y="3141453"/>
            <a:ext cx="644737" cy="680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472" y="1928802"/>
            <a:ext cx="171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1                    </a:t>
            </a:r>
          </a:p>
          <a:p>
            <a:r>
              <a:rPr lang="ru-RU" dirty="0" smtClean="0"/>
              <a:t>              5         </a:t>
            </a:r>
          </a:p>
          <a:p>
            <a:r>
              <a:rPr lang="ru-RU" dirty="0" smtClean="0"/>
              <a:t>  3  1                 </a:t>
            </a:r>
          </a:p>
          <a:p>
            <a:r>
              <a:rPr lang="ru-RU" dirty="0" smtClean="0"/>
              <a:t>                   2   </a:t>
            </a:r>
          </a:p>
          <a:p>
            <a:r>
              <a:rPr lang="ru-RU" dirty="0" smtClean="0"/>
              <a:t>       4               </a:t>
            </a:r>
          </a:p>
          <a:p>
            <a:r>
              <a:rPr lang="ru-RU" dirty="0" smtClean="0"/>
              <a:t>              6 </a:t>
            </a:r>
          </a:p>
          <a:p>
            <a:r>
              <a:rPr lang="ru-RU" dirty="0" smtClean="0"/>
              <a:t>   3                       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rot="5400000">
            <a:off x="821505" y="3464719"/>
            <a:ext cx="35719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2857488" y="242886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2857488" y="314324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857488" y="385762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857488" y="4643446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2857488" y="5429264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143504" y="171448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929322" y="221455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4429124" y="228599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643570" y="292893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500430" y="300037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929322" y="371475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5072066" y="371475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4000496" y="371475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857488" y="378619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4643438" y="457200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3214678" y="464344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8" name="Прямая со стрелкой 57"/>
          <p:cNvCxnSpPr>
            <a:stCxn id="46" idx="3"/>
            <a:endCxn id="48" idx="7"/>
          </p:cNvCxnSpPr>
          <p:nvPr/>
        </p:nvCxnSpPr>
        <p:spPr>
          <a:xfrm rot="5400000">
            <a:off x="4927395" y="2069883"/>
            <a:ext cx="217904" cy="3607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3"/>
            <a:endCxn id="50" idx="7"/>
          </p:cNvCxnSpPr>
          <p:nvPr/>
        </p:nvCxnSpPr>
        <p:spPr>
          <a:xfrm rot="5400000">
            <a:off x="4034420" y="2605668"/>
            <a:ext cx="360780" cy="57509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3" idx="3"/>
            <a:endCxn id="56" idx="7"/>
          </p:cNvCxnSpPr>
          <p:nvPr/>
        </p:nvCxnSpPr>
        <p:spPr>
          <a:xfrm rot="5400000">
            <a:off x="3570073" y="4213023"/>
            <a:ext cx="575094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0" idx="5"/>
            <a:endCxn id="53" idx="1"/>
          </p:cNvCxnSpPr>
          <p:nvPr/>
        </p:nvCxnSpPr>
        <p:spPr>
          <a:xfrm rot="16200000" flipH="1">
            <a:off x="3820106" y="3534362"/>
            <a:ext cx="360780" cy="1464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0" idx="3"/>
            <a:endCxn id="54" idx="7"/>
          </p:cNvCxnSpPr>
          <p:nvPr/>
        </p:nvCxnSpPr>
        <p:spPr>
          <a:xfrm rot="5400000">
            <a:off x="3212883" y="3498643"/>
            <a:ext cx="432218" cy="2893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8" idx="5"/>
            <a:endCxn id="49" idx="1"/>
          </p:cNvCxnSpPr>
          <p:nvPr/>
        </p:nvCxnSpPr>
        <p:spPr>
          <a:xfrm rot="16200000" flipH="1">
            <a:off x="5141709" y="2427073"/>
            <a:ext cx="289342" cy="860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5"/>
            <a:endCxn id="47" idx="1"/>
          </p:cNvCxnSpPr>
          <p:nvPr/>
        </p:nvCxnSpPr>
        <p:spPr>
          <a:xfrm rot="16200000" flipH="1">
            <a:off x="5713213" y="1998445"/>
            <a:ext cx="146466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9" idx="5"/>
            <a:endCxn id="51" idx="0"/>
          </p:cNvCxnSpPr>
          <p:nvPr/>
        </p:nvCxnSpPr>
        <p:spPr>
          <a:xfrm rot="16200000" flipH="1">
            <a:off x="5945387" y="3480783"/>
            <a:ext cx="358985" cy="1089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9" idx="3"/>
            <a:endCxn id="52" idx="0"/>
          </p:cNvCxnSpPr>
          <p:nvPr/>
        </p:nvCxnSpPr>
        <p:spPr>
          <a:xfrm rot="5400000">
            <a:off x="5339959" y="3337907"/>
            <a:ext cx="358985" cy="3947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3" idx="5"/>
            <a:endCxn id="55" idx="1"/>
          </p:cNvCxnSpPr>
          <p:nvPr/>
        </p:nvCxnSpPr>
        <p:spPr>
          <a:xfrm rot="16200000" flipH="1">
            <a:off x="4320172" y="4248742"/>
            <a:ext cx="503656" cy="2893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1736" y="1785926"/>
            <a:ext cx="442915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                     </a:t>
            </a:r>
            <a:r>
              <a:rPr lang="en-US" dirty="0" smtClean="0"/>
              <a:t>S                                   </a:t>
            </a:r>
          </a:p>
          <a:p>
            <a:r>
              <a:rPr lang="en-US" dirty="0" smtClean="0"/>
              <a:t>                           7                                7                </a:t>
            </a:r>
          </a:p>
          <a:p>
            <a:r>
              <a:rPr lang="en-US" dirty="0" smtClean="0"/>
              <a:t>                               1                      0                      </a:t>
            </a:r>
          </a:p>
          <a:p>
            <a:r>
              <a:rPr lang="en-US" dirty="0" smtClean="0"/>
              <a:t>                8                              7                             </a:t>
            </a:r>
            <a:endParaRPr lang="en-US" sz="8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r>
              <a:rPr lang="en-US" dirty="0" smtClean="0"/>
              <a:t>                1                                0                           </a:t>
            </a:r>
          </a:p>
          <a:p>
            <a:r>
              <a:rPr lang="en-US" dirty="0" smtClean="0"/>
              <a:t>     10                            7                     7                 </a:t>
            </a:r>
          </a:p>
          <a:p>
            <a:r>
              <a:rPr lang="en-US" dirty="0" smtClean="0"/>
              <a:t>                           </a:t>
            </a:r>
          </a:p>
          <a:p>
            <a:r>
              <a:rPr lang="en-US" dirty="0" smtClean="0"/>
              <a:t>      1                0               1            0           </a:t>
            </a:r>
          </a:p>
          <a:p>
            <a:r>
              <a:rPr lang="en-US" dirty="0" smtClean="0"/>
              <a:t>                                                              </a:t>
            </a:r>
            <a:endParaRPr lang="en-US" sz="800" dirty="0" smtClean="0"/>
          </a:p>
          <a:p>
            <a:r>
              <a:rPr lang="en-US" dirty="0" smtClean="0"/>
              <a:t>       8                              ∞                                    </a:t>
            </a:r>
          </a:p>
          <a:p>
            <a:r>
              <a:rPr lang="en-US" dirty="0" smtClean="0"/>
              <a:t>            1                    0  </a:t>
            </a:r>
            <a:endParaRPr lang="ru-RU" dirty="0"/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2844" y="4714884"/>
          <a:ext cx="270792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Формула" r:id="rId3" imgW="1777680" imgH="609480" progId="Equation.3">
                  <p:embed/>
                </p:oleObj>
              </mc:Choice>
              <mc:Fallback>
                <p:oleObj name="Формула" r:id="rId3" imgW="17776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4714884"/>
                        <a:ext cx="270792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6715140" y="2157233"/>
            <a:ext cx="12858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sz="800" dirty="0" smtClean="0"/>
              <a:t>1</a:t>
            </a:r>
            <a:r>
              <a:rPr lang="en-US" dirty="0" smtClean="0"/>
              <a:t>=z</a:t>
            </a:r>
            <a:r>
              <a:rPr lang="en-US" sz="800" dirty="0" smtClean="0"/>
              <a:t>1,3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2</a:t>
            </a:r>
            <a:r>
              <a:rPr lang="en-US" dirty="0" smtClean="0"/>
              <a:t>=z</a:t>
            </a:r>
            <a:r>
              <a:rPr lang="en-US" sz="800" dirty="0" smtClean="0"/>
              <a:t>3,1  </a:t>
            </a:r>
          </a:p>
          <a:p>
            <a:endParaRPr lang="en-US" sz="2400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3</a:t>
            </a:r>
            <a:r>
              <a:rPr lang="en-US" dirty="0" smtClean="0"/>
              <a:t>=z</a:t>
            </a:r>
            <a:r>
              <a:rPr lang="en-US" sz="800" dirty="0" smtClean="0"/>
              <a:t>3,2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4</a:t>
            </a:r>
            <a:r>
              <a:rPr lang="en-US" dirty="0" smtClean="0"/>
              <a:t>=z</a:t>
            </a:r>
            <a:r>
              <a:rPr lang="en-US" sz="800" dirty="0" smtClean="0"/>
              <a:t>2,3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5</a:t>
            </a:r>
            <a:r>
              <a:rPr lang="en-US" dirty="0" smtClean="0"/>
              <a:t>=z</a:t>
            </a:r>
            <a:r>
              <a:rPr lang="en-US" sz="800" dirty="0" smtClean="0"/>
              <a:t>2,1</a:t>
            </a:r>
            <a:endParaRPr lang="ru-RU" dirty="0"/>
          </a:p>
        </p:txBody>
      </p:sp>
      <p:sp>
        <p:nvSpPr>
          <p:cNvPr id="121" name="Полилиния 120"/>
          <p:cNvSpPr/>
          <p:nvPr/>
        </p:nvSpPr>
        <p:spPr>
          <a:xfrm>
            <a:off x="2664781" y="1819922"/>
            <a:ext cx="3932807" cy="3530353"/>
          </a:xfrm>
          <a:custGeom>
            <a:avLst/>
            <a:gdLst>
              <a:gd name="connsiteX0" fmla="*/ 2324469 w 3932807"/>
              <a:gd name="connsiteY0" fmla="*/ 0 h 3530353"/>
              <a:gd name="connsiteX1" fmla="*/ 1445580 w 3932807"/>
              <a:gd name="connsiteY1" fmla="*/ 150921 h 3530353"/>
              <a:gd name="connsiteX2" fmla="*/ 895165 w 3932807"/>
              <a:gd name="connsiteY2" fmla="*/ 523783 h 3530353"/>
              <a:gd name="connsiteX3" fmla="*/ 247095 w 3932807"/>
              <a:gd name="connsiteY3" fmla="*/ 1420428 h 3530353"/>
              <a:gd name="connsiteX4" fmla="*/ 25153 w 3932807"/>
              <a:gd name="connsiteY4" fmla="*/ 2361461 h 3530353"/>
              <a:gd name="connsiteX5" fmla="*/ 398015 w 3932807"/>
              <a:gd name="connsiteY5" fmla="*/ 2583402 h 3530353"/>
              <a:gd name="connsiteX6" fmla="*/ 717611 w 3932807"/>
              <a:gd name="connsiteY6" fmla="*/ 2476870 h 3530353"/>
              <a:gd name="connsiteX7" fmla="*/ 824143 w 3932807"/>
              <a:gd name="connsiteY7" fmla="*/ 2246051 h 3530353"/>
              <a:gd name="connsiteX8" fmla="*/ 868532 w 3932807"/>
              <a:gd name="connsiteY8" fmla="*/ 1970843 h 3530353"/>
              <a:gd name="connsiteX9" fmla="*/ 975064 w 3932807"/>
              <a:gd name="connsiteY9" fmla="*/ 1811045 h 3530353"/>
              <a:gd name="connsiteX10" fmla="*/ 1099351 w 3932807"/>
              <a:gd name="connsiteY10" fmla="*/ 1864311 h 3530353"/>
              <a:gd name="connsiteX11" fmla="*/ 1205883 w 3932807"/>
              <a:gd name="connsiteY11" fmla="*/ 2024109 h 3530353"/>
              <a:gd name="connsiteX12" fmla="*/ 1117106 w 3932807"/>
              <a:gd name="connsiteY12" fmla="*/ 2308195 h 3530353"/>
              <a:gd name="connsiteX13" fmla="*/ 868532 w 3932807"/>
              <a:gd name="connsiteY13" fmla="*/ 2574525 h 3530353"/>
              <a:gd name="connsiteX14" fmla="*/ 628835 w 3932807"/>
              <a:gd name="connsiteY14" fmla="*/ 2654424 h 3530353"/>
              <a:gd name="connsiteX15" fmla="*/ 406893 w 3932807"/>
              <a:gd name="connsiteY15" fmla="*/ 2636668 h 3530353"/>
              <a:gd name="connsiteX16" fmla="*/ 318116 w 3932807"/>
              <a:gd name="connsiteY16" fmla="*/ 2947387 h 3530353"/>
              <a:gd name="connsiteX17" fmla="*/ 460159 w 3932807"/>
              <a:gd name="connsiteY17" fmla="*/ 3320249 h 3530353"/>
              <a:gd name="connsiteX18" fmla="*/ 770877 w 3932807"/>
              <a:gd name="connsiteY18" fmla="*/ 3497802 h 3530353"/>
              <a:gd name="connsiteX19" fmla="*/ 1498846 w 3932807"/>
              <a:gd name="connsiteY19" fmla="*/ 3515558 h 3530353"/>
              <a:gd name="connsiteX20" fmla="*/ 2129161 w 3932807"/>
              <a:gd name="connsiteY20" fmla="*/ 3480047 h 3530353"/>
              <a:gd name="connsiteX21" fmla="*/ 2457635 w 3932807"/>
              <a:gd name="connsiteY21" fmla="*/ 3329127 h 3530353"/>
              <a:gd name="connsiteX22" fmla="*/ 2661821 w 3932807"/>
              <a:gd name="connsiteY22" fmla="*/ 3124940 h 3530353"/>
              <a:gd name="connsiteX23" fmla="*/ 2688454 w 3932807"/>
              <a:gd name="connsiteY23" fmla="*/ 2894121 h 3530353"/>
              <a:gd name="connsiteX24" fmla="*/ 2635188 w 3932807"/>
              <a:gd name="connsiteY24" fmla="*/ 2636668 h 3530353"/>
              <a:gd name="connsiteX25" fmla="*/ 2226815 w 3932807"/>
              <a:gd name="connsiteY25" fmla="*/ 2547892 h 3530353"/>
              <a:gd name="connsiteX26" fmla="*/ 2040384 w 3932807"/>
              <a:gd name="connsiteY26" fmla="*/ 2317072 h 3530353"/>
              <a:gd name="connsiteX27" fmla="*/ 1916097 w 3932807"/>
              <a:gd name="connsiteY27" fmla="*/ 2015231 h 3530353"/>
              <a:gd name="connsiteX28" fmla="*/ 1774054 w 3932807"/>
              <a:gd name="connsiteY28" fmla="*/ 1731146 h 3530353"/>
              <a:gd name="connsiteX29" fmla="*/ 1649767 w 3932807"/>
              <a:gd name="connsiteY29" fmla="*/ 1473694 h 3530353"/>
              <a:gd name="connsiteX30" fmla="*/ 1685277 w 3932807"/>
              <a:gd name="connsiteY30" fmla="*/ 1269507 h 3530353"/>
              <a:gd name="connsiteX31" fmla="*/ 1978240 w 3932807"/>
              <a:gd name="connsiteY31" fmla="*/ 1171853 h 3530353"/>
              <a:gd name="connsiteX32" fmla="*/ 1978240 w 3932807"/>
              <a:gd name="connsiteY32" fmla="*/ 1171853 h 3530353"/>
              <a:gd name="connsiteX33" fmla="*/ 2200182 w 3932807"/>
              <a:gd name="connsiteY33" fmla="*/ 1180730 h 3530353"/>
              <a:gd name="connsiteX34" fmla="*/ 2333347 w 3932807"/>
              <a:gd name="connsiteY34" fmla="*/ 1251752 h 3530353"/>
              <a:gd name="connsiteX35" fmla="*/ 2288959 w 3932807"/>
              <a:gd name="connsiteY35" fmla="*/ 1553593 h 3530353"/>
              <a:gd name="connsiteX36" fmla="*/ 2235693 w 3932807"/>
              <a:gd name="connsiteY36" fmla="*/ 2077375 h 3530353"/>
              <a:gd name="connsiteX37" fmla="*/ 2235693 w 3932807"/>
              <a:gd name="connsiteY37" fmla="*/ 2325950 h 3530353"/>
              <a:gd name="connsiteX38" fmla="*/ 2448757 w 3932807"/>
              <a:gd name="connsiteY38" fmla="*/ 2432482 h 3530353"/>
              <a:gd name="connsiteX39" fmla="*/ 2883763 w 3932807"/>
              <a:gd name="connsiteY39" fmla="*/ 2556769 h 3530353"/>
              <a:gd name="connsiteX40" fmla="*/ 3123460 w 3932807"/>
              <a:gd name="connsiteY40" fmla="*/ 2583402 h 3530353"/>
              <a:gd name="connsiteX41" fmla="*/ 3336524 w 3932807"/>
              <a:gd name="connsiteY41" fmla="*/ 2574525 h 3530353"/>
              <a:gd name="connsiteX42" fmla="*/ 3585099 w 3932807"/>
              <a:gd name="connsiteY42" fmla="*/ 2547892 h 3530353"/>
              <a:gd name="connsiteX43" fmla="*/ 3815918 w 3932807"/>
              <a:gd name="connsiteY43" fmla="*/ 2405849 h 3530353"/>
              <a:gd name="connsiteX44" fmla="*/ 3922450 w 3932807"/>
              <a:gd name="connsiteY44" fmla="*/ 2192785 h 3530353"/>
              <a:gd name="connsiteX45" fmla="*/ 3753774 w 3932807"/>
              <a:gd name="connsiteY45" fmla="*/ 1837678 h 3530353"/>
              <a:gd name="connsiteX46" fmla="*/ 3682753 w 3932807"/>
              <a:gd name="connsiteY46" fmla="*/ 1677880 h 3530353"/>
              <a:gd name="connsiteX47" fmla="*/ 3593976 w 3932807"/>
              <a:gd name="connsiteY47" fmla="*/ 1251752 h 3530353"/>
              <a:gd name="connsiteX48" fmla="*/ 3425301 w 3932807"/>
              <a:gd name="connsiteY48" fmla="*/ 1029810 h 3530353"/>
              <a:gd name="connsiteX49" fmla="*/ 3052438 w 3932807"/>
              <a:gd name="connsiteY49" fmla="*/ 816746 h 3530353"/>
              <a:gd name="connsiteX50" fmla="*/ 2715087 w 3932807"/>
              <a:gd name="connsiteY50" fmla="*/ 816746 h 3530353"/>
              <a:gd name="connsiteX51" fmla="*/ 2546411 w 3932807"/>
              <a:gd name="connsiteY51" fmla="*/ 674703 h 3530353"/>
              <a:gd name="connsiteX52" fmla="*/ 2697332 w 3932807"/>
              <a:gd name="connsiteY52" fmla="*/ 559294 h 3530353"/>
              <a:gd name="connsiteX53" fmla="*/ 2972539 w 3932807"/>
              <a:gd name="connsiteY53" fmla="*/ 630315 h 3530353"/>
              <a:gd name="connsiteX54" fmla="*/ 3123460 w 3932807"/>
              <a:gd name="connsiteY54" fmla="*/ 674703 h 3530353"/>
              <a:gd name="connsiteX55" fmla="*/ 3105704 w 3932807"/>
              <a:gd name="connsiteY55" fmla="*/ 497150 h 3530353"/>
              <a:gd name="connsiteX56" fmla="*/ 2945906 w 3932807"/>
              <a:gd name="connsiteY56" fmla="*/ 417251 h 3530353"/>
              <a:gd name="connsiteX57" fmla="*/ 2928151 w 3932807"/>
              <a:gd name="connsiteY57" fmla="*/ 426128 h 353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32807" h="3530353">
                <a:moveTo>
                  <a:pt x="2324469" y="0"/>
                </a:moveTo>
                <a:cubicBezTo>
                  <a:pt x="2004133" y="31812"/>
                  <a:pt x="1683797" y="63624"/>
                  <a:pt x="1445580" y="150921"/>
                </a:cubicBezTo>
                <a:cubicBezTo>
                  <a:pt x="1207363" y="238218"/>
                  <a:pt x="1094912" y="312199"/>
                  <a:pt x="895165" y="523783"/>
                </a:cubicBezTo>
                <a:cubicBezTo>
                  <a:pt x="695418" y="735367"/>
                  <a:pt x="392097" y="1114148"/>
                  <a:pt x="247095" y="1420428"/>
                </a:cubicBezTo>
                <a:cubicBezTo>
                  <a:pt x="102093" y="1726708"/>
                  <a:pt x="0" y="2167632"/>
                  <a:pt x="25153" y="2361461"/>
                </a:cubicBezTo>
                <a:cubicBezTo>
                  <a:pt x="50306" y="2555290"/>
                  <a:pt x="282605" y="2564167"/>
                  <a:pt x="398015" y="2583402"/>
                </a:cubicBezTo>
                <a:cubicBezTo>
                  <a:pt x="513425" y="2602637"/>
                  <a:pt x="646590" y="2533095"/>
                  <a:pt x="717611" y="2476870"/>
                </a:cubicBezTo>
                <a:cubicBezTo>
                  <a:pt x="788632" y="2420645"/>
                  <a:pt x="798990" y="2330389"/>
                  <a:pt x="824143" y="2246051"/>
                </a:cubicBezTo>
                <a:cubicBezTo>
                  <a:pt x="849296" y="2161713"/>
                  <a:pt x="843379" y="2043344"/>
                  <a:pt x="868532" y="1970843"/>
                </a:cubicBezTo>
                <a:cubicBezTo>
                  <a:pt x="893686" y="1898342"/>
                  <a:pt x="936594" y="1828800"/>
                  <a:pt x="975064" y="1811045"/>
                </a:cubicBezTo>
                <a:cubicBezTo>
                  <a:pt x="1013534" y="1793290"/>
                  <a:pt x="1060881" y="1828800"/>
                  <a:pt x="1099351" y="1864311"/>
                </a:cubicBezTo>
                <a:cubicBezTo>
                  <a:pt x="1137821" y="1899822"/>
                  <a:pt x="1202924" y="1950128"/>
                  <a:pt x="1205883" y="2024109"/>
                </a:cubicBezTo>
                <a:cubicBezTo>
                  <a:pt x="1208842" y="2098090"/>
                  <a:pt x="1173331" y="2216459"/>
                  <a:pt x="1117106" y="2308195"/>
                </a:cubicBezTo>
                <a:cubicBezTo>
                  <a:pt x="1060881" y="2399931"/>
                  <a:pt x="949910" y="2516820"/>
                  <a:pt x="868532" y="2574525"/>
                </a:cubicBezTo>
                <a:cubicBezTo>
                  <a:pt x="787154" y="2632230"/>
                  <a:pt x="705775" y="2644067"/>
                  <a:pt x="628835" y="2654424"/>
                </a:cubicBezTo>
                <a:cubicBezTo>
                  <a:pt x="551895" y="2664781"/>
                  <a:pt x="458679" y="2587841"/>
                  <a:pt x="406893" y="2636668"/>
                </a:cubicBezTo>
                <a:cubicBezTo>
                  <a:pt x="355107" y="2685495"/>
                  <a:pt x="309238" y="2833457"/>
                  <a:pt x="318116" y="2947387"/>
                </a:cubicBezTo>
                <a:cubicBezTo>
                  <a:pt x="326994" y="3061317"/>
                  <a:pt x="384699" y="3228513"/>
                  <a:pt x="460159" y="3320249"/>
                </a:cubicBezTo>
                <a:cubicBezTo>
                  <a:pt x="535619" y="3411985"/>
                  <a:pt x="597763" y="3465251"/>
                  <a:pt x="770877" y="3497802"/>
                </a:cubicBezTo>
                <a:cubicBezTo>
                  <a:pt x="943991" y="3530353"/>
                  <a:pt x="1272465" y="3518517"/>
                  <a:pt x="1498846" y="3515558"/>
                </a:cubicBezTo>
                <a:cubicBezTo>
                  <a:pt x="1725227" y="3512599"/>
                  <a:pt x="1969363" y="3511119"/>
                  <a:pt x="2129161" y="3480047"/>
                </a:cubicBezTo>
                <a:cubicBezTo>
                  <a:pt x="2288959" y="3448975"/>
                  <a:pt x="2368858" y="3388311"/>
                  <a:pt x="2457635" y="3329127"/>
                </a:cubicBezTo>
                <a:cubicBezTo>
                  <a:pt x="2546412" y="3269943"/>
                  <a:pt x="2623351" y="3197441"/>
                  <a:pt x="2661821" y="3124940"/>
                </a:cubicBezTo>
                <a:cubicBezTo>
                  <a:pt x="2700291" y="3052439"/>
                  <a:pt x="2692893" y="2975500"/>
                  <a:pt x="2688454" y="2894121"/>
                </a:cubicBezTo>
                <a:cubicBezTo>
                  <a:pt x="2684015" y="2812742"/>
                  <a:pt x="2712128" y="2694373"/>
                  <a:pt x="2635188" y="2636668"/>
                </a:cubicBezTo>
                <a:cubicBezTo>
                  <a:pt x="2558248" y="2578963"/>
                  <a:pt x="2325949" y="2601158"/>
                  <a:pt x="2226815" y="2547892"/>
                </a:cubicBezTo>
                <a:cubicBezTo>
                  <a:pt x="2127681" y="2494626"/>
                  <a:pt x="2092170" y="2405849"/>
                  <a:pt x="2040384" y="2317072"/>
                </a:cubicBezTo>
                <a:cubicBezTo>
                  <a:pt x="1988598" y="2228295"/>
                  <a:pt x="1960485" y="2112885"/>
                  <a:pt x="1916097" y="2015231"/>
                </a:cubicBezTo>
                <a:cubicBezTo>
                  <a:pt x="1871709" y="1917577"/>
                  <a:pt x="1818442" y="1821402"/>
                  <a:pt x="1774054" y="1731146"/>
                </a:cubicBezTo>
                <a:cubicBezTo>
                  <a:pt x="1729666" y="1640890"/>
                  <a:pt x="1664563" y="1550634"/>
                  <a:pt x="1649767" y="1473694"/>
                </a:cubicBezTo>
                <a:cubicBezTo>
                  <a:pt x="1634971" y="1396754"/>
                  <a:pt x="1630532" y="1319814"/>
                  <a:pt x="1685277" y="1269507"/>
                </a:cubicBezTo>
                <a:cubicBezTo>
                  <a:pt x="1740022" y="1219200"/>
                  <a:pt x="1978240" y="1171853"/>
                  <a:pt x="1978240" y="1171853"/>
                </a:cubicBezTo>
                <a:lnTo>
                  <a:pt x="1978240" y="1171853"/>
                </a:lnTo>
                <a:cubicBezTo>
                  <a:pt x="2015230" y="1173332"/>
                  <a:pt x="2140997" y="1167413"/>
                  <a:pt x="2200182" y="1180730"/>
                </a:cubicBezTo>
                <a:cubicBezTo>
                  <a:pt x="2259367" y="1194047"/>
                  <a:pt x="2318551" y="1189608"/>
                  <a:pt x="2333347" y="1251752"/>
                </a:cubicBezTo>
                <a:cubicBezTo>
                  <a:pt x="2348143" y="1313896"/>
                  <a:pt x="2305235" y="1415989"/>
                  <a:pt x="2288959" y="1553593"/>
                </a:cubicBezTo>
                <a:cubicBezTo>
                  <a:pt x="2272683" y="1691197"/>
                  <a:pt x="2244571" y="1948649"/>
                  <a:pt x="2235693" y="2077375"/>
                </a:cubicBezTo>
                <a:cubicBezTo>
                  <a:pt x="2226815" y="2206101"/>
                  <a:pt x="2200182" y="2266766"/>
                  <a:pt x="2235693" y="2325950"/>
                </a:cubicBezTo>
                <a:cubicBezTo>
                  <a:pt x="2271204" y="2385134"/>
                  <a:pt x="2340745" y="2394012"/>
                  <a:pt x="2448757" y="2432482"/>
                </a:cubicBezTo>
                <a:cubicBezTo>
                  <a:pt x="2556769" y="2470952"/>
                  <a:pt x="2771313" y="2531616"/>
                  <a:pt x="2883763" y="2556769"/>
                </a:cubicBezTo>
                <a:cubicBezTo>
                  <a:pt x="2996213" y="2581922"/>
                  <a:pt x="3048000" y="2580443"/>
                  <a:pt x="3123460" y="2583402"/>
                </a:cubicBezTo>
                <a:cubicBezTo>
                  <a:pt x="3198920" y="2586361"/>
                  <a:pt x="3259584" y="2580443"/>
                  <a:pt x="3336524" y="2574525"/>
                </a:cubicBezTo>
                <a:cubicBezTo>
                  <a:pt x="3413464" y="2568607"/>
                  <a:pt x="3505200" y="2576005"/>
                  <a:pt x="3585099" y="2547892"/>
                </a:cubicBezTo>
                <a:cubicBezTo>
                  <a:pt x="3664998" y="2519779"/>
                  <a:pt x="3759693" y="2465033"/>
                  <a:pt x="3815918" y="2405849"/>
                </a:cubicBezTo>
                <a:cubicBezTo>
                  <a:pt x="3872143" y="2346665"/>
                  <a:pt x="3932807" y="2287480"/>
                  <a:pt x="3922450" y="2192785"/>
                </a:cubicBezTo>
                <a:cubicBezTo>
                  <a:pt x="3912093" y="2098090"/>
                  <a:pt x="3793723" y="1923495"/>
                  <a:pt x="3753774" y="1837678"/>
                </a:cubicBezTo>
                <a:cubicBezTo>
                  <a:pt x="3713825" y="1751861"/>
                  <a:pt x="3709386" y="1775534"/>
                  <a:pt x="3682753" y="1677880"/>
                </a:cubicBezTo>
                <a:cubicBezTo>
                  <a:pt x="3656120" y="1580226"/>
                  <a:pt x="3636885" y="1359764"/>
                  <a:pt x="3593976" y="1251752"/>
                </a:cubicBezTo>
                <a:cubicBezTo>
                  <a:pt x="3551067" y="1143740"/>
                  <a:pt x="3515557" y="1102311"/>
                  <a:pt x="3425301" y="1029810"/>
                </a:cubicBezTo>
                <a:cubicBezTo>
                  <a:pt x="3335045" y="957309"/>
                  <a:pt x="3170807" y="852257"/>
                  <a:pt x="3052438" y="816746"/>
                </a:cubicBezTo>
                <a:cubicBezTo>
                  <a:pt x="2934069" y="781235"/>
                  <a:pt x="2799425" y="840420"/>
                  <a:pt x="2715087" y="816746"/>
                </a:cubicBezTo>
                <a:cubicBezTo>
                  <a:pt x="2630749" y="793072"/>
                  <a:pt x="2549370" y="717612"/>
                  <a:pt x="2546411" y="674703"/>
                </a:cubicBezTo>
                <a:cubicBezTo>
                  <a:pt x="2543452" y="631794"/>
                  <a:pt x="2626311" y="566692"/>
                  <a:pt x="2697332" y="559294"/>
                </a:cubicBezTo>
                <a:cubicBezTo>
                  <a:pt x="2768353" y="551896"/>
                  <a:pt x="2901518" y="611080"/>
                  <a:pt x="2972539" y="630315"/>
                </a:cubicBezTo>
                <a:cubicBezTo>
                  <a:pt x="3043560" y="649550"/>
                  <a:pt x="3101266" y="696897"/>
                  <a:pt x="3123460" y="674703"/>
                </a:cubicBezTo>
                <a:cubicBezTo>
                  <a:pt x="3145654" y="652509"/>
                  <a:pt x="3135296" y="540059"/>
                  <a:pt x="3105704" y="497150"/>
                </a:cubicBezTo>
                <a:cubicBezTo>
                  <a:pt x="3076112" y="454241"/>
                  <a:pt x="2975498" y="429088"/>
                  <a:pt x="2945906" y="417251"/>
                </a:cubicBezTo>
                <a:cubicBezTo>
                  <a:pt x="2916314" y="405414"/>
                  <a:pt x="2922232" y="415771"/>
                  <a:pt x="2928151" y="426128"/>
                </a:cubicBezTo>
              </a:path>
            </a:pathLst>
          </a:cu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/>
          <p:cNvCxnSpPr/>
          <p:nvPr/>
        </p:nvCxnSpPr>
        <p:spPr>
          <a:xfrm rot="10800000" flipV="1">
            <a:off x="4286248" y="1857364"/>
            <a:ext cx="214314" cy="71438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rot="5400000">
            <a:off x="2964645" y="2893215"/>
            <a:ext cx="214314" cy="14287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21" idx="7"/>
          </p:cNvCxnSpPr>
          <p:nvPr/>
        </p:nvCxnSpPr>
        <p:spPr>
          <a:xfrm flipV="1">
            <a:off x="3488924" y="3929067"/>
            <a:ext cx="11506" cy="13690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21" idx="19"/>
            <a:endCxn id="121" idx="20"/>
          </p:cNvCxnSpPr>
          <p:nvPr/>
        </p:nvCxnSpPr>
        <p:spPr>
          <a:xfrm flipV="1">
            <a:off x="4163628" y="5299969"/>
            <a:ext cx="630314" cy="3551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1" idx="12"/>
          </p:cNvCxnSpPr>
          <p:nvPr/>
        </p:nvCxnSpPr>
        <p:spPr>
          <a:xfrm flipH="1">
            <a:off x="3643306" y="4128117"/>
            <a:ext cx="138582" cy="158139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21" idx="40"/>
            <a:endCxn id="121" idx="41"/>
          </p:cNvCxnSpPr>
          <p:nvPr/>
        </p:nvCxnSpPr>
        <p:spPr>
          <a:xfrm flipV="1">
            <a:off x="5788242" y="4394447"/>
            <a:ext cx="213064" cy="8878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21" idx="31"/>
            <a:endCxn id="121" idx="33"/>
          </p:cNvCxnSpPr>
          <p:nvPr/>
        </p:nvCxnSpPr>
        <p:spPr>
          <a:xfrm>
            <a:off x="4643022" y="2991776"/>
            <a:ext cx="221942" cy="887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21" idx="55"/>
            <a:endCxn id="121" idx="56"/>
          </p:cNvCxnSpPr>
          <p:nvPr/>
        </p:nvCxnSpPr>
        <p:spPr>
          <a:xfrm flipH="1" flipV="1">
            <a:off x="5610688" y="2237173"/>
            <a:ext cx="159798" cy="79899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1" idx="47"/>
            <a:endCxn id="121" idx="48"/>
          </p:cNvCxnSpPr>
          <p:nvPr/>
        </p:nvCxnSpPr>
        <p:spPr>
          <a:xfrm flipH="1" flipV="1">
            <a:off x="6090082" y="2849732"/>
            <a:ext cx="168676" cy="221943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21" idx="49"/>
          </p:cNvCxnSpPr>
          <p:nvPr/>
        </p:nvCxnSpPr>
        <p:spPr>
          <a:xfrm flipH="1">
            <a:off x="5500694" y="2636668"/>
            <a:ext cx="216526" cy="6514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00364" y="557214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sz="800" dirty="0" smtClean="0"/>
              <a:t>1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R</a:t>
            </a:r>
            <a:r>
              <a:rPr lang="en-US" sz="800" dirty="0" smtClean="0"/>
              <a:t>2  </a:t>
            </a:r>
            <a:r>
              <a:rPr lang="en-US" dirty="0" smtClean="0"/>
              <a:t>= 8;</a:t>
            </a:r>
          </a:p>
          <a:p>
            <a:r>
              <a:rPr lang="en-US" dirty="0" smtClean="0"/>
              <a:t>R</a:t>
            </a:r>
            <a:r>
              <a:rPr lang="en-US" sz="800" dirty="0" smtClean="0"/>
              <a:t>3  </a:t>
            </a:r>
            <a:r>
              <a:rPr lang="en-US" dirty="0" smtClean="0"/>
              <a:t>= 7.</a:t>
            </a:r>
            <a:endParaRPr lang="ru-RU" dirty="0"/>
          </a:p>
        </p:txBody>
      </p:sp>
      <p:cxnSp>
        <p:nvCxnSpPr>
          <p:cNvPr id="164" name="Прямая соединительная линия 163"/>
          <p:cNvCxnSpPr/>
          <p:nvPr/>
        </p:nvCxnSpPr>
        <p:spPr>
          <a:xfrm rot="10800000">
            <a:off x="2714612" y="4071942"/>
            <a:ext cx="142876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rot="5400000">
            <a:off x="1893075" y="4893479"/>
            <a:ext cx="1643074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>
            <a:off x="2714612" y="5715016"/>
            <a:ext cx="35719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 rot="10800000">
            <a:off x="3714744" y="4929198"/>
            <a:ext cx="35719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 rot="5400000">
            <a:off x="3501224" y="5500702"/>
            <a:ext cx="1142214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rot="10800000">
            <a:off x="3786182" y="6072206"/>
            <a:ext cx="28575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/>
          <p:nvPr/>
        </p:nvCxnSpPr>
        <p:spPr>
          <a:xfrm rot="5400000">
            <a:off x="4322364" y="5250272"/>
            <a:ext cx="2071702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 rot="10800000">
            <a:off x="3786182" y="6286520"/>
            <a:ext cx="157163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72400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954344"/>
          </a:xfrm>
          <a:ln w="571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ЧАСТЬ 1: МЕТОДЫ ТИПА ВЕТВЕЙ И ГРАНИЦ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None/>
            </a:pPr>
            <a:r>
              <a:rPr lang="ru-RU" sz="3600" dirty="0" smtClean="0"/>
              <a:t>Две обязательные  компоненты  методов типа ветвей и границ:</a:t>
            </a:r>
          </a:p>
          <a:p>
            <a:r>
              <a:rPr lang="ru-RU" sz="3600" dirty="0" smtClean="0"/>
              <a:t> Построение дерева ветвления (выбор стратегии ветвления).</a:t>
            </a:r>
          </a:p>
          <a:p>
            <a:r>
              <a:rPr lang="ru-RU" sz="3600" dirty="0" smtClean="0"/>
              <a:t> Выбор методов вычисления оценок (зависит от специфики задачи).</a:t>
            </a:r>
          </a:p>
          <a:p>
            <a:pPr>
              <a:buNone/>
            </a:pPr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ИТОГИ ПОИСКА РЕШЕНИЯ В ПРИМЕРЕ 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/>
              <a:t>Число вычисленных оценок – 10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Число итераций – 10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Число операций сравнения - 10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25536"/>
          </a:xfrm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 ИСПОЛЬЗОВАНИЕ ЦИРКУЛЯЦИЙ ДЛЯ УТОЧНЕНИЯ ОЦЕНКИ  И ЗАВЕРШЕНИЯ ПОИСКА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42910" y="185736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42910" y="357187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714480" y="271462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/>
          <p:cNvCxnSpPr>
            <a:stCxn id="5" idx="3"/>
            <a:endCxn id="6" idx="1"/>
          </p:cNvCxnSpPr>
          <p:nvPr/>
        </p:nvCxnSpPr>
        <p:spPr>
          <a:xfrm rot="5400000">
            <a:off x="35687" y="2964653"/>
            <a:ext cx="1360912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 flipH="1" flipV="1">
            <a:off x="465109" y="2892421"/>
            <a:ext cx="107157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1"/>
            <a:endCxn id="5" idx="6"/>
          </p:cNvCxnSpPr>
          <p:nvPr/>
        </p:nvCxnSpPr>
        <p:spPr>
          <a:xfrm rot="16200000" flipV="1">
            <a:off x="1125117" y="2125256"/>
            <a:ext cx="680456" cy="6447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6" idx="7"/>
          </p:cNvCxnSpPr>
          <p:nvPr/>
        </p:nvCxnSpPr>
        <p:spPr>
          <a:xfrm rot="10800000" flipV="1">
            <a:off x="1069744" y="2964653"/>
            <a:ext cx="644737" cy="680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6"/>
            <a:endCxn id="7" idx="3"/>
          </p:cNvCxnSpPr>
          <p:nvPr/>
        </p:nvCxnSpPr>
        <p:spPr>
          <a:xfrm flipV="1">
            <a:off x="1142976" y="3141453"/>
            <a:ext cx="644737" cy="680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472" y="1928802"/>
            <a:ext cx="171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1                    </a:t>
            </a:r>
          </a:p>
          <a:p>
            <a:r>
              <a:rPr lang="ru-RU" dirty="0" smtClean="0"/>
              <a:t>              5         </a:t>
            </a:r>
          </a:p>
          <a:p>
            <a:r>
              <a:rPr lang="ru-RU" dirty="0" smtClean="0"/>
              <a:t>  3  1                 </a:t>
            </a:r>
          </a:p>
          <a:p>
            <a:r>
              <a:rPr lang="ru-RU" dirty="0" smtClean="0"/>
              <a:t>                   2   </a:t>
            </a:r>
          </a:p>
          <a:p>
            <a:r>
              <a:rPr lang="ru-RU" dirty="0" smtClean="0"/>
              <a:t>       4               </a:t>
            </a:r>
          </a:p>
          <a:p>
            <a:r>
              <a:rPr lang="ru-RU" dirty="0" smtClean="0"/>
              <a:t>              6 </a:t>
            </a:r>
          </a:p>
          <a:p>
            <a:r>
              <a:rPr lang="ru-RU" dirty="0" smtClean="0"/>
              <a:t>   3                       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rot="5400000">
            <a:off x="821505" y="3464719"/>
            <a:ext cx="35719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2857488" y="242886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2857488" y="314324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2857488" y="3857628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2857488" y="4643446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2857488" y="5429264"/>
            <a:ext cx="3786214" cy="714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143504" y="171448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4429124" y="228599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5643570" y="2928934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500430" y="300037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5072066" y="371475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4000496" y="3714752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857488" y="3786190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4643438" y="4572008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3214678" y="4643446"/>
            <a:ext cx="500066" cy="500066"/>
          </a:xfrm>
          <a:prstGeom prst="ellipse">
            <a:avLst/>
          </a:prstGeom>
          <a:solidFill>
            <a:schemeClr val="accent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8" name="Прямая со стрелкой 57"/>
          <p:cNvCxnSpPr>
            <a:stCxn id="46" idx="3"/>
            <a:endCxn id="48" idx="7"/>
          </p:cNvCxnSpPr>
          <p:nvPr/>
        </p:nvCxnSpPr>
        <p:spPr>
          <a:xfrm rot="5400000">
            <a:off x="4927395" y="2069883"/>
            <a:ext cx="217904" cy="36078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3"/>
            <a:endCxn id="50" idx="7"/>
          </p:cNvCxnSpPr>
          <p:nvPr/>
        </p:nvCxnSpPr>
        <p:spPr>
          <a:xfrm rot="5400000">
            <a:off x="4034420" y="2605668"/>
            <a:ext cx="360780" cy="57509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3" idx="3"/>
            <a:endCxn id="56" idx="7"/>
          </p:cNvCxnSpPr>
          <p:nvPr/>
        </p:nvCxnSpPr>
        <p:spPr>
          <a:xfrm rot="5400000">
            <a:off x="3570073" y="4213023"/>
            <a:ext cx="575094" cy="4322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0" idx="5"/>
            <a:endCxn id="53" idx="1"/>
          </p:cNvCxnSpPr>
          <p:nvPr/>
        </p:nvCxnSpPr>
        <p:spPr>
          <a:xfrm rot="16200000" flipH="1">
            <a:off x="3820106" y="3534362"/>
            <a:ext cx="360780" cy="14646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0" idx="3"/>
            <a:endCxn id="54" idx="7"/>
          </p:cNvCxnSpPr>
          <p:nvPr/>
        </p:nvCxnSpPr>
        <p:spPr>
          <a:xfrm rot="5400000">
            <a:off x="3212883" y="3498643"/>
            <a:ext cx="432218" cy="2893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8" idx="5"/>
            <a:endCxn id="49" idx="1"/>
          </p:cNvCxnSpPr>
          <p:nvPr/>
        </p:nvCxnSpPr>
        <p:spPr>
          <a:xfrm rot="16200000" flipH="1">
            <a:off x="5141709" y="2427073"/>
            <a:ext cx="289342" cy="8608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9" idx="3"/>
            <a:endCxn id="52" idx="0"/>
          </p:cNvCxnSpPr>
          <p:nvPr/>
        </p:nvCxnSpPr>
        <p:spPr>
          <a:xfrm rot="5400000">
            <a:off x="5339959" y="3337907"/>
            <a:ext cx="358985" cy="3947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3" idx="5"/>
            <a:endCxn id="55" idx="1"/>
          </p:cNvCxnSpPr>
          <p:nvPr/>
        </p:nvCxnSpPr>
        <p:spPr>
          <a:xfrm rot="16200000" flipH="1">
            <a:off x="4320172" y="4248742"/>
            <a:ext cx="503656" cy="2893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1736" y="1785926"/>
            <a:ext cx="421484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                     </a:t>
            </a:r>
            <a:r>
              <a:rPr lang="en-US" dirty="0" smtClean="0"/>
              <a:t>S                                   </a:t>
            </a:r>
          </a:p>
          <a:p>
            <a:r>
              <a:rPr lang="en-US" dirty="0" smtClean="0"/>
              <a:t>                           7                                                </a:t>
            </a:r>
          </a:p>
          <a:p>
            <a:r>
              <a:rPr lang="en-US" dirty="0" smtClean="0"/>
              <a:t>                               1                                            </a:t>
            </a:r>
          </a:p>
          <a:p>
            <a:r>
              <a:rPr lang="en-US" dirty="0" smtClean="0"/>
              <a:t>                8     </a:t>
            </a:r>
            <a:r>
              <a:rPr lang="ru-RU" dirty="0" smtClean="0"/>
              <a:t>                          7</a:t>
            </a:r>
            <a:r>
              <a:rPr lang="en-US" dirty="0" smtClean="0"/>
              <a:t>                                                      </a:t>
            </a:r>
            <a:endParaRPr lang="en-US" sz="8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endParaRPr lang="en-US" sz="200" dirty="0" smtClean="0"/>
          </a:p>
          <a:p>
            <a:r>
              <a:rPr lang="en-US" dirty="0" smtClean="0"/>
              <a:t>                1                                                           </a:t>
            </a:r>
          </a:p>
          <a:p>
            <a:r>
              <a:rPr lang="en-US" dirty="0" smtClean="0"/>
              <a:t>     10                           </a:t>
            </a:r>
            <a:r>
              <a:rPr lang="ru-RU" dirty="0" smtClean="0"/>
              <a:t>    </a:t>
            </a:r>
            <a:r>
              <a:rPr lang="en-US" dirty="0" smtClean="0"/>
              <a:t>7                                     </a:t>
            </a:r>
          </a:p>
          <a:p>
            <a:r>
              <a:rPr lang="en-US" dirty="0" smtClean="0"/>
              <a:t>                           </a:t>
            </a:r>
          </a:p>
          <a:p>
            <a:r>
              <a:rPr lang="en-US" dirty="0" smtClean="0"/>
              <a:t>      1                0               1                       </a:t>
            </a:r>
          </a:p>
          <a:p>
            <a:r>
              <a:rPr lang="en-US" dirty="0" smtClean="0"/>
              <a:t>                                                              </a:t>
            </a:r>
            <a:endParaRPr lang="en-US" sz="800" dirty="0" smtClean="0"/>
          </a:p>
          <a:p>
            <a:r>
              <a:rPr lang="en-US" dirty="0" smtClean="0"/>
              <a:t>       8                              ∞                                    </a:t>
            </a:r>
          </a:p>
          <a:p>
            <a:r>
              <a:rPr lang="en-US" dirty="0" smtClean="0"/>
              <a:t>            1                    0  </a:t>
            </a:r>
            <a:endParaRPr lang="ru-RU" dirty="0"/>
          </a:p>
        </p:txBody>
      </p:sp>
      <p:graphicFrame>
        <p:nvGraphicFramePr>
          <p:cNvPr id="3891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0" y="4357694"/>
          <a:ext cx="270792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Формула" r:id="rId3" imgW="1777680" imgH="609480" progId="Equation.3">
                  <p:embed/>
                </p:oleObj>
              </mc:Choice>
              <mc:Fallback>
                <p:oleObj name="Формула" r:id="rId3" imgW="177768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57694"/>
                        <a:ext cx="270792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6715140" y="2157233"/>
            <a:ext cx="12858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sz="800" dirty="0" smtClean="0"/>
              <a:t>1</a:t>
            </a:r>
            <a:r>
              <a:rPr lang="en-US" dirty="0" smtClean="0"/>
              <a:t>=z</a:t>
            </a:r>
            <a:r>
              <a:rPr lang="en-US" sz="800" dirty="0" smtClean="0"/>
              <a:t>1,3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2</a:t>
            </a:r>
            <a:r>
              <a:rPr lang="en-US" dirty="0" smtClean="0"/>
              <a:t>=z</a:t>
            </a:r>
            <a:r>
              <a:rPr lang="en-US" sz="800" dirty="0" smtClean="0"/>
              <a:t>3,1  </a:t>
            </a:r>
          </a:p>
          <a:p>
            <a:endParaRPr lang="en-US" sz="2400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3</a:t>
            </a:r>
            <a:r>
              <a:rPr lang="en-US" dirty="0" smtClean="0"/>
              <a:t>=z</a:t>
            </a:r>
            <a:r>
              <a:rPr lang="en-US" sz="800" dirty="0" smtClean="0"/>
              <a:t>3,2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4</a:t>
            </a:r>
            <a:r>
              <a:rPr lang="en-US" dirty="0" smtClean="0"/>
              <a:t>=z</a:t>
            </a:r>
            <a:r>
              <a:rPr lang="en-US" sz="800" dirty="0" smtClean="0"/>
              <a:t>2,3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</a:t>
            </a:r>
            <a:r>
              <a:rPr lang="en-US" sz="800" dirty="0" smtClean="0"/>
              <a:t>5</a:t>
            </a:r>
            <a:r>
              <a:rPr lang="en-US" dirty="0" smtClean="0"/>
              <a:t>=z</a:t>
            </a:r>
            <a:r>
              <a:rPr lang="en-US" sz="800" dirty="0" smtClean="0"/>
              <a:t>2,1</a:t>
            </a:r>
            <a:endParaRPr lang="ru-RU" dirty="0"/>
          </a:p>
        </p:txBody>
      </p:sp>
      <p:sp>
        <p:nvSpPr>
          <p:cNvPr id="121" name="Полилиния 120"/>
          <p:cNvSpPr/>
          <p:nvPr/>
        </p:nvSpPr>
        <p:spPr>
          <a:xfrm>
            <a:off x="2664781" y="1819922"/>
            <a:ext cx="3478855" cy="3530353"/>
          </a:xfrm>
          <a:custGeom>
            <a:avLst/>
            <a:gdLst>
              <a:gd name="connsiteX0" fmla="*/ 2324469 w 3932807"/>
              <a:gd name="connsiteY0" fmla="*/ 0 h 3530353"/>
              <a:gd name="connsiteX1" fmla="*/ 1445580 w 3932807"/>
              <a:gd name="connsiteY1" fmla="*/ 150921 h 3530353"/>
              <a:gd name="connsiteX2" fmla="*/ 895165 w 3932807"/>
              <a:gd name="connsiteY2" fmla="*/ 523783 h 3530353"/>
              <a:gd name="connsiteX3" fmla="*/ 247095 w 3932807"/>
              <a:gd name="connsiteY3" fmla="*/ 1420428 h 3530353"/>
              <a:gd name="connsiteX4" fmla="*/ 25153 w 3932807"/>
              <a:gd name="connsiteY4" fmla="*/ 2361461 h 3530353"/>
              <a:gd name="connsiteX5" fmla="*/ 398015 w 3932807"/>
              <a:gd name="connsiteY5" fmla="*/ 2583402 h 3530353"/>
              <a:gd name="connsiteX6" fmla="*/ 717611 w 3932807"/>
              <a:gd name="connsiteY6" fmla="*/ 2476870 h 3530353"/>
              <a:gd name="connsiteX7" fmla="*/ 824143 w 3932807"/>
              <a:gd name="connsiteY7" fmla="*/ 2246051 h 3530353"/>
              <a:gd name="connsiteX8" fmla="*/ 868532 w 3932807"/>
              <a:gd name="connsiteY8" fmla="*/ 1970843 h 3530353"/>
              <a:gd name="connsiteX9" fmla="*/ 975064 w 3932807"/>
              <a:gd name="connsiteY9" fmla="*/ 1811045 h 3530353"/>
              <a:gd name="connsiteX10" fmla="*/ 1099351 w 3932807"/>
              <a:gd name="connsiteY10" fmla="*/ 1864311 h 3530353"/>
              <a:gd name="connsiteX11" fmla="*/ 1205883 w 3932807"/>
              <a:gd name="connsiteY11" fmla="*/ 2024109 h 3530353"/>
              <a:gd name="connsiteX12" fmla="*/ 1117106 w 3932807"/>
              <a:gd name="connsiteY12" fmla="*/ 2308195 h 3530353"/>
              <a:gd name="connsiteX13" fmla="*/ 868532 w 3932807"/>
              <a:gd name="connsiteY13" fmla="*/ 2574525 h 3530353"/>
              <a:gd name="connsiteX14" fmla="*/ 628835 w 3932807"/>
              <a:gd name="connsiteY14" fmla="*/ 2654424 h 3530353"/>
              <a:gd name="connsiteX15" fmla="*/ 406893 w 3932807"/>
              <a:gd name="connsiteY15" fmla="*/ 2636668 h 3530353"/>
              <a:gd name="connsiteX16" fmla="*/ 318116 w 3932807"/>
              <a:gd name="connsiteY16" fmla="*/ 2947387 h 3530353"/>
              <a:gd name="connsiteX17" fmla="*/ 460159 w 3932807"/>
              <a:gd name="connsiteY17" fmla="*/ 3320249 h 3530353"/>
              <a:gd name="connsiteX18" fmla="*/ 770877 w 3932807"/>
              <a:gd name="connsiteY18" fmla="*/ 3497802 h 3530353"/>
              <a:gd name="connsiteX19" fmla="*/ 1498846 w 3932807"/>
              <a:gd name="connsiteY19" fmla="*/ 3515558 h 3530353"/>
              <a:gd name="connsiteX20" fmla="*/ 2129161 w 3932807"/>
              <a:gd name="connsiteY20" fmla="*/ 3480047 h 3530353"/>
              <a:gd name="connsiteX21" fmla="*/ 2457635 w 3932807"/>
              <a:gd name="connsiteY21" fmla="*/ 3329127 h 3530353"/>
              <a:gd name="connsiteX22" fmla="*/ 2661821 w 3932807"/>
              <a:gd name="connsiteY22" fmla="*/ 3124940 h 3530353"/>
              <a:gd name="connsiteX23" fmla="*/ 2688454 w 3932807"/>
              <a:gd name="connsiteY23" fmla="*/ 2894121 h 3530353"/>
              <a:gd name="connsiteX24" fmla="*/ 2635188 w 3932807"/>
              <a:gd name="connsiteY24" fmla="*/ 2636668 h 3530353"/>
              <a:gd name="connsiteX25" fmla="*/ 2226815 w 3932807"/>
              <a:gd name="connsiteY25" fmla="*/ 2547892 h 3530353"/>
              <a:gd name="connsiteX26" fmla="*/ 2040384 w 3932807"/>
              <a:gd name="connsiteY26" fmla="*/ 2317072 h 3530353"/>
              <a:gd name="connsiteX27" fmla="*/ 1916097 w 3932807"/>
              <a:gd name="connsiteY27" fmla="*/ 2015231 h 3530353"/>
              <a:gd name="connsiteX28" fmla="*/ 1774054 w 3932807"/>
              <a:gd name="connsiteY28" fmla="*/ 1731146 h 3530353"/>
              <a:gd name="connsiteX29" fmla="*/ 1649767 w 3932807"/>
              <a:gd name="connsiteY29" fmla="*/ 1473694 h 3530353"/>
              <a:gd name="connsiteX30" fmla="*/ 1685277 w 3932807"/>
              <a:gd name="connsiteY30" fmla="*/ 1269507 h 3530353"/>
              <a:gd name="connsiteX31" fmla="*/ 1978240 w 3932807"/>
              <a:gd name="connsiteY31" fmla="*/ 1171853 h 3530353"/>
              <a:gd name="connsiteX32" fmla="*/ 1978240 w 3932807"/>
              <a:gd name="connsiteY32" fmla="*/ 1171853 h 3530353"/>
              <a:gd name="connsiteX33" fmla="*/ 2200182 w 3932807"/>
              <a:gd name="connsiteY33" fmla="*/ 1180730 h 3530353"/>
              <a:gd name="connsiteX34" fmla="*/ 2333347 w 3932807"/>
              <a:gd name="connsiteY34" fmla="*/ 1251752 h 3530353"/>
              <a:gd name="connsiteX35" fmla="*/ 2288959 w 3932807"/>
              <a:gd name="connsiteY35" fmla="*/ 1553593 h 3530353"/>
              <a:gd name="connsiteX36" fmla="*/ 2235693 w 3932807"/>
              <a:gd name="connsiteY36" fmla="*/ 2077375 h 3530353"/>
              <a:gd name="connsiteX37" fmla="*/ 2235693 w 3932807"/>
              <a:gd name="connsiteY37" fmla="*/ 2325950 h 3530353"/>
              <a:gd name="connsiteX38" fmla="*/ 2448757 w 3932807"/>
              <a:gd name="connsiteY38" fmla="*/ 2432482 h 3530353"/>
              <a:gd name="connsiteX39" fmla="*/ 2883763 w 3932807"/>
              <a:gd name="connsiteY39" fmla="*/ 2556769 h 3530353"/>
              <a:gd name="connsiteX40" fmla="*/ 3123460 w 3932807"/>
              <a:gd name="connsiteY40" fmla="*/ 2583402 h 3530353"/>
              <a:gd name="connsiteX41" fmla="*/ 3336524 w 3932807"/>
              <a:gd name="connsiteY41" fmla="*/ 2574525 h 3530353"/>
              <a:gd name="connsiteX42" fmla="*/ 3585099 w 3932807"/>
              <a:gd name="connsiteY42" fmla="*/ 2547892 h 3530353"/>
              <a:gd name="connsiteX43" fmla="*/ 3815918 w 3932807"/>
              <a:gd name="connsiteY43" fmla="*/ 2405849 h 3530353"/>
              <a:gd name="connsiteX44" fmla="*/ 3922450 w 3932807"/>
              <a:gd name="connsiteY44" fmla="*/ 2192785 h 3530353"/>
              <a:gd name="connsiteX45" fmla="*/ 3753774 w 3932807"/>
              <a:gd name="connsiteY45" fmla="*/ 1837678 h 3530353"/>
              <a:gd name="connsiteX46" fmla="*/ 3682753 w 3932807"/>
              <a:gd name="connsiteY46" fmla="*/ 1677880 h 3530353"/>
              <a:gd name="connsiteX47" fmla="*/ 3593976 w 3932807"/>
              <a:gd name="connsiteY47" fmla="*/ 1251752 h 3530353"/>
              <a:gd name="connsiteX48" fmla="*/ 3425301 w 3932807"/>
              <a:gd name="connsiteY48" fmla="*/ 1029810 h 3530353"/>
              <a:gd name="connsiteX49" fmla="*/ 3052438 w 3932807"/>
              <a:gd name="connsiteY49" fmla="*/ 816746 h 3530353"/>
              <a:gd name="connsiteX50" fmla="*/ 2715087 w 3932807"/>
              <a:gd name="connsiteY50" fmla="*/ 816746 h 3530353"/>
              <a:gd name="connsiteX51" fmla="*/ 2546411 w 3932807"/>
              <a:gd name="connsiteY51" fmla="*/ 674703 h 3530353"/>
              <a:gd name="connsiteX52" fmla="*/ 2697332 w 3932807"/>
              <a:gd name="connsiteY52" fmla="*/ 559294 h 3530353"/>
              <a:gd name="connsiteX53" fmla="*/ 2972539 w 3932807"/>
              <a:gd name="connsiteY53" fmla="*/ 630315 h 3530353"/>
              <a:gd name="connsiteX54" fmla="*/ 3123460 w 3932807"/>
              <a:gd name="connsiteY54" fmla="*/ 674703 h 3530353"/>
              <a:gd name="connsiteX55" fmla="*/ 3105704 w 3932807"/>
              <a:gd name="connsiteY55" fmla="*/ 497150 h 3530353"/>
              <a:gd name="connsiteX56" fmla="*/ 2945906 w 3932807"/>
              <a:gd name="connsiteY56" fmla="*/ 417251 h 3530353"/>
              <a:gd name="connsiteX57" fmla="*/ 2928151 w 3932807"/>
              <a:gd name="connsiteY57" fmla="*/ 426128 h 353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32807" h="3530353">
                <a:moveTo>
                  <a:pt x="2324469" y="0"/>
                </a:moveTo>
                <a:cubicBezTo>
                  <a:pt x="2004133" y="31812"/>
                  <a:pt x="1683797" y="63624"/>
                  <a:pt x="1445580" y="150921"/>
                </a:cubicBezTo>
                <a:cubicBezTo>
                  <a:pt x="1207363" y="238218"/>
                  <a:pt x="1094912" y="312199"/>
                  <a:pt x="895165" y="523783"/>
                </a:cubicBezTo>
                <a:cubicBezTo>
                  <a:pt x="695418" y="735367"/>
                  <a:pt x="392097" y="1114148"/>
                  <a:pt x="247095" y="1420428"/>
                </a:cubicBezTo>
                <a:cubicBezTo>
                  <a:pt x="102093" y="1726708"/>
                  <a:pt x="0" y="2167632"/>
                  <a:pt x="25153" y="2361461"/>
                </a:cubicBezTo>
                <a:cubicBezTo>
                  <a:pt x="50306" y="2555290"/>
                  <a:pt x="282605" y="2564167"/>
                  <a:pt x="398015" y="2583402"/>
                </a:cubicBezTo>
                <a:cubicBezTo>
                  <a:pt x="513425" y="2602637"/>
                  <a:pt x="646590" y="2533095"/>
                  <a:pt x="717611" y="2476870"/>
                </a:cubicBezTo>
                <a:cubicBezTo>
                  <a:pt x="788632" y="2420645"/>
                  <a:pt x="798990" y="2330389"/>
                  <a:pt x="824143" y="2246051"/>
                </a:cubicBezTo>
                <a:cubicBezTo>
                  <a:pt x="849296" y="2161713"/>
                  <a:pt x="843379" y="2043344"/>
                  <a:pt x="868532" y="1970843"/>
                </a:cubicBezTo>
                <a:cubicBezTo>
                  <a:pt x="893686" y="1898342"/>
                  <a:pt x="936594" y="1828800"/>
                  <a:pt x="975064" y="1811045"/>
                </a:cubicBezTo>
                <a:cubicBezTo>
                  <a:pt x="1013534" y="1793290"/>
                  <a:pt x="1060881" y="1828800"/>
                  <a:pt x="1099351" y="1864311"/>
                </a:cubicBezTo>
                <a:cubicBezTo>
                  <a:pt x="1137821" y="1899822"/>
                  <a:pt x="1202924" y="1950128"/>
                  <a:pt x="1205883" y="2024109"/>
                </a:cubicBezTo>
                <a:cubicBezTo>
                  <a:pt x="1208842" y="2098090"/>
                  <a:pt x="1173331" y="2216459"/>
                  <a:pt x="1117106" y="2308195"/>
                </a:cubicBezTo>
                <a:cubicBezTo>
                  <a:pt x="1060881" y="2399931"/>
                  <a:pt x="949910" y="2516820"/>
                  <a:pt x="868532" y="2574525"/>
                </a:cubicBezTo>
                <a:cubicBezTo>
                  <a:pt x="787154" y="2632230"/>
                  <a:pt x="705775" y="2644067"/>
                  <a:pt x="628835" y="2654424"/>
                </a:cubicBezTo>
                <a:cubicBezTo>
                  <a:pt x="551895" y="2664781"/>
                  <a:pt x="458679" y="2587841"/>
                  <a:pt x="406893" y="2636668"/>
                </a:cubicBezTo>
                <a:cubicBezTo>
                  <a:pt x="355107" y="2685495"/>
                  <a:pt x="309238" y="2833457"/>
                  <a:pt x="318116" y="2947387"/>
                </a:cubicBezTo>
                <a:cubicBezTo>
                  <a:pt x="326994" y="3061317"/>
                  <a:pt x="384699" y="3228513"/>
                  <a:pt x="460159" y="3320249"/>
                </a:cubicBezTo>
                <a:cubicBezTo>
                  <a:pt x="535619" y="3411985"/>
                  <a:pt x="597763" y="3465251"/>
                  <a:pt x="770877" y="3497802"/>
                </a:cubicBezTo>
                <a:cubicBezTo>
                  <a:pt x="943991" y="3530353"/>
                  <a:pt x="1272465" y="3518517"/>
                  <a:pt x="1498846" y="3515558"/>
                </a:cubicBezTo>
                <a:cubicBezTo>
                  <a:pt x="1725227" y="3512599"/>
                  <a:pt x="1969363" y="3511119"/>
                  <a:pt x="2129161" y="3480047"/>
                </a:cubicBezTo>
                <a:cubicBezTo>
                  <a:pt x="2288959" y="3448975"/>
                  <a:pt x="2368858" y="3388311"/>
                  <a:pt x="2457635" y="3329127"/>
                </a:cubicBezTo>
                <a:cubicBezTo>
                  <a:pt x="2546412" y="3269943"/>
                  <a:pt x="2623351" y="3197441"/>
                  <a:pt x="2661821" y="3124940"/>
                </a:cubicBezTo>
                <a:cubicBezTo>
                  <a:pt x="2700291" y="3052439"/>
                  <a:pt x="2692893" y="2975500"/>
                  <a:pt x="2688454" y="2894121"/>
                </a:cubicBezTo>
                <a:cubicBezTo>
                  <a:pt x="2684015" y="2812742"/>
                  <a:pt x="2712128" y="2694373"/>
                  <a:pt x="2635188" y="2636668"/>
                </a:cubicBezTo>
                <a:cubicBezTo>
                  <a:pt x="2558248" y="2578963"/>
                  <a:pt x="2325949" y="2601158"/>
                  <a:pt x="2226815" y="2547892"/>
                </a:cubicBezTo>
                <a:cubicBezTo>
                  <a:pt x="2127681" y="2494626"/>
                  <a:pt x="2092170" y="2405849"/>
                  <a:pt x="2040384" y="2317072"/>
                </a:cubicBezTo>
                <a:cubicBezTo>
                  <a:pt x="1988598" y="2228295"/>
                  <a:pt x="1960485" y="2112885"/>
                  <a:pt x="1916097" y="2015231"/>
                </a:cubicBezTo>
                <a:cubicBezTo>
                  <a:pt x="1871709" y="1917577"/>
                  <a:pt x="1818442" y="1821402"/>
                  <a:pt x="1774054" y="1731146"/>
                </a:cubicBezTo>
                <a:cubicBezTo>
                  <a:pt x="1729666" y="1640890"/>
                  <a:pt x="1664563" y="1550634"/>
                  <a:pt x="1649767" y="1473694"/>
                </a:cubicBezTo>
                <a:cubicBezTo>
                  <a:pt x="1634971" y="1396754"/>
                  <a:pt x="1630532" y="1319814"/>
                  <a:pt x="1685277" y="1269507"/>
                </a:cubicBezTo>
                <a:cubicBezTo>
                  <a:pt x="1740022" y="1219200"/>
                  <a:pt x="1978240" y="1171853"/>
                  <a:pt x="1978240" y="1171853"/>
                </a:cubicBezTo>
                <a:lnTo>
                  <a:pt x="1978240" y="1171853"/>
                </a:lnTo>
                <a:cubicBezTo>
                  <a:pt x="2015230" y="1173332"/>
                  <a:pt x="2140997" y="1167413"/>
                  <a:pt x="2200182" y="1180730"/>
                </a:cubicBezTo>
                <a:cubicBezTo>
                  <a:pt x="2259367" y="1194047"/>
                  <a:pt x="2318551" y="1189608"/>
                  <a:pt x="2333347" y="1251752"/>
                </a:cubicBezTo>
                <a:cubicBezTo>
                  <a:pt x="2348143" y="1313896"/>
                  <a:pt x="2305235" y="1415989"/>
                  <a:pt x="2288959" y="1553593"/>
                </a:cubicBezTo>
                <a:cubicBezTo>
                  <a:pt x="2272683" y="1691197"/>
                  <a:pt x="2244571" y="1948649"/>
                  <a:pt x="2235693" y="2077375"/>
                </a:cubicBezTo>
                <a:cubicBezTo>
                  <a:pt x="2226815" y="2206101"/>
                  <a:pt x="2200182" y="2266766"/>
                  <a:pt x="2235693" y="2325950"/>
                </a:cubicBezTo>
                <a:cubicBezTo>
                  <a:pt x="2271204" y="2385134"/>
                  <a:pt x="2340745" y="2394012"/>
                  <a:pt x="2448757" y="2432482"/>
                </a:cubicBezTo>
                <a:cubicBezTo>
                  <a:pt x="2556769" y="2470952"/>
                  <a:pt x="2771313" y="2531616"/>
                  <a:pt x="2883763" y="2556769"/>
                </a:cubicBezTo>
                <a:cubicBezTo>
                  <a:pt x="2996213" y="2581922"/>
                  <a:pt x="3048000" y="2580443"/>
                  <a:pt x="3123460" y="2583402"/>
                </a:cubicBezTo>
                <a:cubicBezTo>
                  <a:pt x="3198920" y="2586361"/>
                  <a:pt x="3259584" y="2580443"/>
                  <a:pt x="3336524" y="2574525"/>
                </a:cubicBezTo>
                <a:cubicBezTo>
                  <a:pt x="3413464" y="2568607"/>
                  <a:pt x="3505200" y="2576005"/>
                  <a:pt x="3585099" y="2547892"/>
                </a:cubicBezTo>
                <a:cubicBezTo>
                  <a:pt x="3664998" y="2519779"/>
                  <a:pt x="3759693" y="2465033"/>
                  <a:pt x="3815918" y="2405849"/>
                </a:cubicBezTo>
                <a:cubicBezTo>
                  <a:pt x="3872143" y="2346665"/>
                  <a:pt x="3932807" y="2287480"/>
                  <a:pt x="3922450" y="2192785"/>
                </a:cubicBezTo>
                <a:cubicBezTo>
                  <a:pt x="3912093" y="2098090"/>
                  <a:pt x="3793723" y="1923495"/>
                  <a:pt x="3753774" y="1837678"/>
                </a:cubicBezTo>
                <a:cubicBezTo>
                  <a:pt x="3713825" y="1751861"/>
                  <a:pt x="3709386" y="1775534"/>
                  <a:pt x="3682753" y="1677880"/>
                </a:cubicBezTo>
                <a:cubicBezTo>
                  <a:pt x="3656120" y="1580226"/>
                  <a:pt x="3636885" y="1359764"/>
                  <a:pt x="3593976" y="1251752"/>
                </a:cubicBezTo>
                <a:cubicBezTo>
                  <a:pt x="3551067" y="1143740"/>
                  <a:pt x="3515557" y="1102311"/>
                  <a:pt x="3425301" y="1029810"/>
                </a:cubicBezTo>
                <a:cubicBezTo>
                  <a:pt x="3335045" y="957309"/>
                  <a:pt x="3170807" y="852257"/>
                  <a:pt x="3052438" y="816746"/>
                </a:cubicBezTo>
                <a:cubicBezTo>
                  <a:pt x="2934069" y="781235"/>
                  <a:pt x="2799425" y="840420"/>
                  <a:pt x="2715087" y="816746"/>
                </a:cubicBezTo>
                <a:cubicBezTo>
                  <a:pt x="2630749" y="793072"/>
                  <a:pt x="2549370" y="717612"/>
                  <a:pt x="2546411" y="674703"/>
                </a:cubicBezTo>
                <a:cubicBezTo>
                  <a:pt x="2543452" y="631794"/>
                  <a:pt x="2626311" y="566692"/>
                  <a:pt x="2697332" y="559294"/>
                </a:cubicBezTo>
                <a:cubicBezTo>
                  <a:pt x="2768353" y="551896"/>
                  <a:pt x="2901518" y="611080"/>
                  <a:pt x="2972539" y="630315"/>
                </a:cubicBezTo>
                <a:cubicBezTo>
                  <a:pt x="3043560" y="649550"/>
                  <a:pt x="3101266" y="696897"/>
                  <a:pt x="3123460" y="674703"/>
                </a:cubicBezTo>
                <a:cubicBezTo>
                  <a:pt x="3145654" y="652509"/>
                  <a:pt x="3135296" y="540059"/>
                  <a:pt x="3105704" y="497150"/>
                </a:cubicBezTo>
                <a:cubicBezTo>
                  <a:pt x="3076112" y="454241"/>
                  <a:pt x="2975498" y="429088"/>
                  <a:pt x="2945906" y="417251"/>
                </a:cubicBezTo>
                <a:cubicBezTo>
                  <a:pt x="2916314" y="405414"/>
                  <a:pt x="2922232" y="415771"/>
                  <a:pt x="2928151" y="426128"/>
                </a:cubicBezTo>
              </a:path>
            </a:pathLst>
          </a:cu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/>
          <p:cNvCxnSpPr/>
          <p:nvPr/>
        </p:nvCxnSpPr>
        <p:spPr>
          <a:xfrm rot="10800000" flipV="1">
            <a:off x="4286248" y="1857364"/>
            <a:ext cx="214314" cy="71438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rot="5400000">
            <a:off x="2964645" y="2893215"/>
            <a:ext cx="214314" cy="14287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21" idx="7"/>
          </p:cNvCxnSpPr>
          <p:nvPr/>
        </p:nvCxnSpPr>
        <p:spPr>
          <a:xfrm flipV="1">
            <a:off x="3393796" y="3929067"/>
            <a:ext cx="106634" cy="136906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21" idx="19"/>
            <a:endCxn id="121" idx="20"/>
          </p:cNvCxnSpPr>
          <p:nvPr/>
        </p:nvCxnSpPr>
        <p:spPr>
          <a:xfrm flipV="1">
            <a:off x="3990620" y="5299969"/>
            <a:ext cx="557559" cy="3551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1" idx="12"/>
          </p:cNvCxnSpPr>
          <p:nvPr/>
        </p:nvCxnSpPr>
        <p:spPr>
          <a:xfrm flipH="1">
            <a:off x="3643307" y="4128117"/>
            <a:ext cx="9636" cy="158139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21" idx="31"/>
            <a:endCxn id="121" idx="33"/>
          </p:cNvCxnSpPr>
          <p:nvPr/>
        </p:nvCxnSpPr>
        <p:spPr>
          <a:xfrm>
            <a:off x="4414679" y="2991776"/>
            <a:ext cx="196325" cy="887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1" idx="47"/>
            <a:endCxn id="121" idx="48"/>
          </p:cNvCxnSpPr>
          <p:nvPr/>
        </p:nvCxnSpPr>
        <p:spPr>
          <a:xfrm flipH="1" flipV="1">
            <a:off x="5694710" y="2849732"/>
            <a:ext cx="149206" cy="221943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00364" y="557214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sz="800" dirty="0" smtClean="0"/>
              <a:t>1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R</a:t>
            </a:r>
            <a:r>
              <a:rPr lang="en-US" sz="800" dirty="0" smtClean="0"/>
              <a:t>2  </a:t>
            </a:r>
            <a:r>
              <a:rPr lang="en-US" dirty="0" smtClean="0"/>
              <a:t>= 8;</a:t>
            </a:r>
          </a:p>
          <a:p>
            <a:r>
              <a:rPr lang="en-US" dirty="0" smtClean="0"/>
              <a:t>R</a:t>
            </a:r>
            <a:r>
              <a:rPr lang="en-US" sz="800" dirty="0" smtClean="0"/>
              <a:t>3  </a:t>
            </a:r>
            <a:r>
              <a:rPr lang="en-US" dirty="0" smtClean="0"/>
              <a:t>= 7.</a:t>
            </a:r>
            <a:endParaRPr lang="ru-RU" dirty="0"/>
          </a:p>
        </p:txBody>
      </p:sp>
      <p:cxnSp>
        <p:nvCxnSpPr>
          <p:cNvPr id="164" name="Прямая соединительная линия 163"/>
          <p:cNvCxnSpPr/>
          <p:nvPr/>
        </p:nvCxnSpPr>
        <p:spPr>
          <a:xfrm rot="10800000">
            <a:off x="2714612" y="4071942"/>
            <a:ext cx="142876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rot="5400000">
            <a:off x="1893075" y="4893479"/>
            <a:ext cx="1643074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>
            <a:off x="2714612" y="5715016"/>
            <a:ext cx="357190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/>
          <p:cNvCxnSpPr/>
          <p:nvPr/>
        </p:nvCxnSpPr>
        <p:spPr>
          <a:xfrm rot="10800000">
            <a:off x="3714744" y="4929198"/>
            <a:ext cx="357190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 rot="5400000">
            <a:off x="3501224" y="5500702"/>
            <a:ext cx="1142214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rot="10800000">
            <a:off x="3786182" y="6072206"/>
            <a:ext cx="28575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/>
          <p:nvPr/>
        </p:nvCxnSpPr>
        <p:spPr>
          <a:xfrm rot="5400000">
            <a:off x="4322364" y="5250272"/>
            <a:ext cx="2071702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 rot="10800000">
            <a:off x="3786182" y="6286520"/>
            <a:ext cx="157163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72400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214282" y="535782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прекращается</a:t>
            </a:r>
          </a:p>
          <a:p>
            <a:r>
              <a:rPr lang="ru-RU" dirty="0" smtClean="0"/>
              <a:t> т.к. разрез равен максимальной циркуляции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ИТОГИ ПОИСКА РЕШЕНИЯ В ПРИМЕРЕ 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ru-RU" sz="3200" dirty="0" smtClean="0"/>
              <a:t>Число вычисленных оценок – 8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Число итераций – 8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Число операций сравнения - 5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ДОСТОИНСТВА И НЕДОСТАТКИ СТРАТЕГИИ, РЕАЛИЗУЮЩЕЙ ПОИСК С ВОЗВРАТОМ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Достоинства: </a:t>
            </a:r>
          </a:p>
          <a:p>
            <a:r>
              <a:rPr lang="ru-RU" b="1" dirty="0" smtClean="0"/>
              <a:t>гарантия глобально оптимального решения;</a:t>
            </a:r>
          </a:p>
          <a:p>
            <a:r>
              <a:rPr lang="ru-RU" b="1" dirty="0" smtClean="0"/>
              <a:t>возможность прервать поиск и получить локально оптимальное решение;</a:t>
            </a:r>
          </a:p>
          <a:p>
            <a:r>
              <a:rPr lang="ru-RU" b="1" dirty="0" smtClean="0"/>
              <a:t>Низкие требования к памяти компьютера;</a:t>
            </a:r>
          </a:p>
          <a:p>
            <a:r>
              <a:rPr lang="ru-RU" b="1" dirty="0" smtClean="0"/>
              <a:t>Одна операция сравнения на каждой итерации.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Недостатки:</a:t>
            </a:r>
          </a:p>
          <a:p>
            <a:r>
              <a:rPr lang="ru-RU" b="1" dirty="0" smtClean="0"/>
              <a:t>Даже после определения оптимального подмножества дуг, удаление которых разрывает все контуры графа, алгоритм продолжает поиск, чтобы убедиться в том, что полученное решение является глобально оптимальным.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  <a:ln w="762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САМОСТОЯТЕЛЬНО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Определить минимальный разрез на сильносвязном орграфе </a:t>
            </a:r>
            <a:r>
              <a:rPr lang="en-US" dirty="0" smtClean="0"/>
              <a:t>G(X,U), </a:t>
            </a:r>
            <a:r>
              <a:rPr lang="ru-RU" dirty="0" smtClean="0"/>
              <a:t>пользуясь методом типа ветвей и границ, осуществляющим поиск с возвратом по дереву ветвлений с уточнением оценки с помощью циркуляций: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4766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619672" y="573325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860032" y="566124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4788024" y="41490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6"/>
            <a:endCxn id="7" idx="2"/>
          </p:cNvCxnSpPr>
          <p:nvPr/>
        </p:nvCxnSpPr>
        <p:spPr>
          <a:xfrm>
            <a:off x="2195736" y="4437112"/>
            <a:ext cx="259228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4" idx="4"/>
          </p:cNvCxnSpPr>
          <p:nvPr/>
        </p:nvCxnSpPr>
        <p:spPr>
          <a:xfrm flipH="1" flipV="1">
            <a:off x="1871700" y="4725144"/>
            <a:ext cx="72008" cy="10081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4"/>
            <a:endCxn id="6" idx="0"/>
          </p:cNvCxnSpPr>
          <p:nvPr/>
        </p:nvCxnSpPr>
        <p:spPr>
          <a:xfrm>
            <a:off x="5112060" y="4725144"/>
            <a:ext cx="72008" cy="9361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5" idx="6"/>
          </p:cNvCxnSpPr>
          <p:nvPr/>
        </p:nvCxnSpPr>
        <p:spPr>
          <a:xfrm flipH="1">
            <a:off x="2267744" y="5949280"/>
            <a:ext cx="2592288" cy="7200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" idx="1"/>
          </p:cNvCxnSpPr>
          <p:nvPr/>
        </p:nvCxnSpPr>
        <p:spPr>
          <a:xfrm>
            <a:off x="2123728" y="4509120"/>
            <a:ext cx="2831212" cy="12364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5" idx="7"/>
            <a:endCxn id="7" idx="3"/>
          </p:cNvCxnSpPr>
          <p:nvPr/>
        </p:nvCxnSpPr>
        <p:spPr>
          <a:xfrm flipV="1">
            <a:off x="2172836" y="4640781"/>
            <a:ext cx="2710096" cy="117683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7" idx="6"/>
            <a:endCxn id="5" idx="4"/>
          </p:cNvCxnSpPr>
          <p:nvPr/>
        </p:nvCxnSpPr>
        <p:spPr>
          <a:xfrm flipH="1">
            <a:off x="1943708" y="4437112"/>
            <a:ext cx="3492388" cy="1872208"/>
          </a:xfrm>
          <a:prstGeom prst="bentConnector4">
            <a:avLst>
              <a:gd name="adj1" fmla="val -6546"/>
              <a:gd name="adj2" fmla="val 119254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87624" y="3789040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                          5</a:t>
            </a:r>
          </a:p>
          <a:p>
            <a:endParaRPr lang="ru-RU" dirty="0" smtClean="0"/>
          </a:p>
          <a:p>
            <a:r>
              <a:rPr lang="ru-RU" dirty="0" smtClean="0"/>
              <a:t>                              7        3</a:t>
            </a:r>
          </a:p>
          <a:p>
            <a:endParaRPr lang="ru-RU" dirty="0" smtClean="0"/>
          </a:p>
          <a:p>
            <a:r>
              <a:rPr lang="ru-RU" dirty="0" smtClean="0"/>
              <a:t>       2                                                       8     1</a:t>
            </a:r>
          </a:p>
          <a:p>
            <a:r>
              <a:rPr lang="ru-RU" dirty="0" smtClean="0"/>
              <a:t>                                     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15338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500990" cy="1143000"/>
          </a:xfrm>
          <a:ln w="57150"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ИДЕЯ МЕТОДОВ ТИПА ВЕТВЕЙ И ГРАНИЦ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 Все множество планов решаемой задачи разбивается на ряд подмножеств.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 Для планов каждого подмножества вычисляется наилучшая оценка.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 На основании оценок отбрасываются те подмножества планов, которые заведомо не могут содержать наилучшего решения, а оставшиеся исследуются.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СТРАТЕГИИ ВЕТВЛЕНИЯ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b="1" dirty="0" smtClean="0"/>
              <a:t>Приняты две основные стратегии построения дерева ветвлений:</a:t>
            </a:r>
          </a:p>
          <a:p>
            <a:pPr>
              <a:buNone/>
            </a:pPr>
            <a:endParaRPr lang="ru-RU" sz="3600" b="1" dirty="0" smtClean="0"/>
          </a:p>
          <a:p>
            <a:r>
              <a:rPr lang="ru-RU" sz="3600" b="1" dirty="0" smtClean="0"/>
              <a:t>Фронтальный спуск по дереву ветвлений.</a:t>
            </a:r>
          </a:p>
          <a:p>
            <a:endParaRPr lang="ru-RU" sz="3600" b="1" dirty="0" smtClean="0"/>
          </a:p>
          <a:p>
            <a:r>
              <a:rPr lang="ru-RU" sz="3600" b="1" dirty="0" smtClean="0"/>
              <a:t>Движение по дереву ветвлений с возвратом.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3"/>
                </a:solidFill>
              </a:rPr>
              <a:t>ЧАСТЬ 2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429684" cy="4873752"/>
          </a:xfrm>
          <a:ln w="57150"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ru-RU" sz="5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ru-RU" sz="4600" dirty="0" smtClean="0">
                <a:solidFill>
                  <a:srgbClr val="FF0000"/>
                </a:solidFill>
              </a:rPr>
              <a:t>МЕТОДЫ ТИПА ВЕТВЕЙ И ГРАНИЦ, ОСУЩЕСТВЛЯЮЩИЕ ПОИСК МИНИМАЛЬНОГО РАЗРЕЗА НА БИСВЯЗНОМ ГРАФЕ ФРОНТАЛЬНЫМ СПУСКОМ  ПО ДЕРЕВУ ВЕТВЛЕНИЙ</a:t>
            </a:r>
            <a:endParaRPr lang="ru-RU" sz="4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58052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57150"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ИДЕЯ ФРОНТАЛЬНОГО СПУСКА ПО ДЕРЕВУ ВЕТВЛЕНИЙ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 Три основных шага построения дерева ветвлений фронтальным спуском:</a:t>
            </a:r>
          </a:p>
          <a:p>
            <a:pPr marL="457200" indent="-457200">
              <a:buNone/>
            </a:pPr>
            <a:r>
              <a:rPr lang="ru-RU" b="1" dirty="0" smtClean="0"/>
              <a:t>1.   На множестве висячих вершин построенной части дерева выбирается вершина с наилучшей оценкой.</a:t>
            </a:r>
          </a:p>
          <a:p>
            <a:pPr marL="457200" indent="-457200">
              <a:buNone/>
            </a:pPr>
            <a:r>
              <a:rPr lang="ru-RU" b="1" dirty="0" smtClean="0"/>
              <a:t>2.  Ветвление осуществляется из вершины, выбранной на предыдущем шаге.</a:t>
            </a:r>
          </a:p>
          <a:p>
            <a:pPr marL="457200" indent="-457200">
              <a:buNone/>
            </a:pPr>
            <a:r>
              <a:rPr lang="ru-RU" b="1" dirty="0" smtClean="0"/>
              <a:t>3.   Если выбранной вершине отвечает случай, когда в базис введены все переменные, то алгоритм закончен – оптимальный план найден.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467600" cy="1357322"/>
          </a:xfrm>
          <a:ln w="5715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ИЛЛЮСТРАЦИЯ  К  РЕАЛИЗАЦИИ ФРОНТАЛЬНОГО  СПУСКА  ПО  ДЕРЕВУ  ВЕТВЛЕНИЙ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85926"/>
            <a:ext cx="7467600" cy="468802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  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500166" y="200024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928662" y="3071810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285984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643306" y="314324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857752" y="3143248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143240" y="428625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286248" y="421481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00892" y="192880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143372" y="200024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4" idx="4"/>
            <a:endCxn id="6" idx="1"/>
          </p:cNvCxnSpPr>
          <p:nvPr/>
        </p:nvCxnSpPr>
        <p:spPr>
          <a:xfrm rot="16200000" flipH="1">
            <a:off x="1916165" y="2691529"/>
            <a:ext cx="461808" cy="5079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4"/>
            <a:endCxn id="5" idx="7"/>
          </p:cNvCxnSpPr>
          <p:nvPr/>
        </p:nvCxnSpPr>
        <p:spPr>
          <a:xfrm rot="5400000">
            <a:off x="1515334" y="2798687"/>
            <a:ext cx="461808" cy="2936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2" idx="4"/>
            <a:endCxn id="7" idx="0"/>
          </p:cNvCxnSpPr>
          <p:nvPr/>
        </p:nvCxnSpPr>
        <p:spPr>
          <a:xfrm rot="5400000">
            <a:off x="4071934" y="2678901"/>
            <a:ext cx="428628" cy="5000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H="1">
            <a:off x="4666529" y="2691530"/>
            <a:ext cx="461808" cy="50798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</p:cNvCxnSpPr>
          <p:nvPr/>
        </p:nvCxnSpPr>
        <p:spPr>
          <a:xfrm rot="16200000" flipH="1">
            <a:off x="4089793" y="3804049"/>
            <a:ext cx="428630" cy="5357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4"/>
            <a:endCxn id="9" idx="0"/>
          </p:cNvCxnSpPr>
          <p:nvPr/>
        </p:nvCxnSpPr>
        <p:spPr>
          <a:xfrm rot="5400000">
            <a:off x="3571868" y="3821909"/>
            <a:ext cx="428628" cy="5000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Дуга 29"/>
          <p:cNvSpPr/>
          <p:nvPr/>
        </p:nvSpPr>
        <p:spPr>
          <a:xfrm rot="8078274">
            <a:off x="2776279" y="2957540"/>
            <a:ext cx="3409609" cy="2200649"/>
          </a:xfrm>
          <a:prstGeom prst="arc">
            <a:avLst>
              <a:gd name="adj1" fmla="val 11716587"/>
              <a:gd name="adj2" fmla="val 780196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7643834" y="300037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500826" y="3000372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7286644" y="4214818"/>
            <a:ext cx="785818" cy="714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6143636" y="4286256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58016" y="550070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429256" y="550070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2" idx="4"/>
          </p:cNvCxnSpPr>
          <p:nvPr/>
        </p:nvCxnSpPr>
        <p:spPr>
          <a:xfrm rot="16200000" flipH="1">
            <a:off x="6947313" y="3661173"/>
            <a:ext cx="571506" cy="6786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2" idx="4"/>
            <a:endCxn id="34" idx="0"/>
          </p:cNvCxnSpPr>
          <p:nvPr/>
        </p:nvCxnSpPr>
        <p:spPr>
          <a:xfrm rot="5400000">
            <a:off x="6429388" y="3821909"/>
            <a:ext cx="571504" cy="3571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1" idx="4"/>
            <a:endCxn id="31" idx="0"/>
          </p:cNvCxnSpPr>
          <p:nvPr/>
        </p:nvCxnSpPr>
        <p:spPr>
          <a:xfrm rot="16200000" flipH="1">
            <a:off x="7536677" y="2500306"/>
            <a:ext cx="357190" cy="6429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1" idx="4"/>
            <a:endCxn id="32" idx="0"/>
          </p:cNvCxnSpPr>
          <p:nvPr/>
        </p:nvCxnSpPr>
        <p:spPr>
          <a:xfrm rot="5400000">
            <a:off x="6965173" y="2571744"/>
            <a:ext cx="357190" cy="5000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3" idx="3"/>
            <a:endCxn id="36" idx="7"/>
          </p:cNvCxnSpPr>
          <p:nvPr/>
        </p:nvCxnSpPr>
        <p:spPr>
          <a:xfrm rot="5400000">
            <a:off x="6360489" y="4564085"/>
            <a:ext cx="780740" cy="13017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3"/>
            <a:endCxn id="35" idx="0"/>
          </p:cNvCxnSpPr>
          <p:nvPr/>
        </p:nvCxnSpPr>
        <p:spPr>
          <a:xfrm rot="5400000">
            <a:off x="6988264" y="5087242"/>
            <a:ext cx="676122" cy="1507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Дуга 57"/>
          <p:cNvSpPr/>
          <p:nvPr/>
        </p:nvSpPr>
        <p:spPr>
          <a:xfrm rot="10800000">
            <a:off x="642910" y="3000372"/>
            <a:ext cx="2500330" cy="1285884"/>
          </a:xfrm>
          <a:prstGeom prst="arc">
            <a:avLst>
              <a:gd name="adj1" fmla="val 10874497"/>
              <a:gd name="adj2" fmla="val 0"/>
            </a:avLst>
          </a:prstGeom>
          <a:ln w="381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уга 58"/>
          <p:cNvSpPr/>
          <p:nvPr/>
        </p:nvSpPr>
        <p:spPr>
          <a:xfrm rot="7625031">
            <a:off x="4839186" y="3487741"/>
            <a:ext cx="4440091" cy="2700440"/>
          </a:xfrm>
          <a:prstGeom prst="arc">
            <a:avLst>
              <a:gd name="adj1" fmla="val 11645765"/>
              <a:gd name="adj2" fmla="val 6016031"/>
            </a:avLst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14282" y="4549676"/>
            <a:ext cx="51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Штриховыми </a:t>
            </a:r>
          </a:p>
          <a:p>
            <a:r>
              <a:rPr lang="ru-RU" sz="2400" b="1" dirty="0" smtClean="0"/>
              <a:t>линиями  показан</a:t>
            </a:r>
          </a:p>
          <a:p>
            <a:r>
              <a:rPr lang="ru-RU" sz="2400" b="1" dirty="0" smtClean="0"/>
              <a:t> фронт висячих вершин, штрих - пунктирными – вершины, отвечающие вычисляемым оценкам.</a:t>
            </a:r>
            <a:endParaRPr lang="ru-RU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4282" y="1857364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Итерация                      Итерация                        Итерация   </a:t>
            </a:r>
          </a:p>
          <a:p>
            <a:r>
              <a:rPr lang="ru-RU" b="1" dirty="0"/>
              <a:t> </a:t>
            </a:r>
            <a:r>
              <a:rPr lang="ru-RU" b="1" dirty="0" smtClean="0"/>
              <a:t>№ 1                                 № 2                                   № 3</a:t>
            </a:r>
            <a:endParaRPr lang="ru-RU" b="1" dirty="0"/>
          </a:p>
        </p:txBody>
      </p:sp>
      <p:sp>
        <p:nvSpPr>
          <p:cNvPr id="62" name="Овал 61"/>
          <p:cNvSpPr/>
          <p:nvPr/>
        </p:nvSpPr>
        <p:spPr>
          <a:xfrm>
            <a:off x="857224" y="2857496"/>
            <a:ext cx="2357454" cy="1143008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3000364" y="4000504"/>
            <a:ext cx="2214578" cy="1214446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5357818" y="5286388"/>
            <a:ext cx="2357454" cy="1143008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единительная линия 65"/>
          <p:cNvCxnSpPr>
            <a:stCxn id="5" idx="6"/>
            <a:endCxn id="6" idx="2"/>
          </p:cNvCxnSpPr>
          <p:nvPr/>
        </p:nvCxnSpPr>
        <p:spPr>
          <a:xfrm>
            <a:off x="1714480" y="3429000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4357686" y="3500438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3857620" y="4643446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7215206" y="3357562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286512" y="5857892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6858016" y="4572008"/>
            <a:ext cx="571504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44408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1214446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ПРИМЕР № 1: ПОИСК МИНИМАЛЬНОГО РАЗРЕЗА В БИСВЯЗНОМ ОРГРАФЕ -ИСХОДНЫЕ ДАННЫЕ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Исходный граф </a:t>
            </a:r>
            <a:r>
              <a:rPr lang="en-US" dirty="0" smtClean="0"/>
              <a:t>G(X,U):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35743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857356" y="235743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14414" y="350043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4" idx="5"/>
          </p:cNvCxnSpPr>
          <p:nvPr/>
        </p:nvCxnSpPr>
        <p:spPr>
          <a:xfrm rot="16200000" flipV="1">
            <a:off x="998306" y="3059553"/>
            <a:ext cx="717971" cy="1673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6" idx="7"/>
            <a:endCxn id="5" idx="4"/>
          </p:cNvCxnSpPr>
          <p:nvPr/>
        </p:nvCxnSpPr>
        <p:spPr>
          <a:xfrm rot="5400000" flipH="1" flipV="1">
            <a:off x="1564578" y="2995142"/>
            <a:ext cx="716175" cy="4408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4" idx="6"/>
          </p:cNvCxnSpPr>
          <p:nvPr/>
        </p:nvCxnSpPr>
        <p:spPr>
          <a:xfrm rot="10800000">
            <a:off x="1357290" y="2607463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4"/>
            <a:endCxn id="6" idx="1"/>
          </p:cNvCxnSpPr>
          <p:nvPr/>
        </p:nvCxnSpPr>
        <p:spPr>
          <a:xfrm rot="16200000" flipH="1">
            <a:off x="826736" y="3102297"/>
            <a:ext cx="716175" cy="2265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5786" y="242886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1               2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6" idx="0"/>
          </p:cNvCxnSpPr>
          <p:nvPr/>
        </p:nvCxnSpPr>
        <p:spPr>
          <a:xfrm rot="5400000">
            <a:off x="1357291" y="2928935"/>
            <a:ext cx="714378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4414" y="357187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292893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3  1   4       6 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500166" y="2143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442913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Контуры на графе </a:t>
            </a:r>
            <a:r>
              <a:rPr lang="en-US" dirty="0" smtClean="0"/>
              <a:t>G(X,U):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1 </a:t>
            </a:r>
            <a:r>
              <a:rPr lang="en-US" dirty="0" smtClean="0"/>
              <a:t>= {1,3,1};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2 </a:t>
            </a:r>
            <a:r>
              <a:rPr lang="en-US" dirty="0" smtClean="0"/>
              <a:t>= {2,3,2};</a:t>
            </a:r>
          </a:p>
          <a:p>
            <a:r>
              <a:rPr lang="en-US" dirty="0" smtClean="0"/>
              <a:t>A</a:t>
            </a:r>
            <a:r>
              <a:rPr lang="en-US" sz="1000" dirty="0" smtClean="0"/>
              <a:t>3 </a:t>
            </a:r>
            <a:r>
              <a:rPr lang="en-US" dirty="0" smtClean="0"/>
              <a:t>={1,3,2,1}.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2000240"/>
            <a:ext cx="385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Формальная постановка задачи:</a:t>
            </a:r>
          </a:p>
          <a:p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573852" y="2857496"/>
          <a:ext cx="4980816" cy="242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3" imgW="3187440" imgH="1371600" progId="Equation.3">
                  <p:embed/>
                </p:oleObj>
              </mc:Choice>
              <mc:Fallback>
                <p:oleObj name="Формула" r:id="rId3" imgW="318744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852" y="2857496"/>
                        <a:ext cx="4980816" cy="2428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43108" y="5572140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Способ вычисления оценки</a:t>
            </a:r>
            <a:r>
              <a:rPr lang="ru-RU" dirty="0" smtClean="0"/>
              <a:t>                                  </a:t>
            </a:r>
          </a:p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en-US" dirty="0" smtClean="0"/>
              <a:t>I – </a:t>
            </a:r>
            <a:r>
              <a:rPr lang="ru-RU" dirty="0" smtClean="0"/>
              <a:t>подмножество дуг, введенных в базис.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5286380" y="5572140"/>
          <a:ext cx="266361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5" imgW="1473120" imgH="355320" progId="Equation.3">
                  <p:embed/>
                </p:oleObj>
              </mc:Choice>
              <mc:Fallback>
                <p:oleObj name="Формула" r:id="rId5" imgW="147312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5572140"/>
                        <a:ext cx="266361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244408" y="58052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1650</TotalTime>
  <Words>2191</Words>
  <Application>Microsoft Office PowerPoint</Application>
  <PresentationFormat>Экран (4:3)</PresentationFormat>
  <Paragraphs>565</Paragraphs>
  <Slides>34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Эркер</vt:lpstr>
      <vt:lpstr>Формула</vt:lpstr>
      <vt:lpstr>Использование методов типа ветвей и границ для решения экстремальных задач на графах </vt:lpstr>
      <vt:lpstr>СОДЕРЖАНИЕ:</vt:lpstr>
      <vt:lpstr>ЧАСТЬ 1: МЕТОДЫ ТИПА ВЕТВЕЙ И ГРАНИЦ</vt:lpstr>
      <vt:lpstr>ИДЕЯ МЕТОДОВ ТИПА ВЕТВЕЙ И ГРАНИЦ</vt:lpstr>
      <vt:lpstr>СТРАТЕГИИ ВЕТВЛЕНИЯ</vt:lpstr>
      <vt:lpstr>ЧАСТЬ 2</vt:lpstr>
      <vt:lpstr>ИДЕЯ ФРОНТАЛЬНОГО СПУСКА ПО ДЕРЕВУ ВЕТВЛЕНИЙ</vt:lpstr>
      <vt:lpstr>ИЛЛЮСТРАЦИЯ  К  РЕАЛИЗАЦИИ ФРОНТАЛЬНОГО  СПУСКА  ПО  ДЕРЕВУ  ВЕТВЛЕНИЙ</vt:lpstr>
      <vt:lpstr>ПРИМЕР № 1: ПОИСК МИНИМАЛЬНОГО РАЗРЕЗА В БИСВЯЗНОМ ОРГРАФЕ -ИСХОДНЫЕ ДАННЫЕ</vt:lpstr>
      <vt:lpstr>ПРИМЕР № 1: ПОИСК МИНИМАЛЬНОГО РАЗРЕЗА В БИСВЯЗНОМ ОРГРАФЕ – ПОСТРОЕНИЕ ДЕРЕВА ВЕТВЛЕНИЙ</vt:lpstr>
      <vt:lpstr>ПАРАМЕТРЫ  ПОИСКА  РЕШЕНИЯ В ПРИМЕРЕ 1</vt:lpstr>
      <vt:lpstr>Достоинства и недостатки фронтального спуска по дереву ветвлений</vt:lpstr>
      <vt:lpstr>САМОСТОЯТЕЛЬНО</vt:lpstr>
      <vt:lpstr>ИСПОЛЬЗОВАНИЕ ЦИРКУЛЯЦИЙ ДЛЯ УТОЧНЕНИЯ ОЦЕНКИ</vt:lpstr>
      <vt:lpstr>ВЫЧИСЛЕНИЕ МАКСИМАЛЬНОЙ ЦИРКУЛЯЦИИ НА ГРАФЕ G(X,U)</vt:lpstr>
      <vt:lpstr> ПОИСК МАКСИМАЛЬНОЙ ЦИРКУЛЯЦИИ НА  ОРГРАФЕ  G(X,U)</vt:lpstr>
      <vt:lpstr>ПРИМЕР № 2: ПОИСК МИНИМАЛЬНОГО РАЗРЕЗА В БИСВЯЗНОМ ОРГРАФЕ – НАЧАЛО ПОСТРОЕНИЯ ДЕРЕВА ВЕТВЛЕНИЙ  И ВЫЧИСЛЕНИЕ ОЦЕНОК С УЧЕТОМ ЦИРКУЛЯЦИЙ НА ГРАФЕ ПРИМЕРА 1.</vt:lpstr>
      <vt:lpstr>ПРИМЕР № 2: ЗАВЕРШЕНИЕ ПОИСКА МИНИМАЛЬНОГО РАЗРЕЗА В БИСВЯЗНОМ ОРГРАФЕ – ПОСТРОЕНИЕ ДЕРЕВА ВЕТВЛЕНИЙ  И ВЫЧИСЛЕНИЕ ОЦЕНОК С УЧЕТОМ ЦИРКУЛЯЦИЙ НА ГРАФЕ ПРИМЕРА 1.</vt:lpstr>
      <vt:lpstr>ПАРАМЕТРЫ  ПОИСКА  РЕШЕНИЯ В ПРИМЕРЕ 2 (вычисление уточненных оценок) </vt:lpstr>
      <vt:lpstr>ДОСТОИНСТВА И НЕДОСТАТКИ ФРОНТАЛЬНОГО СПУСКА</vt:lpstr>
      <vt:lpstr>САМОСТОЯТЕЛЬНО</vt:lpstr>
      <vt:lpstr>ЧАСТЬ 3</vt:lpstr>
      <vt:lpstr>ОСНОВНЫЕ ЭТАПЫ  СТРАТЕГИИ ПОИСКА МИНИМАЛЬНОГО РАЗРЕЗА НА ДЕРЕВЕ ВЕТВЛЕНИЙ С ВОЗВРАТОМ</vt:lpstr>
      <vt:lpstr> АЛГОРИТМ ПОИСКА МИНИМАЛЬНОГО РАЗРЕЗА НА БИСВЯЗНОМ ГРАФЕ  МЕТОДОМ ТИПА ВЕТВЕЙ И ГРАНИЦ, ОСУЩЕСТВЛЯЮЩИЙ ДВИЖЕНИЕ ПО ДЕРЕВУ ВЕТВЛЕНИЙ С ВОЗВРАТОМ – ШАГИ 1 – 7.</vt:lpstr>
      <vt:lpstr>ПРОДОЛЖЕНИЕ АЛГОРИТМА ПОИСКА МИНИМАЛЬНОГО РАЗРЕЗА НА БИСВЯЗНОМ ГРАФЕ  МЕТОДОМ ТИПА ВЕТВЕЙ И ГРАНИЦ, ОСУЩЕСТВЛЯЮЩИМ ДВИЖЕНИЕ ПО ДЕРЕВУ ВЕТВЛЕНИЙ С ВОЗВРАТОМ – ШАГИ 8 – 15.</vt:lpstr>
      <vt:lpstr>ПРИМЕР 3: ИСПОЛЬЗОВАНИЕ «ГРУБЫХ» МЕТОДОВ ВЫЧИСЛЕНИЯ ОЦЕНОК </vt:lpstr>
      <vt:lpstr>ИТОГИ ПОИСКА РЕШЕНИЯ В ПРИМЕРЕ 3</vt:lpstr>
      <vt:lpstr>САМОСТОЯТЕЛЬНО</vt:lpstr>
      <vt:lpstr>ПРИМЕР 4: ИСПОЛЬЗОВАНИЕ ЦИРКУЛЯЦИЙ ДЛЯ УТОЧНЕНИЯ ОЦЕНКИ</vt:lpstr>
      <vt:lpstr>ИТОГИ ПОИСКА РЕШЕНИЯ В ПРИМЕРЕ 4</vt:lpstr>
      <vt:lpstr> ИСПОЛЬЗОВАНИЕ ЦИРКУЛЯЦИЙ ДЛЯ УТОЧНЕНИЯ ОЦЕНКИ  И ЗАВЕРШЕНИЯ ПОИСКА</vt:lpstr>
      <vt:lpstr>ИТОГИ ПОИСКА РЕШЕНИЯ В ПРИМЕРЕ 4</vt:lpstr>
      <vt:lpstr>ДОСТОИНСТВА И НЕДОСТАТКИ СТРАТЕГИИ, РЕАЛИЗУЮЩЕЙ ПОИСК С ВОЗВРАТОМ</vt:lpstr>
      <vt:lpstr>САМОСТОЯТЕЛЬНО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неявного перебора для решения экстремальных задач на графах</dc:title>
  <dc:creator>Вита</dc:creator>
  <cp:lastModifiedBy>Гость</cp:lastModifiedBy>
  <cp:revision>185</cp:revision>
  <dcterms:created xsi:type="dcterms:W3CDTF">2010-04-27T15:07:31Z</dcterms:created>
  <dcterms:modified xsi:type="dcterms:W3CDTF">2002-01-08T23:36:38Z</dcterms:modified>
</cp:coreProperties>
</file>