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77" r:id="rId4"/>
    <p:sldId id="257" r:id="rId5"/>
    <p:sldId id="258" r:id="rId6"/>
    <p:sldId id="27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2" r:id="rId15"/>
    <p:sldId id="279" r:id="rId16"/>
    <p:sldId id="266" r:id="rId17"/>
    <p:sldId id="268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2" autoAdjust="0"/>
    <p:restoredTop sz="94660"/>
  </p:normalViewPr>
  <p:slideViewPr>
    <p:cSldViewPr>
      <p:cViewPr varScale="1">
        <p:scale>
          <a:sx n="106" d="100"/>
          <a:sy n="106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783ED77-85D8-4E3A-A0DF-6445526D0DB0}" type="datetimeFigureOut">
              <a:rPr lang="ru-RU" smtClean="0"/>
              <a:pPr/>
              <a:t>19.04.2012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A2C347F-A41D-4E87-9D7F-5EA53522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776288"/>
            <a:ext cx="8501122" cy="1470025"/>
          </a:xfrm>
        </p:spPr>
        <p:txBody>
          <a:bodyPr>
            <a:noAutofit/>
          </a:bodyPr>
          <a:lstStyle/>
          <a:p>
            <a:r>
              <a:rPr lang="ru-RU" sz="4800" dirty="0" smtClean="0"/>
              <a:t>Условия достижимости, базы дуг и растущие деревья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№ 7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67494"/>
            <a:ext cx="8643998" cy="87549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/>
              <a:t>ПРИМЕР 2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357298"/>
            <a:ext cx="8643998" cy="5286412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G(X,U) </a:t>
            </a:r>
            <a:r>
              <a:rPr lang="ru-RU" dirty="0" smtClean="0"/>
              <a:t>и М        </a:t>
            </a:r>
            <a:r>
              <a:rPr lang="en-US" dirty="0" smtClean="0"/>
              <a:t>G(X,U’) </a:t>
            </a:r>
            <a:r>
              <a:rPr lang="ru-RU" dirty="0" smtClean="0"/>
              <a:t>и </a:t>
            </a:r>
            <a:r>
              <a:rPr lang="en-US" dirty="0" smtClean="0"/>
              <a:t>M’      G(X,U”) </a:t>
            </a:r>
            <a:r>
              <a:rPr lang="ru-RU" dirty="0" smtClean="0"/>
              <a:t>и </a:t>
            </a:r>
            <a:r>
              <a:rPr lang="en-US" dirty="0" smtClean="0"/>
              <a:t>M”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 =                      M’=                      M”=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ru-RU" sz="2400" b="1" dirty="0" smtClean="0"/>
              <a:t>Матрица достижимости вершин</a:t>
            </a:r>
            <a:endParaRPr lang="ru-RU" sz="24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57290" y="2143116"/>
          <a:ext cx="13334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496"/>
                <a:gridCol w="444496"/>
                <a:gridCol w="44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357686" y="2143116"/>
          <a:ext cx="13334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496"/>
                <a:gridCol w="444496"/>
                <a:gridCol w="44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358082" y="2214554"/>
          <a:ext cx="13334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496"/>
                <a:gridCol w="444496"/>
                <a:gridCol w="44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929322" y="5286388"/>
          <a:ext cx="13334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496"/>
                <a:gridCol w="444496"/>
                <a:gridCol w="44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Овал 7"/>
          <p:cNvSpPr/>
          <p:nvPr/>
        </p:nvSpPr>
        <p:spPr>
          <a:xfrm>
            <a:off x="1928794" y="342900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643174" y="421481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285852" y="421481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500694" y="421481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14810" y="421481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786314" y="350043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8143900" y="428625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858016" y="428625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500958" y="357187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285852" y="421481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4810" y="421481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6578" y="4357694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rot="5400000" flipH="1" flipV="1">
            <a:off x="1643042" y="4000504"/>
            <a:ext cx="440885" cy="2980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8" idx="2"/>
            <a:endCxn id="17" idx="0"/>
          </p:cNvCxnSpPr>
          <p:nvPr/>
        </p:nvCxnSpPr>
        <p:spPr>
          <a:xfrm rot="10800000" flipV="1">
            <a:off x="1607324" y="3714752"/>
            <a:ext cx="321471" cy="50006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28794" y="342900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2</a:t>
            </a:r>
            <a:endParaRPr lang="ru-RU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786314" y="350043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2</a:t>
            </a:r>
            <a:endParaRPr lang="ru-R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00958" y="357187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2</a:t>
            </a:r>
            <a:endParaRPr lang="ru-RU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143900" y="4357694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3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00694" y="421481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3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00298" y="4286256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3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8" idx="5"/>
          </p:cNvCxnSpPr>
          <p:nvPr/>
        </p:nvCxnSpPr>
        <p:spPr>
          <a:xfrm rot="16200000" flipH="1">
            <a:off x="2380884" y="3952527"/>
            <a:ext cx="369447" cy="2980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9" idx="0"/>
            <a:endCxn id="24" idx="3"/>
          </p:cNvCxnSpPr>
          <p:nvPr/>
        </p:nvCxnSpPr>
        <p:spPr>
          <a:xfrm rot="16200000" flipV="1">
            <a:off x="2437120" y="3723012"/>
            <a:ext cx="554985" cy="42862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10800000">
            <a:off x="1857356" y="4500570"/>
            <a:ext cx="1000132" cy="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13" idx="3"/>
          </p:cNvCxnSpPr>
          <p:nvPr/>
        </p:nvCxnSpPr>
        <p:spPr>
          <a:xfrm rot="5400000" flipH="1" flipV="1">
            <a:off x="4607719" y="4023967"/>
            <a:ext cx="298009" cy="2265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5286380" y="4000504"/>
            <a:ext cx="357190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28" idx="0"/>
            <a:endCxn id="25" idx="3"/>
          </p:cNvCxnSpPr>
          <p:nvPr/>
        </p:nvCxnSpPr>
        <p:spPr>
          <a:xfrm rot="16200000" flipV="1">
            <a:off x="5330359" y="3758731"/>
            <a:ext cx="483547" cy="42862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25" idx="1"/>
            <a:endCxn id="18" idx="0"/>
          </p:cNvCxnSpPr>
          <p:nvPr/>
        </p:nvCxnSpPr>
        <p:spPr>
          <a:xfrm rot="10800000" flipV="1">
            <a:off x="4536282" y="3731270"/>
            <a:ext cx="250033" cy="48354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5" idx="7"/>
            <a:endCxn id="16" idx="3"/>
          </p:cNvCxnSpPr>
          <p:nvPr/>
        </p:nvCxnSpPr>
        <p:spPr>
          <a:xfrm rot="5400000" flipH="1" flipV="1">
            <a:off x="7310106" y="4095404"/>
            <a:ext cx="310266" cy="2388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6" idx="5"/>
            <a:endCxn id="14" idx="1"/>
          </p:cNvCxnSpPr>
          <p:nvPr/>
        </p:nvCxnSpPr>
        <p:spPr>
          <a:xfrm rot="16200000" flipH="1">
            <a:off x="7953048" y="4095404"/>
            <a:ext cx="310266" cy="2388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7" idx="1"/>
            <a:endCxn id="19" idx="3"/>
          </p:cNvCxnSpPr>
          <p:nvPr/>
        </p:nvCxnSpPr>
        <p:spPr>
          <a:xfrm rot="10800000">
            <a:off x="7429520" y="4588527"/>
            <a:ext cx="71438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Стрелка вправо 60"/>
          <p:cNvSpPr/>
          <p:nvPr/>
        </p:nvSpPr>
        <p:spPr>
          <a:xfrm rot="997383">
            <a:off x="3153378" y="5206580"/>
            <a:ext cx="2000264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 вправо 61"/>
          <p:cNvSpPr/>
          <p:nvPr/>
        </p:nvSpPr>
        <p:spPr>
          <a:xfrm rot="997383">
            <a:off x="4879208" y="4841821"/>
            <a:ext cx="929188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Стрелка вправо 62"/>
          <p:cNvSpPr/>
          <p:nvPr/>
        </p:nvSpPr>
        <p:spPr>
          <a:xfrm rot="8488117">
            <a:off x="7345151" y="4975416"/>
            <a:ext cx="936329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429124" y="328612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18                                                   10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dirty="0" smtClean="0"/>
              <a:t>СВОЙСТВА БАЗ ДУГ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Теорема 1</a:t>
            </a:r>
            <a:r>
              <a:rPr lang="ru-RU" dirty="0" smtClean="0"/>
              <a:t>. Каждый ориентированный граф обладает по крайней мере одной базой дуг.</a:t>
            </a:r>
          </a:p>
          <a:p>
            <a:r>
              <a:rPr lang="ru-RU" b="1" dirty="0" smtClean="0"/>
              <a:t>Теорема 2</a:t>
            </a:r>
            <a:r>
              <a:rPr lang="ru-RU" dirty="0" smtClean="0"/>
              <a:t> (Кёнига): Ориентированный граф без контуров обладает единственной базой дуг.</a:t>
            </a:r>
          </a:p>
          <a:p>
            <a:r>
              <a:rPr lang="ru-RU" b="1" dirty="0" smtClean="0"/>
              <a:t>Теорема 3</a:t>
            </a:r>
            <a:r>
              <a:rPr lang="ru-RU" dirty="0" smtClean="0"/>
              <a:t> (Гольдберга) : Число дуг любой базы дуг</a:t>
            </a:r>
            <a:r>
              <a:rPr lang="en-US" dirty="0" smtClean="0"/>
              <a:t> U’</a:t>
            </a:r>
            <a:r>
              <a:rPr lang="ru-RU" dirty="0" smtClean="0"/>
              <a:t> ориентированного графа </a:t>
            </a:r>
            <a:r>
              <a:rPr lang="en-US" dirty="0" smtClean="0"/>
              <a:t>G(X,U),</a:t>
            </a:r>
            <a:r>
              <a:rPr lang="ru-RU" dirty="0" smtClean="0"/>
              <a:t> множество контуров которого не пусто, не превышает величины</a:t>
            </a:r>
            <a:r>
              <a:rPr lang="en-US" dirty="0" smtClean="0"/>
              <a:t> Y = 2(│X│-1), </a:t>
            </a:r>
            <a:r>
              <a:rPr lang="ru-RU" dirty="0" smtClean="0"/>
              <a:t>т.е. </a:t>
            </a:r>
            <a:r>
              <a:rPr lang="en-US" dirty="0" smtClean="0"/>
              <a:t>│U’│≤ 2│X│-2.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67494"/>
            <a:ext cx="8858312" cy="1089804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АЛГОРИТМ ПОИСКА МИНИМАЛЬНОЙ БАЗЫ ДУГ</a:t>
            </a:r>
            <a:endParaRPr lang="ru-RU" sz="28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14348" y="2071678"/>
            <a:ext cx="2643206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85786" y="2143116"/>
          <a:ext cx="24288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1928826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</a:t>
                      </a:r>
                      <a:r>
                        <a:rPr lang="ru-RU" baseline="0" dirty="0" smtClean="0"/>
                        <a:t>  </a:t>
                      </a:r>
                      <a:r>
                        <a:rPr lang="en-US" baseline="0" dirty="0" smtClean="0"/>
                        <a:t>R=∞ </a:t>
                      </a:r>
                      <a:r>
                        <a:rPr lang="ru-RU" baseline="0" dirty="0" smtClean="0"/>
                        <a:t>и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исходного графа </a:t>
                      </a:r>
                      <a:r>
                        <a:rPr lang="en-US" baseline="0" dirty="0" smtClean="0"/>
                        <a:t>G(X,U)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 rot="5400000">
            <a:off x="642910" y="2643182"/>
            <a:ext cx="114300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785786" y="3786190"/>
            <a:ext cx="264320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857224" y="3786190"/>
          <a:ext cx="25003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2071702"/>
              </a:tblGrid>
              <a:tr h="10001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ru-RU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G(X,U) </a:t>
                      </a:r>
                      <a:r>
                        <a:rPr lang="ru-RU" baseline="0" dirty="0" smtClean="0"/>
                        <a:t>удаляются все дуги множества </a:t>
                      </a:r>
                      <a:r>
                        <a:rPr lang="en-US" baseline="0" dirty="0" smtClean="0"/>
                        <a:t>U.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Прямая соединительная линия 14"/>
          <p:cNvCxnSpPr/>
          <p:nvPr/>
        </p:nvCxnSpPr>
        <p:spPr>
          <a:xfrm rot="5400000">
            <a:off x="642910" y="4429132"/>
            <a:ext cx="128588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>
            <a:off x="1714479" y="3429001"/>
            <a:ext cx="714382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714348" y="5429264"/>
          <a:ext cx="335758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864"/>
                <a:gridCol w="2704722"/>
              </a:tblGrid>
              <a:tr h="11430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Выбирается</a:t>
                      </a:r>
                      <a:r>
                        <a:rPr lang="ru-RU" baseline="0" dirty="0" smtClean="0"/>
                        <a:t> ранее не просмотренное подмножество </a:t>
                      </a:r>
                      <a:r>
                        <a:rPr lang="en-US" baseline="0" dirty="0" smtClean="0"/>
                        <a:t>U’  </a:t>
                      </a:r>
                      <a:r>
                        <a:rPr lang="ru-RU" baseline="0" dirty="0" smtClean="0"/>
                        <a:t>множества дуг </a:t>
                      </a:r>
                      <a:r>
                        <a:rPr lang="en-US" baseline="0" dirty="0" smtClean="0"/>
                        <a:t>U.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7" name="Прямая соединительная линия 26"/>
          <p:cNvCxnSpPr/>
          <p:nvPr/>
        </p:nvCxnSpPr>
        <p:spPr>
          <a:xfrm rot="5400000">
            <a:off x="642910" y="6000768"/>
            <a:ext cx="114300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rot="5400000">
            <a:off x="1893075" y="5250669"/>
            <a:ext cx="35719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решение 31"/>
          <p:cNvSpPr/>
          <p:nvPr/>
        </p:nvSpPr>
        <p:spPr>
          <a:xfrm>
            <a:off x="4714876" y="5357826"/>
            <a:ext cx="3000396" cy="12144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5000628" y="578645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ru-RU" b="1" dirty="0" smtClean="0"/>
              <a:t>4    </a:t>
            </a:r>
            <a:r>
              <a:rPr lang="en-US" b="1" dirty="0" smtClean="0"/>
              <a:t>U’ </a:t>
            </a:r>
            <a:r>
              <a:rPr lang="ru-RU" b="1" dirty="0" smtClean="0"/>
              <a:t>существует</a:t>
            </a:r>
            <a:endParaRPr lang="ru-RU" b="1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rot="5400000">
            <a:off x="5107785" y="5965049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32" idx="1"/>
          </p:cNvCxnSpPr>
          <p:nvPr/>
        </p:nvCxnSpPr>
        <p:spPr>
          <a:xfrm flipV="1">
            <a:off x="4071934" y="5965049"/>
            <a:ext cx="642942" cy="35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Блок-схема: решение 41"/>
          <p:cNvSpPr/>
          <p:nvPr/>
        </p:nvSpPr>
        <p:spPr>
          <a:xfrm>
            <a:off x="4714876" y="3857628"/>
            <a:ext cx="3000396" cy="12144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Блок-схема: решение 42"/>
          <p:cNvSpPr/>
          <p:nvPr/>
        </p:nvSpPr>
        <p:spPr>
          <a:xfrm>
            <a:off x="4714876" y="2285992"/>
            <a:ext cx="3000396" cy="12144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32" idx="0"/>
            <a:endCxn id="42" idx="2"/>
          </p:cNvCxnSpPr>
          <p:nvPr/>
        </p:nvCxnSpPr>
        <p:spPr>
          <a:xfrm rot="5400000" flipH="1" flipV="1">
            <a:off x="6072198" y="5214950"/>
            <a:ext cx="28575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43504" y="421481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5      </a:t>
            </a:r>
            <a:r>
              <a:rPr lang="en-US" b="1" dirty="0" smtClean="0"/>
              <a:t>U’ –</a:t>
            </a:r>
            <a:r>
              <a:rPr lang="ru-RU" b="1" dirty="0" smtClean="0"/>
              <a:t>база дуг</a:t>
            </a:r>
            <a:endParaRPr lang="ru-RU" b="1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rot="5400000">
            <a:off x="5250661" y="4464851"/>
            <a:ext cx="64294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2" idx="0"/>
            <a:endCxn id="43" idx="2"/>
          </p:cNvCxnSpPr>
          <p:nvPr/>
        </p:nvCxnSpPr>
        <p:spPr>
          <a:xfrm rot="5400000" flipH="1" flipV="1">
            <a:off x="6036479" y="3679033"/>
            <a:ext cx="35719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43504" y="271462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6  </a:t>
            </a:r>
            <a:r>
              <a:rPr lang="en-US" b="1" dirty="0" smtClean="0"/>
              <a:t>     </a:t>
            </a:r>
            <a:r>
              <a:rPr lang="ru-RU" b="1" dirty="0" smtClean="0"/>
              <a:t>   </a:t>
            </a:r>
            <a:r>
              <a:rPr lang="en-US" b="1" dirty="0" smtClean="0"/>
              <a:t>R(U’) </a:t>
            </a:r>
            <a:r>
              <a:rPr lang="en-US" b="1" dirty="0" smtClean="0"/>
              <a:t>&gt;= </a:t>
            </a:r>
            <a:r>
              <a:rPr lang="en-US" b="1" dirty="0" smtClean="0"/>
              <a:t>R</a:t>
            </a:r>
            <a:endParaRPr lang="ru-RU" b="1" dirty="0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rot="5400000">
            <a:off x="5250661" y="2893215"/>
            <a:ext cx="64294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Скругленный прямоугольник 58"/>
          <p:cNvSpPr/>
          <p:nvPr/>
        </p:nvSpPr>
        <p:spPr>
          <a:xfrm>
            <a:off x="7072298" y="3429000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7215174" y="3429000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9    </a:t>
            </a:r>
            <a:r>
              <a:rPr lang="ru-RU" b="1" dirty="0" smtClean="0"/>
              <a:t>Конец </a:t>
            </a:r>
          </a:p>
          <a:p>
            <a:pPr marL="342900" indent="-342900"/>
            <a:r>
              <a:rPr lang="ru-RU" b="1" dirty="0" smtClean="0"/>
              <a:t>      алгоритма</a:t>
            </a:r>
            <a:endParaRPr lang="ru-RU" b="1" dirty="0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7251719" y="3749677"/>
            <a:ext cx="64294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6929454" y="1643050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7000892" y="171448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        R = R(U’)</a:t>
            </a:r>
            <a:endParaRPr lang="ru-RU" b="1" dirty="0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 rot="5400000">
            <a:off x="7108049" y="1964521"/>
            <a:ext cx="64294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43" idx="3"/>
            <a:endCxn id="68" idx="2"/>
          </p:cNvCxnSpPr>
          <p:nvPr/>
        </p:nvCxnSpPr>
        <p:spPr>
          <a:xfrm flipV="1">
            <a:off x="7715272" y="2285992"/>
            <a:ext cx="178595" cy="607223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3571868" y="5000636"/>
            <a:ext cx="92869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42" idx="1"/>
          </p:cNvCxnSpPr>
          <p:nvPr/>
        </p:nvCxnSpPr>
        <p:spPr>
          <a:xfrm rot="10800000" flipV="1">
            <a:off x="4357686" y="4464850"/>
            <a:ext cx="357190" cy="53578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43" idx="1"/>
          </p:cNvCxnSpPr>
          <p:nvPr/>
        </p:nvCxnSpPr>
        <p:spPr>
          <a:xfrm rot="10800000" flipV="1">
            <a:off x="4071934" y="2893214"/>
            <a:ext cx="642942" cy="210742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/>
          <p:nvPr/>
        </p:nvCxnSpPr>
        <p:spPr>
          <a:xfrm rot="10800000" flipV="1">
            <a:off x="3786182" y="2000240"/>
            <a:ext cx="3143272" cy="3000396"/>
          </a:xfrm>
          <a:prstGeom prst="bentConnector3">
            <a:avLst>
              <a:gd name="adj1" fmla="val 1002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 rot="5400000">
            <a:off x="3714744" y="5214950"/>
            <a:ext cx="42862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000496" y="257174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                                                         Нет</a:t>
            </a:r>
            <a:endParaRPr lang="ru-RU" dirty="0"/>
          </a:p>
        </p:txBody>
      </p:sp>
      <p:sp>
        <p:nvSpPr>
          <p:cNvPr id="110" name="TextBox 109"/>
          <p:cNvSpPr txBox="1"/>
          <p:nvPr/>
        </p:nvSpPr>
        <p:spPr>
          <a:xfrm>
            <a:off x="4214810" y="6072206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                                             Нет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5572132" y="507207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6286512" y="357187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4286248" y="400050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118" name="Блок-схема: перфолента 117"/>
          <p:cNvSpPr/>
          <p:nvPr/>
        </p:nvSpPr>
        <p:spPr>
          <a:xfrm>
            <a:off x="7286644" y="4643446"/>
            <a:ext cx="1714512" cy="100013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TextBox 118"/>
          <p:cNvSpPr txBox="1"/>
          <p:nvPr/>
        </p:nvSpPr>
        <p:spPr>
          <a:xfrm>
            <a:off x="7358082" y="50006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8  Печать  </a:t>
            </a:r>
            <a:r>
              <a:rPr lang="en-US" b="1" dirty="0" smtClean="0"/>
              <a:t>R</a:t>
            </a:r>
            <a:endParaRPr lang="ru-RU" b="1" dirty="0"/>
          </a:p>
        </p:txBody>
      </p:sp>
      <p:cxnSp>
        <p:nvCxnSpPr>
          <p:cNvPr id="121" name="Прямая соединительная линия 120"/>
          <p:cNvCxnSpPr/>
          <p:nvPr/>
        </p:nvCxnSpPr>
        <p:spPr>
          <a:xfrm rot="5400000">
            <a:off x="7250925" y="5250669"/>
            <a:ext cx="78581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32" idx="3"/>
            <a:endCxn id="118" idx="2"/>
          </p:cNvCxnSpPr>
          <p:nvPr/>
        </p:nvCxnSpPr>
        <p:spPr>
          <a:xfrm flipV="1">
            <a:off x="7715272" y="5543565"/>
            <a:ext cx="428628" cy="42148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endCxn id="60" idx="2"/>
          </p:cNvCxnSpPr>
          <p:nvPr/>
        </p:nvCxnSpPr>
        <p:spPr>
          <a:xfrm rot="16200000" flipV="1">
            <a:off x="7770531" y="4484388"/>
            <a:ext cx="853867" cy="357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/>
              <a:t>ПРИМЕР 3</a:t>
            </a:r>
            <a:endParaRPr lang="ru-RU" b="1" dirty="0"/>
          </a:p>
        </p:txBody>
      </p:sp>
      <p:sp>
        <p:nvSpPr>
          <p:cNvPr id="4" name="Овал 3"/>
          <p:cNvSpPr/>
          <p:nvPr/>
        </p:nvSpPr>
        <p:spPr>
          <a:xfrm>
            <a:off x="428596" y="207167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285852" y="300037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000232" y="207167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357290" y="607220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000232" y="514351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00034" y="514351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4" idx="0"/>
            <a:endCxn id="6" idx="0"/>
          </p:cNvCxnSpPr>
          <p:nvPr/>
        </p:nvCxnSpPr>
        <p:spPr>
          <a:xfrm rot="5400000" flipH="1" flipV="1">
            <a:off x="1428728" y="1285860"/>
            <a:ext cx="1588" cy="1571636"/>
          </a:xfrm>
          <a:prstGeom prst="bentConnector3">
            <a:avLst>
              <a:gd name="adj1" fmla="val 143954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4" idx="6"/>
          </p:cNvCxnSpPr>
          <p:nvPr/>
        </p:nvCxnSpPr>
        <p:spPr>
          <a:xfrm rot="10800000">
            <a:off x="857224" y="2285992"/>
            <a:ext cx="114300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3"/>
            <a:endCxn id="5" idx="7"/>
          </p:cNvCxnSpPr>
          <p:nvPr/>
        </p:nvCxnSpPr>
        <p:spPr>
          <a:xfrm rot="5400000">
            <a:off x="1544552" y="2544692"/>
            <a:ext cx="625608" cy="4112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5" idx="1"/>
          </p:cNvCxnSpPr>
          <p:nvPr/>
        </p:nvCxnSpPr>
        <p:spPr>
          <a:xfrm rot="16200000" flipH="1">
            <a:off x="758734" y="2473254"/>
            <a:ext cx="625608" cy="5541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6"/>
          </p:cNvCxnSpPr>
          <p:nvPr/>
        </p:nvCxnSpPr>
        <p:spPr>
          <a:xfrm rot="10800000">
            <a:off x="928662" y="5357826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9" idx="0"/>
            <a:endCxn id="8" idx="0"/>
          </p:cNvCxnSpPr>
          <p:nvPr/>
        </p:nvCxnSpPr>
        <p:spPr>
          <a:xfrm rot="5400000" flipH="1" flipV="1">
            <a:off x="1464447" y="4393413"/>
            <a:ext cx="1588" cy="1500198"/>
          </a:xfrm>
          <a:prstGeom prst="bentConnector3">
            <a:avLst>
              <a:gd name="adj1" fmla="val 143954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3"/>
            <a:endCxn id="7" idx="7"/>
          </p:cNvCxnSpPr>
          <p:nvPr/>
        </p:nvCxnSpPr>
        <p:spPr>
          <a:xfrm rot="5400000">
            <a:off x="1580271" y="5652245"/>
            <a:ext cx="625608" cy="3398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596" y="207167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1                       2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521495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1                      2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285852" y="30003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57290" y="60722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 3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42976" y="1857364"/>
            <a:ext cx="5715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4</a:t>
            </a:r>
          </a:p>
          <a:p>
            <a:endParaRPr lang="ru-RU" dirty="0" smtClean="0"/>
          </a:p>
          <a:p>
            <a:r>
              <a:rPr lang="ru-RU" dirty="0" smtClean="0"/>
              <a:t>  7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4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71472" y="250030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9                   3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928794" y="57150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3</a:t>
            </a:r>
            <a:endParaRPr lang="ru-RU" b="1" dirty="0"/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/>
        </p:nvGraphicFramePr>
        <p:xfrm>
          <a:off x="2714612" y="207167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№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Z(1,3)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Z(2,3)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Z(1,2)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Z(2,1)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∞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∞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∞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∞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∞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∞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42844" y="350043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Исходный   граф</a:t>
            </a:r>
          </a:p>
          <a:p>
            <a:r>
              <a:rPr lang="en-US" b="1" dirty="0" smtClean="0"/>
              <a:t>G(X,U)</a:t>
            </a:r>
            <a:endParaRPr lang="ru-R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71736" y="5786454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Суграф  </a:t>
            </a:r>
            <a:r>
              <a:rPr lang="en-US" b="1" dirty="0" smtClean="0"/>
              <a:t> G(X,U’)  </a:t>
            </a:r>
            <a:r>
              <a:rPr lang="ru-RU" b="1" dirty="0" smtClean="0"/>
              <a:t>с  минимальной  базой  дуг</a:t>
            </a:r>
            <a:endParaRPr lang="ru-RU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3810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dirty="0" smtClean="0"/>
              <a:t>САМОСТОЯТЕЛЬНО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Выделить минимальную базу дуг на графе </a:t>
            </a:r>
            <a:r>
              <a:rPr lang="en-US" dirty="0" smtClean="0"/>
              <a:t>G(X,U):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000232" y="4214818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57950" y="5143512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357950" y="3214686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714744" y="5214950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714744" y="3286124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7"/>
            <a:endCxn id="8" idx="2"/>
          </p:cNvCxnSpPr>
          <p:nvPr/>
        </p:nvCxnSpPr>
        <p:spPr>
          <a:xfrm rot="5400000" flipH="1" flipV="1">
            <a:off x="2811678" y="3405910"/>
            <a:ext cx="701380" cy="11047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7" idx="6"/>
          </p:cNvCxnSpPr>
          <p:nvPr/>
        </p:nvCxnSpPr>
        <p:spPr>
          <a:xfrm rot="10800000" flipV="1">
            <a:off x="4429124" y="5464983"/>
            <a:ext cx="1928826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4"/>
            <a:endCxn id="5" idx="0"/>
          </p:cNvCxnSpPr>
          <p:nvPr/>
        </p:nvCxnSpPr>
        <p:spPr>
          <a:xfrm rot="5400000">
            <a:off x="6072198" y="4500570"/>
            <a:ext cx="128588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6"/>
            <a:endCxn id="6" idx="2"/>
          </p:cNvCxnSpPr>
          <p:nvPr/>
        </p:nvCxnSpPr>
        <p:spPr>
          <a:xfrm flipV="1">
            <a:off x="4429124" y="3536157"/>
            <a:ext cx="1928826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0"/>
            <a:endCxn id="8" idx="4"/>
          </p:cNvCxnSpPr>
          <p:nvPr/>
        </p:nvCxnSpPr>
        <p:spPr>
          <a:xfrm rot="5400000" flipH="1" flipV="1">
            <a:off x="3428992" y="4572008"/>
            <a:ext cx="128588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5"/>
            <a:endCxn id="7" idx="2"/>
          </p:cNvCxnSpPr>
          <p:nvPr/>
        </p:nvCxnSpPr>
        <p:spPr>
          <a:xfrm rot="16200000" flipH="1">
            <a:off x="2775959" y="4597636"/>
            <a:ext cx="772818" cy="11047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71604" y="3214686"/>
            <a:ext cx="6143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8</a:t>
            </a:r>
          </a:p>
          <a:p>
            <a:endParaRPr lang="en-US" dirty="0" smtClean="0"/>
          </a:p>
          <a:p>
            <a:r>
              <a:rPr lang="en-US" dirty="0" smtClean="0"/>
              <a:t>                 7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5                                             4</a:t>
            </a:r>
          </a:p>
          <a:p>
            <a:endParaRPr lang="en-US" dirty="0" smtClean="0"/>
          </a:p>
          <a:p>
            <a:r>
              <a:rPr lang="en-US" dirty="0" smtClean="0"/>
              <a:t>                3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                  2                                                                   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67494"/>
            <a:ext cx="8501122" cy="1399032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Часть 3</a:t>
            </a:r>
            <a:endParaRPr lang="ru-RU" sz="4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882808"/>
            <a:ext cx="8501122" cy="4572000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8000" b="1" dirty="0" smtClean="0"/>
              <a:t> </a:t>
            </a:r>
            <a:r>
              <a:rPr lang="ru-RU" sz="6000" b="1" dirty="0" smtClean="0"/>
              <a:t>Растущие ориентированные деревья</a:t>
            </a:r>
            <a:endParaRPr lang="ru-RU" sz="6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 </a:t>
            </a:r>
            <a:r>
              <a:rPr lang="ru-RU" sz="3200" b="1" dirty="0" smtClean="0"/>
              <a:t>МИНИМАЛЬНЫЕ   РАСТУЩИЕ ОРИЕНТИРОВАННЫЕ   ДЕРЕВЬЯ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    Содержательная постановка задачи: требуется на заданном взвешенном ориентированном графе </a:t>
            </a:r>
            <a:r>
              <a:rPr lang="en-US" b="1" dirty="0" smtClean="0"/>
              <a:t>G(X,U) </a:t>
            </a:r>
            <a:r>
              <a:rPr lang="ru-RU" b="1" dirty="0" smtClean="0"/>
              <a:t>выделить подграф</a:t>
            </a:r>
            <a:r>
              <a:rPr lang="en-US" b="1" dirty="0" smtClean="0"/>
              <a:t> - </a:t>
            </a:r>
            <a:r>
              <a:rPr lang="ru-RU" b="1" dirty="0" smtClean="0"/>
              <a:t>дерево </a:t>
            </a:r>
            <a:r>
              <a:rPr lang="en-US" b="1" dirty="0" smtClean="0"/>
              <a:t>G’(X’,U’) </a:t>
            </a:r>
            <a:r>
              <a:rPr lang="ru-RU" b="1" dirty="0" smtClean="0"/>
              <a:t>с корнем в заданной </a:t>
            </a:r>
            <a:r>
              <a:rPr lang="en-US" b="1" dirty="0" smtClean="0"/>
              <a:t>s-</a:t>
            </a:r>
            <a:r>
              <a:rPr lang="ru-RU" b="1" dirty="0" smtClean="0"/>
              <a:t>ой вершине такой, что:</a:t>
            </a:r>
          </a:p>
          <a:p>
            <a:r>
              <a:rPr lang="ru-RU" b="1" dirty="0" smtClean="0"/>
              <a:t>Все вершины, достижимые из </a:t>
            </a:r>
            <a:r>
              <a:rPr lang="en-US" b="1" dirty="0" smtClean="0"/>
              <a:t>s-</a:t>
            </a:r>
            <a:r>
              <a:rPr lang="ru-RU" b="1" dirty="0" err="1" smtClean="0"/>
              <a:t>й</a:t>
            </a:r>
            <a:r>
              <a:rPr lang="ru-RU" b="1" dirty="0" smtClean="0"/>
              <a:t> вершины на </a:t>
            </a:r>
            <a:r>
              <a:rPr lang="en-US" b="1" dirty="0" smtClean="0"/>
              <a:t>G(X,U), </a:t>
            </a:r>
            <a:r>
              <a:rPr lang="ru-RU" b="1" dirty="0" smtClean="0"/>
              <a:t>также достижимы из той же вершины на </a:t>
            </a:r>
            <a:r>
              <a:rPr lang="en-US" b="1" dirty="0" smtClean="0"/>
              <a:t>G’(X’,U’)</a:t>
            </a:r>
            <a:r>
              <a:rPr lang="ru-RU" b="1" dirty="0" smtClean="0"/>
              <a:t>.</a:t>
            </a:r>
            <a:endParaRPr lang="en-US" b="1" dirty="0" smtClean="0"/>
          </a:p>
          <a:p>
            <a:r>
              <a:rPr lang="ru-RU" b="1" dirty="0" smtClean="0"/>
              <a:t>Суммарный вес дуг множества </a:t>
            </a:r>
            <a:r>
              <a:rPr lang="en-US" b="1" dirty="0" smtClean="0"/>
              <a:t>U’ </a:t>
            </a:r>
            <a:r>
              <a:rPr lang="ru-RU" b="1" dirty="0" smtClean="0"/>
              <a:t>минимален.</a:t>
            </a:r>
            <a:endParaRPr lang="ru-RU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67494"/>
            <a:ext cx="8786874" cy="1161242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4000" dirty="0" smtClean="0"/>
              <a:t>ОБОЗНАЧЕНИЯ И ОПРЕДЕЛЕНИЯ</a:t>
            </a:r>
            <a:endParaRPr lang="ru-RU" sz="40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14282" y="1714486"/>
          <a:ext cx="8715436" cy="469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746"/>
                <a:gridCol w="6778690"/>
              </a:tblGrid>
              <a:tr h="40955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Обозначения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Определения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95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    - 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дуга,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идущая из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ru-RU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вершины в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j-</a:t>
                      </a:r>
                      <a:r>
                        <a:rPr lang="ru-RU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ю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на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G(X,U);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95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  -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булева переменная, отвечающая дуге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95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   -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вес дуги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9553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ru-RU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путь из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 – </a:t>
                      </a:r>
                      <a:r>
                        <a:rPr lang="ru-RU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вершины в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– </a:t>
                      </a:r>
                      <a:r>
                        <a:rPr lang="ru-RU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ю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на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G(X,U)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95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U’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искомое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подмножество дуг множества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U;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098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G’(X’,U’) -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искомое дерево с заданными условиями достижимости вершин из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–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й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вершины, причем справедливо: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95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G(X,U)  -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исходный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граф;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9553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ru-RU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путь из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 – </a:t>
                      </a:r>
                      <a:r>
                        <a:rPr lang="ru-RU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вершины в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– </a:t>
                      </a:r>
                      <a:r>
                        <a:rPr lang="ru-RU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ю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на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G’(X’,U’);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95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X’   - 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вершины, достижимые из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– </a:t>
                      </a:r>
                      <a:r>
                        <a:rPr lang="ru-RU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на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G(X,U).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857224" y="3357562"/>
          <a:ext cx="1007652" cy="416204"/>
        </p:xfrm>
        <a:graphic>
          <a:graphicData uri="http://schemas.openxmlformats.org/presentationml/2006/ole">
            <p:oleObj spid="_x0000_s2050" name="Формула" r:id="rId3" imgW="583920" imgH="2412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038600" y="4714875"/>
          <a:ext cx="1763713" cy="357188"/>
        </p:xfrm>
        <a:graphic>
          <a:graphicData uri="http://schemas.openxmlformats.org/presentationml/2006/ole">
            <p:oleObj spid="_x0000_s2052" name="Формула" r:id="rId4" imgW="1002960" imgH="2030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14347" y="5572140"/>
          <a:ext cx="1038227" cy="428625"/>
        </p:xfrm>
        <a:graphic>
          <a:graphicData uri="http://schemas.openxmlformats.org/presentationml/2006/ole">
            <p:oleObj spid="_x0000_s2053" name="Формула" r:id="rId5" imgW="58392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67494"/>
            <a:ext cx="8501122" cy="1399032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ФОРМАЛЬНАЯ ПОСТАНОВКА ЗАДАЧИ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2969" y="2357430"/>
          <a:ext cx="8292272" cy="3500461"/>
        </p:xfrm>
        <a:graphic>
          <a:graphicData uri="http://schemas.openxmlformats.org/presentationml/2006/ole">
            <p:oleObj spid="_x0000_s1026" name="Формула" r:id="rId3" imgW="3670200" imgH="154908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67494"/>
            <a:ext cx="8643998" cy="1399032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dirty="0" smtClean="0"/>
              <a:t>СВОЙСТВА МИНИМАЛЬНЫХ РАСТУЩИХ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882808"/>
            <a:ext cx="8715436" cy="4572000"/>
          </a:xfrm>
          <a:ln w="57150"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578358" indent="-514350">
              <a:lnSpc>
                <a:spcPct val="200000"/>
              </a:lnSpc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Величина                                                является </a:t>
            </a:r>
          </a:p>
          <a:p>
            <a:pPr marL="578358" indent="-514350">
              <a:lnSpc>
                <a:spcPct val="20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нижней границей  суммарного веса дуг минимального дерева.</a:t>
            </a:r>
          </a:p>
          <a:p>
            <a:pPr marL="578358" indent="-514350">
              <a:lnSpc>
                <a:spcPct val="200000"/>
              </a:lnSpc>
            </a:pPr>
            <a:r>
              <a:rPr lang="ru-RU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Если  граф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G(X,U)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не содержит контуров, то </a:t>
            </a:r>
          </a:p>
          <a:p>
            <a:pPr marL="578358" indent="-514350">
              <a:lnSpc>
                <a:spcPct val="20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отвечает оптимальному значению целевой функции.  (Сравнить с теоремой Кёнига).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285984" y="1928802"/>
          <a:ext cx="3067072" cy="1000132"/>
        </p:xfrm>
        <a:graphic>
          <a:graphicData uri="http://schemas.openxmlformats.org/presentationml/2006/ole">
            <p:oleObj spid="_x0000_s3074" name="Формула" r:id="rId3" imgW="1168200" imgH="3808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857224" y="4071942"/>
          <a:ext cx="3067050" cy="1000125"/>
        </p:xfrm>
        <a:graphic>
          <a:graphicData uri="http://schemas.openxmlformats.org/presentationml/2006/ole">
            <p:oleObj spid="_x0000_s3075" name="Формула" r:id="rId4" imgW="116820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>
                <a:effectLst/>
              </a:rPr>
              <a:t>СОДЕРЖАНИЕ</a:t>
            </a:r>
            <a:endParaRPr lang="ru-RU" b="1" dirty="0"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4400" b="1" dirty="0" smtClean="0"/>
              <a:t>Часть 1. Достижимость </a:t>
            </a:r>
          </a:p>
          <a:p>
            <a:pPr>
              <a:buNone/>
            </a:pPr>
            <a:r>
              <a:rPr lang="ru-RU" sz="4400" b="1" dirty="0" smtClean="0"/>
              <a:t>                вершин.</a:t>
            </a:r>
          </a:p>
          <a:p>
            <a:pPr>
              <a:buNone/>
            </a:pPr>
            <a:r>
              <a:rPr lang="ru-RU" sz="4400" b="1" dirty="0" smtClean="0"/>
              <a:t>Часть 2. Базы дуг.</a:t>
            </a:r>
          </a:p>
          <a:p>
            <a:pPr>
              <a:buNone/>
            </a:pPr>
            <a:r>
              <a:rPr lang="ru-RU" sz="4400" b="1" dirty="0" smtClean="0"/>
              <a:t>Часть 3. Растущие </a:t>
            </a:r>
          </a:p>
          <a:p>
            <a:pPr>
              <a:buNone/>
            </a:pPr>
            <a:r>
              <a:rPr lang="ru-RU" sz="4400" b="1" dirty="0" smtClean="0"/>
              <a:t>                ориентированные </a:t>
            </a:r>
          </a:p>
          <a:p>
            <a:pPr>
              <a:buNone/>
            </a:pPr>
            <a:r>
              <a:rPr lang="ru-RU" sz="4400" b="1" dirty="0" smtClean="0"/>
              <a:t>                деревья.</a:t>
            </a:r>
            <a:endParaRPr lang="ru-RU" sz="4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dirty="0" smtClean="0"/>
              <a:t>ПРИМЕР 4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882774"/>
          <a:ext cx="8229600" cy="476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76093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000100" y="2285992"/>
            <a:ext cx="428628" cy="500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214546" y="5214950"/>
            <a:ext cx="428628" cy="500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071538" y="4000504"/>
            <a:ext cx="428628" cy="500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214678" y="4071942"/>
            <a:ext cx="428628" cy="500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214678" y="2285992"/>
            <a:ext cx="428628" cy="500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214942" y="2214554"/>
            <a:ext cx="428628" cy="500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429388" y="5000636"/>
            <a:ext cx="428628" cy="500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500958" y="4000504"/>
            <a:ext cx="428628" cy="500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214942" y="4000504"/>
            <a:ext cx="428628" cy="500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500958" y="2214554"/>
            <a:ext cx="428628" cy="500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6" idx="1"/>
            <a:endCxn id="7" idx="5"/>
          </p:cNvCxnSpPr>
          <p:nvPr/>
        </p:nvCxnSpPr>
        <p:spPr>
          <a:xfrm rot="16200000" flipV="1">
            <a:off x="1426933" y="4437799"/>
            <a:ext cx="860846" cy="83992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7"/>
            <a:endCxn id="8" idx="3"/>
          </p:cNvCxnSpPr>
          <p:nvPr/>
        </p:nvCxnSpPr>
        <p:spPr>
          <a:xfrm rot="5400000" flipH="1" flipV="1">
            <a:off x="2534222" y="4544956"/>
            <a:ext cx="789408" cy="6970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9" idx="4"/>
          </p:cNvCxnSpPr>
          <p:nvPr/>
        </p:nvCxnSpPr>
        <p:spPr>
          <a:xfrm rot="5400000" flipH="1" flipV="1">
            <a:off x="2786050" y="3429000"/>
            <a:ext cx="128588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0"/>
            <a:endCxn id="5" idx="4"/>
          </p:cNvCxnSpPr>
          <p:nvPr/>
        </p:nvCxnSpPr>
        <p:spPr>
          <a:xfrm rot="16200000" flipV="1">
            <a:off x="642910" y="3357562"/>
            <a:ext cx="1214446" cy="7143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0" idx="5"/>
          </p:cNvCxnSpPr>
          <p:nvPr/>
        </p:nvCxnSpPr>
        <p:spPr>
          <a:xfrm rot="10800000">
            <a:off x="5580800" y="2641388"/>
            <a:ext cx="1991597" cy="143055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5572132" y="2571744"/>
            <a:ext cx="2000264" cy="15001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1"/>
            <a:endCxn id="5" idx="5"/>
          </p:cNvCxnSpPr>
          <p:nvPr/>
        </p:nvCxnSpPr>
        <p:spPr>
          <a:xfrm rot="16200000" flipV="1">
            <a:off x="1605528" y="2473254"/>
            <a:ext cx="1432350" cy="191149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7" idx="7"/>
            <a:endCxn id="9" idx="3"/>
          </p:cNvCxnSpPr>
          <p:nvPr/>
        </p:nvCxnSpPr>
        <p:spPr>
          <a:xfrm rot="5400000" flipH="1" flipV="1">
            <a:off x="1676966" y="2473254"/>
            <a:ext cx="1360912" cy="184005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6" idx="6"/>
            <a:endCxn id="9" idx="6"/>
          </p:cNvCxnSpPr>
          <p:nvPr/>
        </p:nvCxnSpPr>
        <p:spPr>
          <a:xfrm flipV="1">
            <a:off x="2643174" y="2536025"/>
            <a:ext cx="1000132" cy="2928958"/>
          </a:xfrm>
          <a:prstGeom prst="bentConnector3">
            <a:avLst>
              <a:gd name="adj1" fmla="val 122857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6" idx="2"/>
            <a:endCxn id="5" idx="2"/>
          </p:cNvCxnSpPr>
          <p:nvPr/>
        </p:nvCxnSpPr>
        <p:spPr>
          <a:xfrm rot="10800000">
            <a:off x="1000100" y="2536025"/>
            <a:ext cx="1214446" cy="2928958"/>
          </a:xfrm>
          <a:prstGeom prst="bentConnector3">
            <a:avLst>
              <a:gd name="adj1" fmla="val 118823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7" idx="6"/>
            <a:endCxn id="8" idx="2"/>
          </p:cNvCxnSpPr>
          <p:nvPr/>
        </p:nvCxnSpPr>
        <p:spPr>
          <a:xfrm>
            <a:off x="1500166" y="4250537"/>
            <a:ext cx="1714512" cy="7143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14546" y="521495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9388" y="500063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0100" y="407194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 smtClean="0">
                <a:solidFill>
                  <a:schemeClr val="bg1"/>
                </a:solidFill>
              </a:rPr>
              <a:t>2                                3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14942" y="407194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2                                  3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28662" y="235743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 smtClean="0">
                <a:solidFill>
                  <a:schemeClr val="bg1"/>
                </a:solidFill>
              </a:rPr>
              <a:t>4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                                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214942" y="228599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4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                                 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71472" y="464344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</a:t>
            </a:r>
            <a:r>
              <a:rPr lang="ru-RU" dirty="0" smtClean="0">
                <a:solidFill>
                  <a:schemeClr val="bg1"/>
                </a:solidFill>
              </a:rPr>
              <a:t>7        3                  9          12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57224" y="321468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     5                          11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78605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             4        1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385762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5643570" y="4214818"/>
            <a:ext cx="1857388" cy="7143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1"/>
          </p:cNvCxnSpPr>
          <p:nvPr/>
        </p:nvCxnSpPr>
        <p:spPr>
          <a:xfrm rot="10800000">
            <a:off x="5572132" y="4429133"/>
            <a:ext cx="857256" cy="8023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00694" y="278605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          4     </a:t>
            </a:r>
            <a:r>
              <a:rPr lang="en-US" dirty="0" smtClean="0">
                <a:solidFill>
                  <a:schemeClr val="bg1"/>
                </a:solidFill>
              </a:rPr>
              <a:t>        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29322" y="45720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9388" y="385762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71670" y="58578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G(X,U)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43636" y="578645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G’(X’,U’)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800" b="1" dirty="0" smtClean="0"/>
              <a:t>АЛГОРИТМ ВЫДЕЛЕНИЯ МИНИМАЛЬНОГО ДЕРЕВА НА ГРАФЕ БЕЗ КОНТУРОВ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1. На исходном графе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G(X,U)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удаляются все вершины, в которые отсутствуют пути из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s-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вершины, являющейся корнем дерева. Полученный граф вновь обозначаем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G(X,U).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2.</a:t>
            </a:r>
            <a:r>
              <a:rPr lang="ru-RU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3. Дуги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p,j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определенные на предыдущем шаге,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принадлежат множеству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U’.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4. Конец алгоритма.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714480" y="3786190"/>
          <a:ext cx="4822065" cy="785818"/>
        </p:xfrm>
        <a:graphic>
          <a:graphicData uri="http://schemas.openxmlformats.org/presentationml/2006/ole">
            <p:oleObj spid="_x0000_s4098" name="Формула" r:id="rId3" imgW="171432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dirty="0" smtClean="0"/>
              <a:t>САМОСТОЯТЕЛЬНО: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000240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Выделить минимальное дерево с корнем в 1-й вершине на графе </a:t>
            </a:r>
            <a:r>
              <a:rPr lang="en-US" sz="2000" dirty="0" smtClean="0"/>
              <a:t>G(X,U):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928662" y="435769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86248" y="435769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715272" y="428625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000760" y="5929330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000760" y="2786058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857488" y="5929330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786050" y="2786058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5" idx="7"/>
            <a:endCxn id="11" idx="3"/>
          </p:cNvCxnSpPr>
          <p:nvPr/>
        </p:nvCxnSpPr>
        <p:spPr>
          <a:xfrm rot="5400000" flipH="1" flipV="1">
            <a:off x="1595066" y="3156248"/>
            <a:ext cx="1167522" cy="1402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6" idx="3"/>
          </p:cNvCxnSpPr>
          <p:nvPr/>
        </p:nvCxnSpPr>
        <p:spPr>
          <a:xfrm rot="5400000" flipH="1" flipV="1">
            <a:off x="3243371" y="4959687"/>
            <a:ext cx="1251217" cy="10228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7"/>
          </p:cNvCxnSpPr>
          <p:nvPr/>
        </p:nvCxnSpPr>
        <p:spPr>
          <a:xfrm rot="5400000" flipH="1" flipV="1">
            <a:off x="6519057" y="4745373"/>
            <a:ext cx="1298141" cy="12371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5"/>
            <a:endCxn id="10" idx="1"/>
          </p:cNvCxnSpPr>
          <p:nvPr/>
        </p:nvCxnSpPr>
        <p:spPr>
          <a:xfrm rot="16200000" flipH="1">
            <a:off x="1630785" y="4692165"/>
            <a:ext cx="1167522" cy="1474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6" idx="1"/>
          </p:cNvCxnSpPr>
          <p:nvPr/>
        </p:nvCxnSpPr>
        <p:spPr>
          <a:xfrm rot="16200000" flipH="1">
            <a:off x="3273859" y="3334843"/>
            <a:ext cx="1167522" cy="1045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5"/>
            <a:endCxn id="8" idx="1"/>
          </p:cNvCxnSpPr>
          <p:nvPr/>
        </p:nvCxnSpPr>
        <p:spPr>
          <a:xfrm rot="16200000" flipH="1">
            <a:off x="4881214" y="4799322"/>
            <a:ext cx="1167522" cy="12598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9" idx="5"/>
            <a:endCxn id="7" idx="1"/>
          </p:cNvCxnSpPr>
          <p:nvPr/>
        </p:nvCxnSpPr>
        <p:spPr>
          <a:xfrm rot="16200000" flipH="1">
            <a:off x="6631445" y="3191967"/>
            <a:ext cx="1096084" cy="12598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6" idx="7"/>
          </p:cNvCxnSpPr>
          <p:nvPr/>
        </p:nvCxnSpPr>
        <p:spPr>
          <a:xfrm rot="5400000" flipH="1" flipV="1">
            <a:off x="4791545" y="3186737"/>
            <a:ext cx="1298141" cy="12111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6"/>
            <a:endCxn id="8" idx="2"/>
          </p:cNvCxnSpPr>
          <p:nvPr/>
        </p:nvCxnSpPr>
        <p:spPr>
          <a:xfrm>
            <a:off x="3500430" y="6215082"/>
            <a:ext cx="250033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1" idx="6"/>
          </p:cNvCxnSpPr>
          <p:nvPr/>
        </p:nvCxnSpPr>
        <p:spPr>
          <a:xfrm>
            <a:off x="3428992" y="3071810"/>
            <a:ext cx="257176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8662" y="442913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1                                                   2                                                     7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786050" y="2857496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3                                                5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857488" y="600076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4                                                6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357290" y="3643314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5                       7                          9                                 12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714480" y="5286388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8                      10                      11                       3               2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357686" y="2643182"/>
            <a:ext cx="7858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54" name="Соединительная линия уступом 53"/>
          <p:cNvCxnSpPr>
            <a:stCxn id="10" idx="4"/>
            <a:endCxn id="7" idx="4"/>
          </p:cNvCxnSpPr>
          <p:nvPr/>
        </p:nvCxnSpPr>
        <p:spPr>
          <a:xfrm rot="5400000" flipH="1" flipV="1">
            <a:off x="4786314" y="3250405"/>
            <a:ext cx="1643074" cy="4857784"/>
          </a:xfrm>
          <a:prstGeom prst="bentConnector3">
            <a:avLst>
              <a:gd name="adj1" fmla="val -1391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1571604" y="4643446"/>
            <a:ext cx="271464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4929190" y="4572008"/>
            <a:ext cx="285752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43108" y="4214818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4                                                       1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67494"/>
            <a:ext cx="8786874" cy="1399032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800" b="1" dirty="0" smtClean="0"/>
              <a:t>Алгоритм поиска минимального дерева на орграфе с </a:t>
            </a:r>
            <a:r>
              <a:rPr lang="ru-RU" sz="2800" b="1" dirty="0" err="1" smtClean="0"/>
              <a:t>бикомпонентами</a:t>
            </a:r>
            <a:r>
              <a:rPr lang="ru-RU" sz="2800" b="1" dirty="0" smtClean="0"/>
              <a:t>: шаги 1 - 3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882808"/>
            <a:ext cx="8715436" cy="4760902"/>
          </a:xfrm>
          <a:ln w="5715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1. На исходном графе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G(X,U)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удаляются все вершины, в которые отсутствуют пути из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s-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вершины, являющейся корнем дерева. Полученный граф вновь обозначаем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G(X,U).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2.</a:t>
            </a:r>
            <a:r>
              <a:rPr lang="ru-RU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Выбирается дуга с минимальным весом, заходящая в каждую вершину подмножества 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3. Если на множестве выбранных дуг есть дуга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s,j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исходящая из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вершины, то перейти к шагу 4, в противном случае – к шагу 6. </a:t>
            </a:r>
            <a:endParaRPr lang="ru-RU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857224" y="4572008"/>
          <a:ext cx="889005" cy="516196"/>
        </p:xfrm>
        <a:graphic>
          <a:graphicData uri="http://schemas.openxmlformats.org/presentationml/2006/ole">
            <p:oleObj spid="_x0000_s29698" name="Формула" r:id="rId3" imgW="3934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67494"/>
            <a:ext cx="8643998" cy="1399032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2800" b="1" dirty="0" smtClean="0"/>
              <a:t>Алгоритм поиска минимального дерева на орграфе с </a:t>
            </a:r>
            <a:r>
              <a:rPr lang="ru-RU" sz="2800" b="1" dirty="0" err="1" smtClean="0"/>
              <a:t>бикомпонентами</a:t>
            </a:r>
            <a:r>
              <a:rPr lang="ru-RU" sz="2800" b="1" dirty="0" smtClean="0"/>
              <a:t>: шаги 4 - 6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785926"/>
            <a:ext cx="8572560" cy="4929222"/>
          </a:xfrm>
          <a:ln w="5715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4. Вершина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я «стягивается» в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s-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ю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Если при этом граф «стянулся» в одну вершину, то перейти к шагу 9, в противном случае – к шагу 5.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5. Если образуются пары параллельных и согласно ориентированных дуг, то остаётся одна из них, вес которой меньше. Перейти к шагу 2.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6. Каждой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вершине (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 ≠ s)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присваивается потенциал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p(j);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где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)* -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дуга, выбранная на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шаге 2 последней итерации.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428992" y="5286388"/>
          <a:ext cx="5373380" cy="714380"/>
        </p:xfrm>
        <a:graphic>
          <a:graphicData uri="http://schemas.openxmlformats.org/presentationml/2006/ole">
            <p:oleObj spid="_x0000_s30722" name="Формула" r:id="rId3" imgW="219708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67494"/>
            <a:ext cx="8786874" cy="1399032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поиска минимального дерева на орграфе с </a:t>
            </a:r>
            <a:r>
              <a:rPr lang="ru-RU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бикомпонентами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шаги 7 - 9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882808"/>
            <a:ext cx="8715436" cy="4760902"/>
          </a:xfrm>
          <a:ln w="5715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7. На множестве вершин            выбирается такая, потенциал которой минимален.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8. Полагая, что выбранная на шаге 7 вершина является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выполняются следующие две операции: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дуга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помеченная звездочкой «*», теряет эту пометку, а дуга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k,j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такая, что: </a:t>
            </a:r>
          </a:p>
          <a:p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её приобретает. Перейти к шагу 3. 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9. Конец алгоритма. «Стянутые» дуги образуют минимальное дерево.</a:t>
            </a:r>
          </a:p>
          <a:p>
            <a:pPr>
              <a:buNone/>
            </a:pP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929190" y="1928802"/>
          <a:ext cx="857256" cy="497761"/>
        </p:xfrm>
        <a:graphic>
          <a:graphicData uri="http://schemas.openxmlformats.org/presentationml/2006/ole">
            <p:oleObj spid="_x0000_s31746" name="Формула" r:id="rId3" imgW="393480" imgH="22860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285984" y="4357694"/>
          <a:ext cx="2928958" cy="687409"/>
        </p:xfrm>
        <a:graphic>
          <a:graphicData uri="http://schemas.openxmlformats.org/presentationml/2006/ole">
            <p:oleObj spid="_x0000_s31747" name="Формула" r:id="rId4" imgW="124452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>
                <a:effectLst/>
              </a:rPr>
              <a:t>ПРИМЕР 5</a:t>
            </a:r>
            <a:endParaRPr lang="ru-RU" b="1" dirty="0">
              <a:effectLst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785786" y="1714488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428728" y="335756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928794" y="2571744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85786" y="2571744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7356" y="1714488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ная линия уступом 9"/>
          <p:cNvCxnSpPr>
            <a:stCxn id="7" idx="2"/>
            <a:endCxn id="4" idx="2"/>
          </p:cNvCxnSpPr>
          <p:nvPr/>
        </p:nvCxnSpPr>
        <p:spPr>
          <a:xfrm rot="10800000">
            <a:off x="785786" y="1928802"/>
            <a:ext cx="1588" cy="857256"/>
          </a:xfrm>
          <a:prstGeom prst="bentConnector3">
            <a:avLst>
              <a:gd name="adj1" fmla="val 143954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4"/>
            <a:endCxn id="7" idx="0"/>
          </p:cNvCxnSpPr>
          <p:nvPr/>
        </p:nvCxnSpPr>
        <p:spPr>
          <a:xfrm rot="5400000">
            <a:off x="821505" y="2357430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>
            <a:off x="1929588" y="2356636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6" idx="6"/>
            <a:endCxn id="8" idx="6"/>
          </p:cNvCxnSpPr>
          <p:nvPr/>
        </p:nvCxnSpPr>
        <p:spPr>
          <a:xfrm flipH="1" flipV="1">
            <a:off x="2357422" y="1928802"/>
            <a:ext cx="71438" cy="857256"/>
          </a:xfrm>
          <a:prstGeom prst="bentConnector3">
            <a:avLst>
              <a:gd name="adj1" fmla="val -31999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1"/>
            <a:endCxn id="7" idx="5"/>
          </p:cNvCxnSpPr>
          <p:nvPr/>
        </p:nvCxnSpPr>
        <p:spPr>
          <a:xfrm rot="16200000" flipV="1">
            <a:off x="1115924" y="3034296"/>
            <a:ext cx="482732" cy="2893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5" idx="7"/>
            <a:endCxn id="6" idx="4"/>
          </p:cNvCxnSpPr>
          <p:nvPr/>
        </p:nvCxnSpPr>
        <p:spPr>
          <a:xfrm rot="5400000" flipH="1" flipV="1">
            <a:off x="1807214" y="3048720"/>
            <a:ext cx="419961" cy="3232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0"/>
            <a:endCxn id="4" idx="5"/>
          </p:cNvCxnSpPr>
          <p:nvPr/>
        </p:nvCxnSpPr>
        <p:spPr>
          <a:xfrm rot="16200000" flipV="1">
            <a:off x="807082" y="2485883"/>
            <a:ext cx="1277217" cy="4661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5" idx="0"/>
            <a:endCxn id="8" idx="3"/>
          </p:cNvCxnSpPr>
          <p:nvPr/>
        </p:nvCxnSpPr>
        <p:spPr>
          <a:xfrm rot="5400000" flipH="1" flipV="1">
            <a:off x="1166067" y="2593040"/>
            <a:ext cx="1277217" cy="2518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2844" y="214311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1    2         9  7      3  4     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857224" y="307181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10              8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785786" y="171448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b="1" dirty="0" smtClean="0">
                <a:solidFill>
                  <a:schemeClr val="bg1"/>
                </a:solidFill>
              </a:rPr>
              <a:t>4               5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786" y="257174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b="1" dirty="0" smtClean="0">
                <a:solidFill>
                  <a:schemeClr val="bg1"/>
                </a:solidFill>
              </a:rPr>
              <a:t>2               3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00166" y="33575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7" name="Стрелка вправо 36"/>
          <p:cNvSpPr/>
          <p:nvPr/>
        </p:nvSpPr>
        <p:spPr>
          <a:xfrm>
            <a:off x="3000364" y="2357430"/>
            <a:ext cx="357190" cy="2143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000496" y="185736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714876" y="342900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5214942" y="278605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4000496" y="278605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143504" y="185736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7572396" y="328612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6858016" y="264318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8072462" y="264318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8072462" y="171448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858016" y="171448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>
            <a:off x="6143636" y="2500306"/>
            <a:ext cx="428628" cy="2143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Соединительная линия уступом 48"/>
          <p:cNvCxnSpPr>
            <a:stCxn id="41" idx="2"/>
            <a:endCxn id="38" idx="2"/>
          </p:cNvCxnSpPr>
          <p:nvPr/>
        </p:nvCxnSpPr>
        <p:spPr>
          <a:xfrm rot="10800000">
            <a:off x="4000496" y="2107397"/>
            <a:ext cx="1588" cy="928694"/>
          </a:xfrm>
          <a:prstGeom prst="bentConnector3">
            <a:avLst>
              <a:gd name="adj1" fmla="val 143954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/>
          <p:nvPr/>
        </p:nvCxnSpPr>
        <p:spPr>
          <a:xfrm flipH="1" flipV="1">
            <a:off x="5643570" y="2143116"/>
            <a:ext cx="71438" cy="857256"/>
          </a:xfrm>
          <a:prstGeom prst="bentConnector3">
            <a:avLst>
              <a:gd name="adj1" fmla="val -31999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8" idx="4"/>
            <a:endCxn id="41" idx="0"/>
          </p:cNvCxnSpPr>
          <p:nvPr/>
        </p:nvCxnSpPr>
        <p:spPr>
          <a:xfrm rot="5400000">
            <a:off x="4036215" y="2571744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rot="5400000">
            <a:off x="5215736" y="2570950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29058" y="1928802"/>
            <a:ext cx="18573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   4                5</a:t>
            </a: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endParaRPr lang="ru-RU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  2                  3</a:t>
            </a:r>
          </a:p>
          <a:p>
            <a:endParaRPr lang="ru-RU" b="1" dirty="0" smtClean="0">
              <a:solidFill>
                <a:schemeClr val="bg1"/>
              </a:solidFill>
            </a:endParaRP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              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86578" y="1785926"/>
            <a:ext cx="18573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   4                5</a:t>
            </a: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endParaRPr lang="ru-RU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  2                  3</a:t>
            </a:r>
          </a:p>
          <a:p>
            <a:endParaRPr lang="ru-RU" b="1" dirty="0" smtClean="0">
              <a:solidFill>
                <a:schemeClr val="bg1"/>
              </a:solidFill>
            </a:endParaRP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              1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1285852" y="2786058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10800000">
            <a:off x="1285852" y="1928802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85852" y="1500174"/>
            <a:ext cx="571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6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sz="800" dirty="0" smtClean="0"/>
          </a:p>
          <a:p>
            <a:r>
              <a:rPr lang="ru-RU" dirty="0" smtClean="0"/>
              <a:t>   5</a:t>
            </a:r>
            <a:endParaRPr lang="ru-RU" dirty="0"/>
          </a:p>
        </p:txBody>
      </p:sp>
      <p:cxnSp>
        <p:nvCxnSpPr>
          <p:cNvPr id="66" name="Прямая со стрелкой 65"/>
          <p:cNvCxnSpPr/>
          <p:nvPr/>
        </p:nvCxnSpPr>
        <p:spPr>
          <a:xfrm rot="10800000">
            <a:off x="7358082" y="2000240"/>
            <a:ext cx="71438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rot="5400000">
            <a:off x="6929454" y="2428868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>
            <a:off x="7358082" y="2857496"/>
            <a:ext cx="71438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rot="5400000" flipH="1" flipV="1">
            <a:off x="7465239" y="2607463"/>
            <a:ext cx="1143008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Таблица 72"/>
          <p:cNvGraphicFramePr>
            <a:graphicFrameLocks noGrp="1"/>
          </p:cNvGraphicFramePr>
          <p:nvPr/>
        </p:nvGraphicFramePr>
        <p:xfrm>
          <a:off x="7215206" y="4071943"/>
          <a:ext cx="1785950" cy="199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10"/>
                <a:gridCol w="1287540"/>
              </a:tblGrid>
              <a:tr h="5137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Стрелка вправо 75"/>
          <p:cNvSpPr/>
          <p:nvPr/>
        </p:nvSpPr>
        <p:spPr>
          <a:xfrm rot="10800000">
            <a:off x="6286512" y="5000636"/>
            <a:ext cx="428628" cy="2047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29124" y="435769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4429124" y="521495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5572132" y="521495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5500694" y="435769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/>
          <p:cNvSpPr txBox="1"/>
          <p:nvPr/>
        </p:nvSpPr>
        <p:spPr>
          <a:xfrm>
            <a:off x="4429124" y="4429132"/>
            <a:ext cx="18573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  4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            </a:t>
            </a:r>
            <a:r>
              <a:rPr lang="en-US" b="1" dirty="0" smtClean="0">
                <a:solidFill>
                  <a:schemeClr val="bg1"/>
                </a:solidFill>
              </a:rPr>
              <a:t>1,</a:t>
            </a:r>
            <a:r>
              <a:rPr lang="ru-RU" b="1" dirty="0" smtClean="0">
                <a:solidFill>
                  <a:schemeClr val="bg1"/>
                </a:solidFill>
              </a:rPr>
              <a:t>5</a:t>
            </a: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endParaRPr lang="ru-RU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  2                3</a:t>
            </a:r>
          </a:p>
          <a:p>
            <a:endParaRPr lang="ru-RU" b="1" dirty="0" smtClean="0">
              <a:solidFill>
                <a:schemeClr val="bg1"/>
              </a:solidFill>
            </a:endParaRPr>
          </a:p>
          <a:p>
            <a:endParaRPr lang="ru-RU" sz="800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              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83" name="Прямая со стрелкой 82"/>
          <p:cNvCxnSpPr/>
          <p:nvPr/>
        </p:nvCxnSpPr>
        <p:spPr>
          <a:xfrm rot="5400000">
            <a:off x="5608645" y="5036355"/>
            <a:ext cx="356396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 rot="10800000">
            <a:off x="4929190" y="4643446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rot="10800000" flipV="1">
            <a:off x="4929190" y="4786322"/>
            <a:ext cx="714380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rot="5400000">
            <a:off x="4536281" y="5036355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/>
          <p:nvPr/>
        </p:nvCxnSpPr>
        <p:spPr>
          <a:xfrm>
            <a:off x="4929190" y="5500702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rot="5400000" flipH="1" flipV="1">
            <a:off x="4249735" y="5036355"/>
            <a:ext cx="500860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Овал 136"/>
          <p:cNvSpPr/>
          <p:nvPr/>
        </p:nvSpPr>
        <p:spPr>
          <a:xfrm>
            <a:off x="2285984" y="42862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/>
          <p:cNvSpPr/>
          <p:nvPr/>
        </p:nvSpPr>
        <p:spPr>
          <a:xfrm>
            <a:off x="3071802" y="478632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Овал 138"/>
          <p:cNvSpPr/>
          <p:nvPr/>
        </p:nvSpPr>
        <p:spPr>
          <a:xfrm>
            <a:off x="2285984" y="514351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0" name="Прямая со стрелкой 139"/>
          <p:cNvCxnSpPr/>
          <p:nvPr/>
        </p:nvCxnSpPr>
        <p:spPr>
          <a:xfrm rot="5400000" flipH="1" flipV="1">
            <a:off x="2107389" y="4964917"/>
            <a:ext cx="500860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rot="5400000">
            <a:off x="2393935" y="4964123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38" idx="0"/>
          </p:cNvCxnSpPr>
          <p:nvPr/>
        </p:nvCxnSpPr>
        <p:spPr>
          <a:xfrm rot="16200000" flipV="1">
            <a:off x="2875348" y="4339834"/>
            <a:ext cx="285752" cy="6072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38" idx="4"/>
          </p:cNvCxnSpPr>
          <p:nvPr/>
        </p:nvCxnSpPr>
        <p:spPr>
          <a:xfrm rot="5400000">
            <a:off x="2982505" y="5089934"/>
            <a:ext cx="142876" cy="5357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928926" y="48577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400" b="1" dirty="0" smtClean="0">
                <a:solidFill>
                  <a:schemeClr val="bg1"/>
                </a:solidFill>
              </a:rPr>
              <a:t>1,3,5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285984" y="4286256"/>
            <a:ext cx="571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4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sz="800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 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8" name="Стрелка вправо 147"/>
          <p:cNvSpPr/>
          <p:nvPr/>
        </p:nvSpPr>
        <p:spPr>
          <a:xfrm rot="10800000">
            <a:off x="3786182" y="4929198"/>
            <a:ext cx="428628" cy="2047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9" name="Таблица 148"/>
          <p:cNvGraphicFramePr>
            <a:graphicFrameLocks noGrp="1"/>
          </p:cNvGraphicFramePr>
          <p:nvPr/>
        </p:nvGraphicFramePr>
        <p:xfrm>
          <a:off x="1214414" y="4357694"/>
          <a:ext cx="9286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"/>
                <a:gridCol w="642942"/>
              </a:tblGrid>
              <a:tr h="32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ru-RU" dirty="0"/>
                    </a:p>
                  </a:txBody>
                  <a:tcPr/>
                </a:tc>
              </a:tr>
              <a:tr h="32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23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0" name="Овал 149"/>
          <p:cNvSpPr/>
          <p:nvPr/>
        </p:nvSpPr>
        <p:spPr>
          <a:xfrm>
            <a:off x="714348" y="6000768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Овал 150"/>
          <p:cNvSpPr/>
          <p:nvPr/>
        </p:nvSpPr>
        <p:spPr>
          <a:xfrm>
            <a:off x="2000232" y="5929330"/>
            <a:ext cx="121444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3" name="Прямая со стрелкой 152"/>
          <p:cNvCxnSpPr>
            <a:stCxn id="151" idx="2"/>
            <a:endCxn id="150" idx="6"/>
          </p:cNvCxnSpPr>
          <p:nvPr/>
        </p:nvCxnSpPr>
        <p:spPr>
          <a:xfrm rot="10800000" flipV="1">
            <a:off x="1285852" y="6215081"/>
            <a:ext cx="714380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14348" y="607220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2                  1,3,4,5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6" name="Стрелка углом вверх 155"/>
          <p:cNvSpPr/>
          <p:nvPr/>
        </p:nvSpPr>
        <p:spPr>
          <a:xfrm rot="10523959">
            <a:off x="739558" y="4942489"/>
            <a:ext cx="357190" cy="642942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Овал 156"/>
          <p:cNvSpPr/>
          <p:nvPr/>
        </p:nvSpPr>
        <p:spPr>
          <a:xfrm>
            <a:off x="4500562" y="614364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Овал 157"/>
          <p:cNvSpPr/>
          <p:nvPr/>
        </p:nvSpPr>
        <p:spPr>
          <a:xfrm>
            <a:off x="5214942" y="635795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Овал 158"/>
          <p:cNvSpPr/>
          <p:nvPr/>
        </p:nvSpPr>
        <p:spPr>
          <a:xfrm>
            <a:off x="6215074" y="635795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Овал 159"/>
          <p:cNvSpPr/>
          <p:nvPr/>
        </p:nvSpPr>
        <p:spPr>
          <a:xfrm>
            <a:off x="5143504" y="571501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Овал 160"/>
          <p:cNvSpPr/>
          <p:nvPr/>
        </p:nvSpPr>
        <p:spPr>
          <a:xfrm>
            <a:off x="6215074" y="571501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Стрелка вправо 161"/>
          <p:cNvSpPr/>
          <p:nvPr/>
        </p:nvSpPr>
        <p:spPr>
          <a:xfrm>
            <a:off x="3643306" y="6143644"/>
            <a:ext cx="357190" cy="2143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TextBox 162"/>
          <p:cNvSpPr txBox="1"/>
          <p:nvPr/>
        </p:nvSpPr>
        <p:spPr>
          <a:xfrm>
            <a:off x="4500562" y="5715016"/>
            <a:ext cx="21431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 2               4</a:t>
            </a:r>
          </a:p>
          <a:p>
            <a:endParaRPr lang="en-US" sz="800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 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3              5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165" name="Прямая со стрелкой 164"/>
          <p:cNvCxnSpPr/>
          <p:nvPr/>
        </p:nvCxnSpPr>
        <p:spPr>
          <a:xfrm>
            <a:off x="4857752" y="6286520"/>
            <a:ext cx="1428760" cy="142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/>
          <p:nvPr/>
        </p:nvCxnSpPr>
        <p:spPr>
          <a:xfrm rot="10800000">
            <a:off x="5572132" y="6572272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/>
          <p:nvPr/>
        </p:nvCxnSpPr>
        <p:spPr>
          <a:xfrm rot="5400000" flipH="1" flipV="1">
            <a:off x="6286512" y="6215082"/>
            <a:ext cx="28575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/>
          <p:nvPr/>
        </p:nvCxnSpPr>
        <p:spPr>
          <a:xfrm rot="10800000">
            <a:off x="5500694" y="5929330"/>
            <a:ext cx="71438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786578" y="628652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 = 18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28992" y="235743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1    2         </a:t>
            </a:r>
            <a:r>
              <a:rPr lang="en-US" dirty="0" smtClean="0"/>
              <a:t>       </a:t>
            </a:r>
            <a:r>
              <a:rPr lang="ru-RU" dirty="0" smtClean="0"/>
              <a:t>     3  4     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6786578" y="228599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1                   7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7500958" y="1643050"/>
            <a:ext cx="50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6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4143372" y="478632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1      2  10         3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4929190" y="4214818"/>
            <a:ext cx="64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chemeClr val="bg1"/>
                </a:solidFill>
              </a:rPr>
              <a:t>6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sz="800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  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14546" y="478632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1  2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714612" y="4143380"/>
            <a:ext cx="571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6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71604" y="58578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43438" y="592933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>
                <a:solidFill>
                  <a:schemeClr val="bg1"/>
                </a:solidFill>
              </a:rPr>
              <a:t>7          2           6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786446" y="6550223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215338" y="328612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R=19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САМОСТОЯТЕЛЬНО: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ru-RU" dirty="0" smtClean="0"/>
              <a:t>Построить минимальное дерево с корнем в 1-й, 2-й, …, </a:t>
            </a:r>
            <a:r>
              <a:rPr lang="en-US" dirty="0" smtClean="0"/>
              <a:t>7</a:t>
            </a:r>
            <a:r>
              <a:rPr lang="ru-RU" dirty="0" smtClean="0"/>
              <a:t>-</a:t>
            </a:r>
            <a:r>
              <a:rPr lang="ru-RU" dirty="0" err="1" smtClean="0"/>
              <a:t>й</a:t>
            </a:r>
            <a:r>
              <a:rPr lang="ru-RU" dirty="0" smtClean="0"/>
              <a:t> вершине на графе </a:t>
            </a:r>
            <a:r>
              <a:rPr lang="en-US" dirty="0" smtClean="0"/>
              <a:t>G(X,U):</a:t>
            </a:r>
          </a:p>
        </p:txBody>
      </p:sp>
      <p:sp>
        <p:nvSpPr>
          <p:cNvPr id="4" name="Овал 3"/>
          <p:cNvSpPr/>
          <p:nvPr/>
        </p:nvSpPr>
        <p:spPr>
          <a:xfrm>
            <a:off x="1214414" y="3500438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428992" y="442913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428992" y="542926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357554" y="3500438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500694" y="542926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214414" y="542926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500694" y="342900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4" idx="6"/>
            <a:endCxn id="7" idx="2"/>
          </p:cNvCxnSpPr>
          <p:nvPr/>
        </p:nvCxnSpPr>
        <p:spPr>
          <a:xfrm>
            <a:off x="1785918" y="3750471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7"/>
          </p:cNvCxnSpPr>
          <p:nvPr/>
        </p:nvCxnSpPr>
        <p:spPr>
          <a:xfrm rot="5400000" flipH="1" flipV="1">
            <a:off x="2172595" y="4246101"/>
            <a:ext cx="786025" cy="17267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6"/>
            <a:endCxn id="8" idx="2"/>
          </p:cNvCxnSpPr>
          <p:nvPr/>
        </p:nvCxnSpPr>
        <p:spPr>
          <a:xfrm>
            <a:off x="4000496" y="5679297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929058" y="3714752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6" idx="2"/>
          </p:cNvCxnSpPr>
          <p:nvPr/>
        </p:nvCxnSpPr>
        <p:spPr>
          <a:xfrm>
            <a:off x="1785918" y="5643578"/>
            <a:ext cx="1643074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8" idx="1"/>
          </p:cNvCxnSpPr>
          <p:nvPr/>
        </p:nvCxnSpPr>
        <p:spPr>
          <a:xfrm>
            <a:off x="4000496" y="4643446"/>
            <a:ext cx="1583893" cy="8590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0" idx="3"/>
          </p:cNvCxnSpPr>
          <p:nvPr/>
        </p:nvCxnSpPr>
        <p:spPr>
          <a:xfrm flipV="1">
            <a:off x="4000496" y="3855833"/>
            <a:ext cx="1583893" cy="7876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5"/>
            <a:endCxn id="5" idx="1"/>
          </p:cNvCxnSpPr>
          <p:nvPr/>
        </p:nvCxnSpPr>
        <p:spPr>
          <a:xfrm rot="16200000" flipH="1">
            <a:off x="2319908" y="3309586"/>
            <a:ext cx="575094" cy="18104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4" idx="4"/>
            <a:endCxn id="9" idx="0"/>
          </p:cNvCxnSpPr>
          <p:nvPr/>
        </p:nvCxnSpPr>
        <p:spPr>
          <a:xfrm rot="5400000">
            <a:off x="785786" y="4714884"/>
            <a:ext cx="14287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8" idx="0"/>
          </p:cNvCxnSpPr>
          <p:nvPr/>
        </p:nvCxnSpPr>
        <p:spPr>
          <a:xfrm rot="5400000">
            <a:off x="5037141" y="4678371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8" idx="6"/>
            <a:endCxn id="10" idx="6"/>
          </p:cNvCxnSpPr>
          <p:nvPr/>
        </p:nvCxnSpPr>
        <p:spPr>
          <a:xfrm flipV="1">
            <a:off x="6072198" y="3679033"/>
            <a:ext cx="1588" cy="2000264"/>
          </a:xfrm>
          <a:prstGeom prst="bentConnector3">
            <a:avLst>
              <a:gd name="adj1" fmla="val 143954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8" idx="4"/>
            <a:endCxn id="9" idx="4"/>
          </p:cNvCxnSpPr>
          <p:nvPr/>
        </p:nvCxnSpPr>
        <p:spPr>
          <a:xfrm rot="5400000">
            <a:off x="3643306" y="3786190"/>
            <a:ext cx="1588" cy="4286280"/>
          </a:xfrm>
          <a:prstGeom prst="bentConnector3">
            <a:avLst>
              <a:gd name="adj1" fmla="val 143954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14414" y="350043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chemeClr val="bg1"/>
                </a:solidFill>
              </a:rPr>
              <a:t>1                                2                                6</a:t>
            </a:r>
            <a:endParaRPr lang="ru-R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85852" y="5500702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3                                 5                               7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1538" y="4429132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chemeClr val="bg1"/>
                </a:solidFill>
              </a:rPr>
              <a:t>4                                   4                                 6      10</a:t>
            </a:r>
            <a:endParaRPr lang="ru-R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71670" y="3286124"/>
            <a:ext cx="5715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5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7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9</a:t>
            </a:r>
          </a:p>
          <a:p>
            <a:endParaRPr lang="en-US" sz="400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500562" y="3286124"/>
            <a:ext cx="57150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6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13</a:t>
            </a:r>
          </a:p>
          <a:p>
            <a:endParaRPr lang="en-US" sz="800" b="1" dirty="0" smtClean="0">
              <a:solidFill>
                <a:schemeClr val="bg1"/>
              </a:solidFill>
            </a:endParaRPr>
          </a:p>
          <a:p>
            <a:endParaRPr lang="en-US" sz="800" b="1" dirty="0" smtClean="0">
              <a:solidFill>
                <a:schemeClr val="bg1"/>
              </a:solidFill>
            </a:endParaRPr>
          </a:p>
          <a:p>
            <a:endParaRPr lang="en-US" sz="800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</a:p>
          <a:p>
            <a:endParaRPr lang="en-US" sz="400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/>
              <a:t>Часть 1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ru-RU" sz="6000" dirty="0" smtClean="0"/>
          </a:p>
          <a:p>
            <a:pPr algn="ctr">
              <a:buNone/>
            </a:pPr>
            <a:r>
              <a:rPr lang="ru-RU" sz="6000" dirty="0" smtClean="0"/>
              <a:t>Условия достижимости</a:t>
            </a:r>
            <a:endParaRPr lang="ru-RU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dirty="0" smtClean="0"/>
              <a:t>Достижимость вершин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83234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На ориентированном графе </a:t>
            </a:r>
            <a:r>
              <a:rPr lang="en-US" dirty="0" smtClean="0"/>
              <a:t>G(X,U) t</a:t>
            </a:r>
            <a:r>
              <a:rPr lang="ru-RU" dirty="0" smtClean="0"/>
              <a:t>-я вершина</a:t>
            </a:r>
            <a:r>
              <a:rPr lang="en-US" dirty="0" smtClean="0"/>
              <a:t> </a:t>
            </a:r>
            <a:r>
              <a:rPr lang="ru-RU" dirty="0" smtClean="0"/>
              <a:t>считается достижимой из вершины </a:t>
            </a:r>
            <a:r>
              <a:rPr lang="en-US" dirty="0" smtClean="0"/>
              <a:t>s</a:t>
            </a:r>
            <a:r>
              <a:rPr lang="ru-RU" dirty="0" smtClean="0"/>
              <a:t>-ой</a:t>
            </a:r>
            <a:r>
              <a:rPr lang="en-US" dirty="0" smtClean="0"/>
              <a:t>, </a:t>
            </a:r>
            <a:r>
              <a:rPr lang="ru-RU" dirty="0" smtClean="0"/>
              <a:t>если существует хотя бы один путь, ведущий из </a:t>
            </a:r>
            <a:r>
              <a:rPr lang="en-US" dirty="0" smtClean="0"/>
              <a:t>s</a:t>
            </a:r>
            <a:r>
              <a:rPr lang="ru-RU" dirty="0" smtClean="0"/>
              <a:t>-ой вершины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t</a:t>
            </a:r>
            <a:r>
              <a:rPr lang="ru-RU" dirty="0" smtClean="0"/>
              <a:t>-</a:t>
            </a:r>
            <a:r>
              <a:rPr lang="ru-RU" dirty="0" err="1" smtClean="0"/>
              <a:t>ю</a:t>
            </a:r>
            <a:r>
              <a:rPr lang="en-US" dirty="0" smtClean="0"/>
              <a:t>.</a:t>
            </a:r>
            <a:r>
              <a:rPr lang="ru-RU" dirty="0" smtClean="0"/>
              <a:t> Так, 5-я вершина достижима из 1-й.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215074" y="485776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214810" y="450057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143108" y="450057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214810" y="550070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143108" y="550070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143108" y="450057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2800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3108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28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4810" y="450057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28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5074" y="485776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2800" dirty="0"/>
              <a:t>5</a:t>
            </a:r>
          </a:p>
        </p:txBody>
      </p:sp>
      <p:cxnSp>
        <p:nvCxnSpPr>
          <p:cNvPr id="15" name="Прямая со стрелкой 14"/>
          <p:cNvCxnSpPr>
            <a:stCxn id="6" idx="4"/>
            <a:endCxn id="11" idx="0"/>
          </p:cNvCxnSpPr>
          <p:nvPr/>
        </p:nvCxnSpPr>
        <p:spPr>
          <a:xfrm rot="5400000">
            <a:off x="2214546" y="5286388"/>
            <a:ext cx="428628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3"/>
            <a:endCxn id="10" idx="1"/>
          </p:cNvCxnSpPr>
          <p:nvPr/>
        </p:nvCxnSpPr>
        <p:spPr>
          <a:xfrm>
            <a:off x="2714612" y="5762312"/>
            <a:ext cx="1500198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0"/>
            <a:endCxn id="5" idx="4"/>
          </p:cNvCxnSpPr>
          <p:nvPr/>
        </p:nvCxnSpPr>
        <p:spPr>
          <a:xfrm rot="5400000" flipH="1" flipV="1">
            <a:off x="4286248" y="5286388"/>
            <a:ext cx="428628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2" idx="1"/>
            <a:endCxn id="9" idx="3"/>
          </p:cNvCxnSpPr>
          <p:nvPr/>
        </p:nvCxnSpPr>
        <p:spPr>
          <a:xfrm rot="10800000">
            <a:off x="2714612" y="4762180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2" idx="3"/>
            <a:endCxn id="13" idx="1"/>
          </p:cNvCxnSpPr>
          <p:nvPr/>
        </p:nvCxnSpPr>
        <p:spPr>
          <a:xfrm>
            <a:off x="4786314" y="4762180"/>
            <a:ext cx="1428760" cy="35719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0" idx="3"/>
          </p:cNvCxnSpPr>
          <p:nvPr/>
        </p:nvCxnSpPr>
        <p:spPr>
          <a:xfrm rot="10800000" flipV="1">
            <a:off x="4786314" y="5357826"/>
            <a:ext cx="1500198" cy="4044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67494"/>
            <a:ext cx="8786874" cy="946928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3200" dirty="0" smtClean="0"/>
              <a:t>МАТРИЦА ДОСТИЖИМОСТИ ВЕРШИН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428736"/>
            <a:ext cx="8786874" cy="5286412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 smtClean="0"/>
              <a:t>Матрица смежности вершин           Граф             Матрица достижимости вершин</a:t>
            </a:r>
          </a:p>
          <a:p>
            <a:pPr>
              <a:buNone/>
            </a:pPr>
            <a:endParaRPr lang="ru-RU" sz="1600" b="1" dirty="0" smtClean="0"/>
          </a:p>
          <a:p>
            <a:pPr>
              <a:buNone/>
            </a:pPr>
            <a:endParaRPr lang="ru-RU" sz="1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2000240"/>
          <a:ext cx="25717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929322" y="2071678"/>
          <a:ext cx="25717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Овал 5"/>
          <p:cNvSpPr/>
          <p:nvPr/>
        </p:nvSpPr>
        <p:spPr>
          <a:xfrm>
            <a:off x="3500430" y="271462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3504" y="428625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500430" y="428625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429124" y="542926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143504" y="271462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6" idx="6"/>
            <a:endCxn id="10" idx="2"/>
          </p:cNvCxnSpPr>
          <p:nvPr/>
        </p:nvCxnSpPr>
        <p:spPr>
          <a:xfrm>
            <a:off x="3929058" y="2928934"/>
            <a:ext cx="121444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5400000">
            <a:off x="4787108" y="3713958"/>
            <a:ext cx="114300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2"/>
            <a:endCxn id="8" idx="6"/>
          </p:cNvCxnSpPr>
          <p:nvPr/>
        </p:nvCxnSpPr>
        <p:spPr>
          <a:xfrm rot="10800000">
            <a:off x="3929058" y="4500570"/>
            <a:ext cx="121444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5"/>
            <a:endCxn id="9" idx="1"/>
          </p:cNvCxnSpPr>
          <p:nvPr/>
        </p:nvCxnSpPr>
        <p:spPr>
          <a:xfrm rot="16200000" flipH="1">
            <a:off x="3759130" y="4759270"/>
            <a:ext cx="839922" cy="6256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0"/>
          </p:cNvCxnSpPr>
          <p:nvPr/>
        </p:nvCxnSpPr>
        <p:spPr>
          <a:xfrm rot="5400000" flipH="1" flipV="1">
            <a:off x="3857620" y="2928934"/>
            <a:ext cx="1214446" cy="1500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7"/>
            <a:endCxn id="7" idx="4"/>
          </p:cNvCxnSpPr>
          <p:nvPr/>
        </p:nvCxnSpPr>
        <p:spPr>
          <a:xfrm rot="5400000" flipH="1" flipV="1">
            <a:off x="4687824" y="4822042"/>
            <a:ext cx="777151" cy="5628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0430" y="2714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0430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3504" y="2714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3504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4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9124" y="54292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5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Прямая со стрелкой 32"/>
          <p:cNvCxnSpPr>
            <a:stCxn id="6" idx="4"/>
            <a:endCxn id="27" idx="0"/>
          </p:cNvCxnSpPr>
          <p:nvPr/>
        </p:nvCxnSpPr>
        <p:spPr>
          <a:xfrm rot="5400000">
            <a:off x="3143240" y="3714752"/>
            <a:ext cx="114300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трелка углом вверх 33"/>
          <p:cNvSpPr/>
          <p:nvPr/>
        </p:nvSpPr>
        <p:spPr>
          <a:xfrm rot="5400000">
            <a:off x="2035951" y="4321975"/>
            <a:ext cx="1000132" cy="785818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углом вверх 34"/>
          <p:cNvSpPr/>
          <p:nvPr/>
        </p:nvSpPr>
        <p:spPr>
          <a:xfrm>
            <a:off x="6215074" y="4429132"/>
            <a:ext cx="1357322" cy="785818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/>
              <a:t>Часть 2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sz="8000" dirty="0" smtClean="0"/>
              <a:t>Базы дуг</a:t>
            </a:r>
            <a:endParaRPr lang="ru-RU" sz="8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67494"/>
            <a:ext cx="8643998" cy="1399032"/>
          </a:xfrm>
          <a:ln w="57150"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БАЗА ДУГ - 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882808"/>
            <a:ext cx="8715436" cy="4572000"/>
          </a:xfrm>
          <a:ln w="5715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   Базой дуг ориентированного графа </a:t>
            </a:r>
            <a:r>
              <a:rPr lang="en-US" dirty="0" smtClean="0"/>
              <a:t>G(X,U) </a:t>
            </a:r>
            <a:r>
              <a:rPr lang="ru-RU" dirty="0" smtClean="0"/>
              <a:t>с матрицей достижимости вершин «М» называется такое подмножество дуг </a:t>
            </a:r>
            <a:r>
              <a:rPr lang="en-US" dirty="0" smtClean="0"/>
              <a:t>U’ </a:t>
            </a:r>
            <a:r>
              <a:rPr lang="ru-RU" dirty="0" smtClean="0"/>
              <a:t>множества</a:t>
            </a:r>
            <a:r>
              <a:rPr lang="en-US" dirty="0" smtClean="0"/>
              <a:t> U</a:t>
            </a:r>
            <a:r>
              <a:rPr lang="ru-RU" dirty="0" smtClean="0"/>
              <a:t>, что: </a:t>
            </a:r>
          </a:p>
          <a:p>
            <a:r>
              <a:rPr lang="ru-RU" dirty="0" smtClean="0"/>
              <a:t>граф </a:t>
            </a:r>
            <a:r>
              <a:rPr lang="en-US" dirty="0" smtClean="0"/>
              <a:t>G(X,U’) </a:t>
            </a:r>
            <a:r>
              <a:rPr lang="ru-RU" dirty="0" smtClean="0"/>
              <a:t>обладает такой же матрицей достижимости вершин </a:t>
            </a:r>
            <a:r>
              <a:rPr lang="en-US" dirty="0" smtClean="0"/>
              <a:t>M’, </a:t>
            </a:r>
            <a:r>
              <a:rPr lang="ru-RU" dirty="0" smtClean="0"/>
              <a:t>что и исходный граф </a:t>
            </a:r>
            <a:r>
              <a:rPr lang="en-US" dirty="0" smtClean="0"/>
              <a:t>G(X,U). </a:t>
            </a:r>
          </a:p>
          <a:p>
            <a:r>
              <a:rPr lang="ru-RU" dirty="0" smtClean="0"/>
              <a:t>Удаление любой дуги, принадлежащей базе </a:t>
            </a:r>
            <a:r>
              <a:rPr lang="en-US" dirty="0" smtClean="0"/>
              <a:t>U’,</a:t>
            </a:r>
            <a:r>
              <a:rPr lang="ru-RU" dirty="0" smtClean="0"/>
              <a:t> изменяет условия достижимости вершин </a:t>
            </a:r>
            <a:r>
              <a:rPr lang="en-US" dirty="0" smtClean="0"/>
              <a:t>.</a:t>
            </a:r>
            <a:r>
              <a:rPr lang="ru-RU" dirty="0" smtClean="0"/>
              <a:t>  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67494"/>
            <a:ext cx="8858312" cy="1399032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1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882808"/>
            <a:ext cx="8929750" cy="4832340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 smtClean="0"/>
              <a:t>Матрица смежности вершин</a:t>
            </a:r>
            <a:r>
              <a:rPr lang="en-US" sz="1600" b="1" dirty="0" smtClean="0"/>
              <a:t> </a:t>
            </a:r>
            <a:r>
              <a:rPr lang="ru-RU" sz="1600" b="1" dirty="0" smtClean="0"/>
              <a:t>  </a:t>
            </a:r>
            <a:r>
              <a:rPr lang="en-US" sz="1600" b="1" dirty="0" smtClean="0"/>
              <a:t> </a:t>
            </a:r>
            <a:r>
              <a:rPr lang="ru-RU" sz="1600" b="1" dirty="0" smtClean="0"/>
              <a:t>Граф</a:t>
            </a:r>
            <a:r>
              <a:rPr lang="en-US" sz="1600" b="1" dirty="0" smtClean="0"/>
              <a:t> G(X,U) </a:t>
            </a:r>
            <a:r>
              <a:rPr lang="ru-RU" sz="1600" b="1" dirty="0" smtClean="0"/>
              <a:t>          Матрица достижимости вершин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en-US" sz="1600" b="1" dirty="0" smtClean="0"/>
              <a:t>             </a:t>
            </a:r>
            <a:r>
              <a:rPr lang="ru-RU" sz="1600" b="1" dirty="0" smtClean="0"/>
              <a:t>Суграф</a:t>
            </a:r>
            <a:r>
              <a:rPr lang="en-US" sz="1600" b="1" dirty="0" smtClean="0"/>
              <a:t>   G(X,U’)              </a:t>
            </a:r>
            <a:r>
              <a:rPr lang="ru-RU" sz="1600" b="1" dirty="0" smtClean="0"/>
              <a:t>Суграф</a:t>
            </a:r>
            <a:r>
              <a:rPr lang="en-US" sz="1600" b="1" dirty="0" smtClean="0"/>
              <a:t>       G(X,U’’)                     </a:t>
            </a:r>
            <a:r>
              <a:rPr lang="ru-RU" sz="1600" b="1" dirty="0" smtClean="0"/>
              <a:t>Суграф</a:t>
            </a:r>
            <a:r>
              <a:rPr lang="en-US" sz="1600" b="1" dirty="0" smtClean="0"/>
              <a:t>   G(X,U’’’)  </a:t>
            </a:r>
            <a:endParaRPr lang="ru-RU" sz="1600" b="1" dirty="0" smtClean="0"/>
          </a:p>
          <a:p>
            <a:pPr>
              <a:buNone/>
            </a:pPr>
            <a:r>
              <a:rPr lang="en-US" sz="1600" b="1" dirty="0" smtClean="0"/>
              <a:t> </a:t>
            </a:r>
            <a:endParaRPr lang="ru-RU" sz="1600" b="1" dirty="0" smtClean="0"/>
          </a:p>
          <a:p>
            <a:pPr>
              <a:buNone/>
            </a:pPr>
            <a:endParaRPr lang="ru-RU" sz="1600" b="1" dirty="0"/>
          </a:p>
        </p:txBody>
      </p:sp>
      <p:sp>
        <p:nvSpPr>
          <p:cNvPr id="4" name="Овал 3"/>
          <p:cNvSpPr/>
          <p:nvPr/>
        </p:nvSpPr>
        <p:spPr>
          <a:xfrm>
            <a:off x="5072066" y="371475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072066" y="2285992"/>
            <a:ext cx="428628" cy="42862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571868" y="371475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571868" y="228599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357686" y="300037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28596" y="2285992"/>
          <a:ext cx="2714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9"/>
                <a:gridCol w="542929"/>
                <a:gridCol w="542929"/>
                <a:gridCol w="542929"/>
                <a:gridCol w="542929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5929322" y="2285992"/>
          <a:ext cx="2714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9"/>
                <a:gridCol w="542929"/>
                <a:gridCol w="542929"/>
                <a:gridCol w="542929"/>
                <a:gridCol w="542929"/>
              </a:tblGrid>
              <a:tr h="35147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147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147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147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147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Прямая со стрелкой 11"/>
          <p:cNvCxnSpPr>
            <a:stCxn id="7" idx="6"/>
            <a:endCxn id="5" idx="2"/>
          </p:cNvCxnSpPr>
          <p:nvPr/>
        </p:nvCxnSpPr>
        <p:spPr>
          <a:xfrm>
            <a:off x="4000496" y="2500306"/>
            <a:ext cx="107157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3"/>
            <a:endCxn id="8" idx="7"/>
          </p:cNvCxnSpPr>
          <p:nvPr/>
        </p:nvCxnSpPr>
        <p:spPr>
          <a:xfrm rot="5400000">
            <a:off x="4723543" y="2651849"/>
            <a:ext cx="411294" cy="4112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3"/>
            <a:endCxn id="6" idx="7"/>
          </p:cNvCxnSpPr>
          <p:nvPr/>
        </p:nvCxnSpPr>
        <p:spPr>
          <a:xfrm rot="5400000">
            <a:off x="3973444" y="3330510"/>
            <a:ext cx="411294" cy="4827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2"/>
            <a:endCxn id="6" idx="6"/>
          </p:cNvCxnSpPr>
          <p:nvPr/>
        </p:nvCxnSpPr>
        <p:spPr>
          <a:xfrm rot="10800000">
            <a:off x="4000496" y="3929066"/>
            <a:ext cx="107157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0"/>
            <a:endCxn id="5" idx="4"/>
          </p:cNvCxnSpPr>
          <p:nvPr/>
        </p:nvCxnSpPr>
        <p:spPr>
          <a:xfrm rot="5400000" flipH="1" flipV="1">
            <a:off x="4786314" y="3214686"/>
            <a:ext cx="100013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4"/>
            <a:endCxn id="6" idx="0"/>
          </p:cNvCxnSpPr>
          <p:nvPr/>
        </p:nvCxnSpPr>
        <p:spPr>
          <a:xfrm rot="5400000">
            <a:off x="3286116" y="3214686"/>
            <a:ext cx="100013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7" idx="5"/>
            <a:endCxn id="8" idx="1"/>
          </p:cNvCxnSpPr>
          <p:nvPr/>
        </p:nvCxnSpPr>
        <p:spPr>
          <a:xfrm rot="16200000" flipH="1">
            <a:off x="3973444" y="2616130"/>
            <a:ext cx="411294" cy="4827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4" idx="1"/>
            <a:endCxn id="8" idx="5"/>
          </p:cNvCxnSpPr>
          <p:nvPr/>
        </p:nvCxnSpPr>
        <p:spPr>
          <a:xfrm rot="16200000" flipV="1">
            <a:off x="4723543" y="3366229"/>
            <a:ext cx="411294" cy="4112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71868" y="22859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1868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72066" y="22859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7686" y="30003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2066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7224" y="464344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214942" y="578645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3643306" y="578645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14942" y="471488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571868" y="471488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429520" y="521495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8143900" y="578645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6500826" y="578645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8143900" y="464344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6429388" y="464344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1785918" y="521495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2786050" y="578645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928662" y="585789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643174" y="464344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4500562" y="521495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stCxn id="41" idx="5"/>
            <a:endCxn id="51" idx="1"/>
          </p:cNvCxnSpPr>
          <p:nvPr/>
        </p:nvCxnSpPr>
        <p:spPr>
          <a:xfrm rot="16200000" flipH="1">
            <a:off x="1401676" y="4830708"/>
            <a:ext cx="268418" cy="6256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4" idx="2"/>
          </p:cNvCxnSpPr>
          <p:nvPr/>
        </p:nvCxnSpPr>
        <p:spPr>
          <a:xfrm>
            <a:off x="1285852" y="4786322"/>
            <a:ext cx="1357322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4" idx="3"/>
            <a:endCxn id="51" idx="7"/>
          </p:cNvCxnSpPr>
          <p:nvPr/>
        </p:nvCxnSpPr>
        <p:spPr>
          <a:xfrm rot="5400000">
            <a:off x="2294651" y="4866427"/>
            <a:ext cx="268418" cy="5541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rot="5400000">
            <a:off x="1393009" y="5536421"/>
            <a:ext cx="411294" cy="4827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5" idx="3"/>
            <a:endCxn id="43" idx="7"/>
          </p:cNvCxnSpPr>
          <p:nvPr/>
        </p:nvCxnSpPr>
        <p:spPr>
          <a:xfrm rot="5400000">
            <a:off x="4152039" y="5437931"/>
            <a:ext cx="268418" cy="5541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endCxn id="48" idx="6"/>
          </p:cNvCxnSpPr>
          <p:nvPr/>
        </p:nvCxnSpPr>
        <p:spPr>
          <a:xfrm rot="10800000" flipV="1">
            <a:off x="6929454" y="5572140"/>
            <a:ext cx="554170" cy="428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0" idx="6"/>
            <a:endCxn id="49" idx="2"/>
          </p:cNvCxnSpPr>
          <p:nvPr/>
        </p:nvCxnSpPr>
        <p:spPr>
          <a:xfrm>
            <a:off x="6858016" y="4857760"/>
            <a:ext cx="128588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endCxn id="44" idx="2"/>
          </p:cNvCxnSpPr>
          <p:nvPr/>
        </p:nvCxnSpPr>
        <p:spPr>
          <a:xfrm>
            <a:off x="4000496" y="4929198"/>
            <a:ext cx="121444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endCxn id="55" idx="6"/>
          </p:cNvCxnSpPr>
          <p:nvPr/>
        </p:nvCxnSpPr>
        <p:spPr>
          <a:xfrm rot="10800000" flipV="1">
            <a:off x="4929190" y="5072074"/>
            <a:ext cx="411294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rot="5400000">
            <a:off x="7786710" y="4929198"/>
            <a:ext cx="411294" cy="4112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42" idx="0"/>
            <a:endCxn id="44" idx="4"/>
          </p:cNvCxnSpPr>
          <p:nvPr/>
        </p:nvCxnSpPr>
        <p:spPr>
          <a:xfrm rot="5400000" flipH="1" flipV="1">
            <a:off x="5107785" y="5464983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47" idx="0"/>
            <a:endCxn id="49" idx="4"/>
          </p:cNvCxnSpPr>
          <p:nvPr/>
        </p:nvCxnSpPr>
        <p:spPr>
          <a:xfrm rot="5400000" flipH="1" flipV="1">
            <a:off x="8001024" y="5429264"/>
            <a:ext cx="71438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rot="10800000">
            <a:off x="4857752" y="5643578"/>
            <a:ext cx="500066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endCxn id="51" idx="5"/>
          </p:cNvCxnSpPr>
          <p:nvPr/>
        </p:nvCxnSpPr>
        <p:spPr>
          <a:xfrm rot="10800000">
            <a:off x="2151776" y="5580808"/>
            <a:ext cx="688379" cy="3311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45" idx="5"/>
            <a:endCxn id="55" idx="1"/>
          </p:cNvCxnSpPr>
          <p:nvPr/>
        </p:nvCxnSpPr>
        <p:spPr>
          <a:xfrm rot="16200000" flipH="1">
            <a:off x="4152039" y="4866427"/>
            <a:ext cx="196980" cy="6256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571868" y="47148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429388" y="46434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57224" y="46434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14612" y="46434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14942" y="47148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43900" y="46434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29520" y="52149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00562" y="52149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785918" y="52149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57488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14942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143900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28662" y="58578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4330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0082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Стрелка вправо 110"/>
          <p:cNvSpPr/>
          <p:nvPr/>
        </p:nvSpPr>
        <p:spPr>
          <a:xfrm rot="8153626">
            <a:off x="3019237" y="4230538"/>
            <a:ext cx="571504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Стрелка вправо 111"/>
          <p:cNvSpPr/>
          <p:nvPr/>
        </p:nvSpPr>
        <p:spPr>
          <a:xfrm rot="5400000">
            <a:off x="4286248" y="4357694"/>
            <a:ext cx="571504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Стрелка вправо 112"/>
          <p:cNvSpPr/>
          <p:nvPr/>
        </p:nvSpPr>
        <p:spPr>
          <a:xfrm rot="2192682">
            <a:off x="5601027" y="4285441"/>
            <a:ext cx="571504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Стрелка вправо 113"/>
          <p:cNvSpPr/>
          <p:nvPr/>
        </p:nvSpPr>
        <p:spPr>
          <a:xfrm>
            <a:off x="3295332" y="3083318"/>
            <a:ext cx="351617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Стрелка вправо 114"/>
          <p:cNvSpPr/>
          <p:nvPr/>
        </p:nvSpPr>
        <p:spPr>
          <a:xfrm>
            <a:off x="5429256" y="3071810"/>
            <a:ext cx="351617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7286644" y="5857892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База дуг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67494"/>
            <a:ext cx="8786874" cy="1018366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МИНИМАЛЬНАЯ БАЗА ДУГ - ОПРЕДЕЛЕНИЕ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500174"/>
            <a:ext cx="8715436" cy="5072098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b="1" dirty="0" smtClean="0"/>
              <a:t>Минимальной базой дуг  взвешенного ориентированного графа </a:t>
            </a:r>
            <a:r>
              <a:rPr lang="en-US" b="1" dirty="0" smtClean="0"/>
              <a:t>G(X,U) </a:t>
            </a:r>
            <a:r>
              <a:rPr lang="ru-RU" b="1" dirty="0" smtClean="0"/>
              <a:t>с матрицей достижимости вершин «М» называется такое подмножество дуг </a:t>
            </a:r>
            <a:r>
              <a:rPr lang="en-US" b="1" dirty="0" smtClean="0"/>
              <a:t>U’ </a:t>
            </a:r>
            <a:r>
              <a:rPr lang="ru-RU" b="1" dirty="0" smtClean="0"/>
              <a:t>множества</a:t>
            </a:r>
            <a:r>
              <a:rPr lang="en-US" b="1" dirty="0" smtClean="0"/>
              <a:t> U</a:t>
            </a:r>
            <a:r>
              <a:rPr lang="ru-RU" b="1" dirty="0" smtClean="0"/>
              <a:t>, что:</a:t>
            </a:r>
          </a:p>
          <a:p>
            <a:r>
              <a:rPr lang="ru-RU" b="1" dirty="0" smtClean="0"/>
              <a:t> граф </a:t>
            </a:r>
            <a:r>
              <a:rPr lang="en-US" b="1" dirty="0" smtClean="0"/>
              <a:t>G(X,U’) </a:t>
            </a:r>
            <a:r>
              <a:rPr lang="ru-RU" b="1" dirty="0" smtClean="0"/>
              <a:t>обладает такой же матрицей достижимости вершин </a:t>
            </a:r>
            <a:r>
              <a:rPr lang="en-US" b="1" dirty="0" smtClean="0"/>
              <a:t>M’, </a:t>
            </a:r>
            <a:r>
              <a:rPr lang="ru-RU" b="1" dirty="0" smtClean="0"/>
              <a:t>что и исходный граф </a:t>
            </a:r>
            <a:r>
              <a:rPr lang="en-US" b="1" dirty="0" smtClean="0"/>
              <a:t>G(X,U)</a:t>
            </a:r>
            <a:r>
              <a:rPr lang="ru-RU" b="1" dirty="0" smtClean="0"/>
              <a:t>;</a:t>
            </a:r>
          </a:p>
          <a:p>
            <a:r>
              <a:rPr lang="ru-RU" b="1" dirty="0" smtClean="0"/>
              <a:t> суммарный вес дуг подмножества </a:t>
            </a:r>
            <a:r>
              <a:rPr lang="en-US" b="1" dirty="0" smtClean="0"/>
              <a:t>U’ </a:t>
            </a:r>
            <a:r>
              <a:rPr lang="ru-RU" b="1" dirty="0" smtClean="0"/>
              <a:t>минимален.</a:t>
            </a:r>
            <a:endParaRPr lang="ru-RU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946</TotalTime>
  <Words>1589</Words>
  <Application>Microsoft Office PowerPoint</Application>
  <PresentationFormat>Экран (4:3)</PresentationFormat>
  <Paragraphs>537</Paragraphs>
  <Slides>27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Яркая</vt:lpstr>
      <vt:lpstr>Формула</vt:lpstr>
      <vt:lpstr>Условия достижимости, базы дуг и растущие деревья</vt:lpstr>
      <vt:lpstr>СОДЕРЖАНИЕ</vt:lpstr>
      <vt:lpstr>Часть 1</vt:lpstr>
      <vt:lpstr>Достижимость вершин</vt:lpstr>
      <vt:lpstr>МАТРИЦА ДОСТИЖИМОСТИ ВЕРШИН</vt:lpstr>
      <vt:lpstr>Часть 2</vt:lpstr>
      <vt:lpstr>БАЗА ДУГ - ОПРЕДЕЛЕНИЕ</vt:lpstr>
      <vt:lpstr>ПРИМЕР 1</vt:lpstr>
      <vt:lpstr>МИНИМАЛЬНАЯ БАЗА ДУГ - ОПРЕДЕЛЕНИЕ</vt:lpstr>
      <vt:lpstr>ПРИМЕР 2</vt:lpstr>
      <vt:lpstr>СВОЙСТВА БАЗ ДУГ</vt:lpstr>
      <vt:lpstr>АЛГОРИТМ ПОИСКА МИНИМАЛЬНОЙ БАЗЫ ДУГ</vt:lpstr>
      <vt:lpstr>ПРИМЕР 3</vt:lpstr>
      <vt:lpstr>САМОСТОЯТЕЛЬНО</vt:lpstr>
      <vt:lpstr>Часть 3</vt:lpstr>
      <vt:lpstr> МИНИМАЛЬНЫЕ   РАСТУЩИЕ ОРИЕНТИРОВАННЫЕ   ДЕРЕВЬЯ</vt:lpstr>
      <vt:lpstr>ОБОЗНАЧЕНИЯ И ОПРЕДЕЛЕНИЯ</vt:lpstr>
      <vt:lpstr>ФОРМАЛЬНАЯ ПОСТАНОВКА ЗАДАЧИ</vt:lpstr>
      <vt:lpstr>СВОЙСТВА МИНИМАЛЬНЫХ РАСТУЩИХ ДЕРЕВЬЕВ</vt:lpstr>
      <vt:lpstr>ПРИМЕР 4</vt:lpstr>
      <vt:lpstr>АЛГОРИТМ ВЫДЕЛЕНИЯ МИНИМАЛЬНОГО ДЕРЕВА НА ГРАФЕ БЕЗ КОНТУРОВ</vt:lpstr>
      <vt:lpstr>САМОСТОЯТЕЛЬНО:</vt:lpstr>
      <vt:lpstr>Алгоритм поиска минимального дерева на орграфе с бикомпонентами: шаги 1 - 3</vt:lpstr>
      <vt:lpstr>Алгоритм поиска минимального дерева на орграфе с бикомпонентами: шаги 4 - 6</vt:lpstr>
      <vt:lpstr>Алгоритм поиска минимального дерева на орграфе с бикомпонентами: шаги 7 - 9</vt:lpstr>
      <vt:lpstr>ПРИМЕР 5</vt:lpstr>
      <vt:lpstr>САМОСТОЯТЕЛЬНО:</vt:lpstr>
    </vt:vector>
  </TitlesOfParts>
  <Company>ИТПИ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Условия достижимости  и база дуг</dc:title>
  <dc:creator>Виталий О. Гроппен</dc:creator>
  <cp:lastModifiedBy>Виталий О. Гроппен</cp:lastModifiedBy>
  <cp:revision>109</cp:revision>
  <dcterms:created xsi:type="dcterms:W3CDTF">2010-04-19T06:32:39Z</dcterms:created>
  <dcterms:modified xsi:type="dcterms:W3CDTF">2012-04-19T06:50:45Z</dcterms:modified>
</cp:coreProperties>
</file>