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78" r:id="rId10"/>
    <p:sldId id="264" r:id="rId11"/>
    <p:sldId id="265" r:id="rId12"/>
    <p:sldId id="266" r:id="rId13"/>
    <p:sldId id="267" r:id="rId14"/>
    <p:sldId id="269" r:id="rId15"/>
    <p:sldId id="270" r:id="rId16"/>
    <p:sldId id="271" r:id="rId17"/>
    <p:sldId id="272" r:id="rId18"/>
    <p:sldId id="273" r:id="rId19"/>
    <p:sldId id="274" r:id="rId20"/>
    <p:sldId id="279" r:id="rId21"/>
    <p:sldId id="275" r:id="rId22"/>
    <p:sldId id="280" r:id="rId23"/>
    <p:sldId id="276" r:id="rId24"/>
    <p:sldId id="281" r:id="rId25"/>
    <p:sldId id="282" r:id="rId26"/>
    <p:sldId id="277"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2494A5-7DCC-483B-ADC8-2B6ED351106A}" type="datetimeFigureOut">
              <a:rPr lang="ru-RU" smtClean="0"/>
              <a:pPr/>
              <a:t>16.01.2002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C20C6E-B727-4312-AF89-C79D0E6CCDBE}" type="slidenum">
              <a:rPr lang="ru-RU" smtClean="0"/>
              <a:pPr/>
              <a:t>‹#›</a:t>
            </a:fld>
            <a:endParaRPr lang="ru-RU"/>
          </a:p>
        </p:txBody>
      </p:sp>
    </p:spTree>
    <p:extLst>
      <p:ext uri="{BB962C8B-B14F-4D97-AF65-F5344CB8AC3E}">
        <p14:creationId xmlns:p14="http://schemas.microsoft.com/office/powerpoint/2010/main" val="356746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FC20C6E-B727-4312-AF89-C79D0E6CCDBE}"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1"/>
      </p:bgRef>
    </p:bg>
    <p:spTree>
      <p:nvGrpSpPr>
        <p:cNvPr id="1" name=""/>
        <p:cNvGrpSpPr/>
        <p:nvPr/>
      </p:nvGrpSpPr>
      <p:grpSpPr>
        <a:xfrm>
          <a:off x="0" y="0"/>
          <a:ext cx="0" cy="0"/>
          <a:chOff x="0" y="0"/>
          <a:chExt cx="0" cy="0"/>
        </a:xfrm>
      </p:grpSpPr>
      <p:sp>
        <p:nvSpPr>
          <p:cNvPr id="8" name="Прямоугольник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Прямая соединительная линия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Заголовок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ru-RU" smtClean="0"/>
              <a:t>Образец заголовка</a:t>
            </a:r>
            <a:endParaRPr kumimoji="0" lang="en-US"/>
          </a:p>
        </p:txBody>
      </p:sp>
      <p:sp>
        <p:nvSpPr>
          <p:cNvPr id="25" name="Подзаголовок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31" name="Дата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829B729-E00C-42DD-A68B-F0DD5EDC772A}" type="datetimeFigureOut">
              <a:rPr lang="ru-RU" smtClean="0"/>
              <a:pPr/>
              <a:t>16.01.2002</a:t>
            </a:fld>
            <a:endParaRPr lang="ru-RU"/>
          </a:p>
        </p:txBody>
      </p:sp>
      <p:sp>
        <p:nvSpPr>
          <p:cNvPr id="18" name="Нижний колонтитул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ru-RU"/>
          </a:p>
        </p:txBody>
      </p:sp>
      <p:sp>
        <p:nvSpPr>
          <p:cNvPr id="29" name="Номер слайда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475DEB6-B6A5-446E-8AE6-5DEAEA3804C3}"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274955"/>
            <a:ext cx="1524000" cy="5851525"/>
          </a:xfrm>
        </p:spPr>
        <p:txBody>
          <a:bodyPr vert="eaVert" ancho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2"/>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242816" y="6557946"/>
            <a:ext cx="2002464" cy="226902"/>
          </a:xfrm>
        </p:spPr>
        <p:txBody>
          <a:bodyPr/>
          <a:lstStyle>
            <a:extLst/>
          </a:lstStyle>
          <a:p>
            <a:fld id="{A829B729-E00C-42DD-A68B-F0DD5EDC772A}" type="datetimeFigureOut">
              <a:rPr lang="ru-RU" smtClean="0"/>
              <a:pPr/>
              <a:t>16.01.2002</a:t>
            </a:fld>
            <a:endParaRPr lang="ru-RU"/>
          </a:p>
        </p:txBody>
      </p:sp>
      <p:sp>
        <p:nvSpPr>
          <p:cNvPr id="5" name="Нижний колонтитул 4"/>
          <p:cNvSpPr>
            <a:spLocks noGrp="1"/>
          </p:cNvSpPr>
          <p:nvPr>
            <p:ph type="ftr" sz="quarter" idx="11"/>
          </p:nvPr>
        </p:nvSpPr>
        <p:spPr>
          <a:xfrm>
            <a:off x="457200" y="6556248"/>
            <a:ext cx="3657600" cy="228600"/>
          </a:xfrm>
        </p:spPr>
        <p:txBody>
          <a:bodyPr/>
          <a:lstStyle>
            <a:extLst/>
          </a:lstStyle>
          <a:p>
            <a:endParaRPr lang="ru-RU"/>
          </a:p>
        </p:txBody>
      </p:sp>
      <p:sp>
        <p:nvSpPr>
          <p:cNvPr id="6" name="Номер слайда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475DEB6-B6A5-446E-8AE6-5DEAEA3804C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829B729-E00C-42DD-A68B-F0DD5EDC772A}" type="datetimeFigureOut">
              <a:rPr lang="ru-RU" smtClean="0"/>
              <a:pPr/>
              <a:t>16.01.2002</a:t>
            </a:fld>
            <a:endParaRPr lang="ru-RU"/>
          </a:p>
        </p:txBody>
      </p:sp>
      <p:sp>
        <p:nvSpPr>
          <p:cNvPr id="5" name="Нижний колонтитул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ru-RU"/>
          </a:p>
        </p:txBody>
      </p:sp>
      <p:sp>
        <p:nvSpPr>
          <p:cNvPr id="6" name="Номер слайда 5"/>
          <p:cNvSpPr>
            <a:spLocks noGrp="1"/>
          </p:cNvSpPr>
          <p:nvPr>
            <p:ph type="sldNum" sz="quarter" idx="12"/>
          </p:nvPr>
        </p:nvSpPr>
        <p:spPr>
          <a:xfrm>
            <a:off x="6733952" y="6555112"/>
            <a:ext cx="588336" cy="228600"/>
          </a:xfrm>
        </p:spPr>
        <p:txBody>
          <a:bodyPr/>
          <a:lstStyle>
            <a:extLst/>
          </a:lstStyle>
          <a:p>
            <a:fld id="{D475DEB6-B6A5-446E-8AE6-5DEAEA3804C3}"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42048"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tx2"/>
                </a:solidFill>
              </a:defRPr>
            </a:lvl1pPr>
            <a:extLst/>
          </a:lstStyle>
          <a:p>
            <a:fld id="{A829B729-E00C-42DD-A68B-F0DD5EDC772A}" type="datetimeFigureOut">
              <a:rPr lang="ru-RU" smtClean="0"/>
              <a:pPr/>
              <a:t>16.01.2002</a:t>
            </a:fld>
            <a:endParaRPr lang="ru-RU"/>
          </a:p>
        </p:txBody>
      </p:sp>
      <p:sp>
        <p:nvSpPr>
          <p:cNvPr id="3" name="Нижний колонтитул 2"/>
          <p:cNvSpPr>
            <a:spLocks noGrp="1"/>
          </p:cNvSpPr>
          <p:nvPr>
            <p:ph type="ftr" sz="quarter" idx="11"/>
          </p:nvPr>
        </p:nvSpPr>
        <p:spPr/>
        <p:txBody>
          <a:bodyPr/>
          <a:lstStyle>
            <a:lvl1pPr>
              <a:defRPr>
                <a:solidFill>
                  <a:schemeClr val="tx2"/>
                </a:solidFill>
              </a:defRPr>
            </a:lvl1pPr>
            <a:extLst/>
          </a:lstStyle>
          <a:p>
            <a:endParaRPr lang="ru-RU"/>
          </a:p>
        </p:txBody>
      </p:sp>
      <p:sp>
        <p:nvSpPr>
          <p:cNvPr id="4" name="Номер слайда 3"/>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D475DEB6-B6A5-446E-8AE6-5DEAEA3804C3}"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2"/>
      </p:bgRef>
    </p:bg>
    <p:spTree>
      <p:nvGrpSpPr>
        <p:cNvPr id="1" name=""/>
        <p:cNvGrpSpPr/>
        <p:nvPr/>
      </p:nvGrpSpPr>
      <p:grpSpPr>
        <a:xfrm>
          <a:off x="0" y="0"/>
          <a:ext cx="0" cy="0"/>
          <a:chOff x="0" y="0"/>
          <a:chExt cx="0" cy="0"/>
        </a:xfrm>
      </p:grpSpPr>
      <p:sp>
        <p:nvSpPr>
          <p:cNvPr id="8" name="Прямоугольник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ru-RU" smtClean="0"/>
              <a:t>Образец заголовка</a:t>
            </a:r>
            <a:endParaRPr kumimoji="0" lang="en-US" dirty="0"/>
          </a:p>
        </p:txBody>
      </p:sp>
      <p:sp>
        <p:nvSpPr>
          <p:cNvPr id="4" name="Текст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ru-RU" smtClean="0"/>
              <a:t>Образец текста</a:t>
            </a:r>
          </a:p>
        </p:txBody>
      </p:sp>
      <p:sp>
        <p:nvSpPr>
          <p:cNvPr id="5" name="Дата 4"/>
          <p:cNvSpPr>
            <a:spLocks noGrp="1"/>
          </p:cNvSpPr>
          <p:nvPr>
            <p:ph type="dt" sz="half" idx="10"/>
          </p:nvPr>
        </p:nvSpPr>
        <p:spPr/>
        <p:txBody>
          <a:bodyPr/>
          <a:lstStyle>
            <a:extLst/>
          </a:lstStyle>
          <a:p>
            <a:fld id="{A829B729-E00C-42DD-A68B-F0DD5EDC772A}" type="datetimeFigureOut">
              <a:rPr lang="ru-RU" smtClean="0"/>
              <a:pPr/>
              <a:t>16.01.2002</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D475DEB6-B6A5-446E-8AE6-5DEAEA3804C3}" type="slidenum">
              <a:rPr lang="ru-RU" smtClean="0"/>
              <a:pPr/>
              <a:t>‹#›</a:t>
            </a:fld>
            <a:endParaRPr lang="ru-RU"/>
          </a:p>
        </p:txBody>
      </p:sp>
      <p:sp>
        <p:nvSpPr>
          <p:cNvPr id="10" name="Рисунок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ru-RU" smtClean="0"/>
              <a:t>Вставка рисунка</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Прямоугольник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Заголовок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ru-RU" smtClean="0"/>
              <a:t>Образец заголовка</a:t>
            </a:r>
            <a:endParaRPr kumimoji="0" lang="en-US"/>
          </a:p>
        </p:txBody>
      </p:sp>
      <p:sp>
        <p:nvSpPr>
          <p:cNvPr id="31" name="Текст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7" name="Дата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829B729-E00C-42DD-A68B-F0DD5EDC772A}" type="datetimeFigureOut">
              <a:rPr lang="ru-RU" smtClean="0"/>
              <a:pPr/>
              <a:t>16.01.2002</a:t>
            </a:fld>
            <a:endParaRPr lang="ru-RU"/>
          </a:p>
        </p:txBody>
      </p:sp>
      <p:sp>
        <p:nvSpPr>
          <p:cNvPr id="4" name="Нижний колонтитул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ru-RU"/>
          </a:p>
        </p:txBody>
      </p:sp>
      <p:sp>
        <p:nvSpPr>
          <p:cNvPr id="16" name="Номер слайда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475DEB6-B6A5-446E-8AE6-5DEAEA3804C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9.wmf"/><Relationship Id="rId18" Type="http://schemas.openxmlformats.org/officeDocument/2006/relationships/oleObject" Target="../embeddings/oleObject34.bin"/><Relationship Id="rId3" Type="http://schemas.openxmlformats.org/officeDocument/2006/relationships/notesSlide" Target="../notesSlides/notesSlide1.xml"/><Relationship Id="rId21" Type="http://schemas.openxmlformats.org/officeDocument/2006/relationships/oleObject" Target="../embeddings/oleObject36.bin"/><Relationship Id="rId7" Type="http://schemas.openxmlformats.org/officeDocument/2006/relationships/image" Target="../media/image26.wmf"/><Relationship Id="rId12" Type="http://schemas.openxmlformats.org/officeDocument/2006/relationships/oleObject" Target="../embeddings/oleObject30.bin"/><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oleObject" Target="../embeddings/oleObject32.bin"/><Relationship Id="rId20" Type="http://schemas.openxmlformats.org/officeDocument/2006/relationships/oleObject" Target="../embeddings/oleObject35.bin"/><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29.bin"/><Relationship Id="rId19" Type="http://schemas.openxmlformats.org/officeDocument/2006/relationships/image" Target="../media/image31.wmf"/><Relationship Id="rId4" Type="http://schemas.openxmlformats.org/officeDocument/2006/relationships/oleObject" Target="../embeddings/oleObject26.bin"/><Relationship Id="rId9" Type="http://schemas.openxmlformats.org/officeDocument/2006/relationships/image" Target="../media/image27.wmf"/><Relationship Id="rId14" Type="http://schemas.openxmlformats.org/officeDocument/2006/relationships/oleObject" Target="../embeddings/oleObject31.bin"/><Relationship Id="rId22"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42.bin"/><Relationship Id="rId4" Type="http://schemas.openxmlformats.org/officeDocument/2006/relationships/image" Target="../media/image35.wmf"/></Relationships>
</file>

<file path=ppt/slides/_rels/slide1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44.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5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9"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18" Type="http://schemas.openxmlformats.org/officeDocument/2006/relationships/oleObject" Target="../embeddings/oleObject25.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6.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0.wmf"/><Relationship Id="rId19" Type="http://schemas.openxmlformats.org/officeDocument/2006/relationships/image" Target="../media/image24.wmf"/><Relationship Id="rId4" Type="http://schemas.openxmlformats.org/officeDocument/2006/relationships/image" Target="../media/image17.wmf"/><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7200" dirty="0" smtClean="0"/>
              <a:t>Теория графов</a:t>
            </a:r>
            <a:endParaRPr lang="ru-RU" sz="7200" dirty="0"/>
          </a:p>
        </p:txBody>
      </p:sp>
      <p:sp>
        <p:nvSpPr>
          <p:cNvPr id="3" name="Подзаголовок 2"/>
          <p:cNvSpPr>
            <a:spLocks noGrp="1"/>
          </p:cNvSpPr>
          <p:nvPr>
            <p:ph type="subTitle" idx="1"/>
          </p:nvPr>
        </p:nvSpPr>
        <p:spPr/>
        <p:txBody>
          <a:bodyPr>
            <a:normAutofit/>
          </a:bodyPr>
          <a:lstStyle/>
          <a:p>
            <a:r>
              <a:rPr lang="ru-RU" sz="5400" b="1" dirty="0" smtClean="0">
                <a:solidFill>
                  <a:schemeClr val="tx1"/>
                </a:solidFill>
              </a:rPr>
              <a:t>Тезаурус</a:t>
            </a:r>
            <a:endParaRPr lang="ru-RU" sz="54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chemeClr val="accent1"/>
            </a:solidFill>
          </a:ln>
        </p:spPr>
        <p:txBody>
          <a:bodyPr/>
          <a:lstStyle/>
          <a:p>
            <a:pPr algn="ctr"/>
            <a:r>
              <a:rPr lang="ru-RU" dirty="0" smtClean="0"/>
              <a:t>Подграфы и суграфы</a:t>
            </a:r>
            <a:endParaRPr lang="ru-RU" dirty="0"/>
          </a:p>
        </p:txBody>
      </p:sp>
      <p:sp>
        <p:nvSpPr>
          <p:cNvPr id="3" name="Содержимое 2"/>
          <p:cNvSpPr>
            <a:spLocks noGrp="1"/>
          </p:cNvSpPr>
          <p:nvPr>
            <p:ph idx="1"/>
          </p:nvPr>
        </p:nvSpPr>
        <p:spPr>
          <a:ln w="76200">
            <a:solidFill>
              <a:schemeClr val="accent1"/>
            </a:solidFill>
          </a:ln>
        </p:spPr>
        <p:txBody>
          <a:bodyPr/>
          <a:lstStyle/>
          <a:p>
            <a:r>
              <a:rPr lang="ru-RU" dirty="0" smtClean="0"/>
              <a:t>Пусть теперь                                    - два графа таких, что           и             ; тогда говорят, что     является </a:t>
            </a:r>
            <a:r>
              <a:rPr lang="ru-RU" b="1" dirty="0" smtClean="0"/>
              <a:t>подграфом</a:t>
            </a:r>
            <a:r>
              <a:rPr lang="ru-RU" dirty="0" smtClean="0"/>
              <a:t> графа         </a:t>
            </a:r>
          </a:p>
          <a:p>
            <a:pPr>
              <a:buNone/>
            </a:pPr>
            <a:r>
              <a:rPr lang="ru-RU" dirty="0" smtClean="0"/>
              <a:t>       . Если в некотором графе </a:t>
            </a:r>
            <a:r>
              <a:rPr lang="en-US" dirty="0" smtClean="0"/>
              <a:t>G</a:t>
            </a:r>
            <a:r>
              <a:rPr lang="ru-RU" dirty="0" smtClean="0"/>
              <a:t>(</a:t>
            </a:r>
            <a:r>
              <a:rPr lang="en-US" dirty="0" smtClean="0"/>
              <a:t>X</a:t>
            </a:r>
            <a:r>
              <a:rPr lang="ru-RU" dirty="0" smtClean="0"/>
              <a:t>,</a:t>
            </a:r>
            <a:r>
              <a:rPr lang="en-US" dirty="0" smtClean="0"/>
              <a:t>U</a:t>
            </a:r>
            <a:r>
              <a:rPr lang="ru-RU" dirty="0" smtClean="0"/>
              <a:t>) множество ребер </a:t>
            </a:r>
            <a:r>
              <a:rPr lang="en-US" i="1" dirty="0" smtClean="0"/>
              <a:t>B</a:t>
            </a:r>
            <a:r>
              <a:rPr lang="ru-RU" dirty="0" smtClean="0"/>
              <a:t> таково, что </a:t>
            </a:r>
          </a:p>
          <a:p>
            <a:pPr>
              <a:buNone/>
            </a:pPr>
            <a:endParaRPr lang="ru-RU" dirty="0" smtClean="0"/>
          </a:p>
          <a:p>
            <a:pPr>
              <a:buNone/>
            </a:pPr>
            <a:endParaRPr lang="ru-RU" dirty="0" smtClean="0"/>
          </a:p>
          <a:p>
            <a:pPr>
              <a:buNone/>
            </a:pPr>
            <a:r>
              <a:rPr lang="ru-RU" dirty="0" smtClean="0"/>
              <a:t> то граф называется </a:t>
            </a:r>
            <a:r>
              <a:rPr lang="ru-RU" b="1" dirty="0" smtClean="0"/>
              <a:t>полным.</a:t>
            </a:r>
            <a:r>
              <a:rPr lang="ru-RU" dirty="0" smtClean="0"/>
              <a:t> Если графы     и       таковы, что          и         , то  является </a:t>
            </a:r>
            <a:r>
              <a:rPr lang="ru-RU" b="1" dirty="0" smtClean="0"/>
              <a:t>суграфом</a:t>
            </a:r>
            <a:r>
              <a:rPr lang="ru-RU" dirty="0" smtClean="0"/>
              <a:t> графа      .</a:t>
            </a:r>
            <a:endParaRPr lang="ru-RU" dirty="0"/>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69" name="Object 1"/>
          <p:cNvGraphicFramePr>
            <a:graphicFrameLocks noChangeAspect="1"/>
          </p:cNvGraphicFramePr>
          <p:nvPr/>
        </p:nvGraphicFramePr>
        <p:xfrm>
          <a:off x="3059832" y="1700808"/>
          <a:ext cx="3330965" cy="363091"/>
        </p:xfrm>
        <a:graphic>
          <a:graphicData uri="http://schemas.openxmlformats.org/presentationml/2006/ole">
            <mc:AlternateContent xmlns:mc="http://schemas.openxmlformats.org/markup-compatibility/2006">
              <mc:Choice xmlns:v="urn:schemas-microsoft-com:vml" Requires="v">
                <p:oleObj spid="_x0000_s32793" name="Формула" r:id="rId4" imgW="2005729" imgH="215806" progId="Equation.3">
                  <p:embed/>
                </p:oleObj>
              </mc:Choice>
              <mc:Fallback>
                <p:oleObj name="Формула" r:id="rId4" imgW="2005729" imgH="215806"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1700808"/>
                        <a:ext cx="3330965" cy="363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71" name="Object 3"/>
          <p:cNvGraphicFramePr>
            <a:graphicFrameLocks noChangeAspect="1"/>
          </p:cNvGraphicFramePr>
          <p:nvPr/>
        </p:nvGraphicFramePr>
        <p:xfrm>
          <a:off x="3379172" y="2060848"/>
          <a:ext cx="1048812" cy="408859"/>
        </p:xfrm>
        <a:graphic>
          <a:graphicData uri="http://schemas.openxmlformats.org/presentationml/2006/ole">
            <mc:AlternateContent xmlns:mc="http://schemas.openxmlformats.org/markup-compatibility/2006">
              <mc:Choice xmlns:v="urn:schemas-microsoft-com:vml" Requires="v">
                <p:oleObj spid="_x0000_s32794" name="Формула" r:id="rId6" imgW="558558" imgH="215806" progId="Equation.3">
                  <p:embed/>
                </p:oleObj>
              </mc:Choice>
              <mc:Fallback>
                <p:oleObj name="Формула" r:id="rId6" imgW="558558" imgH="215806"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172" y="2060848"/>
                        <a:ext cx="1048812" cy="4088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73" name="Object 5"/>
          <p:cNvGraphicFramePr>
            <a:graphicFrameLocks noChangeAspect="1"/>
          </p:cNvGraphicFramePr>
          <p:nvPr/>
        </p:nvGraphicFramePr>
        <p:xfrm>
          <a:off x="4788024" y="2073707"/>
          <a:ext cx="1152128" cy="473195"/>
        </p:xfrm>
        <a:graphic>
          <a:graphicData uri="http://schemas.openxmlformats.org/presentationml/2006/ole">
            <mc:AlternateContent xmlns:mc="http://schemas.openxmlformats.org/markup-compatibility/2006">
              <mc:Choice xmlns:v="urn:schemas-microsoft-com:vml" Requires="v">
                <p:oleObj spid="_x0000_s32795" name="Формула" r:id="rId8" imgW="532937" imgH="215713" progId="Equation.3">
                  <p:embed/>
                </p:oleObj>
              </mc:Choice>
              <mc:Fallback>
                <p:oleObj name="Формула" r:id="rId8" imgW="532937" imgH="215713"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8024" y="2073707"/>
                        <a:ext cx="1152128" cy="473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75" name="Object 7"/>
          <p:cNvGraphicFramePr>
            <a:graphicFrameLocks noChangeAspect="1"/>
          </p:cNvGraphicFramePr>
          <p:nvPr/>
        </p:nvGraphicFramePr>
        <p:xfrm>
          <a:off x="2771800" y="2435310"/>
          <a:ext cx="360040" cy="435838"/>
        </p:xfrm>
        <a:graphic>
          <a:graphicData uri="http://schemas.openxmlformats.org/presentationml/2006/ole">
            <mc:AlternateContent xmlns:mc="http://schemas.openxmlformats.org/markup-compatibility/2006">
              <mc:Choice xmlns:v="urn:schemas-microsoft-com:vml" Requires="v">
                <p:oleObj spid="_x0000_s32796" name="Формула" r:id="rId10" imgW="177569" imgH="215619" progId="Equation.3">
                  <p:embed/>
                </p:oleObj>
              </mc:Choice>
              <mc:Fallback>
                <p:oleObj name="Формула" r:id="rId10" imgW="177569" imgH="215619"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800" y="2435310"/>
                        <a:ext cx="360040" cy="43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77" name="Object 9"/>
          <p:cNvGraphicFramePr>
            <a:graphicFrameLocks noChangeAspect="1"/>
          </p:cNvGraphicFramePr>
          <p:nvPr/>
        </p:nvGraphicFramePr>
        <p:xfrm>
          <a:off x="899592" y="2846078"/>
          <a:ext cx="432048" cy="473196"/>
        </p:xfrm>
        <a:graphic>
          <a:graphicData uri="http://schemas.openxmlformats.org/presentationml/2006/ole">
            <mc:AlternateContent xmlns:mc="http://schemas.openxmlformats.org/markup-compatibility/2006">
              <mc:Choice xmlns:v="urn:schemas-microsoft-com:vml" Requires="v">
                <p:oleObj spid="_x0000_s32797" name="Формула" r:id="rId12" imgW="203024" imgH="215713" progId="Equation.3">
                  <p:embed/>
                </p:oleObj>
              </mc:Choice>
              <mc:Fallback>
                <p:oleObj name="Формула" r:id="rId12" imgW="203024" imgH="215713"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592" y="2846078"/>
                        <a:ext cx="432048" cy="473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79" name="Object 11"/>
          <p:cNvGraphicFramePr>
            <a:graphicFrameLocks noChangeAspect="1"/>
          </p:cNvGraphicFramePr>
          <p:nvPr/>
        </p:nvGraphicFramePr>
        <p:xfrm>
          <a:off x="2195736" y="3789040"/>
          <a:ext cx="2376264" cy="977156"/>
        </p:xfrm>
        <a:graphic>
          <a:graphicData uri="http://schemas.openxmlformats.org/presentationml/2006/ole">
            <mc:AlternateContent xmlns:mc="http://schemas.openxmlformats.org/markup-compatibility/2006">
              <mc:Choice xmlns:v="urn:schemas-microsoft-com:vml" Requires="v">
                <p:oleObj spid="_x0000_s32798" name="Формула" r:id="rId14" imgW="1016000" imgH="419100" progId="Equation.3">
                  <p:embed/>
                </p:oleObj>
              </mc:Choice>
              <mc:Fallback>
                <p:oleObj name="Формула" r:id="rId14" imgW="1016000" imgH="41910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95736" y="3789040"/>
                        <a:ext cx="2376264" cy="977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81" name="Object 13"/>
          <p:cNvGraphicFramePr>
            <a:graphicFrameLocks noChangeAspect="1"/>
          </p:cNvGraphicFramePr>
          <p:nvPr/>
        </p:nvGraphicFramePr>
        <p:xfrm>
          <a:off x="7164288" y="4653136"/>
          <a:ext cx="432048" cy="523006"/>
        </p:xfrm>
        <a:graphic>
          <a:graphicData uri="http://schemas.openxmlformats.org/presentationml/2006/ole">
            <mc:AlternateContent xmlns:mc="http://schemas.openxmlformats.org/markup-compatibility/2006">
              <mc:Choice xmlns:v="urn:schemas-microsoft-com:vml" Requires="v">
                <p:oleObj spid="_x0000_s32799" name="Формула" r:id="rId16" imgW="177569" imgH="215619" progId="Equation.3">
                  <p:embed/>
                </p:oleObj>
              </mc:Choice>
              <mc:Fallback>
                <p:oleObj name="Формула" r:id="rId16" imgW="177569" imgH="215619"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4288" y="4653136"/>
                        <a:ext cx="432048" cy="523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83" name="Object 15"/>
          <p:cNvGraphicFramePr>
            <a:graphicFrameLocks noChangeAspect="1"/>
          </p:cNvGraphicFramePr>
          <p:nvPr/>
        </p:nvGraphicFramePr>
        <p:xfrm>
          <a:off x="1115616" y="5132812"/>
          <a:ext cx="432048" cy="473196"/>
        </p:xfrm>
        <a:graphic>
          <a:graphicData uri="http://schemas.openxmlformats.org/presentationml/2006/ole">
            <mc:AlternateContent xmlns:mc="http://schemas.openxmlformats.org/markup-compatibility/2006">
              <mc:Choice xmlns:v="urn:schemas-microsoft-com:vml" Requires="v">
                <p:oleObj spid="_x0000_s32800" name="Формула" r:id="rId17" imgW="203024" imgH="215713" progId="Equation.3">
                  <p:embed/>
                </p:oleObj>
              </mc:Choice>
              <mc:Fallback>
                <p:oleObj name="Формула" r:id="rId17" imgW="203024" imgH="215713" progId="Equation.3">
                  <p:embed/>
                  <p:pic>
                    <p:nvPicPr>
                      <p:cNvPr id="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5616" y="5132812"/>
                        <a:ext cx="432048" cy="473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6"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85" name="Object 17"/>
          <p:cNvGraphicFramePr>
            <a:graphicFrameLocks noChangeAspect="1"/>
          </p:cNvGraphicFramePr>
          <p:nvPr/>
        </p:nvGraphicFramePr>
        <p:xfrm>
          <a:off x="3491880" y="5157192"/>
          <a:ext cx="967409" cy="397329"/>
        </p:xfrm>
        <a:graphic>
          <a:graphicData uri="http://schemas.openxmlformats.org/presentationml/2006/ole">
            <mc:AlternateContent xmlns:mc="http://schemas.openxmlformats.org/markup-compatibility/2006">
              <mc:Choice xmlns:v="urn:schemas-microsoft-com:vml" Requires="v">
                <p:oleObj spid="_x0000_s32801" name="Формула" r:id="rId18" imgW="532937" imgH="215713" progId="Equation.3">
                  <p:embed/>
                </p:oleObj>
              </mc:Choice>
              <mc:Fallback>
                <p:oleObj name="Формула" r:id="rId18" imgW="532937" imgH="215713" progId="Equation.3">
                  <p:embed/>
                  <p:pic>
                    <p:nvPicPr>
                      <p:cNvPr id="0" name="Picture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91880" y="5157192"/>
                        <a:ext cx="967409" cy="397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8"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87" name="Object 19"/>
          <p:cNvGraphicFramePr>
            <a:graphicFrameLocks noChangeAspect="1"/>
          </p:cNvGraphicFramePr>
          <p:nvPr/>
        </p:nvGraphicFramePr>
        <p:xfrm>
          <a:off x="4716016" y="5157192"/>
          <a:ext cx="887975" cy="364704"/>
        </p:xfrm>
        <a:graphic>
          <a:graphicData uri="http://schemas.openxmlformats.org/presentationml/2006/ole">
            <mc:AlternateContent xmlns:mc="http://schemas.openxmlformats.org/markup-compatibility/2006">
              <mc:Choice xmlns:v="urn:schemas-microsoft-com:vml" Requires="v">
                <p:oleObj spid="_x0000_s32802" name="Формула" r:id="rId20" imgW="532937" imgH="215713" progId="Equation.3">
                  <p:embed/>
                </p:oleObj>
              </mc:Choice>
              <mc:Fallback>
                <p:oleObj name="Формула" r:id="rId20" imgW="532937" imgH="215713" progId="Equation.3">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6016" y="5157192"/>
                        <a:ext cx="887975" cy="364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3"/>
          <p:cNvGraphicFramePr>
            <a:graphicFrameLocks noChangeAspect="1"/>
          </p:cNvGraphicFramePr>
          <p:nvPr/>
        </p:nvGraphicFramePr>
        <p:xfrm>
          <a:off x="6228184" y="5085184"/>
          <a:ext cx="432048" cy="523006"/>
        </p:xfrm>
        <a:graphic>
          <a:graphicData uri="http://schemas.openxmlformats.org/presentationml/2006/ole">
            <mc:AlternateContent xmlns:mc="http://schemas.openxmlformats.org/markup-compatibility/2006">
              <mc:Choice xmlns:v="urn:schemas-microsoft-com:vml" Requires="v">
                <p:oleObj spid="_x0000_s32803" name="Формула" r:id="rId21" imgW="177569" imgH="215619" progId="Equation.3">
                  <p:embed/>
                </p:oleObj>
              </mc:Choice>
              <mc:Fallback>
                <p:oleObj name="Формула" r:id="rId21" imgW="177569" imgH="215619"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8184" y="5085184"/>
                        <a:ext cx="432048" cy="523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792" name="Object 24"/>
          <p:cNvGraphicFramePr>
            <a:graphicFrameLocks noChangeAspect="1"/>
          </p:cNvGraphicFramePr>
          <p:nvPr/>
        </p:nvGraphicFramePr>
        <p:xfrm>
          <a:off x="5004048" y="5517232"/>
          <a:ext cx="431800" cy="473075"/>
        </p:xfrm>
        <a:graphic>
          <a:graphicData uri="http://schemas.openxmlformats.org/presentationml/2006/ole">
            <mc:AlternateContent xmlns:mc="http://schemas.openxmlformats.org/markup-compatibility/2006">
              <mc:Choice xmlns:v="urn:schemas-microsoft-com:vml" Requires="v">
                <p:oleObj spid="_x0000_s32804" name="Формула" r:id="rId22" imgW="203024" imgH="215713" progId="Equation.3">
                  <p:embed/>
                </p:oleObj>
              </mc:Choice>
              <mc:Fallback>
                <p:oleObj name="Формула" r:id="rId22" imgW="203024" imgH="215713" progId="Equation.3">
                  <p:embed/>
                  <p:pic>
                    <p:nvPicPr>
                      <p:cNvPr id="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4048" y="5517232"/>
                        <a:ext cx="4318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chemeClr val="accent1"/>
            </a:solidFill>
          </a:ln>
        </p:spPr>
        <p:txBody>
          <a:bodyPr>
            <a:normAutofit fontScale="90000"/>
          </a:bodyPr>
          <a:lstStyle/>
          <a:p>
            <a:pPr algn="ctr"/>
            <a:r>
              <a:rPr lang="ru-RU" dirty="0" smtClean="0"/>
              <a:t>Матрица смежности вершин</a:t>
            </a:r>
            <a:endParaRPr lang="ru-RU" dirty="0"/>
          </a:p>
        </p:txBody>
      </p:sp>
      <p:sp>
        <p:nvSpPr>
          <p:cNvPr id="3" name="Содержимое 2"/>
          <p:cNvSpPr>
            <a:spLocks noGrp="1"/>
          </p:cNvSpPr>
          <p:nvPr>
            <p:ph idx="1"/>
          </p:nvPr>
        </p:nvSpPr>
        <p:spPr>
          <a:ln w="76200">
            <a:solidFill>
              <a:schemeClr val="accent1"/>
            </a:solidFill>
          </a:ln>
        </p:spPr>
        <p:txBody>
          <a:bodyPr/>
          <a:lstStyle/>
          <a:p>
            <a:pPr>
              <a:buNone/>
            </a:pPr>
            <a:r>
              <a:rPr lang="ru-RU" dirty="0" smtClean="0"/>
              <a:t>Применительно к некоторому графу </a:t>
            </a:r>
            <a:r>
              <a:rPr lang="en-US" dirty="0" smtClean="0"/>
              <a:t>G</a:t>
            </a:r>
            <a:r>
              <a:rPr lang="ru-RU" dirty="0" smtClean="0"/>
              <a:t>(</a:t>
            </a:r>
            <a:r>
              <a:rPr lang="en-US" dirty="0" smtClean="0"/>
              <a:t>X</a:t>
            </a:r>
            <a:r>
              <a:rPr lang="ru-RU" dirty="0" smtClean="0"/>
              <a:t>,</a:t>
            </a:r>
            <a:r>
              <a:rPr lang="en-US" dirty="0" smtClean="0"/>
              <a:t>U</a:t>
            </a:r>
            <a:r>
              <a:rPr lang="ru-RU" dirty="0" smtClean="0"/>
              <a:t>)  построим квадратную матрицу М, такую, что:</a:t>
            </a:r>
          </a:p>
          <a:p>
            <a:pPr>
              <a:buNone/>
            </a:pPr>
            <a:endParaRPr lang="ru-RU" dirty="0" smtClean="0"/>
          </a:p>
          <a:p>
            <a:pPr>
              <a:buNone/>
            </a:pPr>
            <a:endParaRPr lang="ru-RU" dirty="0" smtClean="0"/>
          </a:p>
          <a:p>
            <a:pPr>
              <a:buNone/>
            </a:pPr>
            <a:endParaRPr lang="ru-RU" dirty="0" smtClean="0"/>
          </a:p>
          <a:p>
            <a:pPr>
              <a:buNone/>
            </a:pPr>
            <a:r>
              <a:rPr lang="ru-RU" dirty="0" smtClean="0"/>
              <a:t>Очевидно, эта матрица симметрична относительно главной диагонали. Она называется </a:t>
            </a:r>
            <a:r>
              <a:rPr lang="ru-RU" b="1" dirty="0" smtClean="0"/>
              <a:t>матрицей смежности вершин</a:t>
            </a:r>
            <a:r>
              <a:rPr lang="ru-RU" dirty="0" smtClean="0"/>
              <a:t> графа </a:t>
            </a:r>
            <a:r>
              <a:rPr lang="en-US" dirty="0" smtClean="0"/>
              <a:t>G</a:t>
            </a:r>
            <a:r>
              <a:rPr lang="ru-RU" dirty="0" smtClean="0"/>
              <a:t>(</a:t>
            </a:r>
            <a:r>
              <a:rPr lang="en-US" dirty="0" smtClean="0"/>
              <a:t>X</a:t>
            </a:r>
            <a:r>
              <a:rPr lang="ru-RU" dirty="0" smtClean="0"/>
              <a:t>,</a:t>
            </a:r>
            <a:r>
              <a:rPr lang="en-US" dirty="0" smtClean="0"/>
              <a:t>U</a:t>
            </a:r>
            <a:r>
              <a:rPr lang="ru-RU" dirty="0" smtClean="0"/>
              <a:t>). </a:t>
            </a:r>
            <a:endParaRPr lang="ru-RU" dirty="0"/>
          </a:p>
        </p:txBody>
      </p:sp>
      <p:sp>
        <p:nvSpPr>
          <p:cNvPr id="348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4820" name="Object 4"/>
          <p:cNvGraphicFramePr>
            <a:graphicFrameLocks noChangeAspect="1"/>
          </p:cNvGraphicFramePr>
          <p:nvPr/>
        </p:nvGraphicFramePr>
        <p:xfrm>
          <a:off x="1835696" y="2651650"/>
          <a:ext cx="3672408" cy="1267089"/>
        </p:xfrm>
        <a:graphic>
          <a:graphicData uri="http://schemas.openxmlformats.org/presentationml/2006/ole">
            <mc:AlternateContent xmlns:mc="http://schemas.openxmlformats.org/markup-compatibility/2006">
              <mc:Choice xmlns:v="urn:schemas-microsoft-com:vml" Requires="v">
                <p:oleObj spid="_x0000_s34821" name="Формула" r:id="rId3" imgW="1625600" imgH="558800" progId="Equation.3">
                  <p:embed/>
                </p:oleObj>
              </mc:Choice>
              <mc:Fallback>
                <p:oleObj name="Формула" r:id="rId3" imgW="1625600" imgH="558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651650"/>
                        <a:ext cx="3672408" cy="1267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lstStyle/>
          <a:p>
            <a:pPr algn="ctr"/>
            <a:r>
              <a:rPr lang="ru-RU" dirty="0" smtClean="0"/>
              <a:t>Пример 1</a:t>
            </a:r>
            <a:endParaRPr lang="ru-RU" dirty="0"/>
          </a:p>
        </p:txBody>
      </p:sp>
      <p:sp>
        <p:nvSpPr>
          <p:cNvPr id="3" name="Содержимое 2"/>
          <p:cNvSpPr>
            <a:spLocks noGrp="1"/>
          </p:cNvSpPr>
          <p:nvPr>
            <p:ph idx="1"/>
          </p:nvPr>
        </p:nvSpPr>
        <p:spPr>
          <a:xfrm>
            <a:off x="179512" y="1609416"/>
            <a:ext cx="7704856" cy="4846320"/>
          </a:xfrm>
          <a:ln w="76200">
            <a:solidFill>
              <a:schemeClr val="accent1"/>
            </a:solidFill>
          </a:ln>
        </p:spPr>
        <p:txBody>
          <a:bodyPr/>
          <a:lstStyle/>
          <a:p>
            <a:pPr>
              <a:buNone/>
            </a:pPr>
            <a:r>
              <a:rPr lang="ru-RU" dirty="0" smtClean="0"/>
              <a:t>Граф </a:t>
            </a:r>
            <a:r>
              <a:rPr lang="en-US" dirty="0" smtClean="0"/>
              <a:t>G(X,U)          </a:t>
            </a:r>
            <a:r>
              <a:rPr lang="ru-RU" dirty="0" smtClean="0"/>
              <a:t>Матрица смежности вершин</a:t>
            </a:r>
            <a:endParaRPr lang="ru-RU" dirty="0"/>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889" name="Object 1"/>
          <p:cNvGraphicFramePr>
            <a:graphicFrameLocks noChangeAspect="1"/>
          </p:cNvGraphicFramePr>
          <p:nvPr/>
        </p:nvGraphicFramePr>
        <p:xfrm>
          <a:off x="3347864" y="2492896"/>
          <a:ext cx="3816424" cy="3035792"/>
        </p:xfrm>
        <a:graphic>
          <a:graphicData uri="http://schemas.openxmlformats.org/presentationml/2006/ole">
            <mc:AlternateContent xmlns:mc="http://schemas.openxmlformats.org/markup-compatibility/2006">
              <mc:Choice xmlns:v="urn:schemas-microsoft-com:vml" Requires="v">
                <p:oleObj spid="_x0000_s37890" name="Формула" r:id="rId3" imgW="1676400" imgH="1333500" progId="Equation.3">
                  <p:embed/>
                </p:oleObj>
              </mc:Choice>
              <mc:Fallback>
                <p:oleObj name="Формула" r:id="rId3" imgW="1676400" imgH="13335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492896"/>
                        <a:ext cx="3816424" cy="3035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Овал 5"/>
          <p:cNvSpPr/>
          <p:nvPr/>
        </p:nvSpPr>
        <p:spPr>
          <a:xfrm>
            <a:off x="1331640" y="234888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2195736" y="3284984"/>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8" name="Овал 7"/>
          <p:cNvSpPr/>
          <p:nvPr/>
        </p:nvSpPr>
        <p:spPr>
          <a:xfrm>
            <a:off x="1979712" y="479715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9" name="Овал 8"/>
          <p:cNvSpPr/>
          <p:nvPr/>
        </p:nvSpPr>
        <p:spPr>
          <a:xfrm>
            <a:off x="827584" y="479715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0" name="Овал 9"/>
          <p:cNvSpPr/>
          <p:nvPr/>
        </p:nvSpPr>
        <p:spPr>
          <a:xfrm>
            <a:off x="395536" y="335699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cxnSp>
        <p:nvCxnSpPr>
          <p:cNvPr id="12" name="Прямая соединительная линия 11"/>
          <p:cNvCxnSpPr>
            <a:stCxn id="6" idx="5"/>
            <a:endCxn id="7" idx="1"/>
          </p:cNvCxnSpPr>
          <p:nvPr/>
        </p:nvCxnSpPr>
        <p:spPr>
          <a:xfrm>
            <a:off x="1884804" y="2840581"/>
            <a:ext cx="405840" cy="52876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8" idx="0"/>
            <a:endCxn id="7" idx="4"/>
          </p:cNvCxnSpPr>
          <p:nvPr/>
        </p:nvCxnSpPr>
        <p:spPr>
          <a:xfrm flipV="1">
            <a:off x="2303748" y="3861048"/>
            <a:ext cx="216024" cy="93610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9" idx="6"/>
            <a:endCxn id="8" idx="2"/>
          </p:cNvCxnSpPr>
          <p:nvPr/>
        </p:nvCxnSpPr>
        <p:spPr>
          <a:xfrm>
            <a:off x="1475656" y="5085184"/>
            <a:ext cx="5040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6" idx="4"/>
          </p:cNvCxnSpPr>
          <p:nvPr/>
        </p:nvCxnSpPr>
        <p:spPr>
          <a:xfrm flipH="1">
            <a:off x="1259632" y="2924944"/>
            <a:ext cx="396044" cy="18722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6" idx="4"/>
            <a:endCxn id="8" idx="1"/>
          </p:cNvCxnSpPr>
          <p:nvPr/>
        </p:nvCxnSpPr>
        <p:spPr>
          <a:xfrm>
            <a:off x="1655676" y="2924944"/>
            <a:ext cx="418944" cy="195657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6" idx="3"/>
            <a:endCxn id="10" idx="7"/>
          </p:cNvCxnSpPr>
          <p:nvPr/>
        </p:nvCxnSpPr>
        <p:spPr>
          <a:xfrm flipH="1">
            <a:off x="948700" y="2840581"/>
            <a:ext cx="477848" cy="60077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rgbClr val="C00000"/>
            </a:solidFill>
          </a:ln>
        </p:spPr>
        <p:txBody>
          <a:bodyPr>
            <a:normAutofit fontScale="90000"/>
          </a:bodyPr>
          <a:lstStyle/>
          <a:p>
            <a:pPr algn="ctr"/>
            <a:r>
              <a:rPr lang="ru-RU" dirty="0" smtClean="0"/>
              <a:t>Матрица </a:t>
            </a:r>
            <a:r>
              <a:rPr lang="ru-RU" dirty="0" err="1" smtClean="0"/>
              <a:t>инциденций</a:t>
            </a:r>
            <a:r>
              <a:rPr lang="ru-RU" dirty="0" smtClean="0"/>
              <a:t> графа</a:t>
            </a:r>
            <a:endParaRPr lang="ru-RU" dirty="0"/>
          </a:p>
        </p:txBody>
      </p:sp>
      <p:sp>
        <p:nvSpPr>
          <p:cNvPr id="3" name="Содержимое 2"/>
          <p:cNvSpPr>
            <a:spLocks noGrp="1"/>
          </p:cNvSpPr>
          <p:nvPr>
            <p:ph idx="1"/>
          </p:nvPr>
        </p:nvSpPr>
        <p:spPr>
          <a:ln w="76200">
            <a:solidFill>
              <a:srgbClr val="C00000"/>
            </a:solidFill>
          </a:ln>
        </p:spPr>
        <p:txBody>
          <a:bodyPr/>
          <a:lstStyle/>
          <a:p>
            <a:r>
              <a:rPr lang="ru-RU" dirty="0" smtClean="0"/>
              <a:t>Поставим в соответствие графу </a:t>
            </a:r>
            <a:r>
              <a:rPr lang="en-US" dirty="0" smtClean="0"/>
              <a:t>G</a:t>
            </a:r>
            <a:r>
              <a:rPr lang="ru-RU" dirty="0" smtClean="0"/>
              <a:t>(</a:t>
            </a:r>
            <a:r>
              <a:rPr lang="en-US" dirty="0" smtClean="0"/>
              <a:t>X</a:t>
            </a:r>
            <a:r>
              <a:rPr lang="ru-RU" dirty="0" smtClean="0"/>
              <a:t>,</a:t>
            </a:r>
            <a:r>
              <a:rPr lang="en-US" dirty="0" smtClean="0"/>
              <a:t>U</a:t>
            </a:r>
            <a:r>
              <a:rPr lang="ru-RU" dirty="0" smtClean="0"/>
              <a:t>)   еще одну матрицу </a:t>
            </a:r>
            <a:r>
              <a:rPr lang="en-US" dirty="0" smtClean="0"/>
              <a:t>N</a:t>
            </a:r>
            <a:r>
              <a:rPr lang="ru-RU" dirty="0" smtClean="0"/>
              <a:t>, которую определим следующим образом:</a:t>
            </a:r>
            <a:endParaRPr lang="en-US" dirty="0" smtClean="0"/>
          </a:p>
          <a:p>
            <a:endParaRPr lang="en-US" dirty="0" smtClean="0"/>
          </a:p>
          <a:p>
            <a:endParaRPr lang="en-US" dirty="0" smtClean="0"/>
          </a:p>
          <a:p>
            <a:endParaRPr lang="en-US" dirty="0" smtClean="0"/>
          </a:p>
          <a:p>
            <a:r>
              <a:rPr lang="ru-RU" dirty="0" smtClean="0"/>
              <a:t>Введенная таким образом матрица </a:t>
            </a:r>
            <a:r>
              <a:rPr lang="en-US" i="1" dirty="0" smtClean="0"/>
              <a:t>N</a:t>
            </a:r>
            <a:r>
              <a:rPr lang="ru-RU" dirty="0" smtClean="0"/>
              <a:t> называется </a:t>
            </a:r>
            <a:r>
              <a:rPr lang="ru-RU" b="1" dirty="0" smtClean="0"/>
              <a:t>матрицей </a:t>
            </a:r>
            <a:r>
              <a:rPr lang="ru-RU" b="1" dirty="0" err="1" smtClean="0"/>
              <a:t>инциденций</a:t>
            </a:r>
            <a:r>
              <a:rPr lang="ru-RU" dirty="0" smtClean="0"/>
              <a:t> данного графа.</a:t>
            </a:r>
          </a:p>
          <a:p>
            <a:endParaRPr lang="ru-RU"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8913" name="Object 1"/>
          <p:cNvGraphicFramePr>
            <a:graphicFrameLocks noChangeAspect="1"/>
          </p:cNvGraphicFramePr>
          <p:nvPr/>
        </p:nvGraphicFramePr>
        <p:xfrm>
          <a:off x="2555775" y="2924944"/>
          <a:ext cx="2750423" cy="1310949"/>
        </p:xfrm>
        <a:graphic>
          <a:graphicData uri="http://schemas.openxmlformats.org/presentationml/2006/ole">
            <mc:AlternateContent xmlns:mc="http://schemas.openxmlformats.org/markup-compatibility/2006">
              <mc:Choice xmlns:v="urn:schemas-microsoft-com:vml" Requires="v">
                <p:oleObj spid="_x0000_s38914" name="Формула" r:id="rId3" imgW="1016000" imgH="482600" progId="Equation.3">
                  <p:embed/>
                </p:oleObj>
              </mc:Choice>
              <mc:Fallback>
                <p:oleObj name="Формула" r:id="rId3" imgW="1016000" imgH="482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5" y="2924944"/>
                        <a:ext cx="2750423" cy="1310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lstStyle/>
          <a:p>
            <a:pPr algn="ctr"/>
            <a:r>
              <a:rPr lang="ru-RU" dirty="0" smtClean="0"/>
              <a:t>Пример 2</a:t>
            </a:r>
            <a:endParaRPr lang="ru-RU" dirty="0"/>
          </a:p>
        </p:txBody>
      </p:sp>
      <p:sp>
        <p:nvSpPr>
          <p:cNvPr id="3" name="Содержимое 2"/>
          <p:cNvSpPr>
            <a:spLocks noGrp="1"/>
          </p:cNvSpPr>
          <p:nvPr>
            <p:ph idx="1"/>
          </p:nvPr>
        </p:nvSpPr>
        <p:spPr>
          <a:xfrm>
            <a:off x="179512" y="1609416"/>
            <a:ext cx="7704856" cy="4846320"/>
          </a:xfrm>
          <a:ln w="76200">
            <a:solidFill>
              <a:schemeClr val="accent1"/>
            </a:solidFill>
          </a:ln>
        </p:spPr>
        <p:txBody>
          <a:bodyPr/>
          <a:lstStyle/>
          <a:p>
            <a:pPr>
              <a:buNone/>
            </a:pPr>
            <a:r>
              <a:rPr lang="ru-RU" dirty="0" smtClean="0"/>
              <a:t>Граф </a:t>
            </a:r>
            <a:r>
              <a:rPr lang="en-US" dirty="0" smtClean="0"/>
              <a:t>G(X,U)         </a:t>
            </a:r>
            <a:r>
              <a:rPr lang="ru-RU" dirty="0" smtClean="0"/>
              <a:t>         </a:t>
            </a:r>
            <a:r>
              <a:rPr lang="en-US" dirty="0" smtClean="0"/>
              <a:t> </a:t>
            </a:r>
            <a:r>
              <a:rPr lang="ru-RU" dirty="0" smtClean="0"/>
              <a:t>Матрица </a:t>
            </a:r>
            <a:r>
              <a:rPr lang="ru-RU" dirty="0" err="1" smtClean="0"/>
              <a:t>инциденций</a:t>
            </a:r>
            <a:endParaRPr lang="ru-RU" dirty="0"/>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 name="Овал 5"/>
          <p:cNvSpPr/>
          <p:nvPr/>
        </p:nvSpPr>
        <p:spPr>
          <a:xfrm>
            <a:off x="1331640" y="234888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2195736" y="3284984"/>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8" name="Овал 7"/>
          <p:cNvSpPr/>
          <p:nvPr/>
        </p:nvSpPr>
        <p:spPr>
          <a:xfrm>
            <a:off x="1979712" y="479715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9" name="Овал 8"/>
          <p:cNvSpPr/>
          <p:nvPr/>
        </p:nvSpPr>
        <p:spPr>
          <a:xfrm>
            <a:off x="827584" y="479715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0" name="Овал 9"/>
          <p:cNvSpPr/>
          <p:nvPr/>
        </p:nvSpPr>
        <p:spPr>
          <a:xfrm>
            <a:off x="395536" y="335699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cxnSp>
        <p:nvCxnSpPr>
          <p:cNvPr id="12" name="Прямая соединительная линия 11"/>
          <p:cNvCxnSpPr>
            <a:stCxn id="6" idx="5"/>
            <a:endCxn id="7" idx="1"/>
          </p:cNvCxnSpPr>
          <p:nvPr/>
        </p:nvCxnSpPr>
        <p:spPr>
          <a:xfrm>
            <a:off x="1884804" y="2840581"/>
            <a:ext cx="405840" cy="52876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8" idx="0"/>
            <a:endCxn id="7" idx="4"/>
          </p:cNvCxnSpPr>
          <p:nvPr/>
        </p:nvCxnSpPr>
        <p:spPr>
          <a:xfrm flipV="1">
            <a:off x="2303748" y="3861048"/>
            <a:ext cx="216024" cy="93610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9" idx="6"/>
            <a:endCxn id="8" idx="2"/>
          </p:cNvCxnSpPr>
          <p:nvPr/>
        </p:nvCxnSpPr>
        <p:spPr>
          <a:xfrm>
            <a:off x="1475656" y="5085184"/>
            <a:ext cx="5040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6" idx="4"/>
          </p:cNvCxnSpPr>
          <p:nvPr/>
        </p:nvCxnSpPr>
        <p:spPr>
          <a:xfrm flipH="1">
            <a:off x="1259632" y="2924944"/>
            <a:ext cx="396044" cy="18722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6" idx="4"/>
            <a:endCxn id="8" idx="1"/>
          </p:cNvCxnSpPr>
          <p:nvPr/>
        </p:nvCxnSpPr>
        <p:spPr>
          <a:xfrm>
            <a:off x="1655676" y="2924944"/>
            <a:ext cx="418944" cy="195657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6" idx="3"/>
            <a:endCxn id="10" idx="7"/>
          </p:cNvCxnSpPr>
          <p:nvPr/>
        </p:nvCxnSpPr>
        <p:spPr>
          <a:xfrm flipH="1">
            <a:off x="948700" y="2840581"/>
            <a:ext cx="477848" cy="60077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9939" name="Object 3"/>
          <p:cNvGraphicFramePr>
            <a:graphicFrameLocks noChangeAspect="1"/>
          </p:cNvGraphicFramePr>
          <p:nvPr/>
        </p:nvGraphicFramePr>
        <p:xfrm>
          <a:off x="3491879" y="2378235"/>
          <a:ext cx="3930239" cy="2778957"/>
        </p:xfrm>
        <a:graphic>
          <a:graphicData uri="http://schemas.openxmlformats.org/presentationml/2006/ole">
            <mc:AlternateContent xmlns:mc="http://schemas.openxmlformats.org/markup-compatibility/2006">
              <mc:Choice xmlns:v="urn:schemas-microsoft-com:vml" Requires="v">
                <p:oleObj spid="_x0000_s39942" name="Формула" r:id="rId3" imgW="1892300" imgH="1333500" progId="Equation.3">
                  <p:embed/>
                </p:oleObj>
              </mc:Choice>
              <mc:Fallback>
                <p:oleObj name="Формула" r:id="rId3" imgW="1892300" imgH="13335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79" y="2378235"/>
                        <a:ext cx="3930239" cy="27789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9941" name="Object 5"/>
          <p:cNvGraphicFramePr>
            <a:graphicFrameLocks noChangeAspect="1"/>
          </p:cNvGraphicFramePr>
          <p:nvPr/>
        </p:nvGraphicFramePr>
        <p:xfrm>
          <a:off x="467544" y="5733256"/>
          <a:ext cx="6984776" cy="504056"/>
        </p:xfrm>
        <a:graphic>
          <a:graphicData uri="http://schemas.openxmlformats.org/presentationml/2006/ole">
            <mc:AlternateContent xmlns:mc="http://schemas.openxmlformats.org/markup-compatibility/2006">
              <mc:Choice xmlns:v="urn:schemas-microsoft-com:vml" Requires="v">
                <p:oleObj spid="_x0000_s39943" name="Формула" r:id="rId5" imgW="3975100" imgH="228600" progId="Equation.3">
                  <p:embed/>
                </p:oleObj>
              </mc:Choice>
              <mc:Fallback>
                <p:oleObj name="Формула" r:id="rId5" imgW="3975100" imgH="2286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5733256"/>
                        <a:ext cx="698477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320040"/>
            <a:ext cx="7704856" cy="948720"/>
          </a:xfrm>
          <a:ln w="76200">
            <a:solidFill>
              <a:srgbClr val="C00000"/>
            </a:solidFill>
          </a:ln>
        </p:spPr>
        <p:txBody>
          <a:bodyPr/>
          <a:lstStyle/>
          <a:p>
            <a:pPr algn="ctr"/>
            <a:r>
              <a:rPr lang="ru-RU" dirty="0" smtClean="0"/>
              <a:t>Маршруты на графах</a:t>
            </a:r>
            <a:endParaRPr lang="ru-RU" dirty="0"/>
          </a:p>
        </p:txBody>
      </p:sp>
      <p:sp>
        <p:nvSpPr>
          <p:cNvPr id="3" name="Содержимое 2"/>
          <p:cNvSpPr>
            <a:spLocks noGrp="1"/>
          </p:cNvSpPr>
          <p:nvPr>
            <p:ph idx="1"/>
          </p:nvPr>
        </p:nvSpPr>
        <p:spPr>
          <a:xfrm>
            <a:off x="251520" y="1609416"/>
            <a:ext cx="7704856" cy="4846320"/>
          </a:xfrm>
          <a:ln w="76200">
            <a:solidFill>
              <a:srgbClr val="C00000"/>
            </a:solidFill>
          </a:ln>
        </p:spPr>
        <p:txBody>
          <a:bodyPr/>
          <a:lstStyle/>
          <a:p>
            <a:pPr>
              <a:buNone/>
            </a:pPr>
            <a:r>
              <a:rPr lang="ru-RU" b="1" dirty="0" smtClean="0"/>
              <a:t>   Маршрут</a:t>
            </a:r>
            <a:r>
              <a:rPr lang="ru-RU" dirty="0" smtClean="0"/>
              <a:t> в неориентированном  графе  между вершинами      и       – это последовательность вершин и ребер, обозначаемая символом вида</a:t>
            </a:r>
          </a:p>
          <a:p>
            <a:pPr>
              <a:buNone/>
            </a:pPr>
            <a:endParaRPr lang="ru-RU" dirty="0" smtClean="0"/>
          </a:p>
          <a:p>
            <a:pPr>
              <a:buNone/>
            </a:pPr>
            <a:r>
              <a:rPr lang="ru-RU" dirty="0" smtClean="0"/>
              <a:t>  где: </a:t>
            </a:r>
          </a:p>
          <a:p>
            <a:pPr>
              <a:buNone/>
            </a:pPr>
            <a:r>
              <a:rPr lang="ru-RU" dirty="0" smtClean="0"/>
              <a:t>   Если среди вершин  и ребер  маршрута отсутствуют повторы, то маршрут называется </a:t>
            </a:r>
            <a:r>
              <a:rPr lang="ru-RU" b="1" dirty="0" smtClean="0"/>
              <a:t>простым, </a:t>
            </a:r>
            <a:r>
              <a:rPr lang="ru-RU" dirty="0" smtClean="0"/>
              <a:t>в противном случае -</a:t>
            </a:r>
            <a:r>
              <a:rPr lang="ru-RU" b="1" dirty="0" smtClean="0"/>
              <a:t> сложным</a:t>
            </a:r>
            <a:r>
              <a:rPr lang="ru-RU" dirty="0" smtClean="0"/>
              <a:t>.</a:t>
            </a:r>
            <a:endParaRPr lang="ru-RU" dirty="0"/>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1985" name="Object 1"/>
          <p:cNvGraphicFramePr>
            <a:graphicFrameLocks noChangeAspect="1"/>
          </p:cNvGraphicFramePr>
          <p:nvPr/>
        </p:nvGraphicFramePr>
        <p:xfrm>
          <a:off x="3571868" y="2000240"/>
          <a:ext cx="360040" cy="517558"/>
        </p:xfrm>
        <a:graphic>
          <a:graphicData uri="http://schemas.openxmlformats.org/presentationml/2006/ole">
            <mc:AlternateContent xmlns:mc="http://schemas.openxmlformats.org/markup-compatibility/2006">
              <mc:Choice xmlns:v="urn:schemas-microsoft-com:vml" Requires="v">
                <p:oleObj spid="_x0000_s41992" name="Формула" r:id="rId3" imgW="152268" imgH="215713" progId="Equation.3">
                  <p:embed/>
                </p:oleObj>
              </mc:Choice>
              <mc:Fallback>
                <p:oleObj name="Формула" r:id="rId3" imgW="152268" imgH="215713"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2000240"/>
                        <a:ext cx="360040" cy="517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1987" name="Object 3"/>
          <p:cNvGraphicFramePr>
            <a:graphicFrameLocks noChangeAspect="1"/>
          </p:cNvGraphicFramePr>
          <p:nvPr/>
        </p:nvGraphicFramePr>
        <p:xfrm>
          <a:off x="4572000" y="1988840"/>
          <a:ext cx="432048" cy="545744"/>
        </p:xfrm>
        <a:graphic>
          <a:graphicData uri="http://schemas.openxmlformats.org/presentationml/2006/ole">
            <mc:AlternateContent xmlns:mc="http://schemas.openxmlformats.org/markup-compatibility/2006">
              <mc:Choice xmlns:v="urn:schemas-microsoft-com:vml" Requires="v">
                <p:oleObj spid="_x0000_s41993" name="Формула" r:id="rId5" imgW="177646" imgH="228402" progId="Equation.3">
                  <p:embed/>
                </p:oleObj>
              </mc:Choice>
              <mc:Fallback>
                <p:oleObj name="Формула" r:id="rId5" imgW="177646" imgH="22840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988840"/>
                        <a:ext cx="432048" cy="545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1989" name="Object 5"/>
          <p:cNvGraphicFramePr>
            <a:graphicFrameLocks noChangeAspect="1"/>
          </p:cNvGraphicFramePr>
          <p:nvPr/>
        </p:nvGraphicFramePr>
        <p:xfrm>
          <a:off x="611560" y="3356992"/>
          <a:ext cx="7272808" cy="446413"/>
        </p:xfrm>
        <a:graphic>
          <a:graphicData uri="http://schemas.openxmlformats.org/presentationml/2006/ole">
            <mc:AlternateContent xmlns:mc="http://schemas.openxmlformats.org/markup-compatibility/2006">
              <mc:Choice xmlns:v="urn:schemas-microsoft-com:vml" Requires="v">
                <p:oleObj spid="_x0000_s41994" name="Формула" r:id="rId7" imgW="3721100" imgH="228600" progId="Equation.3">
                  <p:embed/>
                </p:oleObj>
              </mc:Choice>
              <mc:Fallback>
                <p:oleObj name="Формула" r:id="rId7" imgW="37211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3356992"/>
                        <a:ext cx="7272808" cy="44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1991" name="Object 7"/>
          <p:cNvGraphicFramePr>
            <a:graphicFrameLocks noChangeAspect="1"/>
          </p:cNvGraphicFramePr>
          <p:nvPr/>
        </p:nvGraphicFramePr>
        <p:xfrm>
          <a:off x="1547664" y="3789040"/>
          <a:ext cx="5760641" cy="473477"/>
        </p:xfrm>
        <a:graphic>
          <a:graphicData uri="http://schemas.openxmlformats.org/presentationml/2006/ole">
            <mc:AlternateContent xmlns:mc="http://schemas.openxmlformats.org/markup-compatibility/2006">
              <mc:Choice xmlns:v="urn:schemas-microsoft-com:vml" Requires="v">
                <p:oleObj spid="_x0000_s41995" name="Формула" r:id="rId9" imgW="2781300" imgH="228600" progId="Equation.3">
                  <p:embed/>
                </p:oleObj>
              </mc:Choice>
              <mc:Fallback>
                <p:oleObj name="Формула" r:id="rId9" imgW="2781300" imgH="2286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3789040"/>
                        <a:ext cx="5760641" cy="473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rgbClr val="C00000"/>
            </a:solidFill>
          </a:ln>
        </p:spPr>
        <p:txBody>
          <a:bodyPr/>
          <a:lstStyle/>
          <a:p>
            <a:pPr algn="ctr"/>
            <a:r>
              <a:rPr lang="ru-RU" dirty="0" smtClean="0"/>
              <a:t>Связность графа</a:t>
            </a:r>
            <a:endParaRPr lang="ru-RU" dirty="0"/>
          </a:p>
        </p:txBody>
      </p:sp>
      <p:sp>
        <p:nvSpPr>
          <p:cNvPr id="3" name="Содержимое 2"/>
          <p:cNvSpPr>
            <a:spLocks noGrp="1"/>
          </p:cNvSpPr>
          <p:nvPr>
            <p:ph idx="1"/>
          </p:nvPr>
        </p:nvSpPr>
        <p:spPr>
          <a:ln w="76200">
            <a:solidFill>
              <a:srgbClr val="C00000"/>
            </a:solidFill>
          </a:ln>
        </p:spPr>
        <p:txBody>
          <a:bodyPr>
            <a:normAutofit lnSpcReduction="10000"/>
          </a:bodyPr>
          <a:lstStyle/>
          <a:p>
            <a:r>
              <a:rPr lang="ru-RU" dirty="0" smtClean="0"/>
              <a:t>Вершины           в приведенных выше обозначениях называются </a:t>
            </a:r>
            <a:r>
              <a:rPr lang="ru-RU" b="1" dirty="0" smtClean="0"/>
              <a:t>концами</a:t>
            </a:r>
            <a:r>
              <a:rPr lang="ru-RU" dirty="0" smtClean="0"/>
              <a:t> маршрута и </a:t>
            </a:r>
            <a:r>
              <a:rPr lang="ru-RU" b="1" dirty="0" smtClean="0"/>
              <a:t>связанными</a:t>
            </a:r>
            <a:r>
              <a:rPr lang="ru-RU" dirty="0" smtClean="0"/>
              <a:t> или </a:t>
            </a:r>
            <a:r>
              <a:rPr lang="ru-RU" b="1" dirty="0" smtClean="0"/>
              <a:t>соединенными маршрутом</a:t>
            </a:r>
            <a:r>
              <a:rPr lang="ru-RU" dirty="0" smtClean="0"/>
              <a:t> </a:t>
            </a:r>
            <a:r>
              <a:rPr lang="en-US" i="1" dirty="0" smtClean="0"/>
              <a:t>L</a:t>
            </a:r>
            <a:r>
              <a:rPr lang="ru-RU" i="1" dirty="0" smtClean="0"/>
              <a:t>(1,</a:t>
            </a:r>
            <a:r>
              <a:rPr lang="en-US" i="1" dirty="0" smtClean="0"/>
              <a:t>n</a:t>
            </a:r>
            <a:r>
              <a:rPr lang="ru-RU" i="1" dirty="0" smtClean="0"/>
              <a:t>)</a:t>
            </a:r>
            <a:r>
              <a:rPr lang="ru-RU" dirty="0" smtClean="0"/>
              <a:t>. Граф, в котором связанны любые две вершины, называется </a:t>
            </a:r>
            <a:r>
              <a:rPr lang="ru-RU" b="1" dirty="0" smtClean="0"/>
              <a:t>связным</a:t>
            </a:r>
            <a:r>
              <a:rPr lang="ru-RU" dirty="0" smtClean="0"/>
              <a:t>. </a:t>
            </a:r>
          </a:p>
          <a:p>
            <a:r>
              <a:rPr lang="ru-RU" dirty="0" smtClean="0"/>
              <a:t>Маршрут, в котором совпадают концевые вершины, называется </a:t>
            </a:r>
            <a:r>
              <a:rPr lang="ru-RU" b="1" dirty="0" smtClean="0"/>
              <a:t>циклом</a:t>
            </a:r>
            <a:r>
              <a:rPr lang="ru-RU" dirty="0" smtClean="0"/>
              <a:t>, а цикл, в котором нет повторяющихся вершин, кроме концевых, называется </a:t>
            </a:r>
            <a:r>
              <a:rPr lang="ru-RU" b="1" dirty="0" smtClean="0"/>
              <a:t>простым</a:t>
            </a:r>
            <a:r>
              <a:rPr lang="ru-RU" dirty="0" smtClean="0"/>
              <a:t>. Легко убедиться, что степени всех вершин связного графа </a:t>
            </a:r>
            <a:r>
              <a:rPr lang="en-US" dirty="0" smtClean="0"/>
              <a:t>G</a:t>
            </a:r>
            <a:r>
              <a:rPr lang="ru-RU" dirty="0" smtClean="0"/>
              <a:t>(</a:t>
            </a:r>
            <a:r>
              <a:rPr lang="en-US" dirty="0" smtClean="0"/>
              <a:t>X</a:t>
            </a:r>
            <a:r>
              <a:rPr lang="ru-RU" dirty="0" smtClean="0"/>
              <a:t>,</a:t>
            </a:r>
            <a:r>
              <a:rPr lang="en-US" dirty="0" smtClean="0"/>
              <a:t>U</a:t>
            </a:r>
            <a:r>
              <a:rPr lang="ru-RU" dirty="0" smtClean="0"/>
              <a:t>), состоящего из одного простого цикла, равны двум.</a:t>
            </a:r>
          </a:p>
          <a:p>
            <a:endParaRPr lang="ru-RU" dirty="0"/>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3009" name="Object 1"/>
          <p:cNvGraphicFramePr>
            <a:graphicFrameLocks noChangeAspect="1"/>
          </p:cNvGraphicFramePr>
          <p:nvPr/>
        </p:nvGraphicFramePr>
        <p:xfrm>
          <a:off x="2339752" y="1622057"/>
          <a:ext cx="864096" cy="505812"/>
        </p:xfrm>
        <a:graphic>
          <a:graphicData uri="http://schemas.openxmlformats.org/presentationml/2006/ole">
            <mc:AlternateContent xmlns:mc="http://schemas.openxmlformats.org/markup-compatibility/2006">
              <mc:Choice xmlns:v="urn:schemas-microsoft-com:vml" Requires="v">
                <p:oleObj spid="_x0000_s43010" name="Формула" r:id="rId3" imgW="393529" imgH="228501" progId="Equation.3">
                  <p:embed/>
                </p:oleObj>
              </mc:Choice>
              <mc:Fallback>
                <p:oleObj name="Формула" r:id="rId3" imgW="393529"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622057"/>
                        <a:ext cx="864096" cy="50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660688"/>
          </a:xfrm>
          <a:ln w="76200">
            <a:solidFill>
              <a:srgbClr val="C00000"/>
            </a:solidFill>
          </a:ln>
        </p:spPr>
        <p:txBody>
          <a:bodyPr/>
          <a:lstStyle/>
          <a:p>
            <a:pPr algn="ctr"/>
            <a:r>
              <a:rPr lang="ru-RU" dirty="0" smtClean="0"/>
              <a:t>Три операции на графах</a:t>
            </a:r>
            <a:endParaRPr lang="ru-RU" dirty="0"/>
          </a:p>
        </p:txBody>
      </p:sp>
      <p:sp>
        <p:nvSpPr>
          <p:cNvPr id="3" name="Содержимое 2"/>
          <p:cNvSpPr>
            <a:spLocks noGrp="1"/>
          </p:cNvSpPr>
          <p:nvPr>
            <p:ph idx="1"/>
          </p:nvPr>
        </p:nvSpPr>
        <p:spPr>
          <a:xfrm>
            <a:off x="457200" y="1609416"/>
            <a:ext cx="7499176" cy="4846320"/>
          </a:xfrm>
          <a:ln w="76200">
            <a:solidFill>
              <a:srgbClr val="C00000"/>
            </a:solidFill>
          </a:ln>
        </p:spPr>
        <p:txBody>
          <a:bodyPr>
            <a:normAutofit/>
          </a:bodyPr>
          <a:lstStyle/>
          <a:p>
            <a:pPr lvl="0"/>
            <a:r>
              <a:rPr lang="ru-RU" sz="5400" dirty="0" smtClean="0"/>
              <a:t>«</a:t>
            </a:r>
            <a:r>
              <a:rPr lang="ru-RU" sz="5400" b="1" dirty="0" smtClean="0"/>
              <a:t>Стягивание» ребра. </a:t>
            </a:r>
          </a:p>
          <a:p>
            <a:pPr lvl="0"/>
            <a:r>
              <a:rPr lang="ru-RU" sz="5400" b="1" dirty="0" smtClean="0"/>
              <a:t>Удаление вершины</a:t>
            </a:r>
            <a:r>
              <a:rPr lang="ru-RU" sz="5400" b="1" i="1" dirty="0" smtClean="0"/>
              <a:t>.</a:t>
            </a:r>
            <a:r>
              <a:rPr lang="ru-RU" sz="5400" b="1" dirty="0" smtClean="0"/>
              <a:t> </a:t>
            </a:r>
          </a:p>
          <a:p>
            <a:pPr lvl="0"/>
            <a:r>
              <a:rPr lang="ru-RU" sz="5400" b="1" dirty="0" smtClean="0"/>
              <a:t>Удаление ребра</a:t>
            </a:r>
            <a:r>
              <a:rPr lang="ru-RU" sz="5400" b="1" i="1" dirty="0" smtClean="0"/>
              <a:t>.</a:t>
            </a:r>
            <a:r>
              <a:rPr lang="ru-RU" sz="5400" i="1" dirty="0" smtClean="0"/>
              <a:t> </a:t>
            </a:r>
            <a:r>
              <a:rPr lang="ru-RU" sz="5400" dirty="0" smtClean="0"/>
              <a:t> </a:t>
            </a:r>
            <a:endParaRPr lang="ru-RU" sz="5400"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rgbClr val="C00000"/>
            </a:solidFill>
          </a:ln>
        </p:spPr>
        <p:txBody>
          <a:bodyPr/>
          <a:lstStyle/>
          <a:p>
            <a:pPr algn="ctr"/>
            <a:r>
              <a:rPr lang="ru-RU" dirty="0" smtClean="0"/>
              <a:t>Деревья на графах</a:t>
            </a:r>
            <a:endParaRPr lang="ru-RU" dirty="0"/>
          </a:p>
        </p:txBody>
      </p:sp>
      <p:sp>
        <p:nvSpPr>
          <p:cNvPr id="3" name="Содержимое 2"/>
          <p:cNvSpPr>
            <a:spLocks noGrp="1"/>
          </p:cNvSpPr>
          <p:nvPr>
            <p:ph idx="1"/>
          </p:nvPr>
        </p:nvSpPr>
        <p:spPr>
          <a:ln w="76200">
            <a:solidFill>
              <a:srgbClr val="C00000"/>
            </a:solidFill>
          </a:ln>
        </p:spPr>
        <p:txBody>
          <a:bodyPr/>
          <a:lstStyle/>
          <a:p>
            <a:pPr>
              <a:buNone/>
            </a:pPr>
            <a:r>
              <a:rPr lang="ru-RU" dirty="0" smtClean="0"/>
              <a:t>   Одним из важнейших видов связных графов является </a:t>
            </a:r>
            <a:r>
              <a:rPr lang="ru-RU" b="1" dirty="0" smtClean="0"/>
              <a:t>дерево</a:t>
            </a:r>
            <a:r>
              <a:rPr lang="ru-RU" dirty="0" smtClean="0"/>
              <a:t> – это связный граф без циклов. Применительно к любому графу </a:t>
            </a:r>
            <a:r>
              <a:rPr lang="en-US" dirty="0" smtClean="0"/>
              <a:t>G</a:t>
            </a:r>
            <a:r>
              <a:rPr lang="ru-RU" dirty="0" smtClean="0"/>
              <a:t>(</a:t>
            </a:r>
            <a:r>
              <a:rPr lang="en-US" dirty="0" smtClean="0"/>
              <a:t>X</a:t>
            </a:r>
            <a:r>
              <a:rPr lang="ru-RU" dirty="0" smtClean="0"/>
              <a:t>,</a:t>
            </a:r>
            <a:r>
              <a:rPr lang="en-US" dirty="0" smtClean="0"/>
              <a:t>U</a:t>
            </a:r>
            <a:r>
              <a:rPr lang="ru-RU" dirty="0" smtClean="0"/>
              <a:t>) такого рода справедливо: </a:t>
            </a:r>
          </a:p>
          <a:p>
            <a:pPr lvl="0"/>
            <a:r>
              <a:rPr lang="en-US" dirty="0" smtClean="0"/>
              <a:t> </a:t>
            </a:r>
            <a:endParaRPr lang="ru-RU" dirty="0" smtClean="0"/>
          </a:p>
          <a:p>
            <a:pPr lvl="0"/>
            <a:r>
              <a:rPr lang="ru-RU" dirty="0" smtClean="0"/>
              <a:t>любые две вершины в дереве связаны единственным простым маршрутом. </a:t>
            </a:r>
          </a:p>
          <a:p>
            <a:endParaRPr lang="ru-RU" dirty="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5057" name="Object 1"/>
          <p:cNvGraphicFramePr>
            <a:graphicFrameLocks noChangeAspect="1"/>
          </p:cNvGraphicFramePr>
          <p:nvPr/>
        </p:nvGraphicFramePr>
        <p:xfrm>
          <a:off x="1043607" y="3284984"/>
          <a:ext cx="1744193" cy="560634"/>
        </p:xfrm>
        <a:graphic>
          <a:graphicData uri="http://schemas.openxmlformats.org/presentationml/2006/ole">
            <mc:AlternateContent xmlns:mc="http://schemas.openxmlformats.org/markup-compatibility/2006">
              <mc:Choice xmlns:v="urn:schemas-microsoft-com:vml" Requires="v">
                <p:oleObj spid="_x0000_s45058" name="Формула" r:id="rId3" imgW="799753" imgH="253890" progId="Equation.3">
                  <p:embed/>
                </p:oleObj>
              </mc:Choice>
              <mc:Fallback>
                <p:oleObj name="Формула" r:id="rId3" imgW="799753" imgH="25389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7" y="3284984"/>
                        <a:ext cx="1744193" cy="5606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660688"/>
          </a:xfrm>
          <a:ln w="76200">
            <a:solidFill>
              <a:srgbClr val="C00000"/>
            </a:solidFill>
          </a:ln>
        </p:spPr>
        <p:txBody>
          <a:bodyPr/>
          <a:lstStyle/>
          <a:p>
            <a:pPr algn="ctr"/>
            <a:r>
              <a:rPr lang="ru-RU" dirty="0" err="1" smtClean="0"/>
              <a:t>Эйлеровы</a:t>
            </a:r>
            <a:r>
              <a:rPr lang="ru-RU" dirty="0" smtClean="0"/>
              <a:t> циклы</a:t>
            </a:r>
            <a:endParaRPr lang="ru-RU" dirty="0"/>
          </a:p>
        </p:txBody>
      </p:sp>
      <p:sp>
        <p:nvSpPr>
          <p:cNvPr id="3" name="Содержимое 2"/>
          <p:cNvSpPr>
            <a:spLocks noGrp="1"/>
          </p:cNvSpPr>
          <p:nvPr>
            <p:ph idx="1"/>
          </p:nvPr>
        </p:nvSpPr>
        <p:spPr>
          <a:ln w="76200">
            <a:solidFill>
              <a:srgbClr val="C00000"/>
            </a:solidFill>
          </a:ln>
        </p:spPr>
        <p:txBody>
          <a:bodyPr>
            <a:normAutofit fontScale="92500" lnSpcReduction="20000"/>
          </a:bodyPr>
          <a:lstStyle/>
          <a:p>
            <a:r>
              <a:rPr lang="ru-RU" b="1" dirty="0" err="1" smtClean="0"/>
              <a:t>Эйлеровым</a:t>
            </a:r>
            <a:r>
              <a:rPr lang="ru-RU" b="1" dirty="0" smtClean="0"/>
              <a:t> циклом</a:t>
            </a:r>
            <a:r>
              <a:rPr lang="ru-RU" dirty="0" smtClean="0"/>
              <a:t> в графе называется цикл, который содержит все ребра и все вершины этого графа, причем ребра в </a:t>
            </a:r>
            <a:r>
              <a:rPr lang="ru-RU" dirty="0" err="1" smtClean="0"/>
              <a:t>эйлеровом</a:t>
            </a:r>
            <a:r>
              <a:rPr lang="ru-RU" dirty="0" smtClean="0"/>
              <a:t> цикле не повторяются. Иными словами, при наличии </a:t>
            </a:r>
            <a:r>
              <a:rPr lang="ru-RU" dirty="0" err="1" smtClean="0"/>
              <a:t>эйлерова</a:t>
            </a:r>
            <a:r>
              <a:rPr lang="ru-RU" dirty="0" smtClean="0"/>
              <a:t> цикла в графе этот граф можно обойти по всем ребрам, пройдя каждое ребро только один раз. Граф, обладающий </a:t>
            </a:r>
            <a:r>
              <a:rPr lang="ru-RU" dirty="0" err="1" smtClean="0"/>
              <a:t>эйлеровым</a:t>
            </a:r>
            <a:r>
              <a:rPr lang="ru-RU" dirty="0" smtClean="0"/>
              <a:t> циклом, сам называется </a:t>
            </a:r>
            <a:r>
              <a:rPr lang="ru-RU" b="1" dirty="0" err="1" smtClean="0"/>
              <a:t>эйлеровым</a:t>
            </a:r>
            <a:r>
              <a:rPr lang="ru-RU" dirty="0" smtClean="0"/>
              <a:t> </a:t>
            </a:r>
            <a:r>
              <a:rPr lang="ru-RU" b="1" dirty="0" smtClean="0"/>
              <a:t>графом</a:t>
            </a:r>
            <a:r>
              <a:rPr lang="ru-RU" dirty="0" smtClean="0"/>
              <a:t>. </a:t>
            </a:r>
            <a:r>
              <a:rPr lang="ru-RU" dirty="0" err="1" smtClean="0"/>
              <a:t>Эйлеровы</a:t>
            </a:r>
            <a:r>
              <a:rPr lang="ru-RU" dirty="0" smtClean="0"/>
              <a:t> графы полностью описываются следующей теоремой, доказанной Эйлером:	</a:t>
            </a:r>
          </a:p>
          <a:p>
            <a:r>
              <a:rPr lang="ru-RU" dirty="0" smtClean="0"/>
              <a:t>Теорема Эйлера: граф является </a:t>
            </a:r>
            <a:r>
              <a:rPr lang="ru-RU" dirty="0" err="1" smtClean="0"/>
              <a:t>эйлеровым</a:t>
            </a:r>
            <a:r>
              <a:rPr lang="ru-RU" dirty="0" smtClean="0"/>
              <a:t> тогда и только тогда, когда:</a:t>
            </a:r>
          </a:p>
          <a:p>
            <a:pPr lvl="0"/>
            <a:r>
              <a:rPr lang="ru-RU" dirty="0" smtClean="0"/>
              <a:t>он связен,</a:t>
            </a:r>
          </a:p>
          <a:p>
            <a:pPr lvl="0"/>
            <a:r>
              <a:rPr lang="ru-RU" dirty="0" smtClean="0"/>
              <a:t> все его локальные степени четны.</a:t>
            </a:r>
          </a:p>
          <a:p>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normAutofit fontScale="90000"/>
          </a:bodyPr>
          <a:lstStyle/>
          <a:p>
            <a:r>
              <a:rPr lang="ru-RU" dirty="0" smtClean="0"/>
              <a:t>Элементы теории множеств</a:t>
            </a:r>
            <a:endParaRPr lang="ru-RU" dirty="0"/>
          </a:p>
        </p:txBody>
      </p:sp>
      <p:sp>
        <p:nvSpPr>
          <p:cNvPr id="3" name="Содержимое 2"/>
          <p:cNvSpPr>
            <a:spLocks noGrp="1"/>
          </p:cNvSpPr>
          <p:nvPr>
            <p:ph idx="1"/>
          </p:nvPr>
        </p:nvSpPr>
        <p:spPr>
          <a:ln w="76200">
            <a:solidFill>
              <a:schemeClr val="accent1"/>
            </a:solidFill>
          </a:ln>
        </p:spPr>
        <p:txBody>
          <a:bodyPr/>
          <a:lstStyle/>
          <a:p>
            <a:r>
              <a:rPr lang="ru-RU" dirty="0" smtClean="0"/>
              <a:t>Множество состоит из элементов, если </a:t>
            </a:r>
            <a:r>
              <a:rPr lang="en-US" i="1" dirty="0" smtClean="0"/>
              <a:t>a </a:t>
            </a:r>
            <a:r>
              <a:rPr lang="ru-RU" dirty="0" smtClean="0"/>
              <a:t>является</a:t>
            </a:r>
            <a:r>
              <a:rPr lang="ru-RU" i="1" dirty="0" smtClean="0"/>
              <a:t> </a:t>
            </a:r>
            <a:r>
              <a:rPr lang="ru-RU" dirty="0" smtClean="0"/>
              <a:t>элементом множества </a:t>
            </a:r>
            <a:r>
              <a:rPr lang="en-US" i="1" dirty="0" smtClean="0"/>
              <a:t>A</a:t>
            </a:r>
            <a:r>
              <a:rPr lang="ru-RU" i="1" dirty="0" smtClean="0"/>
              <a:t>,</a:t>
            </a:r>
            <a:r>
              <a:rPr lang="ru-RU" dirty="0" smtClean="0"/>
              <a:t> то пишут          , а если же </a:t>
            </a:r>
            <a:r>
              <a:rPr lang="en-US" i="1" dirty="0" smtClean="0"/>
              <a:t>a</a:t>
            </a:r>
            <a:r>
              <a:rPr lang="ru-RU" dirty="0" smtClean="0"/>
              <a:t> не является элементом множества </a:t>
            </a:r>
            <a:r>
              <a:rPr lang="en-US" i="1" dirty="0" smtClean="0"/>
              <a:t>A</a:t>
            </a:r>
            <a:r>
              <a:rPr lang="ru-RU" dirty="0" smtClean="0"/>
              <a:t>, то пишут         . Символ </a:t>
            </a:r>
            <a:r>
              <a:rPr lang="en-US" dirty="0" smtClean="0"/>
              <a:t>A = {</a:t>
            </a:r>
            <a:r>
              <a:rPr lang="en-US" dirty="0" err="1" smtClean="0"/>
              <a:t>a,b,c</a:t>
            </a:r>
            <a:r>
              <a:rPr lang="en-US" dirty="0" smtClean="0"/>
              <a:t>,…}</a:t>
            </a:r>
            <a:r>
              <a:rPr lang="ru-RU" dirty="0" smtClean="0"/>
              <a:t> означает, что множество </a:t>
            </a:r>
            <a:r>
              <a:rPr lang="en-US" i="1" dirty="0" smtClean="0"/>
              <a:t>A</a:t>
            </a:r>
            <a:r>
              <a:rPr lang="ru-RU" dirty="0" smtClean="0"/>
              <a:t> состоит из элементов </a:t>
            </a:r>
            <a:r>
              <a:rPr lang="en-US" dirty="0" smtClean="0"/>
              <a:t>a, b, c,..</a:t>
            </a:r>
            <a:r>
              <a:rPr lang="ru-RU" dirty="0" smtClean="0"/>
              <a:t>. Символом</a:t>
            </a:r>
            <a:r>
              <a:rPr lang="ru-RU" i="1" dirty="0" smtClean="0"/>
              <a:t> </a:t>
            </a:r>
            <a:r>
              <a:rPr lang="ru-RU" dirty="0" smtClean="0"/>
              <a:t>|</a:t>
            </a:r>
            <a:r>
              <a:rPr lang="en-US" i="1" dirty="0" smtClean="0"/>
              <a:t>A</a:t>
            </a:r>
            <a:r>
              <a:rPr lang="ru-RU" dirty="0" smtClean="0"/>
              <a:t>| обозначается мощность множества А, т.е.  количество элементов этого множества. Далее везде полагается, что все рассматриваемые множества конечны, т.е. что          .</a:t>
            </a:r>
          </a:p>
          <a:p>
            <a:endParaRPr lang="ru-RU"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25" name="Object 1"/>
          <p:cNvGraphicFramePr>
            <a:graphicFrameLocks noChangeAspect="1"/>
          </p:cNvGraphicFramePr>
          <p:nvPr/>
        </p:nvGraphicFramePr>
        <p:xfrm>
          <a:off x="3635896" y="5661248"/>
          <a:ext cx="864096" cy="361350"/>
        </p:xfrm>
        <a:graphic>
          <a:graphicData uri="http://schemas.openxmlformats.org/presentationml/2006/ole">
            <mc:AlternateContent xmlns:mc="http://schemas.openxmlformats.org/markup-compatibility/2006">
              <mc:Choice xmlns:v="urn:schemas-microsoft-com:vml" Requires="v">
                <p:oleObj spid="_x0000_s1030" name="Формула" r:id="rId3" imgW="520474" imgH="215806" progId="Equation.3">
                  <p:embed/>
                </p:oleObj>
              </mc:Choice>
              <mc:Fallback>
                <p:oleObj name="Формула" r:id="rId3" imgW="520474" imgH="215806"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5661248"/>
                        <a:ext cx="864096" cy="36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27" name="Object 3"/>
          <p:cNvGraphicFramePr>
            <a:graphicFrameLocks noChangeAspect="1"/>
          </p:cNvGraphicFramePr>
          <p:nvPr/>
        </p:nvGraphicFramePr>
        <p:xfrm>
          <a:off x="1907704" y="2492896"/>
          <a:ext cx="852726" cy="360040"/>
        </p:xfrm>
        <a:graphic>
          <a:graphicData uri="http://schemas.openxmlformats.org/presentationml/2006/ole">
            <mc:AlternateContent xmlns:mc="http://schemas.openxmlformats.org/markup-compatibility/2006">
              <mc:Choice xmlns:v="urn:schemas-microsoft-com:vml" Requires="v">
                <p:oleObj spid="_x0000_s1031" name="Формула" r:id="rId5" imgW="431425" imgH="177646" progId="Equation.3">
                  <p:embed/>
                </p:oleObj>
              </mc:Choice>
              <mc:Fallback>
                <p:oleObj name="Формула" r:id="rId5" imgW="431425" imgH="17764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492896"/>
                        <a:ext cx="85272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29" name="Object 5"/>
          <p:cNvGraphicFramePr>
            <a:graphicFrameLocks noChangeAspect="1"/>
          </p:cNvGraphicFramePr>
          <p:nvPr/>
        </p:nvGraphicFramePr>
        <p:xfrm>
          <a:off x="6228184" y="2852936"/>
          <a:ext cx="810090" cy="360040"/>
        </p:xfrm>
        <a:graphic>
          <a:graphicData uri="http://schemas.openxmlformats.org/presentationml/2006/ole">
            <mc:AlternateContent xmlns:mc="http://schemas.openxmlformats.org/markup-compatibility/2006">
              <mc:Choice xmlns:v="urn:schemas-microsoft-com:vml" Requires="v">
                <p:oleObj spid="_x0000_s1032" name="Формула" r:id="rId7" imgW="431613" imgH="190417" progId="Equation.3">
                  <p:embed/>
                </p:oleObj>
              </mc:Choice>
              <mc:Fallback>
                <p:oleObj name="Формула" r:id="rId7" imgW="431613" imgH="190417"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8184" y="2852936"/>
                        <a:ext cx="81009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320040"/>
            <a:ext cx="7500990" cy="732696"/>
          </a:xfrm>
          <a:ln w="76200">
            <a:solidFill>
              <a:schemeClr val="accent1"/>
            </a:solidFill>
          </a:ln>
        </p:spPr>
        <p:txBody>
          <a:bodyPr/>
          <a:lstStyle/>
          <a:p>
            <a:pPr algn="ctr"/>
            <a:r>
              <a:rPr lang="ru-RU" dirty="0" smtClean="0"/>
              <a:t>Пример </a:t>
            </a:r>
            <a:r>
              <a:rPr lang="ru-RU" dirty="0" err="1" smtClean="0"/>
              <a:t>Эйлерова</a:t>
            </a:r>
            <a:r>
              <a:rPr lang="ru-RU" dirty="0" smtClean="0"/>
              <a:t> графа</a:t>
            </a:r>
            <a:endParaRPr lang="ru-RU" dirty="0"/>
          </a:p>
        </p:txBody>
      </p:sp>
      <p:sp>
        <p:nvSpPr>
          <p:cNvPr id="3" name="Содержимое 2"/>
          <p:cNvSpPr>
            <a:spLocks noGrp="1"/>
          </p:cNvSpPr>
          <p:nvPr>
            <p:ph idx="1"/>
          </p:nvPr>
        </p:nvSpPr>
        <p:spPr>
          <a:xfrm>
            <a:off x="179512" y="1609416"/>
            <a:ext cx="7704856" cy="4846320"/>
          </a:xfrm>
          <a:ln w="76200">
            <a:solidFill>
              <a:schemeClr val="accent1"/>
            </a:solidFill>
          </a:ln>
        </p:spPr>
        <p:txBody>
          <a:bodyPr/>
          <a:lstStyle/>
          <a:p>
            <a:pPr>
              <a:buNone/>
            </a:pPr>
            <a:r>
              <a:rPr lang="en-US" dirty="0" smtClean="0"/>
              <a:t>         </a:t>
            </a:r>
            <a:endParaRPr lang="ru-RU" dirty="0"/>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 name="Овал 5"/>
          <p:cNvSpPr/>
          <p:nvPr/>
        </p:nvSpPr>
        <p:spPr>
          <a:xfrm>
            <a:off x="3500430" y="2214554"/>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5572132" y="342900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8" name="Овал 7"/>
          <p:cNvSpPr/>
          <p:nvPr/>
        </p:nvSpPr>
        <p:spPr>
          <a:xfrm>
            <a:off x="4643438" y="521495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9" name="Овал 8"/>
          <p:cNvSpPr/>
          <p:nvPr/>
        </p:nvSpPr>
        <p:spPr>
          <a:xfrm>
            <a:off x="1714480" y="521495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0" name="Овал 9"/>
          <p:cNvSpPr/>
          <p:nvPr/>
        </p:nvSpPr>
        <p:spPr>
          <a:xfrm>
            <a:off x="1357290" y="3286124"/>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cxnSp>
        <p:nvCxnSpPr>
          <p:cNvPr id="12" name="Прямая соединительная линия 11"/>
          <p:cNvCxnSpPr>
            <a:stCxn id="6" idx="5"/>
            <a:endCxn id="7" idx="1"/>
          </p:cNvCxnSpPr>
          <p:nvPr/>
        </p:nvCxnSpPr>
        <p:spPr>
          <a:xfrm rot="16200000" flipH="1">
            <a:off x="4456763" y="2303086"/>
            <a:ext cx="807108" cy="161344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8" idx="0"/>
            <a:endCxn id="7" idx="4"/>
          </p:cNvCxnSpPr>
          <p:nvPr/>
        </p:nvCxnSpPr>
        <p:spPr>
          <a:xfrm rot="5400000" flipH="1" flipV="1">
            <a:off x="4826878" y="4145660"/>
            <a:ext cx="1209886" cy="92869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9" idx="6"/>
            <a:endCxn id="8" idx="2"/>
          </p:cNvCxnSpPr>
          <p:nvPr/>
        </p:nvCxnSpPr>
        <p:spPr>
          <a:xfrm>
            <a:off x="2362552" y="5502982"/>
            <a:ext cx="2280886" cy="15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6" idx="4"/>
          </p:cNvCxnSpPr>
          <p:nvPr/>
        </p:nvCxnSpPr>
        <p:spPr>
          <a:xfrm rot="5400000">
            <a:off x="1771621" y="3162105"/>
            <a:ext cx="2424332" cy="168135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6" idx="4"/>
            <a:endCxn id="8" idx="1"/>
          </p:cNvCxnSpPr>
          <p:nvPr/>
        </p:nvCxnSpPr>
        <p:spPr>
          <a:xfrm rot="16200000" flipH="1">
            <a:off x="3027059" y="3588025"/>
            <a:ext cx="2508695" cy="9138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6" idx="3"/>
            <a:endCxn id="10" idx="7"/>
          </p:cNvCxnSpPr>
          <p:nvPr/>
        </p:nvCxnSpPr>
        <p:spPr>
          <a:xfrm rot="5400000">
            <a:off x="2420780" y="2195929"/>
            <a:ext cx="664232" cy="16848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9" idx="0"/>
            <a:endCxn id="10" idx="4"/>
          </p:cNvCxnSpPr>
          <p:nvPr/>
        </p:nvCxnSpPr>
        <p:spPr>
          <a:xfrm rot="16200000" flipV="1">
            <a:off x="1183540" y="4359974"/>
            <a:ext cx="1352762" cy="35719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a:stCxn id="8" idx="1"/>
            <a:endCxn id="10" idx="5"/>
          </p:cNvCxnSpPr>
          <p:nvPr/>
        </p:nvCxnSpPr>
        <p:spPr>
          <a:xfrm rot="16200000" flipV="1">
            <a:off x="2563656" y="3124623"/>
            <a:ext cx="1521488" cy="282789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7" idx="2"/>
            <a:endCxn id="10" idx="6"/>
          </p:cNvCxnSpPr>
          <p:nvPr/>
        </p:nvCxnSpPr>
        <p:spPr>
          <a:xfrm rot="10800000">
            <a:off x="2005362" y="3574156"/>
            <a:ext cx="3566770" cy="14287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a:stCxn id="7" idx="3"/>
            <a:endCxn id="9" idx="7"/>
          </p:cNvCxnSpPr>
          <p:nvPr/>
        </p:nvCxnSpPr>
        <p:spPr>
          <a:xfrm rot="5400000">
            <a:off x="3278036" y="2910309"/>
            <a:ext cx="1378612" cy="339939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660688"/>
          </a:xfrm>
          <a:ln w="76200">
            <a:solidFill>
              <a:srgbClr val="C00000"/>
            </a:solidFill>
          </a:ln>
        </p:spPr>
        <p:txBody>
          <a:bodyPr/>
          <a:lstStyle/>
          <a:p>
            <a:pPr algn="ctr"/>
            <a:r>
              <a:rPr lang="ru-RU" dirty="0" smtClean="0"/>
              <a:t>Гамильтоновы графы</a:t>
            </a:r>
            <a:endParaRPr lang="ru-RU" dirty="0"/>
          </a:p>
        </p:txBody>
      </p:sp>
      <p:sp>
        <p:nvSpPr>
          <p:cNvPr id="3" name="Содержимое 2"/>
          <p:cNvSpPr>
            <a:spLocks noGrp="1"/>
          </p:cNvSpPr>
          <p:nvPr>
            <p:ph idx="1"/>
          </p:nvPr>
        </p:nvSpPr>
        <p:spPr>
          <a:ln w="76200">
            <a:solidFill>
              <a:srgbClr val="C00000"/>
            </a:solidFill>
          </a:ln>
        </p:spPr>
        <p:txBody>
          <a:bodyPr>
            <a:normAutofit fontScale="92500" lnSpcReduction="20000"/>
          </a:bodyPr>
          <a:lstStyle/>
          <a:p>
            <a:r>
              <a:rPr lang="ru-RU" dirty="0" smtClean="0"/>
              <a:t>Граф </a:t>
            </a:r>
            <a:r>
              <a:rPr lang="en-US" dirty="0" smtClean="0"/>
              <a:t>G</a:t>
            </a:r>
            <a:r>
              <a:rPr lang="ru-RU" dirty="0" smtClean="0"/>
              <a:t>(</a:t>
            </a:r>
            <a:r>
              <a:rPr lang="en-US" dirty="0" smtClean="0"/>
              <a:t>X</a:t>
            </a:r>
            <a:r>
              <a:rPr lang="ru-RU" dirty="0" smtClean="0"/>
              <a:t>,</a:t>
            </a:r>
            <a:r>
              <a:rPr lang="en-US" dirty="0" smtClean="0"/>
              <a:t>U</a:t>
            </a:r>
            <a:r>
              <a:rPr lang="ru-RU" dirty="0" smtClean="0"/>
              <a:t>) называется </a:t>
            </a:r>
            <a:r>
              <a:rPr lang="ru-RU" b="1" dirty="0" smtClean="0"/>
              <a:t>гамильтоновым,</a:t>
            </a:r>
            <a:r>
              <a:rPr lang="ru-RU" i="1" dirty="0" smtClean="0"/>
              <a:t> </a:t>
            </a:r>
            <a:r>
              <a:rPr lang="ru-RU" dirty="0" smtClean="0"/>
              <a:t>если в нем существует простой цикл, содержащий все вершины графа. Например, каждый полный граф – гамильтонов, потому что в нем проведены всевозможные ребра и, в частности, те, благодаря которым возможен обход по всем вершинам. Общих и легко осуществляемых действий, с помощью которых можно было бы достоверно выяснить, является ли данный граф гамильтоновым, не существует, однако, имеются достаточные условия, которые легко проверяются. Например, если степень каждой вершины графа </a:t>
            </a:r>
            <a:r>
              <a:rPr lang="en-US" dirty="0" smtClean="0"/>
              <a:t>G</a:t>
            </a:r>
            <a:r>
              <a:rPr lang="ru-RU" dirty="0" smtClean="0"/>
              <a:t>(</a:t>
            </a:r>
            <a:r>
              <a:rPr lang="en-US" dirty="0" smtClean="0"/>
              <a:t>X</a:t>
            </a:r>
            <a:r>
              <a:rPr lang="ru-RU" dirty="0" smtClean="0"/>
              <a:t>,</a:t>
            </a:r>
            <a:r>
              <a:rPr lang="en-US" dirty="0" smtClean="0"/>
              <a:t>U</a:t>
            </a:r>
            <a:r>
              <a:rPr lang="ru-RU" dirty="0" smtClean="0"/>
              <a:t>) не меньше величины 0,5∙I</a:t>
            </a:r>
            <a:r>
              <a:rPr lang="en-US" dirty="0" smtClean="0"/>
              <a:t>XI</a:t>
            </a:r>
            <a:r>
              <a:rPr lang="ru-RU" dirty="0" smtClean="0"/>
              <a:t>, то граф </a:t>
            </a:r>
            <a:r>
              <a:rPr lang="en-US" dirty="0" smtClean="0"/>
              <a:t>G</a:t>
            </a:r>
            <a:r>
              <a:rPr lang="ru-RU" dirty="0" smtClean="0"/>
              <a:t>(</a:t>
            </a:r>
            <a:r>
              <a:rPr lang="en-US" dirty="0" smtClean="0"/>
              <a:t>X</a:t>
            </a:r>
            <a:r>
              <a:rPr lang="ru-RU" dirty="0" smtClean="0"/>
              <a:t>,</a:t>
            </a:r>
            <a:r>
              <a:rPr lang="en-US" dirty="0" smtClean="0"/>
              <a:t>U</a:t>
            </a:r>
            <a:r>
              <a:rPr lang="ru-RU" dirty="0" smtClean="0"/>
              <a:t>) является гамильтоновым (условие Дирака).</a:t>
            </a: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320040"/>
            <a:ext cx="7500990" cy="732696"/>
          </a:xfrm>
          <a:ln w="76200">
            <a:solidFill>
              <a:schemeClr val="accent1"/>
            </a:solidFill>
          </a:ln>
        </p:spPr>
        <p:txBody>
          <a:bodyPr>
            <a:normAutofit fontScale="90000"/>
          </a:bodyPr>
          <a:lstStyle/>
          <a:p>
            <a:pPr algn="ctr"/>
            <a:r>
              <a:rPr lang="ru-RU" dirty="0" smtClean="0"/>
              <a:t>Примеры гамильтонова графа</a:t>
            </a:r>
            <a:endParaRPr lang="ru-RU" dirty="0"/>
          </a:p>
        </p:txBody>
      </p:sp>
      <p:sp>
        <p:nvSpPr>
          <p:cNvPr id="3" name="Содержимое 2"/>
          <p:cNvSpPr>
            <a:spLocks noGrp="1"/>
          </p:cNvSpPr>
          <p:nvPr>
            <p:ph idx="1"/>
          </p:nvPr>
        </p:nvSpPr>
        <p:spPr>
          <a:xfrm>
            <a:off x="179512" y="1609416"/>
            <a:ext cx="7704856" cy="4846320"/>
          </a:xfrm>
          <a:ln w="76200">
            <a:solidFill>
              <a:schemeClr val="accent1"/>
            </a:solidFill>
          </a:ln>
        </p:spPr>
        <p:txBody>
          <a:bodyPr/>
          <a:lstStyle/>
          <a:p>
            <a:pPr>
              <a:buNone/>
            </a:pPr>
            <a:r>
              <a:rPr lang="en-US" dirty="0" smtClean="0"/>
              <a:t>         </a:t>
            </a:r>
            <a:endParaRPr lang="ru-RU" dirty="0"/>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 name="Овал 5"/>
          <p:cNvSpPr/>
          <p:nvPr/>
        </p:nvSpPr>
        <p:spPr>
          <a:xfrm>
            <a:off x="2285984" y="228599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4000496" y="321468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8" name="Овал 7"/>
          <p:cNvSpPr/>
          <p:nvPr/>
        </p:nvSpPr>
        <p:spPr>
          <a:xfrm>
            <a:off x="3571868" y="521495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9" name="Овал 8"/>
          <p:cNvSpPr/>
          <p:nvPr/>
        </p:nvSpPr>
        <p:spPr>
          <a:xfrm>
            <a:off x="1214414" y="521495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0" name="Овал 9"/>
          <p:cNvSpPr/>
          <p:nvPr/>
        </p:nvSpPr>
        <p:spPr>
          <a:xfrm>
            <a:off x="642910" y="321468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cxnSp>
        <p:nvCxnSpPr>
          <p:cNvPr id="12" name="Прямая соединительная линия 11"/>
          <p:cNvCxnSpPr>
            <a:stCxn id="6" idx="5"/>
            <a:endCxn id="7" idx="1"/>
          </p:cNvCxnSpPr>
          <p:nvPr/>
        </p:nvCxnSpPr>
        <p:spPr>
          <a:xfrm rot="16200000" flipH="1">
            <a:off x="3206598" y="2410243"/>
            <a:ext cx="521356" cy="12562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8" idx="0"/>
            <a:endCxn id="7" idx="4"/>
          </p:cNvCxnSpPr>
          <p:nvPr/>
        </p:nvCxnSpPr>
        <p:spPr>
          <a:xfrm rot="5400000" flipH="1" flipV="1">
            <a:off x="3398118" y="4288536"/>
            <a:ext cx="1424200" cy="42862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9" idx="6"/>
            <a:endCxn id="8" idx="2"/>
          </p:cNvCxnSpPr>
          <p:nvPr/>
        </p:nvCxnSpPr>
        <p:spPr>
          <a:xfrm>
            <a:off x="1862486" y="5502982"/>
            <a:ext cx="1709382" cy="15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6" idx="4"/>
          </p:cNvCxnSpPr>
          <p:nvPr/>
        </p:nvCxnSpPr>
        <p:spPr>
          <a:xfrm rot="5400000">
            <a:off x="950084" y="3555014"/>
            <a:ext cx="2352894" cy="96697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6" idx="4"/>
            <a:endCxn id="8" idx="1"/>
          </p:cNvCxnSpPr>
          <p:nvPr/>
        </p:nvCxnSpPr>
        <p:spPr>
          <a:xfrm rot="16200000" flipH="1">
            <a:off x="1919770" y="3552306"/>
            <a:ext cx="2437257" cy="105675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6" idx="3"/>
            <a:endCxn id="10" idx="7"/>
          </p:cNvCxnSpPr>
          <p:nvPr/>
        </p:nvCxnSpPr>
        <p:spPr>
          <a:xfrm rot="5400000">
            <a:off x="1527805" y="2445962"/>
            <a:ext cx="521356" cy="118481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a:stCxn id="9" idx="0"/>
            <a:endCxn id="10" idx="4"/>
          </p:cNvCxnSpPr>
          <p:nvPr/>
        </p:nvCxnSpPr>
        <p:spPr>
          <a:xfrm rot="16200000" flipV="1">
            <a:off x="540598" y="4217098"/>
            <a:ext cx="1424200" cy="57150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a:stCxn id="8" idx="1"/>
            <a:endCxn id="10" idx="5"/>
          </p:cNvCxnSpPr>
          <p:nvPr/>
        </p:nvCxnSpPr>
        <p:spPr>
          <a:xfrm rot="16200000" flipV="1">
            <a:off x="1634962" y="3267499"/>
            <a:ext cx="1592926" cy="247070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7" idx="2"/>
            <a:endCxn id="10" idx="6"/>
          </p:cNvCxnSpPr>
          <p:nvPr/>
        </p:nvCxnSpPr>
        <p:spPr>
          <a:xfrm rot="10800000">
            <a:off x="1290982" y="3502718"/>
            <a:ext cx="2709514" cy="158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rot="5400000">
            <a:off x="2153368" y="3275864"/>
            <a:ext cx="1592926" cy="232782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Овал 44"/>
          <p:cNvSpPr/>
          <p:nvPr/>
        </p:nvSpPr>
        <p:spPr>
          <a:xfrm>
            <a:off x="6000760" y="2214554"/>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46" name="Овал 45"/>
          <p:cNvSpPr/>
          <p:nvPr/>
        </p:nvSpPr>
        <p:spPr>
          <a:xfrm>
            <a:off x="5143504" y="335756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47" name="Овал 46"/>
          <p:cNvSpPr/>
          <p:nvPr/>
        </p:nvSpPr>
        <p:spPr>
          <a:xfrm>
            <a:off x="6786578" y="335756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48" name="Овал 47"/>
          <p:cNvSpPr/>
          <p:nvPr/>
        </p:nvSpPr>
        <p:spPr>
          <a:xfrm>
            <a:off x="6072198" y="464344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cxnSp>
        <p:nvCxnSpPr>
          <p:cNvPr id="49" name="Прямая соединительная линия 48"/>
          <p:cNvCxnSpPr>
            <a:stCxn id="45" idx="5"/>
          </p:cNvCxnSpPr>
          <p:nvPr/>
        </p:nvCxnSpPr>
        <p:spPr>
          <a:xfrm rot="16200000" flipH="1">
            <a:off x="6451755" y="2808424"/>
            <a:ext cx="651307" cy="44696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a:endCxn id="48" idx="7"/>
          </p:cNvCxnSpPr>
          <p:nvPr/>
        </p:nvCxnSpPr>
        <p:spPr>
          <a:xfrm rot="5400000">
            <a:off x="6413759" y="4140671"/>
            <a:ext cx="798741" cy="37553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a:xfrm rot="16200000" flipH="1">
            <a:off x="5469965" y="4031236"/>
            <a:ext cx="794181" cy="58984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45" idx="3"/>
            <a:endCxn id="46" idx="7"/>
          </p:cNvCxnSpPr>
          <p:nvPr/>
        </p:nvCxnSpPr>
        <p:spPr>
          <a:xfrm rot="5400000">
            <a:off x="5528333" y="2874590"/>
            <a:ext cx="735670" cy="39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a:off x="5786446" y="3643314"/>
            <a:ext cx="995002" cy="158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a:stCxn id="45" idx="4"/>
            <a:endCxn id="48" idx="0"/>
          </p:cNvCxnSpPr>
          <p:nvPr/>
        </p:nvCxnSpPr>
        <p:spPr>
          <a:xfrm rot="16200000" flipH="1">
            <a:off x="5434101" y="3681313"/>
            <a:ext cx="1852828" cy="714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rgbClr val="C00000"/>
            </a:solidFill>
          </a:ln>
        </p:spPr>
        <p:txBody>
          <a:bodyPr/>
          <a:lstStyle/>
          <a:p>
            <a:pPr algn="ctr"/>
            <a:r>
              <a:rPr lang="ru-RU" dirty="0" err="1" smtClean="0"/>
              <a:t>Бихроматические</a:t>
            </a:r>
            <a:r>
              <a:rPr lang="ru-RU" dirty="0" smtClean="0"/>
              <a:t> графы</a:t>
            </a:r>
            <a:endParaRPr lang="ru-RU" dirty="0"/>
          </a:p>
        </p:txBody>
      </p:sp>
      <p:sp>
        <p:nvSpPr>
          <p:cNvPr id="3" name="Содержимое 2"/>
          <p:cNvSpPr>
            <a:spLocks noGrp="1"/>
          </p:cNvSpPr>
          <p:nvPr>
            <p:ph idx="1"/>
          </p:nvPr>
        </p:nvSpPr>
        <p:spPr>
          <a:ln w="76200">
            <a:solidFill>
              <a:srgbClr val="C00000"/>
            </a:solidFill>
          </a:ln>
        </p:spPr>
        <p:txBody>
          <a:bodyPr/>
          <a:lstStyle/>
          <a:p>
            <a:r>
              <a:rPr lang="ru-RU" dirty="0" smtClean="0"/>
              <a:t>Граф </a:t>
            </a:r>
            <a:r>
              <a:rPr lang="en-US" dirty="0" smtClean="0"/>
              <a:t>G</a:t>
            </a:r>
            <a:r>
              <a:rPr lang="ru-RU" dirty="0" smtClean="0"/>
              <a:t>(</a:t>
            </a:r>
            <a:r>
              <a:rPr lang="en-US" dirty="0" smtClean="0"/>
              <a:t>X</a:t>
            </a:r>
            <a:r>
              <a:rPr lang="ru-RU" dirty="0" smtClean="0"/>
              <a:t>,</a:t>
            </a:r>
            <a:r>
              <a:rPr lang="en-US" dirty="0" smtClean="0"/>
              <a:t>U</a:t>
            </a:r>
            <a:r>
              <a:rPr lang="ru-RU" dirty="0" smtClean="0"/>
              <a:t>) называется </a:t>
            </a:r>
            <a:r>
              <a:rPr lang="ru-RU" b="1" dirty="0" smtClean="0"/>
              <a:t>двудольным</a:t>
            </a:r>
            <a:r>
              <a:rPr lang="ru-RU" dirty="0" smtClean="0"/>
              <a:t> или</a:t>
            </a:r>
            <a:r>
              <a:rPr lang="ru-RU" i="1" dirty="0" smtClean="0"/>
              <a:t> </a:t>
            </a:r>
            <a:r>
              <a:rPr lang="ru-RU" b="1" dirty="0" err="1" smtClean="0"/>
              <a:t>бихроматическим</a:t>
            </a:r>
            <a:r>
              <a:rPr lang="ru-RU" b="1" dirty="0" smtClean="0"/>
              <a:t> </a:t>
            </a:r>
            <a:r>
              <a:rPr lang="ru-RU" dirty="0" smtClean="0"/>
              <a:t>(см. часть 1, главу 1.4), если его множество вершин </a:t>
            </a:r>
            <a:r>
              <a:rPr lang="en-US" i="1" dirty="0" smtClean="0"/>
              <a:t>X</a:t>
            </a:r>
            <a:r>
              <a:rPr lang="ru-RU" dirty="0" smtClean="0"/>
              <a:t> можно представить в виде объединения двух его непустых подмножеств  без общих элементов:</a:t>
            </a:r>
          </a:p>
          <a:p>
            <a:pPr>
              <a:buNone/>
            </a:pPr>
            <a:r>
              <a:rPr lang="ru-RU" dirty="0" smtClean="0"/>
              <a:t>                                            ,</a:t>
            </a:r>
          </a:p>
          <a:p>
            <a:r>
              <a:rPr lang="ru-RU" dirty="0" smtClean="0"/>
              <a:t> так, что любое ребро множества </a:t>
            </a:r>
            <a:r>
              <a:rPr lang="en-US" dirty="0" smtClean="0"/>
              <a:t>U</a:t>
            </a:r>
            <a:r>
              <a:rPr lang="ru-RU" dirty="0" smtClean="0"/>
              <a:t>  будет иметь один конец в одной из вершин подмножества    , а другой конец - в одной из вершин подмножества </a:t>
            </a:r>
            <a:endParaRPr lang="ru-RU" dirty="0"/>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6081" name="Object 1"/>
          <p:cNvGraphicFramePr>
            <a:graphicFrameLocks noChangeAspect="1"/>
          </p:cNvGraphicFramePr>
          <p:nvPr/>
        </p:nvGraphicFramePr>
        <p:xfrm>
          <a:off x="1691679" y="4077072"/>
          <a:ext cx="1632181" cy="432048"/>
        </p:xfrm>
        <a:graphic>
          <a:graphicData uri="http://schemas.openxmlformats.org/presentationml/2006/ole">
            <mc:AlternateContent xmlns:mc="http://schemas.openxmlformats.org/markup-compatibility/2006">
              <mc:Choice xmlns:v="urn:schemas-microsoft-com:vml" Requires="v">
                <p:oleObj spid="_x0000_s46088" name="Формула" r:id="rId3" imgW="965200" imgH="254000" progId="Equation.3">
                  <p:embed/>
                </p:oleObj>
              </mc:Choice>
              <mc:Fallback>
                <p:oleObj name="Формула" r:id="rId3" imgW="965200" imgH="2540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79" y="4077072"/>
                        <a:ext cx="1632181"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6083" name="Object 3"/>
          <p:cNvGraphicFramePr>
            <a:graphicFrameLocks noChangeAspect="1"/>
          </p:cNvGraphicFramePr>
          <p:nvPr/>
        </p:nvGraphicFramePr>
        <p:xfrm>
          <a:off x="3419872" y="4005064"/>
          <a:ext cx="1512168" cy="463961"/>
        </p:xfrm>
        <a:graphic>
          <a:graphicData uri="http://schemas.openxmlformats.org/presentationml/2006/ole">
            <mc:AlternateContent xmlns:mc="http://schemas.openxmlformats.org/markup-compatibility/2006">
              <mc:Choice xmlns:v="urn:schemas-microsoft-com:vml" Requires="v">
                <p:oleObj spid="_x0000_s46089" name="Формула" r:id="rId5" imgW="837836" imgH="253890" progId="Equation.3">
                  <p:embed/>
                </p:oleObj>
              </mc:Choice>
              <mc:Fallback>
                <p:oleObj name="Формула" r:id="rId5" imgW="837836" imgH="25389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4005064"/>
                        <a:ext cx="1512168" cy="463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6085" name="Object 5"/>
          <p:cNvGraphicFramePr>
            <a:graphicFrameLocks noChangeAspect="1"/>
          </p:cNvGraphicFramePr>
          <p:nvPr/>
        </p:nvGraphicFramePr>
        <p:xfrm>
          <a:off x="3059832" y="5366358"/>
          <a:ext cx="432048" cy="473196"/>
        </p:xfrm>
        <a:graphic>
          <a:graphicData uri="http://schemas.openxmlformats.org/presentationml/2006/ole">
            <mc:AlternateContent xmlns:mc="http://schemas.openxmlformats.org/markup-compatibility/2006">
              <mc:Choice xmlns:v="urn:schemas-microsoft-com:vml" Requires="v">
                <p:oleObj spid="_x0000_s46090" name="Формула" r:id="rId7" imgW="203024" imgH="215713" progId="Equation.3">
                  <p:embed/>
                </p:oleObj>
              </mc:Choice>
              <mc:Fallback>
                <p:oleObj name="Формула" r:id="rId7" imgW="203024" imgH="215713"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5366358"/>
                        <a:ext cx="432048" cy="473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6087" name="Object 7"/>
          <p:cNvGraphicFramePr>
            <a:graphicFrameLocks noChangeAspect="1"/>
          </p:cNvGraphicFramePr>
          <p:nvPr/>
        </p:nvGraphicFramePr>
        <p:xfrm>
          <a:off x="4860032" y="5733256"/>
          <a:ext cx="504056" cy="504056"/>
        </p:xfrm>
        <a:graphic>
          <a:graphicData uri="http://schemas.openxmlformats.org/presentationml/2006/ole">
            <mc:AlternateContent xmlns:mc="http://schemas.openxmlformats.org/markup-compatibility/2006">
              <mc:Choice xmlns:v="urn:schemas-microsoft-com:vml" Requires="v">
                <p:oleObj spid="_x0000_s46091" name="Формула" r:id="rId9" imgW="215619" imgH="215619" progId="Equation.3">
                  <p:embed/>
                </p:oleObj>
              </mc:Choice>
              <mc:Fallback>
                <p:oleObj name="Формула" r:id="rId9" imgW="215619" imgH="215619"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5733256"/>
                        <a:ext cx="5040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rgbClr val="C00000"/>
            </a:solidFill>
          </a:ln>
        </p:spPr>
        <p:txBody>
          <a:bodyPr/>
          <a:lstStyle/>
          <a:p>
            <a:pPr algn="ctr"/>
            <a:r>
              <a:rPr lang="ru-RU" dirty="0" smtClean="0"/>
              <a:t>самостоятельно</a:t>
            </a:r>
            <a:endParaRPr lang="ru-RU" dirty="0"/>
          </a:p>
        </p:txBody>
      </p:sp>
      <p:sp>
        <p:nvSpPr>
          <p:cNvPr id="3" name="Содержимое 2"/>
          <p:cNvSpPr>
            <a:spLocks noGrp="1"/>
          </p:cNvSpPr>
          <p:nvPr>
            <p:ph idx="1"/>
          </p:nvPr>
        </p:nvSpPr>
        <p:spPr>
          <a:ln w="76200">
            <a:solidFill>
              <a:srgbClr val="C00000"/>
            </a:solidFill>
          </a:ln>
        </p:spPr>
        <p:txBody>
          <a:bodyPr/>
          <a:lstStyle/>
          <a:p>
            <a:r>
              <a:rPr lang="ru-RU" dirty="0" smtClean="0"/>
              <a:t>Определить вид следующих графов:</a:t>
            </a:r>
          </a:p>
          <a:p>
            <a:pPr>
              <a:buNone/>
            </a:pPr>
            <a:endParaRPr lang="ru-RU" dirty="0"/>
          </a:p>
        </p:txBody>
      </p:sp>
      <p:sp>
        <p:nvSpPr>
          <p:cNvPr id="4" name="Овал 3"/>
          <p:cNvSpPr/>
          <p:nvPr/>
        </p:nvSpPr>
        <p:spPr>
          <a:xfrm>
            <a:off x="5148064" y="350100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5" name="Овал 4"/>
          <p:cNvSpPr/>
          <p:nvPr/>
        </p:nvSpPr>
        <p:spPr>
          <a:xfrm>
            <a:off x="6588224" y="350100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Овал 5"/>
          <p:cNvSpPr/>
          <p:nvPr/>
        </p:nvSpPr>
        <p:spPr>
          <a:xfrm>
            <a:off x="5076056" y="249289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6516216" y="242088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8" name="Овал 7"/>
          <p:cNvSpPr/>
          <p:nvPr/>
        </p:nvSpPr>
        <p:spPr>
          <a:xfrm>
            <a:off x="971600" y="2276872"/>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9" name="Овал 8"/>
          <p:cNvSpPr/>
          <p:nvPr/>
        </p:nvSpPr>
        <p:spPr>
          <a:xfrm>
            <a:off x="2411760" y="2276872"/>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10" name="Овал 9"/>
          <p:cNvSpPr/>
          <p:nvPr/>
        </p:nvSpPr>
        <p:spPr>
          <a:xfrm>
            <a:off x="2411760" y="342900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1" name="Овал 10"/>
          <p:cNvSpPr/>
          <p:nvPr/>
        </p:nvSpPr>
        <p:spPr>
          <a:xfrm>
            <a:off x="971600" y="342900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13" name="Прямая соединительная линия 12"/>
          <p:cNvCxnSpPr>
            <a:stCxn id="8" idx="6"/>
            <a:endCxn id="9" idx="2"/>
          </p:cNvCxnSpPr>
          <p:nvPr/>
        </p:nvCxnSpPr>
        <p:spPr>
          <a:xfrm>
            <a:off x="1547664" y="2528900"/>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11" idx="6"/>
            <a:endCxn id="10" idx="2"/>
          </p:cNvCxnSpPr>
          <p:nvPr/>
        </p:nvCxnSpPr>
        <p:spPr>
          <a:xfrm>
            <a:off x="1547664" y="368102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a:stCxn id="10" idx="0"/>
            <a:endCxn id="9" idx="4"/>
          </p:cNvCxnSpPr>
          <p:nvPr/>
        </p:nvCxnSpPr>
        <p:spPr>
          <a:xfrm flipV="1">
            <a:off x="2699792" y="278092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8" idx="4"/>
            <a:endCxn id="11" idx="0"/>
          </p:cNvCxnSpPr>
          <p:nvPr/>
        </p:nvCxnSpPr>
        <p:spPr>
          <a:xfrm>
            <a:off x="1259632" y="278092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4" idx="6"/>
            <a:endCxn id="7" idx="2"/>
          </p:cNvCxnSpPr>
          <p:nvPr/>
        </p:nvCxnSpPr>
        <p:spPr>
          <a:xfrm flipV="1">
            <a:off x="5724128" y="2672916"/>
            <a:ext cx="792088"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6" idx="6"/>
            <a:endCxn id="5" idx="2"/>
          </p:cNvCxnSpPr>
          <p:nvPr/>
        </p:nvCxnSpPr>
        <p:spPr>
          <a:xfrm>
            <a:off x="5652120" y="2744924"/>
            <a:ext cx="93610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endCxn id="7" idx="2"/>
          </p:cNvCxnSpPr>
          <p:nvPr/>
        </p:nvCxnSpPr>
        <p:spPr>
          <a:xfrm flipV="1">
            <a:off x="5508104" y="2672916"/>
            <a:ext cx="1008112"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4" idx="6"/>
            <a:endCxn id="5" idx="2"/>
          </p:cNvCxnSpPr>
          <p:nvPr/>
        </p:nvCxnSpPr>
        <p:spPr>
          <a:xfrm>
            <a:off x="5724128" y="375303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Овал 46"/>
          <p:cNvSpPr/>
          <p:nvPr/>
        </p:nvSpPr>
        <p:spPr>
          <a:xfrm>
            <a:off x="4499992" y="56612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48" name="Овал 47"/>
          <p:cNvSpPr/>
          <p:nvPr/>
        </p:nvSpPr>
        <p:spPr>
          <a:xfrm>
            <a:off x="4067944" y="465313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49" name="Овал 48"/>
          <p:cNvSpPr/>
          <p:nvPr/>
        </p:nvSpPr>
        <p:spPr>
          <a:xfrm>
            <a:off x="2267744" y="4725144"/>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50" name="Овал 49"/>
          <p:cNvSpPr/>
          <p:nvPr/>
        </p:nvSpPr>
        <p:spPr>
          <a:xfrm>
            <a:off x="2915816" y="56612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51" name="Овал 50"/>
          <p:cNvSpPr/>
          <p:nvPr/>
        </p:nvSpPr>
        <p:spPr>
          <a:xfrm>
            <a:off x="1547664" y="558924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cxnSp>
        <p:nvCxnSpPr>
          <p:cNvPr id="53" name="Прямая соединительная линия 52"/>
          <p:cNvCxnSpPr>
            <a:stCxn id="49" idx="3"/>
            <a:endCxn id="51" idx="7"/>
          </p:cNvCxnSpPr>
          <p:nvPr/>
        </p:nvCxnSpPr>
        <p:spPr>
          <a:xfrm flipH="1">
            <a:off x="2039365" y="5155383"/>
            <a:ext cx="312742"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a:stCxn id="49" idx="5"/>
            <a:endCxn id="50" idx="1"/>
          </p:cNvCxnSpPr>
          <p:nvPr/>
        </p:nvCxnSpPr>
        <p:spPr>
          <a:xfrm>
            <a:off x="2759445" y="5155383"/>
            <a:ext cx="240734" cy="57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50" idx="2"/>
            <a:endCxn id="51" idx="6"/>
          </p:cNvCxnSpPr>
          <p:nvPr/>
        </p:nvCxnSpPr>
        <p:spPr>
          <a:xfrm flipH="1" flipV="1">
            <a:off x="2123728" y="5841268"/>
            <a:ext cx="79208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flipH="1">
            <a:off x="4572000" y="4725144"/>
            <a:ext cx="1224136" cy="7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a:stCxn id="48" idx="5"/>
            <a:endCxn id="47" idx="0"/>
          </p:cNvCxnSpPr>
          <p:nvPr/>
        </p:nvCxnSpPr>
        <p:spPr>
          <a:xfrm>
            <a:off x="4559645" y="5083375"/>
            <a:ext cx="228379" cy="577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a:stCxn id="47" idx="6"/>
            <a:endCxn id="38" idx="2"/>
          </p:cNvCxnSpPr>
          <p:nvPr/>
        </p:nvCxnSpPr>
        <p:spPr>
          <a:xfrm>
            <a:off x="5076056" y="5913276"/>
            <a:ext cx="144016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259632" y="3861048"/>
            <a:ext cx="6120680" cy="2585323"/>
          </a:xfrm>
          <a:prstGeom prst="rect">
            <a:avLst/>
          </a:prstGeom>
          <a:noFill/>
        </p:spPr>
        <p:txBody>
          <a:bodyPr wrap="square" rtlCol="0">
            <a:spAutoFit/>
          </a:bodyPr>
          <a:lstStyle/>
          <a:p>
            <a:r>
              <a:rPr lang="ru-RU" dirty="0" smtClean="0"/>
              <a:t>           а)                                                          б)</a:t>
            </a:r>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r>
              <a:rPr lang="ru-RU" dirty="0" smtClean="0"/>
              <a:t>                в)                                               г)                        </a:t>
            </a:r>
            <a:endParaRPr lang="ru-RU" dirty="0"/>
          </a:p>
        </p:txBody>
      </p:sp>
      <p:cxnSp>
        <p:nvCxnSpPr>
          <p:cNvPr id="34" name="Прямая соединительная линия 33"/>
          <p:cNvCxnSpPr>
            <a:stCxn id="7" idx="4"/>
            <a:endCxn id="5" idx="0"/>
          </p:cNvCxnSpPr>
          <p:nvPr/>
        </p:nvCxnSpPr>
        <p:spPr>
          <a:xfrm>
            <a:off x="6804248" y="2924944"/>
            <a:ext cx="7200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5796136" y="450912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38" name="Овал 37"/>
          <p:cNvSpPr/>
          <p:nvPr/>
        </p:nvSpPr>
        <p:spPr>
          <a:xfrm>
            <a:off x="6516216" y="56612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40" name="Овал 39"/>
          <p:cNvSpPr/>
          <p:nvPr/>
        </p:nvSpPr>
        <p:spPr>
          <a:xfrm>
            <a:off x="5364088" y="5157192"/>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44" name="Прямая соединительная линия 43"/>
          <p:cNvCxnSpPr>
            <a:stCxn id="37" idx="5"/>
            <a:endCxn id="38" idx="0"/>
          </p:cNvCxnSpPr>
          <p:nvPr/>
        </p:nvCxnSpPr>
        <p:spPr>
          <a:xfrm>
            <a:off x="6287837" y="4939359"/>
            <a:ext cx="516411" cy="721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a:stCxn id="38" idx="1"/>
            <a:endCxn id="40" idx="5"/>
          </p:cNvCxnSpPr>
          <p:nvPr/>
        </p:nvCxnSpPr>
        <p:spPr>
          <a:xfrm flipH="1" flipV="1">
            <a:off x="5855789" y="5587431"/>
            <a:ext cx="744790" cy="147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a:stCxn id="40" idx="1"/>
            <a:endCxn id="48" idx="6"/>
          </p:cNvCxnSpPr>
          <p:nvPr/>
        </p:nvCxnSpPr>
        <p:spPr>
          <a:xfrm flipH="1" flipV="1">
            <a:off x="4644008" y="4905164"/>
            <a:ext cx="804443" cy="3258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71480"/>
            <a:ext cx="7239000" cy="553264"/>
          </a:xfrm>
          <a:ln w="76200">
            <a:solidFill>
              <a:srgbClr val="C00000"/>
            </a:solidFill>
          </a:ln>
        </p:spPr>
        <p:txBody>
          <a:bodyPr>
            <a:normAutofit/>
          </a:bodyPr>
          <a:lstStyle/>
          <a:p>
            <a:pPr algn="ctr"/>
            <a:r>
              <a:rPr lang="ru-RU" sz="2800" dirty="0" smtClean="0"/>
              <a:t>Пример </a:t>
            </a:r>
            <a:r>
              <a:rPr lang="ru-RU" sz="2800" dirty="0" err="1" smtClean="0"/>
              <a:t>бихроматического</a:t>
            </a:r>
            <a:r>
              <a:rPr lang="ru-RU" sz="2800" dirty="0" smtClean="0"/>
              <a:t> графа</a:t>
            </a:r>
            <a:endParaRPr lang="ru-RU" sz="2800" dirty="0"/>
          </a:p>
        </p:txBody>
      </p:sp>
      <p:sp>
        <p:nvSpPr>
          <p:cNvPr id="3" name="Содержимое 2"/>
          <p:cNvSpPr>
            <a:spLocks noGrp="1"/>
          </p:cNvSpPr>
          <p:nvPr>
            <p:ph idx="1"/>
          </p:nvPr>
        </p:nvSpPr>
        <p:spPr>
          <a:ln w="76200">
            <a:solidFill>
              <a:srgbClr val="C00000"/>
            </a:solidFill>
          </a:ln>
        </p:spPr>
        <p:txBody>
          <a:bodyPr/>
          <a:lstStyle/>
          <a:p>
            <a:pPr>
              <a:buNone/>
            </a:pPr>
            <a:endParaRPr lang="ru-RU" dirty="0" smtClean="0"/>
          </a:p>
          <a:p>
            <a:pPr>
              <a:buNone/>
            </a:pPr>
            <a:endParaRPr lang="ru-RU" dirty="0"/>
          </a:p>
        </p:txBody>
      </p:sp>
      <p:sp>
        <p:nvSpPr>
          <p:cNvPr id="4" name="Овал 3"/>
          <p:cNvSpPr/>
          <p:nvPr/>
        </p:nvSpPr>
        <p:spPr>
          <a:xfrm>
            <a:off x="1500166" y="3643314"/>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5" name="Овал 4"/>
          <p:cNvSpPr/>
          <p:nvPr/>
        </p:nvSpPr>
        <p:spPr>
          <a:xfrm>
            <a:off x="6588224" y="350100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Овал 5"/>
          <p:cNvSpPr/>
          <p:nvPr/>
        </p:nvSpPr>
        <p:spPr>
          <a:xfrm>
            <a:off x="1428728" y="250030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6516216" y="242088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28" name="Прямая соединительная линия 27"/>
          <p:cNvCxnSpPr>
            <a:stCxn id="4" idx="6"/>
            <a:endCxn id="7" idx="2"/>
          </p:cNvCxnSpPr>
          <p:nvPr/>
        </p:nvCxnSpPr>
        <p:spPr>
          <a:xfrm flipV="1">
            <a:off x="2076230" y="2672916"/>
            <a:ext cx="4439986" cy="1222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6" idx="6"/>
            <a:endCxn id="5" idx="2"/>
          </p:cNvCxnSpPr>
          <p:nvPr/>
        </p:nvCxnSpPr>
        <p:spPr>
          <a:xfrm>
            <a:off x="2004792" y="2752334"/>
            <a:ext cx="4583432" cy="100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stCxn id="6" idx="7"/>
            <a:endCxn id="7" idx="2"/>
          </p:cNvCxnSpPr>
          <p:nvPr/>
        </p:nvCxnSpPr>
        <p:spPr>
          <a:xfrm rot="16200000" flipH="1">
            <a:off x="4168925" y="325626"/>
            <a:ext cx="98793" cy="459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4" idx="6"/>
            <a:endCxn id="5" idx="2"/>
          </p:cNvCxnSpPr>
          <p:nvPr/>
        </p:nvCxnSpPr>
        <p:spPr>
          <a:xfrm flipV="1">
            <a:off x="2076230" y="3753036"/>
            <a:ext cx="4511994" cy="142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endCxn id="33" idx="6"/>
          </p:cNvCxnSpPr>
          <p:nvPr/>
        </p:nvCxnSpPr>
        <p:spPr>
          <a:xfrm rot="10800000" flipV="1">
            <a:off x="2076230" y="4929198"/>
            <a:ext cx="4496034" cy="109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a:stCxn id="4" idx="5"/>
            <a:endCxn id="34" idx="1"/>
          </p:cNvCxnSpPr>
          <p:nvPr/>
        </p:nvCxnSpPr>
        <p:spPr>
          <a:xfrm rot="16200000" flipH="1">
            <a:off x="4002392" y="2063028"/>
            <a:ext cx="643710" cy="4664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a:stCxn id="5" idx="3"/>
            <a:endCxn id="33" idx="7"/>
          </p:cNvCxnSpPr>
          <p:nvPr/>
        </p:nvCxnSpPr>
        <p:spPr>
          <a:xfrm rot="5400000">
            <a:off x="3867781" y="2055333"/>
            <a:ext cx="928892" cy="46807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Овал 32"/>
          <p:cNvSpPr/>
          <p:nvPr/>
        </p:nvSpPr>
        <p:spPr>
          <a:xfrm>
            <a:off x="1500166" y="4786322"/>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34" name="Овал 33"/>
          <p:cNvSpPr/>
          <p:nvPr/>
        </p:nvSpPr>
        <p:spPr>
          <a:xfrm>
            <a:off x="6572264" y="464344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6</a:t>
            </a:r>
            <a:endParaRPr lang="ru-RU" dirty="0"/>
          </a:p>
        </p:txBody>
      </p:sp>
      <p:cxnSp>
        <p:nvCxnSpPr>
          <p:cNvPr id="73" name="Прямая соединительная линия 72"/>
          <p:cNvCxnSpPr>
            <a:stCxn id="7" idx="3"/>
            <a:endCxn id="33" idx="0"/>
          </p:cNvCxnSpPr>
          <p:nvPr/>
        </p:nvCxnSpPr>
        <p:spPr>
          <a:xfrm rot="5400000">
            <a:off x="3226792" y="1412534"/>
            <a:ext cx="1935195" cy="4812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a:stCxn id="6" idx="5"/>
            <a:endCxn id="34" idx="0"/>
          </p:cNvCxnSpPr>
          <p:nvPr/>
        </p:nvCxnSpPr>
        <p:spPr>
          <a:xfrm rot="16200000" flipH="1">
            <a:off x="3533912" y="1317061"/>
            <a:ext cx="1712901" cy="493986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rgbClr val="C00000"/>
            </a:solidFill>
          </a:ln>
        </p:spPr>
        <p:txBody>
          <a:bodyPr/>
          <a:lstStyle/>
          <a:p>
            <a:pPr algn="ctr"/>
            <a:r>
              <a:rPr lang="ru-RU" dirty="0" smtClean="0"/>
              <a:t>самостоятельно</a:t>
            </a:r>
            <a:endParaRPr lang="ru-RU" dirty="0"/>
          </a:p>
        </p:txBody>
      </p:sp>
      <p:sp>
        <p:nvSpPr>
          <p:cNvPr id="3" name="Содержимое 2"/>
          <p:cNvSpPr>
            <a:spLocks noGrp="1"/>
          </p:cNvSpPr>
          <p:nvPr>
            <p:ph idx="1"/>
          </p:nvPr>
        </p:nvSpPr>
        <p:spPr>
          <a:ln w="76200">
            <a:solidFill>
              <a:srgbClr val="C00000"/>
            </a:solidFill>
          </a:ln>
        </p:spPr>
        <p:txBody>
          <a:bodyPr/>
          <a:lstStyle/>
          <a:p>
            <a:r>
              <a:rPr lang="ru-RU" dirty="0" smtClean="0"/>
              <a:t>Определить вид следующих графов:</a:t>
            </a:r>
          </a:p>
          <a:p>
            <a:pPr>
              <a:buNone/>
            </a:pPr>
            <a:endParaRPr lang="ru-RU" dirty="0"/>
          </a:p>
        </p:txBody>
      </p:sp>
      <p:sp>
        <p:nvSpPr>
          <p:cNvPr id="4" name="Овал 3"/>
          <p:cNvSpPr/>
          <p:nvPr/>
        </p:nvSpPr>
        <p:spPr>
          <a:xfrm>
            <a:off x="5148064" y="350100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5" name="Овал 4"/>
          <p:cNvSpPr/>
          <p:nvPr/>
        </p:nvSpPr>
        <p:spPr>
          <a:xfrm>
            <a:off x="6588224" y="350100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Овал 5"/>
          <p:cNvSpPr/>
          <p:nvPr/>
        </p:nvSpPr>
        <p:spPr>
          <a:xfrm>
            <a:off x="5076056" y="249289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6516216" y="242088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8" name="Овал 7"/>
          <p:cNvSpPr/>
          <p:nvPr/>
        </p:nvSpPr>
        <p:spPr>
          <a:xfrm>
            <a:off x="971600" y="2276872"/>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9" name="Овал 8"/>
          <p:cNvSpPr/>
          <p:nvPr/>
        </p:nvSpPr>
        <p:spPr>
          <a:xfrm>
            <a:off x="2411760" y="2276872"/>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10" name="Овал 9"/>
          <p:cNvSpPr/>
          <p:nvPr/>
        </p:nvSpPr>
        <p:spPr>
          <a:xfrm>
            <a:off x="2411760" y="342900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1" name="Овал 10"/>
          <p:cNvSpPr/>
          <p:nvPr/>
        </p:nvSpPr>
        <p:spPr>
          <a:xfrm>
            <a:off x="971600" y="342900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13" name="Прямая соединительная линия 12"/>
          <p:cNvCxnSpPr>
            <a:stCxn id="8" idx="6"/>
            <a:endCxn id="9" idx="2"/>
          </p:cNvCxnSpPr>
          <p:nvPr/>
        </p:nvCxnSpPr>
        <p:spPr>
          <a:xfrm>
            <a:off x="1547664" y="2528900"/>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11" idx="6"/>
            <a:endCxn id="10" idx="2"/>
          </p:cNvCxnSpPr>
          <p:nvPr/>
        </p:nvCxnSpPr>
        <p:spPr>
          <a:xfrm>
            <a:off x="1547664" y="368102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a:stCxn id="10" idx="0"/>
            <a:endCxn id="9" idx="4"/>
          </p:cNvCxnSpPr>
          <p:nvPr/>
        </p:nvCxnSpPr>
        <p:spPr>
          <a:xfrm flipV="1">
            <a:off x="2699792" y="278092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8" idx="4"/>
            <a:endCxn id="11" idx="0"/>
          </p:cNvCxnSpPr>
          <p:nvPr/>
        </p:nvCxnSpPr>
        <p:spPr>
          <a:xfrm>
            <a:off x="1259632" y="2780928"/>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4" idx="6"/>
            <a:endCxn id="7" idx="2"/>
          </p:cNvCxnSpPr>
          <p:nvPr/>
        </p:nvCxnSpPr>
        <p:spPr>
          <a:xfrm flipV="1">
            <a:off x="5724128" y="2672916"/>
            <a:ext cx="792088"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a:stCxn id="6" idx="6"/>
            <a:endCxn id="5" idx="2"/>
          </p:cNvCxnSpPr>
          <p:nvPr/>
        </p:nvCxnSpPr>
        <p:spPr>
          <a:xfrm>
            <a:off x="5652120" y="2744924"/>
            <a:ext cx="93610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a:endCxn id="7" idx="2"/>
          </p:cNvCxnSpPr>
          <p:nvPr/>
        </p:nvCxnSpPr>
        <p:spPr>
          <a:xfrm flipV="1">
            <a:off x="5508104" y="2672916"/>
            <a:ext cx="1008112" cy="3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4" idx="6"/>
            <a:endCxn id="5" idx="2"/>
          </p:cNvCxnSpPr>
          <p:nvPr/>
        </p:nvCxnSpPr>
        <p:spPr>
          <a:xfrm>
            <a:off x="5724128" y="375303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87624" y="4149080"/>
            <a:ext cx="5544616" cy="369332"/>
          </a:xfrm>
          <a:prstGeom prst="rect">
            <a:avLst/>
          </a:prstGeom>
          <a:noFill/>
        </p:spPr>
        <p:txBody>
          <a:bodyPr wrap="square" rtlCol="0">
            <a:spAutoFit/>
          </a:bodyPr>
          <a:lstStyle/>
          <a:p>
            <a:r>
              <a:rPr lang="ru-RU" dirty="0" smtClean="0"/>
              <a:t>          а)                                                          б)</a:t>
            </a:r>
            <a:endParaRPr lang="ru-RU" dirty="0"/>
          </a:p>
        </p:txBody>
      </p:sp>
      <p:sp>
        <p:nvSpPr>
          <p:cNvPr id="47" name="Овал 46"/>
          <p:cNvSpPr/>
          <p:nvPr/>
        </p:nvSpPr>
        <p:spPr>
          <a:xfrm>
            <a:off x="4499992" y="56612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48" name="Овал 47"/>
          <p:cNvSpPr/>
          <p:nvPr/>
        </p:nvSpPr>
        <p:spPr>
          <a:xfrm>
            <a:off x="4067944" y="465313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49" name="Овал 48"/>
          <p:cNvSpPr/>
          <p:nvPr/>
        </p:nvSpPr>
        <p:spPr>
          <a:xfrm>
            <a:off x="2267744" y="4725144"/>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50" name="Овал 49"/>
          <p:cNvSpPr/>
          <p:nvPr/>
        </p:nvSpPr>
        <p:spPr>
          <a:xfrm>
            <a:off x="2915816" y="5661248"/>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51" name="Овал 50"/>
          <p:cNvSpPr/>
          <p:nvPr/>
        </p:nvSpPr>
        <p:spPr>
          <a:xfrm>
            <a:off x="1547664" y="5589240"/>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cxnSp>
        <p:nvCxnSpPr>
          <p:cNvPr id="53" name="Прямая соединительная линия 52"/>
          <p:cNvCxnSpPr>
            <a:stCxn id="49" idx="3"/>
            <a:endCxn id="51" idx="7"/>
          </p:cNvCxnSpPr>
          <p:nvPr/>
        </p:nvCxnSpPr>
        <p:spPr>
          <a:xfrm flipH="1">
            <a:off x="2039365" y="5155383"/>
            <a:ext cx="312742" cy="507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a:stCxn id="49" idx="5"/>
            <a:endCxn id="50" idx="1"/>
          </p:cNvCxnSpPr>
          <p:nvPr/>
        </p:nvCxnSpPr>
        <p:spPr>
          <a:xfrm>
            <a:off x="2759445" y="5155383"/>
            <a:ext cx="240734" cy="57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a:stCxn id="50" idx="2"/>
            <a:endCxn id="51" idx="6"/>
          </p:cNvCxnSpPr>
          <p:nvPr/>
        </p:nvCxnSpPr>
        <p:spPr>
          <a:xfrm flipH="1" flipV="1">
            <a:off x="2123728" y="5841268"/>
            <a:ext cx="79208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a:stCxn id="48" idx="3"/>
            <a:endCxn id="50" idx="7"/>
          </p:cNvCxnSpPr>
          <p:nvPr/>
        </p:nvCxnSpPr>
        <p:spPr>
          <a:xfrm flipH="1">
            <a:off x="3407517" y="5083375"/>
            <a:ext cx="744790" cy="65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a:stCxn id="48" idx="5"/>
            <a:endCxn id="47" idx="0"/>
          </p:cNvCxnSpPr>
          <p:nvPr/>
        </p:nvCxnSpPr>
        <p:spPr>
          <a:xfrm>
            <a:off x="4559645" y="5083375"/>
            <a:ext cx="228379" cy="577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Прямая соединительная линия 65"/>
          <p:cNvCxnSpPr>
            <a:stCxn id="47" idx="2"/>
            <a:endCxn id="50" idx="6"/>
          </p:cNvCxnSpPr>
          <p:nvPr/>
        </p:nvCxnSpPr>
        <p:spPr>
          <a:xfrm flipH="1">
            <a:off x="3491880" y="5913276"/>
            <a:ext cx="1008112"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35896" y="6093296"/>
            <a:ext cx="648072" cy="369332"/>
          </a:xfrm>
          <a:prstGeom prst="rect">
            <a:avLst/>
          </a:prstGeom>
          <a:noFill/>
        </p:spPr>
        <p:txBody>
          <a:bodyPr wrap="square" rtlCol="0">
            <a:spAutoFit/>
          </a:bodyPr>
          <a:lstStyle/>
          <a:p>
            <a:r>
              <a:rPr lang="ru-RU" dirty="0" smtClean="0"/>
              <a:t>в)</a:t>
            </a:r>
            <a:endParaRPr lang="ru-RU" dirty="0"/>
          </a:p>
        </p:txBody>
      </p:sp>
      <p:sp>
        <p:nvSpPr>
          <p:cNvPr id="33" name="Овал 32"/>
          <p:cNvSpPr/>
          <p:nvPr/>
        </p:nvSpPr>
        <p:spPr>
          <a:xfrm>
            <a:off x="1619672" y="2852936"/>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0648"/>
            <a:ext cx="7239000" cy="720080"/>
          </a:xfrm>
          <a:ln w="76200">
            <a:solidFill>
              <a:schemeClr val="accent1"/>
            </a:solidFill>
          </a:ln>
        </p:spPr>
        <p:txBody>
          <a:bodyPr/>
          <a:lstStyle/>
          <a:p>
            <a:pPr algn="ctr"/>
            <a:r>
              <a:rPr lang="ru-RU" dirty="0" smtClean="0"/>
              <a:t>Взвешенные ОРГРАФЫ</a:t>
            </a:r>
            <a:endParaRPr lang="ru-RU" dirty="0"/>
          </a:p>
        </p:txBody>
      </p:sp>
      <p:sp>
        <p:nvSpPr>
          <p:cNvPr id="3" name="Содержимое 2"/>
          <p:cNvSpPr>
            <a:spLocks noGrp="1"/>
          </p:cNvSpPr>
          <p:nvPr>
            <p:ph idx="1"/>
          </p:nvPr>
        </p:nvSpPr>
        <p:spPr>
          <a:xfrm>
            <a:off x="251520" y="1609416"/>
            <a:ext cx="7632848" cy="5059944"/>
          </a:xfrm>
          <a:ln w="76200">
            <a:solidFill>
              <a:schemeClr val="accent1"/>
            </a:solidFill>
          </a:ln>
        </p:spPr>
        <p:txBody>
          <a:bodyPr/>
          <a:lstStyle/>
          <a:p>
            <a:pPr>
              <a:buNone/>
            </a:pPr>
            <a:r>
              <a:rPr lang="ru-RU" dirty="0" smtClean="0"/>
              <a:t>Ориентированный граф        Смешанный граф</a:t>
            </a:r>
            <a:endParaRPr lang="ru-RU" dirty="0"/>
          </a:p>
        </p:txBody>
      </p:sp>
      <p:sp>
        <p:nvSpPr>
          <p:cNvPr id="4" name="Овал 3"/>
          <p:cNvSpPr/>
          <p:nvPr/>
        </p:nvSpPr>
        <p:spPr>
          <a:xfrm>
            <a:off x="683568"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5" name="Овал 4"/>
          <p:cNvSpPr/>
          <p:nvPr/>
        </p:nvSpPr>
        <p:spPr>
          <a:xfrm>
            <a:off x="1691680" y="234888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6" name="Овал 5"/>
          <p:cNvSpPr/>
          <p:nvPr/>
        </p:nvSpPr>
        <p:spPr>
          <a:xfrm>
            <a:off x="2267744"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7" name="Овал 6"/>
          <p:cNvSpPr/>
          <p:nvPr/>
        </p:nvSpPr>
        <p:spPr>
          <a:xfrm>
            <a:off x="1187624"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8" name="Овал 7"/>
          <p:cNvSpPr/>
          <p:nvPr/>
        </p:nvSpPr>
        <p:spPr>
          <a:xfrm>
            <a:off x="2843808"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10" name="Прямая со стрелкой 9"/>
          <p:cNvCxnSpPr>
            <a:stCxn id="4" idx="7"/>
            <a:endCxn id="5" idx="3"/>
          </p:cNvCxnSpPr>
          <p:nvPr/>
        </p:nvCxnSpPr>
        <p:spPr>
          <a:xfrm flipV="1">
            <a:off x="1113807" y="2717656"/>
            <a:ext cx="651690"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5"/>
            <a:endCxn id="8" idx="1"/>
          </p:cNvCxnSpPr>
          <p:nvPr/>
        </p:nvCxnSpPr>
        <p:spPr>
          <a:xfrm>
            <a:off x="2121919" y="2717656"/>
            <a:ext cx="795706"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8" idx="4"/>
            <a:endCxn id="6" idx="7"/>
          </p:cNvCxnSpPr>
          <p:nvPr/>
        </p:nvCxnSpPr>
        <p:spPr>
          <a:xfrm flipH="1">
            <a:off x="2697983" y="3717032"/>
            <a:ext cx="397853" cy="10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6" idx="2"/>
            <a:endCxn id="7" idx="6"/>
          </p:cNvCxnSpPr>
          <p:nvPr/>
        </p:nvCxnSpPr>
        <p:spPr>
          <a:xfrm flipH="1">
            <a:off x="1691680" y="49411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7" idx="1"/>
            <a:endCxn id="4" idx="4"/>
          </p:cNvCxnSpPr>
          <p:nvPr/>
        </p:nvCxnSpPr>
        <p:spPr>
          <a:xfrm flipH="1" flipV="1">
            <a:off x="935596" y="3717032"/>
            <a:ext cx="325845" cy="10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6" idx="0"/>
            <a:endCxn id="5" idx="4"/>
          </p:cNvCxnSpPr>
          <p:nvPr/>
        </p:nvCxnSpPr>
        <p:spPr>
          <a:xfrm flipH="1" flipV="1">
            <a:off x="1943708" y="2780928"/>
            <a:ext cx="576064"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5" idx="4"/>
            <a:endCxn id="7" idx="0"/>
          </p:cNvCxnSpPr>
          <p:nvPr/>
        </p:nvCxnSpPr>
        <p:spPr>
          <a:xfrm flipH="1">
            <a:off x="1439652" y="2780928"/>
            <a:ext cx="504056"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4" idx="6"/>
            <a:endCxn id="8" idx="2"/>
          </p:cNvCxnSpPr>
          <p:nvPr/>
        </p:nvCxnSpPr>
        <p:spPr>
          <a:xfrm>
            <a:off x="1187624" y="3501008"/>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Овал 26"/>
          <p:cNvSpPr/>
          <p:nvPr/>
        </p:nvSpPr>
        <p:spPr>
          <a:xfrm>
            <a:off x="4427984"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28" name="Овал 27"/>
          <p:cNvSpPr/>
          <p:nvPr/>
        </p:nvSpPr>
        <p:spPr>
          <a:xfrm>
            <a:off x="5508104" y="234888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29" name="Овал 28"/>
          <p:cNvSpPr/>
          <p:nvPr/>
        </p:nvSpPr>
        <p:spPr>
          <a:xfrm>
            <a:off x="6588224" y="321297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30" name="Овал 29"/>
          <p:cNvSpPr/>
          <p:nvPr/>
        </p:nvSpPr>
        <p:spPr>
          <a:xfrm>
            <a:off x="6372200" y="465313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31" name="Овал 30"/>
          <p:cNvSpPr/>
          <p:nvPr/>
        </p:nvSpPr>
        <p:spPr>
          <a:xfrm>
            <a:off x="5148064" y="4653136"/>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cxnSp>
        <p:nvCxnSpPr>
          <p:cNvPr id="33" name="Прямая соединительная линия 32"/>
          <p:cNvCxnSpPr>
            <a:stCxn id="30" idx="2"/>
            <a:endCxn id="31" idx="6"/>
          </p:cNvCxnSpPr>
          <p:nvPr/>
        </p:nvCxnSpPr>
        <p:spPr>
          <a:xfrm flipH="1">
            <a:off x="5652120" y="4869160"/>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a:stCxn id="28" idx="4"/>
            <a:endCxn id="30" idx="1"/>
          </p:cNvCxnSpPr>
          <p:nvPr/>
        </p:nvCxnSpPr>
        <p:spPr>
          <a:xfrm>
            <a:off x="5760132" y="2780928"/>
            <a:ext cx="685885" cy="1935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31" idx="7"/>
            <a:endCxn id="29" idx="3"/>
          </p:cNvCxnSpPr>
          <p:nvPr/>
        </p:nvCxnSpPr>
        <p:spPr>
          <a:xfrm flipV="1">
            <a:off x="5578303" y="3581752"/>
            <a:ext cx="1083738" cy="1134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a:stCxn id="29" idx="2"/>
            <a:endCxn id="27" idx="6"/>
          </p:cNvCxnSpPr>
          <p:nvPr/>
        </p:nvCxnSpPr>
        <p:spPr>
          <a:xfrm flipH="1">
            <a:off x="4932040" y="3429000"/>
            <a:ext cx="165618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a:stCxn id="28" idx="6"/>
            <a:endCxn id="29" idx="0"/>
          </p:cNvCxnSpPr>
          <p:nvPr/>
        </p:nvCxnSpPr>
        <p:spPr>
          <a:xfrm>
            <a:off x="6012160" y="2564904"/>
            <a:ext cx="828092"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27" idx="7"/>
            <a:endCxn id="28" idx="3"/>
          </p:cNvCxnSpPr>
          <p:nvPr/>
        </p:nvCxnSpPr>
        <p:spPr>
          <a:xfrm flipV="1">
            <a:off x="4858223" y="2717656"/>
            <a:ext cx="723698"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544" y="2780928"/>
            <a:ext cx="3384376" cy="3139321"/>
          </a:xfrm>
          <a:prstGeom prst="rect">
            <a:avLst/>
          </a:prstGeom>
          <a:noFill/>
        </p:spPr>
        <p:txBody>
          <a:bodyPr wrap="square" rtlCol="0">
            <a:spAutoFit/>
          </a:bodyPr>
          <a:lstStyle/>
          <a:p>
            <a:r>
              <a:rPr lang="ru-RU" dirty="0" smtClean="0"/>
              <a:t>         3       7   2       9</a:t>
            </a:r>
          </a:p>
          <a:p>
            <a:r>
              <a:rPr lang="ru-RU" dirty="0" smtClean="0"/>
              <a:t>                    1</a:t>
            </a:r>
          </a:p>
          <a:p>
            <a:endParaRPr lang="ru-RU" dirty="0" smtClean="0"/>
          </a:p>
          <a:p>
            <a:endParaRPr lang="ru-RU" dirty="0" smtClean="0"/>
          </a:p>
          <a:p>
            <a:endParaRPr lang="ru-RU" dirty="0" smtClean="0"/>
          </a:p>
          <a:p>
            <a:r>
              <a:rPr lang="ru-RU" dirty="0" smtClean="0"/>
              <a:t>     8                             12</a:t>
            </a:r>
          </a:p>
          <a:p>
            <a:r>
              <a:rPr lang="ru-RU" dirty="0" smtClean="0"/>
              <a:t>                   </a:t>
            </a:r>
          </a:p>
          <a:p>
            <a:endParaRPr lang="ru-RU" dirty="0" smtClean="0"/>
          </a:p>
          <a:p>
            <a:r>
              <a:rPr lang="ru-RU" dirty="0" smtClean="0"/>
              <a:t>                    10</a:t>
            </a:r>
          </a:p>
          <a:p>
            <a:endParaRPr lang="ru-RU" dirty="0" smtClean="0"/>
          </a:p>
          <a:p>
            <a:r>
              <a:rPr lang="ru-RU" dirty="0" smtClean="0"/>
              <a:t>                     а)</a:t>
            </a:r>
          </a:p>
        </p:txBody>
      </p:sp>
      <p:sp>
        <p:nvSpPr>
          <p:cNvPr id="46" name="TextBox 45"/>
          <p:cNvSpPr txBox="1"/>
          <p:nvPr/>
        </p:nvSpPr>
        <p:spPr>
          <a:xfrm>
            <a:off x="3851920" y="2708920"/>
            <a:ext cx="3816424" cy="3139321"/>
          </a:xfrm>
          <a:prstGeom prst="rect">
            <a:avLst/>
          </a:prstGeom>
          <a:noFill/>
        </p:spPr>
        <p:txBody>
          <a:bodyPr wrap="square" rtlCol="0">
            <a:spAutoFit/>
          </a:bodyPr>
          <a:lstStyle/>
          <a:p>
            <a:r>
              <a:rPr lang="ru-RU" dirty="0" smtClean="0"/>
              <a:t>               11                     5</a:t>
            </a:r>
          </a:p>
          <a:p>
            <a:r>
              <a:rPr lang="ru-RU" dirty="0" smtClean="0"/>
              <a:t>                               4</a:t>
            </a:r>
          </a:p>
          <a:p>
            <a:endParaRPr lang="ru-RU" dirty="0" smtClean="0"/>
          </a:p>
          <a:p>
            <a:r>
              <a:rPr lang="ru-RU" dirty="0" smtClean="0"/>
              <a:t>                  9             1</a:t>
            </a:r>
          </a:p>
          <a:p>
            <a:endParaRPr lang="ru-RU" dirty="0" smtClean="0"/>
          </a:p>
          <a:p>
            <a:r>
              <a:rPr lang="ru-RU" dirty="0" smtClean="0"/>
              <a:t>                          7</a:t>
            </a:r>
          </a:p>
          <a:p>
            <a:endParaRPr lang="ru-RU" dirty="0" smtClean="0"/>
          </a:p>
          <a:p>
            <a:endParaRPr lang="ru-RU" dirty="0" smtClean="0"/>
          </a:p>
          <a:p>
            <a:r>
              <a:rPr lang="ru-RU" dirty="0" smtClean="0"/>
              <a:t>                             12</a:t>
            </a:r>
          </a:p>
          <a:p>
            <a:endParaRPr lang="ru-RU" dirty="0" smtClean="0"/>
          </a:p>
          <a:p>
            <a:r>
              <a:rPr lang="ru-RU" dirty="0" smtClean="0"/>
              <a:t>                              б)</a:t>
            </a:r>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7560840" cy="1080120"/>
          </a:xfrm>
          <a:ln w="76200">
            <a:solidFill>
              <a:schemeClr val="accent1"/>
            </a:solidFill>
          </a:ln>
        </p:spPr>
        <p:txBody>
          <a:bodyPr>
            <a:normAutofit fontScale="90000"/>
          </a:bodyPr>
          <a:lstStyle/>
          <a:p>
            <a:pPr algn="ctr"/>
            <a:r>
              <a:rPr lang="ru-RU" dirty="0" smtClean="0"/>
              <a:t>представление </a:t>
            </a:r>
            <a:r>
              <a:rPr lang="ru-RU" dirty="0" err="1" smtClean="0"/>
              <a:t>ОРГРАФа</a:t>
            </a:r>
            <a:r>
              <a:rPr lang="en-US" dirty="0" smtClean="0"/>
              <a:t> </a:t>
            </a:r>
            <a:r>
              <a:rPr lang="ru-RU" dirty="0" smtClean="0"/>
              <a:t>в компьютере</a:t>
            </a:r>
            <a:endParaRPr lang="ru-RU" dirty="0"/>
          </a:p>
        </p:txBody>
      </p:sp>
      <p:sp>
        <p:nvSpPr>
          <p:cNvPr id="3" name="Содержимое 2"/>
          <p:cNvSpPr>
            <a:spLocks noGrp="1"/>
          </p:cNvSpPr>
          <p:nvPr>
            <p:ph idx="1"/>
          </p:nvPr>
        </p:nvSpPr>
        <p:spPr>
          <a:xfrm>
            <a:off x="251520" y="1609416"/>
            <a:ext cx="7632848" cy="5059944"/>
          </a:xfrm>
          <a:ln w="76200">
            <a:solidFill>
              <a:schemeClr val="accent1"/>
            </a:solidFill>
          </a:ln>
        </p:spPr>
        <p:txBody>
          <a:bodyPr/>
          <a:lstStyle/>
          <a:p>
            <a:pPr>
              <a:buNone/>
            </a:pPr>
            <a:r>
              <a:rPr lang="en-US" dirty="0" smtClean="0"/>
              <a:t>    </a:t>
            </a:r>
            <a:r>
              <a:rPr lang="ru-RU" dirty="0" smtClean="0"/>
              <a:t>Орграф </a:t>
            </a:r>
            <a:r>
              <a:rPr lang="en-US" dirty="0" smtClean="0"/>
              <a:t>G(X,U)</a:t>
            </a:r>
            <a:r>
              <a:rPr lang="ru-RU" dirty="0" smtClean="0"/>
              <a:t>       </a:t>
            </a:r>
            <a:endParaRPr lang="ru-RU" dirty="0"/>
          </a:p>
        </p:txBody>
      </p:sp>
      <p:sp>
        <p:nvSpPr>
          <p:cNvPr id="4" name="Овал 3"/>
          <p:cNvSpPr/>
          <p:nvPr/>
        </p:nvSpPr>
        <p:spPr>
          <a:xfrm>
            <a:off x="683568"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5" name="Овал 4"/>
          <p:cNvSpPr/>
          <p:nvPr/>
        </p:nvSpPr>
        <p:spPr>
          <a:xfrm>
            <a:off x="1691680" y="234888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6" name="Овал 5"/>
          <p:cNvSpPr/>
          <p:nvPr/>
        </p:nvSpPr>
        <p:spPr>
          <a:xfrm>
            <a:off x="2267744"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7" name="Овал 6"/>
          <p:cNvSpPr/>
          <p:nvPr/>
        </p:nvSpPr>
        <p:spPr>
          <a:xfrm>
            <a:off x="1187624"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8" name="Овал 7"/>
          <p:cNvSpPr/>
          <p:nvPr/>
        </p:nvSpPr>
        <p:spPr>
          <a:xfrm>
            <a:off x="2843808"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10" name="Прямая со стрелкой 9"/>
          <p:cNvCxnSpPr>
            <a:stCxn id="4" idx="7"/>
            <a:endCxn id="5" idx="3"/>
          </p:cNvCxnSpPr>
          <p:nvPr/>
        </p:nvCxnSpPr>
        <p:spPr>
          <a:xfrm flipV="1">
            <a:off x="1113807" y="2717656"/>
            <a:ext cx="651690"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5"/>
            <a:endCxn id="8" idx="1"/>
          </p:cNvCxnSpPr>
          <p:nvPr/>
        </p:nvCxnSpPr>
        <p:spPr>
          <a:xfrm>
            <a:off x="2121919" y="2717656"/>
            <a:ext cx="795706"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8" idx="4"/>
            <a:endCxn id="6" idx="7"/>
          </p:cNvCxnSpPr>
          <p:nvPr/>
        </p:nvCxnSpPr>
        <p:spPr>
          <a:xfrm flipH="1">
            <a:off x="2697983" y="3717032"/>
            <a:ext cx="397853" cy="10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6" idx="2"/>
            <a:endCxn id="7" idx="6"/>
          </p:cNvCxnSpPr>
          <p:nvPr/>
        </p:nvCxnSpPr>
        <p:spPr>
          <a:xfrm flipH="1">
            <a:off x="1691680" y="49411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7" idx="1"/>
            <a:endCxn id="4" idx="4"/>
          </p:cNvCxnSpPr>
          <p:nvPr/>
        </p:nvCxnSpPr>
        <p:spPr>
          <a:xfrm flipH="1" flipV="1">
            <a:off x="935596" y="3717032"/>
            <a:ext cx="325845" cy="10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6" idx="0"/>
            <a:endCxn id="5" idx="4"/>
          </p:cNvCxnSpPr>
          <p:nvPr/>
        </p:nvCxnSpPr>
        <p:spPr>
          <a:xfrm flipH="1" flipV="1">
            <a:off x="1943708" y="2780928"/>
            <a:ext cx="576064"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5" idx="4"/>
            <a:endCxn id="7" idx="0"/>
          </p:cNvCxnSpPr>
          <p:nvPr/>
        </p:nvCxnSpPr>
        <p:spPr>
          <a:xfrm flipH="1">
            <a:off x="1439652" y="2780928"/>
            <a:ext cx="504056"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4" idx="6"/>
            <a:endCxn id="8" idx="2"/>
          </p:cNvCxnSpPr>
          <p:nvPr/>
        </p:nvCxnSpPr>
        <p:spPr>
          <a:xfrm>
            <a:off x="1187624" y="3501008"/>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544" y="2780928"/>
            <a:ext cx="3384376" cy="3139321"/>
          </a:xfrm>
          <a:prstGeom prst="rect">
            <a:avLst/>
          </a:prstGeom>
          <a:noFill/>
        </p:spPr>
        <p:txBody>
          <a:bodyPr wrap="square" rtlCol="0">
            <a:spAutoFit/>
          </a:bodyPr>
          <a:lstStyle/>
          <a:p>
            <a:r>
              <a:rPr lang="ru-RU" dirty="0" smtClean="0"/>
              <a:t>         3       7   2       9</a:t>
            </a:r>
          </a:p>
          <a:p>
            <a:r>
              <a:rPr lang="ru-RU" dirty="0" smtClean="0"/>
              <a:t>                    1</a:t>
            </a:r>
          </a:p>
          <a:p>
            <a:endParaRPr lang="ru-RU" dirty="0" smtClean="0"/>
          </a:p>
          <a:p>
            <a:endParaRPr lang="ru-RU" dirty="0" smtClean="0"/>
          </a:p>
          <a:p>
            <a:endParaRPr lang="ru-RU" dirty="0" smtClean="0"/>
          </a:p>
          <a:p>
            <a:r>
              <a:rPr lang="ru-RU" dirty="0" smtClean="0"/>
              <a:t>     8                             12</a:t>
            </a:r>
          </a:p>
          <a:p>
            <a:r>
              <a:rPr lang="ru-RU" dirty="0" smtClean="0"/>
              <a:t>                   </a:t>
            </a:r>
          </a:p>
          <a:p>
            <a:endParaRPr lang="ru-RU" dirty="0" smtClean="0"/>
          </a:p>
          <a:p>
            <a:r>
              <a:rPr lang="ru-RU" dirty="0" smtClean="0"/>
              <a:t>                    10</a:t>
            </a:r>
          </a:p>
          <a:p>
            <a:endParaRPr lang="ru-RU" dirty="0" smtClean="0"/>
          </a:p>
          <a:p>
            <a:r>
              <a:rPr lang="ru-RU" dirty="0" smtClean="0"/>
              <a:t>                     а)</a:t>
            </a:r>
          </a:p>
        </p:txBody>
      </p:sp>
      <p:sp>
        <p:nvSpPr>
          <p:cNvPr id="32" name="TextBox 31"/>
          <p:cNvSpPr txBox="1"/>
          <p:nvPr/>
        </p:nvSpPr>
        <p:spPr>
          <a:xfrm>
            <a:off x="3635896" y="1916832"/>
            <a:ext cx="4032448" cy="369332"/>
          </a:xfrm>
          <a:prstGeom prst="rect">
            <a:avLst/>
          </a:prstGeom>
          <a:noFill/>
        </p:spPr>
        <p:txBody>
          <a:bodyPr wrap="square" rtlCol="0">
            <a:spAutoFit/>
          </a:bodyPr>
          <a:lstStyle/>
          <a:p>
            <a:r>
              <a:rPr lang="ru-RU" dirty="0" smtClean="0"/>
              <a:t> Матрица смежности вершин </a:t>
            </a:r>
            <a:r>
              <a:rPr lang="en-US" dirty="0" smtClean="0"/>
              <a:t>G(X,U)</a:t>
            </a:r>
            <a:endParaRPr lang="ru-RU" dirty="0"/>
          </a:p>
        </p:txBody>
      </p:sp>
      <p:graphicFrame>
        <p:nvGraphicFramePr>
          <p:cNvPr id="35" name="Таблица 34"/>
          <p:cNvGraphicFramePr>
            <a:graphicFrameLocks noGrp="1"/>
          </p:cNvGraphicFramePr>
          <p:nvPr/>
        </p:nvGraphicFramePr>
        <p:xfrm>
          <a:off x="3851920" y="2708920"/>
          <a:ext cx="3552054" cy="2225040"/>
        </p:xfrm>
        <a:graphic>
          <a:graphicData uri="http://schemas.openxmlformats.org/drawingml/2006/table">
            <a:tbl>
              <a:tblPr firstRow="1" bandRow="1">
                <a:tableStyleId>{5C22544A-7EE6-4342-B048-85BDC9FD1C3A}</a:tableStyleId>
              </a:tblPr>
              <a:tblGrid>
                <a:gridCol w="592009"/>
                <a:gridCol w="592009"/>
                <a:gridCol w="592009"/>
                <a:gridCol w="592009"/>
                <a:gridCol w="592009"/>
                <a:gridCol w="592009"/>
              </a:tblGrid>
              <a:tr h="370840">
                <a:tc>
                  <a:txBody>
                    <a:bodyPr/>
                    <a:lstStyle/>
                    <a:p>
                      <a:endParaRPr lang="ru-RU" dirty="0"/>
                    </a:p>
                  </a:txBody>
                  <a:tcPr>
                    <a:solidFill>
                      <a:schemeClr val="accent5">
                        <a:lumMod val="75000"/>
                      </a:schemeClr>
                    </a:solidFill>
                  </a:tcPr>
                </a:tc>
                <a:tc>
                  <a:txBody>
                    <a:bodyPr/>
                    <a:lstStyle/>
                    <a:p>
                      <a:pPr algn="ctr"/>
                      <a:r>
                        <a:rPr lang="ru-RU" dirty="0" smtClean="0"/>
                        <a:t>1</a:t>
                      </a:r>
                      <a:endParaRPr lang="ru-RU" dirty="0"/>
                    </a:p>
                  </a:txBody>
                  <a:tcPr/>
                </a:tc>
                <a:tc>
                  <a:txBody>
                    <a:bodyPr/>
                    <a:lstStyle/>
                    <a:p>
                      <a:pPr algn="ctr"/>
                      <a:r>
                        <a:rPr lang="ru-RU" dirty="0" smtClean="0"/>
                        <a:t>2</a:t>
                      </a:r>
                      <a:endParaRPr lang="ru-RU" dirty="0"/>
                    </a:p>
                  </a:txBody>
                  <a:tcPr/>
                </a:tc>
                <a:tc>
                  <a:txBody>
                    <a:bodyPr/>
                    <a:lstStyle/>
                    <a:p>
                      <a:pPr algn="ctr"/>
                      <a:r>
                        <a:rPr lang="ru-RU" dirty="0" smtClean="0"/>
                        <a:t>3</a:t>
                      </a:r>
                      <a:endParaRPr lang="ru-RU" dirty="0"/>
                    </a:p>
                  </a:txBody>
                  <a:tcPr/>
                </a:tc>
                <a:tc>
                  <a:txBody>
                    <a:bodyPr/>
                    <a:lstStyle/>
                    <a:p>
                      <a:pPr algn="ctr"/>
                      <a:r>
                        <a:rPr lang="ru-RU" dirty="0" smtClean="0"/>
                        <a:t>4</a:t>
                      </a:r>
                      <a:endParaRPr lang="ru-RU" dirty="0"/>
                    </a:p>
                  </a:txBody>
                  <a:tcPr/>
                </a:tc>
                <a:tc>
                  <a:txBody>
                    <a:bodyPr/>
                    <a:lstStyle/>
                    <a:p>
                      <a:pPr algn="ctr"/>
                      <a:r>
                        <a:rPr lang="ru-RU" dirty="0" smtClean="0"/>
                        <a:t>5</a:t>
                      </a:r>
                      <a:endParaRPr lang="ru-RU" dirty="0"/>
                    </a:p>
                  </a:txBody>
                  <a:tcPr/>
                </a:tc>
              </a:tr>
              <a:tr h="370840">
                <a:tc>
                  <a:txBody>
                    <a:bodyPr/>
                    <a:lstStyle/>
                    <a:p>
                      <a:pPr algn="ctr"/>
                      <a:r>
                        <a:rPr lang="ru-RU" dirty="0" smtClean="0">
                          <a:solidFill>
                            <a:schemeClr val="bg1"/>
                          </a:solidFill>
                        </a:rPr>
                        <a:t>1</a:t>
                      </a:r>
                      <a:endParaRPr lang="ru-RU" dirty="0">
                        <a:solidFill>
                          <a:schemeClr val="bg1"/>
                        </a:solidFill>
                      </a:endParaRPr>
                    </a:p>
                  </a:txBody>
                  <a:tcPr>
                    <a:solidFill>
                      <a:schemeClr val="accent5">
                        <a:lumMod val="75000"/>
                      </a:schemeClr>
                    </a:solidFill>
                  </a:tcPr>
                </a:tc>
                <a:tc>
                  <a:txBody>
                    <a:bodyPr/>
                    <a:lstStyle/>
                    <a:p>
                      <a:pPr algn="ctr"/>
                      <a:r>
                        <a:rPr lang="ru-RU" dirty="0" smtClean="0"/>
                        <a:t>0</a:t>
                      </a:r>
                      <a:endParaRPr lang="ru-RU" dirty="0"/>
                    </a:p>
                  </a:txBody>
                  <a:tcPr/>
                </a:tc>
                <a:tc>
                  <a:txBody>
                    <a:bodyPr/>
                    <a:lstStyle/>
                    <a:p>
                      <a:pPr algn="ctr"/>
                      <a:r>
                        <a:rPr lang="ru-RU" dirty="0" smtClean="0"/>
                        <a:t>3</a:t>
                      </a:r>
                      <a:endParaRPr lang="ru-RU" dirty="0"/>
                    </a:p>
                  </a:txBody>
                  <a:tcPr/>
                </a:tc>
                <a:tc>
                  <a:txBody>
                    <a:bodyPr/>
                    <a:lstStyle/>
                    <a:p>
                      <a:pPr algn="ctr"/>
                      <a:r>
                        <a:rPr lang="ru-RU" dirty="0" smtClean="0"/>
                        <a:t>1</a:t>
                      </a:r>
                      <a:endParaRPr lang="ru-RU" dirty="0"/>
                    </a:p>
                  </a:txBody>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r>
              <a:tr h="370840">
                <a:tc>
                  <a:txBody>
                    <a:bodyPr/>
                    <a:lstStyle/>
                    <a:p>
                      <a:pPr algn="ctr"/>
                      <a:r>
                        <a:rPr lang="ru-RU" dirty="0" smtClean="0">
                          <a:solidFill>
                            <a:schemeClr val="bg1"/>
                          </a:solidFill>
                        </a:rPr>
                        <a:t>2</a:t>
                      </a:r>
                      <a:endParaRPr lang="ru-RU" dirty="0">
                        <a:solidFill>
                          <a:schemeClr val="bg1"/>
                        </a:solidFill>
                      </a:endParaRPr>
                    </a:p>
                  </a:txBody>
                  <a:tcPr>
                    <a:solidFill>
                      <a:schemeClr val="accent5">
                        <a:lumMod val="75000"/>
                      </a:schemeClr>
                    </a:solidFill>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c>
                  <a:txBody>
                    <a:bodyPr/>
                    <a:lstStyle/>
                    <a:p>
                      <a:pPr algn="ctr"/>
                      <a:r>
                        <a:rPr lang="ru-RU" dirty="0" smtClean="0"/>
                        <a:t>9</a:t>
                      </a:r>
                      <a:endParaRPr lang="ru-RU" dirty="0"/>
                    </a:p>
                  </a:txBody>
                  <a:tcPr/>
                </a:tc>
                <a:tc>
                  <a:txBody>
                    <a:bodyPr/>
                    <a:lstStyle/>
                    <a:p>
                      <a:pPr algn="ctr"/>
                      <a:r>
                        <a:rPr lang="ru-RU" dirty="0" smtClean="0"/>
                        <a:t>0</a:t>
                      </a:r>
                      <a:endParaRPr lang="ru-RU" dirty="0"/>
                    </a:p>
                  </a:txBody>
                  <a:tcPr/>
                </a:tc>
                <a:tc>
                  <a:txBody>
                    <a:bodyPr/>
                    <a:lstStyle/>
                    <a:p>
                      <a:pPr algn="ctr"/>
                      <a:r>
                        <a:rPr lang="ru-RU" dirty="0" smtClean="0"/>
                        <a:t>7</a:t>
                      </a:r>
                      <a:endParaRPr lang="ru-RU" dirty="0"/>
                    </a:p>
                  </a:txBody>
                  <a:tcPr/>
                </a:tc>
              </a:tr>
              <a:tr h="370840">
                <a:tc>
                  <a:txBody>
                    <a:bodyPr/>
                    <a:lstStyle/>
                    <a:p>
                      <a:pPr algn="ctr"/>
                      <a:r>
                        <a:rPr lang="ru-RU" dirty="0" smtClean="0">
                          <a:solidFill>
                            <a:schemeClr val="bg1"/>
                          </a:solidFill>
                        </a:rPr>
                        <a:t>3</a:t>
                      </a:r>
                      <a:endParaRPr lang="ru-RU" dirty="0">
                        <a:solidFill>
                          <a:schemeClr val="bg1"/>
                        </a:solidFill>
                      </a:endParaRPr>
                    </a:p>
                  </a:txBody>
                  <a:tcPr>
                    <a:solidFill>
                      <a:schemeClr val="accent5">
                        <a:lumMod val="75000"/>
                      </a:schemeClr>
                    </a:solidFill>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c>
                  <a:txBody>
                    <a:bodyPr/>
                    <a:lstStyle/>
                    <a:p>
                      <a:pPr algn="ctr"/>
                      <a:r>
                        <a:rPr lang="ru-RU" dirty="0" smtClean="0"/>
                        <a:t>12</a:t>
                      </a:r>
                      <a:endParaRPr lang="ru-RU" dirty="0"/>
                    </a:p>
                  </a:txBody>
                  <a:tcPr/>
                </a:tc>
                <a:tc>
                  <a:txBody>
                    <a:bodyPr/>
                    <a:lstStyle/>
                    <a:p>
                      <a:pPr algn="ctr"/>
                      <a:r>
                        <a:rPr lang="ru-RU" dirty="0" smtClean="0"/>
                        <a:t>0</a:t>
                      </a:r>
                      <a:endParaRPr lang="ru-RU" dirty="0"/>
                    </a:p>
                  </a:txBody>
                  <a:tcPr/>
                </a:tc>
              </a:tr>
              <a:tr h="370840">
                <a:tc>
                  <a:txBody>
                    <a:bodyPr/>
                    <a:lstStyle/>
                    <a:p>
                      <a:pPr algn="ctr"/>
                      <a:r>
                        <a:rPr lang="ru-RU" dirty="0" smtClean="0">
                          <a:solidFill>
                            <a:schemeClr val="bg1"/>
                          </a:solidFill>
                        </a:rPr>
                        <a:t>4</a:t>
                      </a:r>
                      <a:endParaRPr lang="ru-RU" dirty="0">
                        <a:solidFill>
                          <a:schemeClr val="bg1"/>
                        </a:solidFill>
                      </a:endParaRPr>
                    </a:p>
                  </a:txBody>
                  <a:tcPr>
                    <a:solidFill>
                      <a:schemeClr val="accent5">
                        <a:lumMod val="75000"/>
                      </a:schemeClr>
                    </a:solidFill>
                  </a:tcPr>
                </a:tc>
                <a:tc>
                  <a:txBody>
                    <a:bodyPr/>
                    <a:lstStyle/>
                    <a:p>
                      <a:pPr algn="ctr"/>
                      <a:r>
                        <a:rPr lang="ru-RU" dirty="0" smtClean="0"/>
                        <a:t>0</a:t>
                      </a:r>
                      <a:endParaRPr lang="ru-RU" dirty="0"/>
                    </a:p>
                  </a:txBody>
                  <a:tcPr/>
                </a:tc>
                <a:tc>
                  <a:txBody>
                    <a:bodyPr/>
                    <a:lstStyle/>
                    <a:p>
                      <a:pPr algn="ctr"/>
                      <a:r>
                        <a:rPr lang="ru-RU" dirty="0" smtClean="0"/>
                        <a:t>2</a:t>
                      </a:r>
                      <a:endParaRPr lang="ru-RU" dirty="0"/>
                    </a:p>
                  </a:txBody>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c>
                  <a:txBody>
                    <a:bodyPr/>
                    <a:lstStyle/>
                    <a:p>
                      <a:pPr algn="ctr"/>
                      <a:r>
                        <a:rPr lang="ru-RU" dirty="0" smtClean="0"/>
                        <a:t>10</a:t>
                      </a:r>
                      <a:endParaRPr lang="ru-RU" dirty="0"/>
                    </a:p>
                  </a:txBody>
                  <a:tcPr/>
                </a:tc>
              </a:tr>
              <a:tr h="370840">
                <a:tc>
                  <a:txBody>
                    <a:bodyPr/>
                    <a:lstStyle/>
                    <a:p>
                      <a:pPr algn="ctr"/>
                      <a:r>
                        <a:rPr lang="ru-RU" dirty="0" smtClean="0">
                          <a:solidFill>
                            <a:schemeClr val="bg1"/>
                          </a:solidFill>
                        </a:rPr>
                        <a:t>5</a:t>
                      </a:r>
                      <a:endParaRPr lang="ru-RU" dirty="0">
                        <a:solidFill>
                          <a:schemeClr val="bg1"/>
                        </a:solidFill>
                      </a:endParaRPr>
                    </a:p>
                  </a:txBody>
                  <a:tcPr>
                    <a:solidFill>
                      <a:schemeClr val="accent5">
                        <a:lumMod val="75000"/>
                      </a:schemeClr>
                    </a:solidFill>
                  </a:tcPr>
                </a:tc>
                <a:tc>
                  <a:txBody>
                    <a:bodyPr/>
                    <a:lstStyle/>
                    <a:p>
                      <a:pPr algn="ctr"/>
                      <a:r>
                        <a:rPr lang="ru-RU" dirty="0" smtClean="0"/>
                        <a:t>8</a:t>
                      </a:r>
                      <a:endParaRPr lang="ru-RU" dirty="0"/>
                    </a:p>
                  </a:txBody>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c>
                  <a:txBody>
                    <a:bodyPr/>
                    <a:lstStyle/>
                    <a:p>
                      <a:pPr algn="ctr"/>
                      <a:r>
                        <a:rPr lang="ru-RU" dirty="0" smtClean="0"/>
                        <a:t>0</a:t>
                      </a:r>
                      <a:endParaRPr lang="ru-RU" dirty="0"/>
                    </a:p>
                  </a:txBody>
                  <a:tcPr/>
                </a:tc>
              </a:tr>
            </a:tbl>
          </a:graphicData>
        </a:graphic>
      </p:graphicFrame>
      <p:sp>
        <p:nvSpPr>
          <p:cNvPr id="37" name="TextBox 36"/>
          <p:cNvSpPr txBox="1"/>
          <p:nvPr/>
        </p:nvSpPr>
        <p:spPr>
          <a:xfrm>
            <a:off x="4572000" y="5517232"/>
            <a:ext cx="2411760" cy="369332"/>
          </a:xfrm>
          <a:prstGeom prst="rect">
            <a:avLst/>
          </a:prstGeom>
          <a:noFill/>
        </p:spPr>
        <p:txBody>
          <a:bodyPr wrap="square" rtlCol="0">
            <a:spAutoFit/>
          </a:bodyPr>
          <a:lstStyle/>
          <a:p>
            <a:r>
              <a:rPr lang="ru-RU" dirty="0" smtClean="0"/>
              <a:t>                 б)</a:t>
            </a:r>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lstStyle/>
          <a:p>
            <a:pPr algn="ctr"/>
            <a:r>
              <a:rPr lang="ru-RU" dirty="0" smtClean="0"/>
              <a:t>Определения 1</a:t>
            </a:r>
            <a:endParaRPr lang="ru-RU" dirty="0"/>
          </a:p>
        </p:txBody>
      </p:sp>
      <p:sp>
        <p:nvSpPr>
          <p:cNvPr id="3" name="Содержимое 2"/>
          <p:cNvSpPr>
            <a:spLocks noGrp="1"/>
          </p:cNvSpPr>
          <p:nvPr>
            <p:ph idx="1"/>
          </p:nvPr>
        </p:nvSpPr>
        <p:spPr>
          <a:xfrm>
            <a:off x="457200" y="1268760"/>
            <a:ext cx="7239000" cy="5400600"/>
          </a:xfrm>
          <a:ln w="76200">
            <a:solidFill>
              <a:schemeClr val="accent1"/>
            </a:solidFill>
          </a:ln>
        </p:spPr>
        <p:txBody>
          <a:bodyPr>
            <a:normAutofit lnSpcReduction="10000"/>
          </a:bodyPr>
          <a:lstStyle/>
          <a:p>
            <a:pPr>
              <a:buNone/>
            </a:pPr>
            <a:r>
              <a:rPr lang="ru-RU" dirty="0" smtClean="0"/>
              <a:t>   Граф </a:t>
            </a:r>
            <a:r>
              <a:rPr lang="en-US" dirty="0" smtClean="0"/>
              <a:t>G</a:t>
            </a:r>
            <a:r>
              <a:rPr lang="ru-RU" dirty="0" smtClean="0"/>
              <a:t>(</a:t>
            </a:r>
            <a:r>
              <a:rPr lang="en-US" dirty="0" smtClean="0"/>
              <a:t>X</a:t>
            </a:r>
            <a:r>
              <a:rPr lang="ru-RU" dirty="0" smtClean="0"/>
              <a:t>,</a:t>
            </a:r>
            <a:r>
              <a:rPr lang="en-US" dirty="0" smtClean="0"/>
              <a:t>U</a:t>
            </a:r>
            <a:r>
              <a:rPr lang="ru-RU" dirty="0" smtClean="0"/>
              <a:t>) называется </a:t>
            </a:r>
            <a:r>
              <a:rPr lang="ru-RU" b="1" dirty="0" smtClean="0">
                <a:solidFill>
                  <a:srgbClr val="FF0000"/>
                </a:solidFill>
              </a:rPr>
              <a:t>ориентированным</a:t>
            </a:r>
            <a:r>
              <a:rPr lang="ru-RU" dirty="0" smtClean="0"/>
              <a:t> или </a:t>
            </a:r>
            <a:r>
              <a:rPr lang="ru-RU" b="1" dirty="0" smtClean="0">
                <a:solidFill>
                  <a:srgbClr val="FF0000"/>
                </a:solidFill>
              </a:rPr>
              <a:t>орграфом</a:t>
            </a:r>
            <a:r>
              <a:rPr lang="ru-RU" dirty="0" smtClean="0"/>
              <a:t>, если на всех ребрах фиксируется допустимое направление движения.</a:t>
            </a:r>
          </a:p>
          <a:p>
            <a:pPr>
              <a:buNone/>
            </a:pPr>
            <a:r>
              <a:rPr lang="ru-RU" dirty="0" smtClean="0"/>
              <a:t>   Ориентированные ребра называются </a:t>
            </a:r>
            <a:r>
              <a:rPr lang="ru-RU" dirty="0" smtClean="0">
                <a:solidFill>
                  <a:srgbClr val="FF0000"/>
                </a:solidFill>
              </a:rPr>
              <a:t>дугами</a:t>
            </a:r>
            <a:r>
              <a:rPr lang="ru-RU" dirty="0" smtClean="0"/>
              <a:t>.</a:t>
            </a:r>
          </a:p>
          <a:p>
            <a:pPr>
              <a:buNone/>
            </a:pPr>
            <a:r>
              <a:rPr lang="ru-RU" dirty="0" smtClean="0"/>
              <a:t> Маршрут, позволяющий попасть из вершины </a:t>
            </a:r>
            <a:r>
              <a:rPr lang="en-US" dirty="0" err="1" smtClean="0"/>
              <a:t>x</a:t>
            </a:r>
            <a:r>
              <a:rPr lang="en-US" baseline="-25000" dirty="0" err="1" smtClean="0"/>
              <a:t>p</a:t>
            </a:r>
            <a:r>
              <a:rPr lang="ru-RU" dirty="0" smtClean="0"/>
              <a:t>  в вершину </a:t>
            </a:r>
            <a:r>
              <a:rPr lang="en-US" dirty="0" err="1" smtClean="0"/>
              <a:t>x</a:t>
            </a:r>
            <a:r>
              <a:rPr lang="en-US" baseline="-25000" dirty="0" err="1" smtClean="0"/>
              <a:t>q</a:t>
            </a:r>
            <a:r>
              <a:rPr lang="ru-RU" dirty="0" smtClean="0"/>
              <a:t>, двигаясь по дугам только в «разрешенном» направлении, называется </a:t>
            </a:r>
            <a:r>
              <a:rPr lang="ru-RU" b="1" dirty="0" smtClean="0">
                <a:solidFill>
                  <a:srgbClr val="FF0000"/>
                </a:solidFill>
              </a:rPr>
              <a:t>путем</a:t>
            </a:r>
            <a:r>
              <a:rPr lang="ru-RU" dirty="0" smtClean="0"/>
              <a:t> </a:t>
            </a:r>
            <a:r>
              <a:rPr lang="en-US" dirty="0" smtClean="0"/>
              <a:t>L</a:t>
            </a:r>
            <a:r>
              <a:rPr lang="ru-RU" dirty="0" smtClean="0"/>
              <a:t>(</a:t>
            </a:r>
            <a:r>
              <a:rPr lang="en-US" dirty="0" smtClean="0"/>
              <a:t>p</a:t>
            </a:r>
            <a:r>
              <a:rPr lang="ru-RU" dirty="0" smtClean="0"/>
              <a:t>,</a:t>
            </a:r>
            <a:r>
              <a:rPr lang="en-US" dirty="0" smtClean="0"/>
              <a:t>q</a:t>
            </a:r>
            <a:r>
              <a:rPr lang="ru-RU" dirty="0" smtClean="0"/>
              <a:t>), ведущим из вершины </a:t>
            </a:r>
            <a:r>
              <a:rPr lang="en-US" dirty="0" err="1" smtClean="0"/>
              <a:t>x</a:t>
            </a:r>
            <a:r>
              <a:rPr lang="en-US" baseline="-25000" dirty="0" err="1" smtClean="0"/>
              <a:t>p</a:t>
            </a:r>
            <a:r>
              <a:rPr lang="ru-RU" dirty="0" smtClean="0"/>
              <a:t>  в вершину </a:t>
            </a:r>
            <a:r>
              <a:rPr lang="en-US" dirty="0" err="1" smtClean="0"/>
              <a:t>x</a:t>
            </a:r>
            <a:r>
              <a:rPr lang="en-US" baseline="-25000" dirty="0" err="1" smtClean="0"/>
              <a:t>q</a:t>
            </a:r>
            <a:r>
              <a:rPr lang="ru-RU" baseline="-25000" dirty="0" smtClean="0"/>
              <a:t>.</a:t>
            </a:r>
          </a:p>
          <a:p>
            <a:pPr>
              <a:buNone/>
            </a:pPr>
            <a:r>
              <a:rPr lang="ru-RU" dirty="0" smtClean="0"/>
              <a:t>   Путь, не содержащий повторяющихся вершин, называется простым.</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lstStyle/>
          <a:p>
            <a:pPr algn="ctr"/>
            <a:r>
              <a:rPr lang="ru-RU" dirty="0" smtClean="0"/>
              <a:t>Два  множества</a:t>
            </a:r>
            <a:endParaRPr lang="ru-RU" dirty="0"/>
          </a:p>
        </p:txBody>
      </p:sp>
      <p:sp>
        <p:nvSpPr>
          <p:cNvPr id="3" name="Содержимое 2"/>
          <p:cNvSpPr>
            <a:spLocks noGrp="1"/>
          </p:cNvSpPr>
          <p:nvPr>
            <p:ph idx="1"/>
          </p:nvPr>
        </p:nvSpPr>
        <p:spPr>
          <a:ln w="76200">
            <a:solidFill>
              <a:schemeClr val="accent1"/>
            </a:solidFill>
          </a:ln>
        </p:spPr>
        <p:txBody>
          <a:bodyPr/>
          <a:lstStyle/>
          <a:p>
            <a:endParaRPr lang="en-US" dirty="0" smtClean="0"/>
          </a:p>
          <a:p>
            <a:r>
              <a:rPr lang="ru-RU" dirty="0" smtClean="0"/>
              <a:t>Если каждый элемент множества </a:t>
            </a:r>
            <a:r>
              <a:rPr lang="en-US" i="1" dirty="0" smtClean="0"/>
              <a:t>A</a:t>
            </a:r>
            <a:r>
              <a:rPr lang="ru-RU" dirty="0" smtClean="0"/>
              <a:t> является элементом множества </a:t>
            </a:r>
            <a:r>
              <a:rPr lang="en-US" i="1" dirty="0" smtClean="0"/>
              <a:t>B</a:t>
            </a:r>
            <a:r>
              <a:rPr lang="ru-RU" dirty="0" smtClean="0"/>
              <a:t>, то говорят, что </a:t>
            </a:r>
            <a:r>
              <a:rPr lang="en-US" i="1" dirty="0" smtClean="0"/>
              <a:t>A</a:t>
            </a:r>
            <a:r>
              <a:rPr lang="ru-RU" dirty="0" smtClean="0"/>
              <a:t> является подмножеством множества</a:t>
            </a:r>
            <a:r>
              <a:rPr lang="ru-RU" i="1" dirty="0" smtClean="0"/>
              <a:t> </a:t>
            </a:r>
            <a:r>
              <a:rPr lang="en-US" i="1" dirty="0" smtClean="0"/>
              <a:t>B</a:t>
            </a:r>
            <a:r>
              <a:rPr lang="ru-RU" dirty="0" smtClean="0"/>
              <a:t>, что формально записывается следующим образом:         . Пустое</a:t>
            </a:r>
            <a:r>
              <a:rPr lang="ru-RU" i="1" dirty="0" smtClean="0"/>
              <a:t> </a:t>
            </a:r>
            <a:r>
              <a:rPr lang="ru-RU" dirty="0" smtClean="0"/>
              <a:t>множество обозначается символом    . Если одновременно           и         , то множества </a:t>
            </a:r>
            <a:r>
              <a:rPr lang="en-US" i="1" dirty="0" smtClean="0"/>
              <a:t>A</a:t>
            </a:r>
            <a:r>
              <a:rPr lang="ru-RU" dirty="0" smtClean="0"/>
              <a:t> и </a:t>
            </a:r>
            <a:r>
              <a:rPr lang="en-US" i="1" dirty="0" smtClean="0"/>
              <a:t>B</a:t>
            </a:r>
            <a:r>
              <a:rPr lang="ru-RU" dirty="0" smtClean="0"/>
              <a:t> называются равными: </a:t>
            </a:r>
            <a:r>
              <a:rPr lang="en-US" dirty="0" smtClean="0"/>
              <a:t>A = B</a:t>
            </a:r>
            <a:r>
              <a:rPr lang="ru-RU" dirty="0" smtClean="0"/>
              <a:t>. </a:t>
            </a:r>
            <a:endParaRPr lang="ru-RU"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649" name="Object 1"/>
          <p:cNvGraphicFramePr>
            <a:graphicFrameLocks noChangeAspect="1"/>
          </p:cNvGraphicFramePr>
          <p:nvPr/>
        </p:nvGraphicFramePr>
        <p:xfrm>
          <a:off x="4139952" y="3789040"/>
          <a:ext cx="864096" cy="355804"/>
        </p:xfrm>
        <a:graphic>
          <a:graphicData uri="http://schemas.openxmlformats.org/presentationml/2006/ole">
            <mc:AlternateContent xmlns:mc="http://schemas.openxmlformats.org/markup-compatibility/2006">
              <mc:Choice xmlns:v="urn:schemas-microsoft-com:vml" Requires="v">
                <p:oleObj spid="_x0000_s27656" name="Формула" r:id="rId3" imgW="482391" imgH="203112" progId="Equation.3">
                  <p:embed/>
                </p:oleObj>
              </mc:Choice>
              <mc:Fallback>
                <p:oleObj name="Формула" r:id="rId3" imgW="482391" imgH="203112"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3789040"/>
                        <a:ext cx="864096" cy="355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651" name="Object 3"/>
          <p:cNvGraphicFramePr>
            <a:graphicFrameLocks noChangeAspect="1"/>
          </p:cNvGraphicFramePr>
          <p:nvPr/>
        </p:nvGraphicFramePr>
        <p:xfrm>
          <a:off x="6300192" y="4077072"/>
          <a:ext cx="371847" cy="390440"/>
        </p:xfrm>
        <a:graphic>
          <a:graphicData uri="http://schemas.openxmlformats.org/presentationml/2006/ole">
            <mc:AlternateContent xmlns:mc="http://schemas.openxmlformats.org/markup-compatibility/2006">
              <mc:Choice xmlns:v="urn:schemas-microsoft-com:vml" Requires="v">
                <p:oleObj spid="_x0000_s27657" name="Формула" r:id="rId5" imgW="190417" imgH="203112" progId="Equation.3">
                  <p:embed/>
                </p:oleObj>
              </mc:Choice>
              <mc:Fallback>
                <p:oleObj name="Формула" r:id="rId5" imgW="190417" imgH="20311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077072"/>
                        <a:ext cx="371847" cy="3904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653" name="Object 5"/>
          <p:cNvGraphicFramePr>
            <a:graphicFrameLocks noChangeAspect="1"/>
          </p:cNvGraphicFramePr>
          <p:nvPr/>
        </p:nvGraphicFramePr>
        <p:xfrm>
          <a:off x="3131840" y="4509120"/>
          <a:ext cx="933809" cy="384510"/>
        </p:xfrm>
        <a:graphic>
          <a:graphicData uri="http://schemas.openxmlformats.org/presentationml/2006/ole">
            <mc:AlternateContent xmlns:mc="http://schemas.openxmlformats.org/markup-compatibility/2006">
              <mc:Choice xmlns:v="urn:schemas-microsoft-com:vml" Requires="v">
                <p:oleObj spid="_x0000_s27658" name="Формула" r:id="rId7" imgW="482391" imgH="203112" progId="Equation.3">
                  <p:embed/>
                </p:oleObj>
              </mc:Choice>
              <mc:Fallback>
                <p:oleObj name="Формула" r:id="rId7" imgW="482391" imgH="203112"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509120"/>
                        <a:ext cx="933809" cy="384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655" name="Object 7"/>
          <p:cNvGraphicFramePr>
            <a:graphicFrameLocks noChangeAspect="1"/>
          </p:cNvGraphicFramePr>
          <p:nvPr/>
        </p:nvGraphicFramePr>
        <p:xfrm>
          <a:off x="4355976" y="4509120"/>
          <a:ext cx="810090" cy="360040"/>
        </p:xfrm>
        <a:graphic>
          <a:graphicData uri="http://schemas.openxmlformats.org/presentationml/2006/ole">
            <mc:AlternateContent xmlns:mc="http://schemas.openxmlformats.org/markup-compatibility/2006">
              <mc:Choice xmlns:v="urn:schemas-microsoft-com:vml" Requires="v">
                <p:oleObj spid="_x0000_s27659" name="Формула" r:id="rId8" imgW="431613" imgH="190417" progId="Equation.3">
                  <p:embed/>
                </p:oleObj>
              </mc:Choice>
              <mc:Fallback>
                <p:oleObj name="Формула" r:id="rId8" imgW="431613" imgH="190417"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6" y="4509120"/>
                        <a:ext cx="81009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60648"/>
            <a:ext cx="7560840" cy="720080"/>
          </a:xfrm>
          <a:ln w="76200">
            <a:solidFill>
              <a:schemeClr val="accent1"/>
            </a:solidFill>
          </a:ln>
        </p:spPr>
        <p:txBody>
          <a:bodyPr>
            <a:normAutofit/>
          </a:bodyPr>
          <a:lstStyle/>
          <a:p>
            <a:pPr algn="ctr"/>
            <a:r>
              <a:rPr lang="ru-RU" dirty="0" smtClean="0"/>
              <a:t>примеры</a:t>
            </a:r>
            <a:endParaRPr lang="ru-RU" dirty="0"/>
          </a:p>
        </p:txBody>
      </p:sp>
      <p:sp>
        <p:nvSpPr>
          <p:cNvPr id="3" name="Содержимое 2"/>
          <p:cNvSpPr>
            <a:spLocks noGrp="1"/>
          </p:cNvSpPr>
          <p:nvPr>
            <p:ph idx="1"/>
          </p:nvPr>
        </p:nvSpPr>
        <p:spPr>
          <a:xfrm>
            <a:off x="251520" y="1609416"/>
            <a:ext cx="7632848" cy="5059944"/>
          </a:xfrm>
          <a:ln w="76200">
            <a:solidFill>
              <a:schemeClr val="accent1"/>
            </a:solidFill>
          </a:ln>
        </p:spPr>
        <p:txBody>
          <a:bodyPr/>
          <a:lstStyle/>
          <a:p>
            <a:pPr>
              <a:buNone/>
            </a:pPr>
            <a:r>
              <a:rPr lang="en-US" dirty="0" smtClean="0"/>
              <a:t>    </a:t>
            </a:r>
            <a:r>
              <a:rPr lang="ru-RU" dirty="0" smtClean="0"/>
              <a:t>Орграф </a:t>
            </a:r>
            <a:r>
              <a:rPr lang="en-US" dirty="0" smtClean="0"/>
              <a:t>G(X,U)</a:t>
            </a:r>
            <a:r>
              <a:rPr lang="ru-RU" dirty="0" smtClean="0"/>
              <a:t>       </a:t>
            </a:r>
            <a:endParaRPr lang="ru-RU" dirty="0"/>
          </a:p>
        </p:txBody>
      </p:sp>
      <p:sp>
        <p:nvSpPr>
          <p:cNvPr id="4" name="Овал 3"/>
          <p:cNvSpPr/>
          <p:nvPr/>
        </p:nvSpPr>
        <p:spPr>
          <a:xfrm>
            <a:off x="683568"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5" name="Овал 4"/>
          <p:cNvSpPr/>
          <p:nvPr/>
        </p:nvSpPr>
        <p:spPr>
          <a:xfrm>
            <a:off x="1691680" y="2348880"/>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6" name="Овал 5"/>
          <p:cNvSpPr/>
          <p:nvPr/>
        </p:nvSpPr>
        <p:spPr>
          <a:xfrm>
            <a:off x="2267744"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7" name="Овал 6"/>
          <p:cNvSpPr/>
          <p:nvPr/>
        </p:nvSpPr>
        <p:spPr>
          <a:xfrm>
            <a:off x="1187624" y="472514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8" name="Овал 7"/>
          <p:cNvSpPr/>
          <p:nvPr/>
        </p:nvSpPr>
        <p:spPr>
          <a:xfrm>
            <a:off x="2843808" y="3284984"/>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10" name="Прямая со стрелкой 9"/>
          <p:cNvCxnSpPr>
            <a:stCxn id="4" idx="7"/>
            <a:endCxn id="5" idx="3"/>
          </p:cNvCxnSpPr>
          <p:nvPr/>
        </p:nvCxnSpPr>
        <p:spPr>
          <a:xfrm flipV="1">
            <a:off x="1113807" y="2717656"/>
            <a:ext cx="651690"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5"/>
            <a:endCxn id="8" idx="1"/>
          </p:cNvCxnSpPr>
          <p:nvPr/>
        </p:nvCxnSpPr>
        <p:spPr>
          <a:xfrm>
            <a:off x="2121919" y="2717656"/>
            <a:ext cx="795706" cy="63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8" idx="4"/>
            <a:endCxn id="6" idx="7"/>
          </p:cNvCxnSpPr>
          <p:nvPr/>
        </p:nvCxnSpPr>
        <p:spPr>
          <a:xfrm flipH="1">
            <a:off x="2697983" y="3717032"/>
            <a:ext cx="397853" cy="10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6" idx="2"/>
            <a:endCxn id="7" idx="6"/>
          </p:cNvCxnSpPr>
          <p:nvPr/>
        </p:nvCxnSpPr>
        <p:spPr>
          <a:xfrm flipH="1">
            <a:off x="1691680" y="49411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7" idx="1"/>
            <a:endCxn id="4" idx="4"/>
          </p:cNvCxnSpPr>
          <p:nvPr/>
        </p:nvCxnSpPr>
        <p:spPr>
          <a:xfrm flipH="1" flipV="1">
            <a:off x="935596" y="3717032"/>
            <a:ext cx="325845" cy="10713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6" idx="0"/>
            <a:endCxn id="5" idx="4"/>
          </p:cNvCxnSpPr>
          <p:nvPr/>
        </p:nvCxnSpPr>
        <p:spPr>
          <a:xfrm flipH="1" flipV="1">
            <a:off x="1943708" y="2780928"/>
            <a:ext cx="576064"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5" idx="4"/>
            <a:endCxn id="7" idx="0"/>
          </p:cNvCxnSpPr>
          <p:nvPr/>
        </p:nvCxnSpPr>
        <p:spPr>
          <a:xfrm flipH="1">
            <a:off x="1439652" y="2780928"/>
            <a:ext cx="504056"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4" idx="6"/>
            <a:endCxn id="8" idx="2"/>
          </p:cNvCxnSpPr>
          <p:nvPr/>
        </p:nvCxnSpPr>
        <p:spPr>
          <a:xfrm>
            <a:off x="1187624" y="3501008"/>
            <a:ext cx="16561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7544" y="2780928"/>
            <a:ext cx="3384376" cy="3139321"/>
          </a:xfrm>
          <a:prstGeom prst="rect">
            <a:avLst/>
          </a:prstGeom>
          <a:noFill/>
        </p:spPr>
        <p:txBody>
          <a:bodyPr wrap="square" rtlCol="0">
            <a:spAutoFit/>
          </a:bodyPr>
          <a:lstStyle/>
          <a:p>
            <a:r>
              <a:rPr lang="ru-RU" dirty="0" smtClean="0"/>
              <a:t>         3       7   2       9</a:t>
            </a:r>
          </a:p>
          <a:p>
            <a:r>
              <a:rPr lang="ru-RU" dirty="0" smtClean="0"/>
              <a:t>                    1</a:t>
            </a:r>
          </a:p>
          <a:p>
            <a:endParaRPr lang="ru-RU" dirty="0" smtClean="0"/>
          </a:p>
          <a:p>
            <a:endParaRPr lang="ru-RU" dirty="0" smtClean="0"/>
          </a:p>
          <a:p>
            <a:endParaRPr lang="ru-RU" dirty="0" smtClean="0"/>
          </a:p>
          <a:p>
            <a:r>
              <a:rPr lang="ru-RU" dirty="0" smtClean="0"/>
              <a:t>     8                             12</a:t>
            </a:r>
          </a:p>
          <a:p>
            <a:r>
              <a:rPr lang="ru-RU" dirty="0" smtClean="0"/>
              <a:t>                   </a:t>
            </a:r>
          </a:p>
          <a:p>
            <a:endParaRPr lang="ru-RU" dirty="0" smtClean="0"/>
          </a:p>
          <a:p>
            <a:r>
              <a:rPr lang="ru-RU" dirty="0" smtClean="0"/>
              <a:t>                    10</a:t>
            </a:r>
          </a:p>
          <a:p>
            <a:endParaRPr lang="ru-RU" dirty="0" smtClean="0"/>
          </a:p>
          <a:p>
            <a:r>
              <a:rPr lang="ru-RU" dirty="0" smtClean="0"/>
              <a:t>                     а)</a:t>
            </a:r>
          </a:p>
        </p:txBody>
      </p:sp>
      <p:sp>
        <p:nvSpPr>
          <p:cNvPr id="32" name="TextBox 31"/>
          <p:cNvSpPr txBox="1"/>
          <p:nvPr/>
        </p:nvSpPr>
        <p:spPr>
          <a:xfrm>
            <a:off x="3203848" y="1916832"/>
            <a:ext cx="4608512" cy="1754326"/>
          </a:xfrm>
          <a:prstGeom prst="rect">
            <a:avLst/>
          </a:prstGeom>
          <a:noFill/>
        </p:spPr>
        <p:txBody>
          <a:bodyPr wrap="square" rtlCol="0">
            <a:spAutoFit/>
          </a:bodyPr>
          <a:lstStyle/>
          <a:p>
            <a:r>
              <a:rPr lang="ru-RU" dirty="0" smtClean="0"/>
              <a:t> </a:t>
            </a:r>
            <a:r>
              <a:rPr lang="ru-RU" b="1" dirty="0" smtClean="0">
                <a:solidFill>
                  <a:srgbClr val="FF0000"/>
                </a:solidFill>
              </a:rPr>
              <a:t>Пути на </a:t>
            </a:r>
            <a:r>
              <a:rPr lang="en-US" b="1" dirty="0" smtClean="0">
                <a:solidFill>
                  <a:srgbClr val="FF0000"/>
                </a:solidFill>
              </a:rPr>
              <a:t>G(X,U)</a:t>
            </a:r>
            <a:r>
              <a:rPr lang="ru-RU" b="1" dirty="0" smtClean="0">
                <a:solidFill>
                  <a:srgbClr val="FF0000"/>
                </a:solidFill>
              </a:rPr>
              <a:t> из 3-й вершины во 2-ю</a:t>
            </a:r>
            <a:r>
              <a:rPr lang="ru-RU" dirty="0" smtClean="0"/>
              <a:t>:</a:t>
            </a:r>
          </a:p>
          <a:p>
            <a:pPr marL="342900" indent="-342900">
              <a:buAutoNum type="arabicParenR"/>
            </a:pPr>
            <a:r>
              <a:rPr lang="ru-RU" dirty="0" smtClean="0"/>
              <a:t>3;(3</a:t>
            </a:r>
            <a:r>
              <a:rPr lang="en-US" dirty="0" smtClean="0"/>
              <a:t>,4);4;(4,2).</a:t>
            </a:r>
          </a:p>
          <a:p>
            <a:pPr marL="342900" indent="-342900">
              <a:buAutoNum type="arabicParenR"/>
            </a:pPr>
            <a:r>
              <a:rPr lang="en-US" dirty="0" smtClean="0"/>
              <a:t>3;(3,4);4;(4,5);(5,1);1;(1,2).</a:t>
            </a:r>
          </a:p>
          <a:p>
            <a:pPr marL="342900" indent="-342900"/>
            <a:r>
              <a:rPr lang="ru-RU" dirty="0" smtClean="0"/>
              <a:t>Самостоятельно определить все пути из: а) 4-й  вершины в 3-ю;</a:t>
            </a:r>
          </a:p>
          <a:p>
            <a:pPr marL="342900" indent="-342900"/>
            <a:r>
              <a:rPr lang="ru-RU" dirty="0" smtClean="0"/>
              <a:t>     б)  1-й вершины в 4-ю.</a:t>
            </a:r>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660688"/>
          </a:xfrm>
          <a:ln w="76200">
            <a:solidFill>
              <a:schemeClr val="accent1"/>
            </a:solidFill>
          </a:ln>
        </p:spPr>
        <p:txBody>
          <a:bodyPr/>
          <a:lstStyle/>
          <a:p>
            <a:pPr algn="ctr"/>
            <a:r>
              <a:rPr lang="ru-RU" dirty="0" smtClean="0"/>
              <a:t>Определения 2</a:t>
            </a:r>
            <a:endParaRPr lang="ru-RU" dirty="0"/>
          </a:p>
        </p:txBody>
      </p:sp>
      <p:sp>
        <p:nvSpPr>
          <p:cNvPr id="3" name="Содержимое 2"/>
          <p:cNvSpPr>
            <a:spLocks noGrp="1"/>
          </p:cNvSpPr>
          <p:nvPr>
            <p:ph idx="1"/>
          </p:nvPr>
        </p:nvSpPr>
        <p:spPr>
          <a:xfrm>
            <a:off x="457200" y="1196752"/>
            <a:ext cx="7239000" cy="5258984"/>
          </a:xfrm>
          <a:ln w="76200">
            <a:solidFill>
              <a:schemeClr val="accent1"/>
            </a:solidFill>
          </a:ln>
        </p:spPr>
        <p:txBody>
          <a:bodyPr>
            <a:normAutofit lnSpcReduction="10000"/>
          </a:bodyPr>
          <a:lstStyle/>
          <a:p>
            <a:r>
              <a:rPr lang="ru-RU" dirty="0" smtClean="0"/>
              <a:t>Замкнутый путь </a:t>
            </a:r>
            <a:r>
              <a:rPr lang="en-US" dirty="0" smtClean="0"/>
              <a:t>L</a:t>
            </a:r>
            <a:r>
              <a:rPr lang="ru-RU" dirty="0" smtClean="0"/>
              <a:t>(</a:t>
            </a:r>
            <a:r>
              <a:rPr lang="en-US" dirty="0" smtClean="0"/>
              <a:t>p</a:t>
            </a:r>
            <a:r>
              <a:rPr lang="ru-RU" dirty="0" smtClean="0"/>
              <a:t>,</a:t>
            </a:r>
            <a:r>
              <a:rPr lang="ru-RU" dirty="0" err="1" smtClean="0"/>
              <a:t>р</a:t>
            </a:r>
            <a:r>
              <a:rPr lang="ru-RU" dirty="0" smtClean="0"/>
              <a:t>) называется </a:t>
            </a:r>
            <a:r>
              <a:rPr lang="ru-RU" b="1" dirty="0" smtClean="0">
                <a:solidFill>
                  <a:srgbClr val="FF0000"/>
                </a:solidFill>
              </a:rPr>
              <a:t>контуром</a:t>
            </a:r>
            <a:r>
              <a:rPr lang="ru-RU" dirty="0" smtClean="0"/>
              <a:t>, причем по аналогии с циклами, контур, не содержащий самопересечений, называется </a:t>
            </a:r>
            <a:r>
              <a:rPr lang="ru-RU" b="1" dirty="0" smtClean="0">
                <a:solidFill>
                  <a:srgbClr val="FF0000"/>
                </a:solidFill>
              </a:rPr>
              <a:t>простым контуром</a:t>
            </a:r>
            <a:r>
              <a:rPr lang="ru-RU" dirty="0" smtClean="0"/>
              <a:t>, в противном случае – </a:t>
            </a:r>
            <a:r>
              <a:rPr lang="ru-RU" b="1" dirty="0" smtClean="0">
                <a:solidFill>
                  <a:srgbClr val="FF0000"/>
                </a:solidFill>
              </a:rPr>
              <a:t>сложным контуром</a:t>
            </a:r>
            <a:r>
              <a:rPr lang="ru-RU" dirty="0" smtClean="0"/>
              <a:t>.</a:t>
            </a:r>
          </a:p>
          <a:p>
            <a:r>
              <a:rPr lang="ru-RU" dirty="0" smtClean="0"/>
              <a:t>Простой контур, включающий все вершины орграфа, называется </a:t>
            </a:r>
            <a:r>
              <a:rPr lang="ru-RU" b="1" dirty="0" smtClean="0">
                <a:solidFill>
                  <a:srgbClr val="FF0000"/>
                </a:solidFill>
              </a:rPr>
              <a:t>гамильтоновым контуром</a:t>
            </a:r>
            <a:r>
              <a:rPr lang="ru-RU" dirty="0" smtClean="0">
                <a:solidFill>
                  <a:srgbClr val="FF0000"/>
                </a:solidFill>
              </a:rPr>
              <a:t>. </a:t>
            </a:r>
          </a:p>
          <a:p>
            <a:r>
              <a:rPr lang="ru-RU" dirty="0" smtClean="0"/>
              <a:t>Орграф, не содержащий контуров, часто называется </a:t>
            </a:r>
            <a:r>
              <a:rPr lang="ru-RU" b="1" dirty="0" smtClean="0">
                <a:solidFill>
                  <a:srgbClr val="FF0000"/>
                </a:solidFill>
              </a:rPr>
              <a:t>сетью</a:t>
            </a:r>
            <a:r>
              <a:rPr lang="ru-RU" b="1" dirty="0" smtClean="0"/>
              <a:t>.</a:t>
            </a:r>
          </a:p>
          <a:p>
            <a:r>
              <a:rPr lang="ru-RU" dirty="0" smtClean="0"/>
              <a:t>Орграф, на котором существует путь из любой вершины в любую, называется</a:t>
            </a:r>
            <a:r>
              <a:rPr lang="ru-RU" b="1" dirty="0" smtClean="0"/>
              <a:t> </a:t>
            </a:r>
            <a:r>
              <a:rPr lang="ru-RU" b="1" dirty="0" err="1" smtClean="0">
                <a:solidFill>
                  <a:srgbClr val="FF0000"/>
                </a:solidFill>
              </a:rPr>
              <a:t>сильносвязным</a:t>
            </a:r>
            <a:r>
              <a:rPr lang="ru-RU" b="1" dirty="0" smtClean="0">
                <a:solidFill>
                  <a:srgbClr val="FF0000"/>
                </a:solidFill>
              </a:rPr>
              <a:t> </a:t>
            </a:r>
            <a:r>
              <a:rPr lang="ru-RU" dirty="0" smtClean="0"/>
              <a:t>или</a:t>
            </a:r>
            <a:r>
              <a:rPr lang="ru-RU" b="1" dirty="0" smtClean="0"/>
              <a:t> </a:t>
            </a:r>
            <a:r>
              <a:rPr lang="ru-RU" b="1" dirty="0" err="1" smtClean="0">
                <a:solidFill>
                  <a:srgbClr val="FF0000"/>
                </a:solidFill>
              </a:rPr>
              <a:t>бисвязным</a:t>
            </a:r>
            <a:r>
              <a:rPr lang="ru-RU" b="1" dirty="0" smtClean="0">
                <a:solidFill>
                  <a:srgbClr val="FF0000"/>
                </a:solidFill>
              </a:rPr>
              <a:t>.</a:t>
            </a:r>
            <a:endParaRPr lang="ru-RU"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660688"/>
          </a:xfrm>
          <a:ln w="76200">
            <a:solidFill>
              <a:schemeClr val="accent1"/>
            </a:solidFill>
          </a:ln>
        </p:spPr>
        <p:txBody>
          <a:bodyPr/>
          <a:lstStyle/>
          <a:p>
            <a:pPr algn="ctr"/>
            <a:r>
              <a:rPr lang="ru-RU" dirty="0" smtClean="0"/>
              <a:t>самостоятельно</a:t>
            </a:r>
            <a:endParaRPr lang="ru-RU" dirty="0"/>
          </a:p>
        </p:txBody>
      </p:sp>
      <p:sp>
        <p:nvSpPr>
          <p:cNvPr id="3" name="Содержимое 2"/>
          <p:cNvSpPr>
            <a:spLocks noGrp="1"/>
          </p:cNvSpPr>
          <p:nvPr>
            <p:ph idx="1"/>
          </p:nvPr>
        </p:nvSpPr>
        <p:spPr>
          <a:xfrm>
            <a:off x="251520" y="1340768"/>
            <a:ext cx="7704856" cy="5114968"/>
          </a:xfrm>
          <a:ln w="76200">
            <a:solidFill>
              <a:schemeClr val="accent1"/>
            </a:solidFill>
          </a:ln>
        </p:spPr>
        <p:txBody>
          <a:bodyPr/>
          <a:lstStyle/>
          <a:p>
            <a:pPr>
              <a:buNone/>
            </a:pPr>
            <a:r>
              <a:rPr lang="ru-RU" b="1" dirty="0" smtClean="0">
                <a:solidFill>
                  <a:srgbClr val="FF0000"/>
                </a:solidFill>
              </a:rPr>
              <a:t>Выделить на графе </a:t>
            </a:r>
            <a:r>
              <a:rPr lang="en-US" b="1" dirty="0" smtClean="0">
                <a:solidFill>
                  <a:srgbClr val="FF0000"/>
                </a:solidFill>
              </a:rPr>
              <a:t>G(X,U):</a:t>
            </a:r>
          </a:p>
          <a:p>
            <a:r>
              <a:rPr lang="ru-RU" dirty="0" smtClean="0"/>
              <a:t>простые пути;</a:t>
            </a:r>
          </a:p>
          <a:p>
            <a:r>
              <a:rPr lang="ru-RU" smtClean="0"/>
              <a:t>сложные пути;</a:t>
            </a:r>
            <a:endParaRPr lang="ru-RU" dirty="0" smtClean="0"/>
          </a:p>
          <a:p>
            <a:r>
              <a:rPr lang="en-US" dirty="0" smtClean="0"/>
              <a:t> </a:t>
            </a:r>
            <a:r>
              <a:rPr lang="ru-RU" dirty="0" smtClean="0"/>
              <a:t>простые контуры;</a:t>
            </a:r>
          </a:p>
          <a:p>
            <a:r>
              <a:rPr lang="ru-RU" dirty="0" smtClean="0"/>
              <a:t>сложные контуры;</a:t>
            </a:r>
          </a:p>
          <a:p>
            <a:r>
              <a:rPr lang="ru-RU" dirty="0" smtClean="0"/>
              <a:t>Гамильтоновы контуры;</a:t>
            </a:r>
          </a:p>
          <a:p>
            <a:pPr>
              <a:buNone/>
            </a:pPr>
            <a:r>
              <a:rPr lang="ru-RU" b="1" dirty="0" smtClean="0">
                <a:solidFill>
                  <a:srgbClr val="FF0000"/>
                </a:solidFill>
              </a:rPr>
              <a:t>Является ли граф </a:t>
            </a:r>
            <a:r>
              <a:rPr lang="en-US" b="1" dirty="0" smtClean="0">
                <a:solidFill>
                  <a:srgbClr val="FF0000"/>
                </a:solidFill>
              </a:rPr>
              <a:t>G(X,U):</a:t>
            </a:r>
          </a:p>
          <a:p>
            <a:r>
              <a:rPr lang="ru-RU" dirty="0" smtClean="0"/>
              <a:t>сетью?</a:t>
            </a:r>
          </a:p>
          <a:p>
            <a:r>
              <a:rPr lang="ru-RU" dirty="0" err="1" smtClean="0"/>
              <a:t>бисвязным</a:t>
            </a:r>
            <a:r>
              <a:rPr lang="ru-RU" dirty="0" smtClean="0"/>
              <a:t> графом?</a:t>
            </a:r>
            <a:r>
              <a:rPr lang="en-US" dirty="0" smtClean="0"/>
              <a:t> </a:t>
            </a:r>
            <a:endParaRPr lang="ru-RU" dirty="0"/>
          </a:p>
        </p:txBody>
      </p:sp>
      <p:sp>
        <p:nvSpPr>
          <p:cNvPr id="4" name="Овал 3"/>
          <p:cNvSpPr/>
          <p:nvPr/>
        </p:nvSpPr>
        <p:spPr>
          <a:xfrm>
            <a:off x="6372200" y="162880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5" name="Овал 4"/>
          <p:cNvSpPr/>
          <p:nvPr/>
        </p:nvSpPr>
        <p:spPr>
          <a:xfrm>
            <a:off x="6372200" y="38610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6" name="Овал 5"/>
          <p:cNvSpPr/>
          <p:nvPr/>
        </p:nvSpPr>
        <p:spPr>
          <a:xfrm>
            <a:off x="7308304" y="270892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7" name="Овал 6"/>
          <p:cNvSpPr/>
          <p:nvPr/>
        </p:nvSpPr>
        <p:spPr>
          <a:xfrm>
            <a:off x="5364088" y="270892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cxnSp>
        <p:nvCxnSpPr>
          <p:cNvPr id="9" name="Прямая со стрелкой 8"/>
          <p:cNvCxnSpPr>
            <a:stCxn id="7" idx="7"/>
            <a:endCxn id="4" idx="2"/>
          </p:cNvCxnSpPr>
          <p:nvPr/>
        </p:nvCxnSpPr>
        <p:spPr>
          <a:xfrm flipV="1">
            <a:off x="5794327" y="1880828"/>
            <a:ext cx="577873" cy="90190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4" idx="6"/>
            <a:endCxn id="6" idx="0"/>
          </p:cNvCxnSpPr>
          <p:nvPr/>
        </p:nvCxnSpPr>
        <p:spPr>
          <a:xfrm>
            <a:off x="6876256" y="1880828"/>
            <a:ext cx="684076" cy="8280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6" idx="3"/>
            <a:endCxn id="5" idx="7"/>
          </p:cNvCxnSpPr>
          <p:nvPr/>
        </p:nvCxnSpPr>
        <p:spPr>
          <a:xfrm flipH="1">
            <a:off x="6802439" y="3139159"/>
            <a:ext cx="579682" cy="7957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5" idx="1"/>
            <a:endCxn id="7" idx="5"/>
          </p:cNvCxnSpPr>
          <p:nvPr/>
        </p:nvCxnSpPr>
        <p:spPr>
          <a:xfrm flipH="1" flipV="1">
            <a:off x="5794327" y="3139159"/>
            <a:ext cx="651690" cy="7957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7" idx="7"/>
            <a:endCxn id="6" idx="1"/>
          </p:cNvCxnSpPr>
          <p:nvPr/>
        </p:nvCxnSpPr>
        <p:spPr>
          <a:xfrm>
            <a:off x="5794327" y="2782737"/>
            <a:ext cx="1587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6" idx="3"/>
            <a:endCxn id="7" idx="5"/>
          </p:cNvCxnSpPr>
          <p:nvPr/>
        </p:nvCxnSpPr>
        <p:spPr>
          <a:xfrm flipH="1">
            <a:off x="5794327" y="3139159"/>
            <a:ext cx="1587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endCxn id="5" idx="1"/>
          </p:cNvCxnSpPr>
          <p:nvPr/>
        </p:nvCxnSpPr>
        <p:spPr>
          <a:xfrm>
            <a:off x="6444208" y="2060848"/>
            <a:ext cx="1809" cy="18740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5" idx="7"/>
            <a:endCxn id="4" idx="5"/>
          </p:cNvCxnSpPr>
          <p:nvPr/>
        </p:nvCxnSpPr>
        <p:spPr>
          <a:xfrm flipV="1">
            <a:off x="6802439" y="2059039"/>
            <a:ext cx="0" cy="18758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7" idx="4"/>
            <a:endCxn id="5" idx="2"/>
          </p:cNvCxnSpPr>
          <p:nvPr/>
        </p:nvCxnSpPr>
        <p:spPr>
          <a:xfrm>
            <a:off x="5616116" y="3212976"/>
            <a:ext cx="756084" cy="900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320040"/>
            <a:ext cx="7848872" cy="1143000"/>
          </a:xfrm>
          <a:ln w="38100">
            <a:solidFill>
              <a:schemeClr val="accent1"/>
            </a:solidFill>
          </a:ln>
        </p:spPr>
        <p:txBody>
          <a:bodyPr>
            <a:normAutofit fontScale="90000"/>
          </a:bodyPr>
          <a:lstStyle/>
          <a:p>
            <a:pPr algn="ctr"/>
            <a:r>
              <a:rPr lang="ru-RU" dirty="0" smtClean="0"/>
              <a:t>Выделение всех контуров и путей на орграфе</a:t>
            </a:r>
            <a:endParaRPr lang="ru-RU" dirty="0"/>
          </a:p>
        </p:txBody>
      </p:sp>
      <p:sp>
        <p:nvSpPr>
          <p:cNvPr id="3" name="Содержимое 2"/>
          <p:cNvSpPr>
            <a:spLocks noGrp="1"/>
          </p:cNvSpPr>
          <p:nvPr>
            <p:ph idx="1"/>
          </p:nvPr>
        </p:nvSpPr>
        <p:spPr>
          <a:xfrm>
            <a:off x="179512" y="1609416"/>
            <a:ext cx="7848872" cy="5059944"/>
          </a:xfrm>
          <a:ln w="38100">
            <a:solidFill>
              <a:schemeClr val="accent1"/>
            </a:solidFill>
          </a:ln>
        </p:spPr>
        <p:txBody>
          <a:bodyPr/>
          <a:lstStyle/>
          <a:p>
            <a:r>
              <a:rPr lang="ru-RU" dirty="0" smtClean="0"/>
              <a:t>Выделение всех путей и контуров на орграфе возведением матрицы </a:t>
            </a:r>
            <a:r>
              <a:rPr lang="en-US" dirty="0" smtClean="0"/>
              <a:t>M </a:t>
            </a:r>
            <a:r>
              <a:rPr lang="ru-RU" dirty="0" smtClean="0"/>
              <a:t>смежности вершин в степень.</a:t>
            </a:r>
          </a:p>
          <a:p>
            <a:endParaRPr lang="ru-RU" dirty="0"/>
          </a:p>
        </p:txBody>
      </p:sp>
      <p:graphicFrame>
        <p:nvGraphicFramePr>
          <p:cNvPr id="4" name="Таблица 3"/>
          <p:cNvGraphicFramePr>
            <a:graphicFrameLocks noGrp="1"/>
          </p:cNvGraphicFramePr>
          <p:nvPr/>
        </p:nvGraphicFramePr>
        <p:xfrm>
          <a:off x="4716016" y="3573016"/>
          <a:ext cx="3215680" cy="1483360"/>
        </p:xfrm>
        <a:graphic>
          <a:graphicData uri="http://schemas.openxmlformats.org/drawingml/2006/table">
            <a:tbl>
              <a:tblPr firstRow="1" bandRow="1">
                <a:tableStyleId>{5C22544A-7EE6-4342-B048-85BDC9FD1C3A}</a:tableStyleId>
              </a:tblPr>
              <a:tblGrid>
                <a:gridCol w="803920"/>
                <a:gridCol w="803920"/>
                <a:gridCol w="803920"/>
                <a:gridCol w="803920"/>
              </a:tblGrid>
              <a:tr h="370840">
                <a:tc>
                  <a:txBody>
                    <a:bodyPr/>
                    <a:lstStyle/>
                    <a:p>
                      <a:endParaRPr lang="ru-RU" dirty="0"/>
                    </a:p>
                  </a:txBody>
                  <a:tcPr/>
                </a:tc>
                <a:tc>
                  <a:txBody>
                    <a:bodyPr/>
                    <a:lstStyle/>
                    <a:p>
                      <a:r>
                        <a:rPr lang="ru-RU" dirty="0" smtClean="0"/>
                        <a:t>1</a:t>
                      </a:r>
                      <a:endParaRPr lang="ru-RU" dirty="0"/>
                    </a:p>
                  </a:txBody>
                  <a:tcPr/>
                </a:tc>
                <a:tc>
                  <a:txBody>
                    <a:bodyPr/>
                    <a:lstStyle/>
                    <a:p>
                      <a:r>
                        <a:rPr lang="ru-RU" dirty="0" smtClean="0"/>
                        <a:t>2</a:t>
                      </a:r>
                      <a:endParaRPr lang="ru-RU" dirty="0"/>
                    </a:p>
                  </a:txBody>
                  <a:tcPr/>
                </a:tc>
                <a:tc>
                  <a:txBody>
                    <a:bodyPr/>
                    <a:lstStyle/>
                    <a:p>
                      <a:r>
                        <a:rPr lang="ru-RU" dirty="0" smtClean="0"/>
                        <a:t>3</a:t>
                      </a:r>
                      <a:endParaRPr lang="ru-RU" dirty="0"/>
                    </a:p>
                  </a:txBody>
                  <a:tcPr/>
                </a:tc>
              </a:tr>
              <a:tr h="370840">
                <a:tc>
                  <a:txBody>
                    <a:bodyPr/>
                    <a:lstStyle/>
                    <a:p>
                      <a:r>
                        <a:rPr lang="ru-RU" dirty="0" smtClean="0">
                          <a:solidFill>
                            <a:schemeClr val="bg1"/>
                          </a:solidFill>
                        </a:rPr>
                        <a:t>1</a:t>
                      </a:r>
                      <a:endParaRPr lang="ru-RU" dirty="0">
                        <a:solidFill>
                          <a:schemeClr val="bg1"/>
                        </a:solidFill>
                      </a:endParaRPr>
                    </a:p>
                  </a:txBody>
                  <a:tcPr>
                    <a:solidFill>
                      <a:schemeClr val="accent1"/>
                    </a:solidFill>
                  </a:tcPr>
                </a:tc>
                <a:tc>
                  <a:txBody>
                    <a:bodyPr/>
                    <a:lstStyle/>
                    <a:p>
                      <a:r>
                        <a:rPr lang="ru-RU"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r>
              <a:tr h="370840">
                <a:tc>
                  <a:txBody>
                    <a:bodyPr/>
                    <a:lstStyle/>
                    <a:p>
                      <a:r>
                        <a:rPr lang="ru-RU" dirty="0" smtClean="0">
                          <a:solidFill>
                            <a:schemeClr val="bg1"/>
                          </a:solidFill>
                        </a:rPr>
                        <a:t>2</a:t>
                      </a:r>
                      <a:endParaRPr lang="ru-RU" dirty="0">
                        <a:solidFill>
                          <a:schemeClr val="bg1"/>
                        </a:solidFill>
                      </a:endParaRPr>
                    </a:p>
                  </a:txBody>
                  <a:tcPr>
                    <a:solidFill>
                      <a:schemeClr val="accent1"/>
                    </a:solidFill>
                  </a:tcPr>
                </a:tc>
                <a:tc>
                  <a:txBody>
                    <a:bodyPr/>
                    <a:lstStyle/>
                    <a:p>
                      <a:r>
                        <a:rPr lang="en-US" dirty="0" smtClean="0"/>
                        <a:t>a</a:t>
                      </a:r>
                      <a:endParaRPr lang="ru-RU" dirty="0"/>
                    </a:p>
                  </a:txBody>
                  <a:tcPr/>
                </a:tc>
                <a:tc>
                  <a:txBody>
                    <a:bodyPr/>
                    <a:lstStyle/>
                    <a:p>
                      <a:r>
                        <a:rPr lang="ru-RU" dirty="0" smtClean="0"/>
                        <a:t>0</a:t>
                      </a:r>
                      <a:endParaRPr lang="ru-RU" dirty="0"/>
                    </a:p>
                  </a:txBody>
                  <a:tcPr/>
                </a:tc>
                <a:tc>
                  <a:txBody>
                    <a:bodyPr/>
                    <a:lstStyle/>
                    <a:p>
                      <a:r>
                        <a:rPr lang="en-US" dirty="0" smtClean="0"/>
                        <a:t>c</a:t>
                      </a:r>
                      <a:endParaRPr lang="ru-RU" dirty="0"/>
                    </a:p>
                  </a:txBody>
                  <a:tcPr/>
                </a:tc>
              </a:tr>
              <a:tr h="370840">
                <a:tc>
                  <a:txBody>
                    <a:bodyPr/>
                    <a:lstStyle/>
                    <a:p>
                      <a:r>
                        <a:rPr lang="ru-RU" dirty="0" smtClean="0">
                          <a:solidFill>
                            <a:schemeClr val="bg1"/>
                          </a:solidFill>
                        </a:rPr>
                        <a:t>3</a:t>
                      </a:r>
                      <a:endParaRPr lang="ru-RU" dirty="0">
                        <a:solidFill>
                          <a:schemeClr val="bg1"/>
                        </a:solidFill>
                      </a:endParaRPr>
                    </a:p>
                  </a:txBody>
                  <a:tcPr>
                    <a:solidFill>
                      <a:schemeClr val="accent1"/>
                    </a:solidFill>
                  </a:tcPr>
                </a:tc>
                <a:tc>
                  <a:txBody>
                    <a:bodyPr/>
                    <a:lstStyle/>
                    <a:p>
                      <a:r>
                        <a:rPr lang="en-US" dirty="0" smtClean="0"/>
                        <a:t>e</a:t>
                      </a:r>
                      <a:endParaRPr lang="ru-RU" dirty="0"/>
                    </a:p>
                  </a:txBody>
                  <a:tcPr/>
                </a:tc>
                <a:tc>
                  <a:txBody>
                    <a:bodyPr/>
                    <a:lstStyle/>
                    <a:p>
                      <a:r>
                        <a:rPr lang="en-US" dirty="0" smtClean="0"/>
                        <a:t>d</a:t>
                      </a:r>
                      <a:endParaRPr lang="ru-RU" dirty="0"/>
                    </a:p>
                  </a:txBody>
                  <a:tcPr/>
                </a:tc>
                <a:tc>
                  <a:txBody>
                    <a:bodyPr/>
                    <a:lstStyle/>
                    <a:p>
                      <a:r>
                        <a:rPr lang="ru-RU" dirty="0" smtClean="0"/>
                        <a:t>0</a:t>
                      </a:r>
                      <a:endParaRPr lang="ru-RU" dirty="0"/>
                    </a:p>
                  </a:txBody>
                  <a:tcPr/>
                </a:tc>
              </a:tr>
            </a:tbl>
          </a:graphicData>
        </a:graphic>
      </p:graphicFrame>
      <p:sp>
        <p:nvSpPr>
          <p:cNvPr id="5" name="Овал 4"/>
          <p:cNvSpPr/>
          <p:nvPr/>
        </p:nvSpPr>
        <p:spPr>
          <a:xfrm>
            <a:off x="1043608" y="3068960"/>
            <a:ext cx="72008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endParaRPr lang="ru-RU" dirty="0"/>
          </a:p>
        </p:txBody>
      </p:sp>
      <p:sp>
        <p:nvSpPr>
          <p:cNvPr id="6" name="Овал 5"/>
          <p:cNvSpPr/>
          <p:nvPr/>
        </p:nvSpPr>
        <p:spPr>
          <a:xfrm>
            <a:off x="2195736" y="4509120"/>
            <a:ext cx="72008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7" name="Овал 6"/>
          <p:cNvSpPr/>
          <p:nvPr/>
        </p:nvSpPr>
        <p:spPr>
          <a:xfrm>
            <a:off x="2915816" y="3068960"/>
            <a:ext cx="72008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u-RU" dirty="0"/>
          </a:p>
        </p:txBody>
      </p:sp>
      <p:cxnSp>
        <p:nvCxnSpPr>
          <p:cNvPr id="9" name="Прямая со стрелкой 8"/>
          <p:cNvCxnSpPr>
            <a:stCxn id="5" idx="6"/>
            <a:endCxn id="7" idx="2"/>
          </p:cNvCxnSpPr>
          <p:nvPr/>
        </p:nvCxnSpPr>
        <p:spPr>
          <a:xfrm>
            <a:off x="1763688" y="3356992"/>
            <a:ext cx="115212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7" idx="1"/>
            <a:endCxn id="5" idx="7"/>
          </p:cNvCxnSpPr>
          <p:nvPr/>
        </p:nvCxnSpPr>
        <p:spPr>
          <a:xfrm flipH="1">
            <a:off x="1658235" y="3153323"/>
            <a:ext cx="136303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6" idx="0"/>
            <a:endCxn id="5" idx="5"/>
          </p:cNvCxnSpPr>
          <p:nvPr/>
        </p:nvCxnSpPr>
        <p:spPr>
          <a:xfrm flipH="1" flipV="1">
            <a:off x="1658235" y="3560661"/>
            <a:ext cx="897541" cy="948459"/>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5" idx="4"/>
            <a:endCxn id="6" idx="1"/>
          </p:cNvCxnSpPr>
          <p:nvPr/>
        </p:nvCxnSpPr>
        <p:spPr>
          <a:xfrm>
            <a:off x="1403648" y="3645024"/>
            <a:ext cx="897541" cy="948459"/>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7" idx="4"/>
            <a:endCxn id="6" idx="7"/>
          </p:cNvCxnSpPr>
          <p:nvPr/>
        </p:nvCxnSpPr>
        <p:spPr>
          <a:xfrm flipH="1">
            <a:off x="2810363" y="3645024"/>
            <a:ext cx="465493" cy="948459"/>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9592" y="2780928"/>
            <a:ext cx="3888432" cy="2862322"/>
          </a:xfrm>
          <a:prstGeom prst="rect">
            <a:avLst/>
          </a:prstGeom>
          <a:noFill/>
        </p:spPr>
        <p:txBody>
          <a:bodyPr wrap="square" rtlCol="0">
            <a:spAutoFit/>
          </a:bodyPr>
          <a:lstStyle/>
          <a:p>
            <a:r>
              <a:rPr lang="en-US" dirty="0" smtClean="0"/>
              <a:t>                   d</a:t>
            </a:r>
          </a:p>
          <a:p>
            <a:endParaRPr lang="en-US" dirty="0" smtClean="0"/>
          </a:p>
          <a:p>
            <a:r>
              <a:rPr lang="en-US" dirty="0" smtClean="0"/>
              <a:t>                   c</a:t>
            </a:r>
          </a:p>
          <a:p>
            <a:endParaRPr lang="en-US" dirty="0" smtClean="0"/>
          </a:p>
          <a:p>
            <a:r>
              <a:rPr lang="en-US" dirty="0" smtClean="0"/>
              <a:t>        a          b           e            M = </a:t>
            </a:r>
          </a:p>
          <a:p>
            <a:endParaRPr lang="en-US" dirty="0" smtClean="0"/>
          </a:p>
          <a:p>
            <a:endParaRPr lang="en-US" dirty="0" smtClean="0"/>
          </a:p>
          <a:p>
            <a:endParaRPr lang="en-US" dirty="0" smtClean="0"/>
          </a:p>
          <a:p>
            <a:endParaRPr lang="en-US" dirty="0" smtClean="0"/>
          </a:p>
          <a:p>
            <a:r>
              <a:rPr lang="en-US" dirty="0" smtClean="0"/>
              <a:t>                 G(X,U)</a:t>
            </a:r>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7239000" cy="1274400"/>
          </a:xfrm>
          <a:ln w="38100">
            <a:solidFill>
              <a:schemeClr val="accent1"/>
            </a:solidFill>
          </a:ln>
        </p:spPr>
        <p:txBody>
          <a:bodyPr>
            <a:normAutofit fontScale="90000"/>
          </a:bodyPr>
          <a:lstStyle/>
          <a:p>
            <a:pPr algn="ctr"/>
            <a:r>
              <a:rPr lang="ru-RU" dirty="0" smtClean="0"/>
              <a:t>Пути и контуры, содержащие две</a:t>
            </a:r>
            <a:r>
              <a:rPr lang="en-US" dirty="0" smtClean="0"/>
              <a:t> </a:t>
            </a:r>
            <a:r>
              <a:rPr lang="ru-RU" dirty="0" smtClean="0"/>
              <a:t>и три дуги</a:t>
            </a:r>
            <a:endParaRPr lang="ru-RU" dirty="0"/>
          </a:p>
        </p:txBody>
      </p:sp>
      <p:sp>
        <p:nvSpPr>
          <p:cNvPr id="3" name="Содержимое 2"/>
          <p:cNvSpPr>
            <a:spLocks noGrp="1"/>
          </p:cNvSpPr>
          <p:nvPr>
            <p:ph idx="1"/>
          </p:nvPr>
        </p:nvSpPr>
        <p:spPr>
          <a:xfrm>
            <a:off x="179512" y="1609416"/>
            <a:ext cx="7848872" cy="5059944"/>
          </a:xfrm>
          <a:ln w="38100">
            <a:solidFill>
              <a:schemeClr val="accent1"/>
            </a:solidFill>
          </a:ln>
        </p:spPr>
        <p:txBody>
          <a:bodyPr/>
          <a:lstStyle/>
          <a:p>
            <a:endParaRPr lang="ru-RU" dirty="0" smtClean="0"/>
          </a:p>
          <a:p>
            <a:pPr>
              <a:buNone/>
            </a:pPr>
            <a:r>
              <a:rPr lang="en-US" dirty="0" smtClean="0"/>
              <a:t>  M*M =</a:t>
            </a:r>
          </a:p>
          <a:p>
            <a:pPr>
              <a:buNone/>
            </a:pPr>
            <a:endParaRPr lang="en-US" dirty="0" smtClean="0"/>
          </a:p>
          <a:p>
            <a:pPr>
              <a:buNone/>
            </a:pPr>
            <a:endParaRPr lang="en-US" dirty="0" smtClean="0"/>
          </a:p>
          <a:p>
            <a:pPr>
              <a:buNone/>
            </a:pPr>
            <a:r>
              <a:rPr lang="en-US" dirty="0" smtClean="0"/>
              <a:t> M*M*M =</a:t>
            </a:r>
          </a:p>
          <a:p>
            <a:pPr>
              <a:buNone/>
            </a:pPr>
            <a:endParaRPr lang="en-US" dirty="0" smtClean="0"/>
          </a:p>
          <a:p>
            <a:pPr>
              <a:buNone/>
            </a:pPr>
            <a:endParaRPr lang="en-US" dirty="0" smtClean="0"/>
          </a:p>
          <a:p>
            <a:pPr>
              <a:buNone/>
            </a:pPr>
            <a:endParaRPr lang="en-US" dirty="0" smtClean="0"/>
          </a:p>
          <a:p>
            <a:pPr>
              <a:buNone/>
            </a:pPr>
            <a:r>
              <a:rPr lang="en-US" dirty="0" smtClean="0"/>
              <a:t>             </a:t>
            </a:r>
          </a:p>
        </p:txBody>
      </p:sp>
      <p:graphicFrame>
        <p:nvGraphicFramePr>
          <p:cNvPr id="4" name="Таблица 3"/>
          <p:cNvGraphicFramePr>
            <a:graphicFrameLocks noGrp="1"/>
          </p:cNvGraphicFramePr>
          <p:nvPr/>
        </p:nvGraphicFramePr>
        <p:xfrm>
          <a:off x="1763688" y="1916832"/>
          <a:ext cx="1440159" cy="1112520"/>
        </p:xfrm>
        <a:graphic>
          <a:graphicData uri="http://schemas.openxmlformats.org/drawingml/2006/table">
            <a:tbl>
              <a:tblPr firstRow="1" bandRow="1">
                <a:tableStyleId>{5940675A-B579-460E-94D1-54222C63F5DA}</a:tableStyleId>
              </a:tblPr>
              <a:tblGrid>
                <a:gridCol w="480053"/>
                <a:gridCol w="480053"/>
                <a:gridCol w="480053"/>
              </a:tblGrid>
              <a:tr h="370840">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r>
              <a:tr h="370840">
                <a:tc>
                  <a:txBody>
                    <a:bodyPr/>
                    <a:lstStyle/>
                    <a:p>
                      <a:r>
                        <a:rPr lang="en-US" dirty="0" smtClean="0"/>
                        <a:t>a</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r>
              <a:tr h="370840">
                <a:tc>
                  <a:txBody>
                    <a:bodyPr/>
                    <a:lstStyle/>
                    <a:p>
                      <a:r>
                        <a:rPr lang="en-US" dirty="0" smtClean="0"/>
                        <a:t>e</a:t>
                      </a:r>
                      <a:endParaRPr lang="ru-RU" dirty="0"/>
                    </a:p>
                  </a:txBody>
                  <a:tcPr/>
                </a:tc>
                <a:tc>
                  <a:txBody>
                    <a:bodyPr/>
                    <a:lstStyle/>
                    <a:p>
                      <a:r>
                        <a:rPr lang="en-US" dirty="0" smtClean="0"/>
                        <a:t>d</a:t>
                      </a:r>
                      <a:endParaRPr lang="ru-RU" dirty="0"/>
                    </a:p>
                  </a:txBody>
                  <a:tcPr/>
                </a:tc>
                <a:tc>
                  <a:txBody>
                    <a:bodyPr/>
                    <a:lstStyle/>
                    <a:p>
                      <a:r>
                        <a:rPr lang="en-US" dirty="0" smtClean="0"/>
                        <a:t>0</a:t>
                      </a:r>
                      <a:endParaRPr lang="ru-RU" dirty="0"/>
                    </a:p>
                  </a:txBody>
                  <a:tcPr/>
                </a:tc>
              </a:tr>
            </a:tbl>
          </a:graphicData>
        </a:graphic>
      </p:graphicFrame>
      <p:graphicFrame>
        <p:nvGraphicFramePr>
          <p:cNvPr id="5" name="Таблица 4"/>
          <p:cNvGraphicFramePr>
            <a:graphicFrameLocks noGrp="1"/>
          </p:cNvGraphicFramePr>
          <p:nvPr/>
        </p:nvGraphicFramePr>
        <p:xfrm>
          <a:off x="3635896" y="1916832"/>
          <a:ext cx="1440159" cy="1112520"/>
        </p:xfrm>
        <a:graphic>
          <a:graphicData uri="http://schemas.openxmlformats.org/drawingml/2006/table">
            <a:tbl>
              <a:tblPr firstRow="1" bandRow="1">
                <a:tableStyleId>{5940675A-B579-460E-94D1-54222C63F5DA}</a:tableStyleId>
              </a:tblPr>
              <a:tblGrid>
                <a:gridCol w="480053"/>
                <a:gridCol w="480053"/>
                <a:gridCol w="480053"/>
              </a:tblGrid>
              <a:tr h="370840">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r>
              <a:tr h="370840">
                <a:tc>
                  <a:txBody>
                    <a:bodyPr/>
                    <a:lstStyle/>
                    <a:p>
                      <a:r>
                        <a:rPr lang="en-US" dirty="0" smtClean="0"/>
                        <a:t>a</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r>
              <a:tr h="370840">
                <a:tc>
                  <a:txBody>
                    <a:bodyPr/>
                    <a:lstStyle/>
                    <a:p>
                      <a:r>
                        <a:rPr lang="en-US" dirty="0" smtClean="0"/>
                        <a:t>e</a:t>
                      </a:r>
                      <a:endParaRPr lang="ru-RU" dirty="0"/>
                    </a:p>
                  </a:txBody>
                  <a:tcPr/>
                </a:tc>
                <a:tc>
                  <a:txBody>
                    <a:bodyPr/>
                    <a:lstStyle/>
                    <a:p>
                      <a:r>
                        <a:rPr lang="en-US" dirty="0" smtClean="0"/>
                        <a:t>d</a:t>
                      </a:r>
                      <a:endParaRPr lang="ru-RU" dirty="0"/>
                    </a:p>
                  </a:txBody>
                  <a:tcPr/>
                </a:tc>
                <a:tc>
                  <a:txBody>
                    <a:bodyPr/>
                    <a:lstStyle/>
                    <a:p>
                      <a:r>
                        <a:rPr lang="en-US" dirty="0" smtClean="0"/>
                        <a:t>0</a:t>
                      </a:r>
                      <a:endParaRPr lang="ru-RU" dirty="0"/>
                    </a:p>
                  </a:txBody>
                  <a:tcPr/>
                </a:tc>
              </a:tr>
            </a:tbl>
          </a:graphicData>
        </a:graphic>
      </p:graphicFrame>
      <p:sp>
        <p:nvSpPr>
          <p:cNvPr id="6" name="TextBox 5"/>
          <p:cNvSpPr txBox="1"/>
          <p:nvPr/>
        </p:nvSpPr>
        <p:spPr>
          <a:xfrm>
            <a:off x="3275856" y="2276872"/>
            <a:ext cx="288032" cy="369332"/>
          </a:xfrm>
          <a:prstGeom prst="rect">
            <a:avLst/>
          </a:prstGeom>
          <a:noFill/>
        </p:spPr>
        <p:txBody>
          <a:bodyPr wrap="square" rtlCol="0">
            <a:spAutoFit/>
          </a:bodyPr>
          <a:lstStyle/>
          <a:p>
            <a:r>
              <a:rPr lang="en-US" dirty="0" smtClean="0"/>
              <a:t>*</a:t>
            </a:r>
            <a:endParaRPr lang="ru-RU" dirty="0"/>
          </a:p>
        </p:txBody>
      </p:sp>
      <p:graphicFrame>
        <p:nvGraphicFramePr>
          <p:cNvPr id="7" name="Таблица 6"/>
          <p:cNvGraphicFramePr>
            <a:graphicFrameLocks noGrp="1"/>
          </p:cNvGraphicFramePr>
          <p:nvPr/>
        </p:nvGraphicFramePr>
        <p:xfrm>
          <a:off x="5508104" y="1916832"/>
          <a:ext cx="2376264" cy="1112520"/>
        </p:xfrm>
        <a:graphic>
          <a:graphicData uri="http://schemas.openxmlformats.org/drawingml/2006/table">
            <a:tbl>
              <a:tblPr firstRow="1" bandRow="1">
                <a:tableStyleId>{5940675A-B579-460E-94D1-54222C63F5DA}</a:tableStyleId>
              </a:tblPr>
              <a:tblGrid>
                <a:gridCol w="792088"/>
                <a:gridCol w="792088"/>
                <a:gridCol w="792088"/>
              </a:tblGrid>
              <a:tr h="370840">
                <a:tc>
                  <a:txBody>
                    <a:bodyPr/>
                    <a:lstStyle/>
                    <a:p>
                      <a:r>
                        <a:rPr lang="en-US" dirty="0" err="1" smtClean="0"/>
                        <a:t>ab</a:t>
                      </a:r>
                      <a:endParaRPr lang="ru-RU" dirty="0"/>
                    </a:p>
                  </a:txBody>
                  <a:tcPr>
                    <a:solidFill>
                      <a:srgbClr val="FFFF00"/>
                    </a:solidFill>
                  </a:tcPr>
                </a:tc>
                <a:tc>
                  <a:txBody>
                    <a:bodyPr/>
                    <a:lstStyle/>
                    <a:p>
                      <a:r>
                        <a:rPr lang="en-US" dirty="0" smtClean="0"/>
                        <a:t>0</a:t>
                      </a:r>
                      <a:endParaRPr lang="ru-RU" dirty="0"/>
                    </a:p>
                  </a:txBody>
                  <a:tcPr/>
                </a:tc>
                <a:tc>
                  <a:txBody>
                    <a:bodyPr/>
                    <a:lstStyle/>
                    <a:p>
                      <a:r>
                        <a:rPr lang="en-US" dirty="0" err="1" smtClean="0"/>
                        <a:t>bc</a:t>
                      </a:r>
                      <a:endParaRPr lang="ru-RU" dirty="0"/>
                    </a:p>
                  </a:txBody>
                  <a:tcPr/>
                </a:tc>
              </a:tr>
              <a:tr h="370840">
                <a:tc>
                  <a:txBody>
                    <a:bodyPr/>
                    <a:lstStyle/>
                    <a:p>
                      <a:r>
                        <a:rPr lang="en-US" dirty="0" err="1" smtClean="0"/>
                        <a:t>ce</a:t>
                      </a:r>
                      <a:endParaRPr lang="ru-RU" dirty="0"/>
                    </a:p>
                  </a:txBody>
                  <a:tcPr/>
                </a:tc>
                <a:tc>
                  <a:txBody>
                    <a:bodyPr/>
                    <a:lstStyle/>
                    <a:p>
                      <a:r>
                        <a:rPr lang="en-US" dirty="0" err="1" smtClean="0"/>
                        <a:t>ab+cd</a:t>
                      </a:r>
                      <a:endParaRPr lang="ru-RU" dirty="0"/>
                    </a:p>
                  </a:txBody>
                  <a:tcPr>
                    <a:solidFill>
                      <a:srgbClr val="FFFF00"/>
                    </a:solidFill>
                  </a:tcPr>
                </a:tc>
                <a:tc>
                  <a:txBody>
                    <a:bodyPr/>
                    <a:lstStyle/>
                    <a:p>
                      <a:r>
                        <a:rPr lang="en-US" dirty="0" smtClean="0"/>
                        <a:t>0</a:t>
                      </a:r>
                      <a:endParaRPr lang="ru-RU" dirty="0"/>
                    </a:p>
                  </a:txBody>
                  <a:tcPr/>
                </a:tc>
              </a:tr>
              <a:tr h="370840">
                <a:tc>
                  <a:txBody>
                    <a:bodyPr/>
                    <a:lstStyle/>
                    <a:p>
                      <a:r>
                        <a:rPr lang="en-US" dirty="0" smtClean="0"/>
                        <a:t>ad</a:t>
                      </a:r>
                      <a:endParaRPr lang="ru-RU" dirty="0"/>
                    </a:p>
                  </a:txBody>
                  <a:tcPr/>
                </a:tc>
                <a:tc>
                  <a:txBody>
                    <a:bodyPr/>
                    <a:lstStyle/>
                    <a:p>
                      <a:r>
                        <a:rPr lang="en-US" dirty="0" smtClean="0"/>
                        <a:t>be</a:t>
                      </a:r>
                      <a:endParaRPr lang="ru-RU" dirty="0"/>
                    </a:p>
                  </a:txBody>
                  <a:tcPr/>
                </a:tc>
                <a:tc>
                  <a:txBody>
                    <a:bodyPr/>
                    <a:lstStyle/>
                    <a:p>
                      <a:r>
                        <a:rPr lang="en-US" dirty="0" err="1" smtClean="0"/>
                        <a:t>cd</a:t>
                      </a:r>
                      <a:endParaRPr lang="ru-RU" dirty="0"/>
                    </a:p>
                  </a:txBody>
                  <a:tcPr>
                    <a:solidFill>
                      <a:srgbClr val="FFFF00"/>
                    </a:solidFill>
                  </a:tcPr>
                </a:tc>
              </a:tr>
            </a:tbl>
          </a:graphicData>
        </a:graphic>
      </p:graphicFrame>
      <p:sp>
        <p:nvSpPr>
          <p:cNvPr id="8" name="TextBox 7"/>
          <p:cNvSpPr txBox="1"/>
          <p:nvPr/>
        </p:nvSpPr>
        <p:spPr>
          <a:xfrm>
            <a:off x="5148064" y="2204864"/>
            <a:ext cx="288032" cy="369332"/>
          </a:xfrm>
          <a:prstGeom prst="rect">
            <a:avLst/>
          </a:prstGeom>
          <a:noFill/>
        </p:spPr>
        <p:txBody>
          <a:bodyPr wrap="square" rtlCol="0">
            <a:spAutoFit/>
          </a:bodyPr>
          <a:lstStyle/>
          <a:p>
            <a:r>
              <a:rPr lang="en-US" dirty="0" smtClean="0"/>
              <a:t>=</a:t>
            </a:r>
            <a:endParaRPr lang="ru-RU" dirty="0"/>
          </a:p>
        </p:txBody>
      </p:sp>
      <p:graphicFrame>
        <p:nvGraphicFramePr>
          <p:cNvPr id="9" name="Таблица 8"/>
          <p:cNvGraphicFramePr>
            <a:graphicFrameLocks noGrp="1"/>
          </p:cNvGraphicFramePr>
          <p:nvPr/>
        </p:nvGraphicFramePr>
        <p:xfrm>
          <a:off x="1907704" y="3284984"/>
          <a:ext cx="2376264" cy="1112520"/>
        </p:xfrm>
        <a:graphic>
          <a:graphicData uri="http://schemas.openxmlformats.org/drawingml/2006/table">
            <a:tbl>
              <a:tblPr firstRow="1" bandRow="1">
                <a:tableStyleId>{5940675A-B579-460E-94D1-54222C63F5DA}</a:tableStyleId>
              </a:tblPr>
              <a:tblGrid>
                <a:gridCol w="792088"/>
                <a:gridCol w="792088"/>
                <a:gridCol w="792088"/>
              </a:tblGrid>
              <a:tr h="370840">
                <a:tc>
                  <a:txBody>
                    <a:bodyPr/>
                    <a:lstStyle/>
                    <a:p>
                      <a:r>
                        <a:rPr lang="en-US" dirty="0" err="1" smtClean="0"/>
                        <a:t>ab</a:t>
                      </a:r>
                      <a:endParaRPr lang="ru-RU" dirty="0"/>
                    </a:p>
                  </a:txBody>
                  <a:tcPr/>
                </a:tc>
                <a:tc>
                  <a:txBody>
                    <a:bodyPr/>
                    <a:lstStyle/>
                    <a:p>
                      <a:r>
                        <a:rPr lang="en-US" dirty="0" smtClean="0"/>
                        <a:t>0</a:t>
                      </a:r>
                      <a:endParaRPr lang="ru-RU" dirty="0"/>
                    </a:p>
                  </a:txBody>
                  <a:tcPr/>
                </a:tc>
                <a:tc>
                  <a:txBody>
                    <a:bodyPr/>
                    <a:lstStyle/>
                    <a:p>
                      <a:r>
                        <a:rPr lang="en-US" dirty="0" err="1" smtClean="0"/>
                        <a:t>bc</a:t>
                      </a:r>
                      <a:endParaRPr lang="ru-RU" dirty="0"/>
                    </a:p>
                  </a:txBody>
                  <a:tcPr/>
                </a:tc>
              </a:tr>
              <a:tr h="370840">
                <a:tc>
                  <a:txBody>
                    <a:bodyPr/>
                    <a:lstStyle/>
                    <a:p>
                      <a:r>
                        <a:rPr lang="en-US" dirty="0" err="1" smtClean="0"/>
                        <a:t>ce</a:t>
                      </a:r>
                      <a:endParaRPr lang="ru-RU" dirty="0"/>
                    </a:p>
                  </a:txBody>
                  <a:tcPr/>
                </a:tc>
                <a:tc>
                  <a:txBody>
                    <a:bodyPr/>
                    <a:lstStyle/>
                    <a:p>
                      <a:r>
                        <a:rPr lang="en-US" dirty="0" err="1" smtClean="0"/>
                        <a:t>ab+cd</a:t>
                      </a:r>
                      <a:endParaRPr lang="ru-RU" dirty="0"/>
                    </a:p>
                  </a:txBody>
                  <a:tcPr/>
                </a:tc>
                <a:tc>
                  <a:txBody>
                    <a:bodyPr/>
                    <a:lstStyle/>
                    <a:p>
                      <a:r>
                        <a:rPr lang="en-US" dirty="0" smtClean="0"/>
                        <a:t>0</a:t>
                      </a:r>
                      <a:endParaRPr lang="ru-RU" dirty="0"/>
                    </a:p>
                  </a:txBody>
                  <a:tcPr/>
                </a:tc>
              </a:tr>
              <a:tr h="370840">
                <a:tc>
                  <a:txBody>
                    <a:bodyPr/>
                    <a:lstStyle/>
                    <a:p>
                      <a:r>
                        <a:rPr lang="en-US" dirty="0" smtClean="0"/>
                        <a:t>ad</a:t>
                      </a:r>
                      <a:endParaRPr lang="ru-RU" dirty="0"/>
                    </a:p>
                  </a:txBody>
                  <a:tcPr/>
                </a:tc>
                <a:tc>
                  <a:txBody>
                    <a:bodyPr/>
                    <a:lstStyle/>
                    <a:p>
                      <a:r>
                        <a:rPr lang="en-US" dirty="0" smtClean="0"/>
                        <a:t>be</a:t>
                      </a:r>
                      <a:endParaRPr lang="ru-RU" dirty="0"/>
                    </a:p>
                  </a:txBody>
                  <a:tcPr/>
                </a:tc>
                <a:tc>
                  <a:txBody>
                    <a:bodyPr/>
                    <a:lstStyle/>
                    <a:p>
                      <a:r>
                        <a:rPr lang="en-US" dirty="0" err="1" smtClean="0"/>
                        <a:t>cd</a:t>
                      </a:r>
                      <a:endParaRPr lang="ru-RU" dirty="0"/>
                    </a:p>
                  </a:txBody>
                  <a:tcPr/>
                </a:tc>
              </a:tr>
            </a:tbl>
          </a:graphicData>
        </a:graphic>
      </p:graphicFrame>
      <p:graphicFrame>
        <p:nvGraphicFramePr>
          <p:cNvPr id="10" name="Таблица 9"/>
          <p:cNvGraphicFramePr>
            <a:graphicFrameLocks noGrp="1"/>
          </p:cNvGraphicFramePr>
          <p:nvPr/>
        </p:nvGraphicFramePr>
        <p:xfrm>
          <a:off x="4788024" y="3284984"/>
          <a:ext cx="1440159" cy="1112520"/>
        </p:xfrm>
        <a:graphic>
          <a:graphicData uri="http://schemas.openxmlformats.org/drawingml/2006/table">
            <a:tbl>
              <a:tblPr firstRow="1" bandRow="1">
                <a:tableStyleId>{5940675A-B579-460E-94D1-54222C63F5DA}</a:tableStyleId>
              </a:tblPr>
              <a:tblGrid>
                <a:gridCol w="480053"/>
                <a:gridCol w="480053"/>
                <a:gridCol w="480053"/>
              </a:tblGrid>
              <a:tr h="370840">
                <a:tc>
                  <a:txBody>
                    <a:bodyPr/>
                    <a:lstStyle/>
                    <a:p>
                      <a:r>
                        <a:rPr lang="en-US" dirty="0" smtClean="0"/>
                        <a:t>0</a:t>
                      </a:r>
                      <a:endParaRPr lang="ru-RU" dirty="0"/>
                    </a:p>
                  </a:txBody>
                  <a:tcPr/>
                </a:tc>
                <a:tc>
                  <a:txBody>
                    <a:bodyPr/>
                    <a:lstStyle/>
                    <a:p>
                      <a:r>
                        <a:rPr lang="en-US" dirty="0" smtClean="0"/>
                        <a:t>b</a:t>
                      </a:r>
                      <a:endParaRPr lang="ru-RU" dirty="0"/>
                    </a:p>
                  </a:txBody>
                  <a:tcPr/>
                </a:tc>
                <a:tc>
                  <a:txBody>
                    <a:bodyPr/>
                    <a:lstStyle/>
                    <a:p>
                      <a:r>
                        <a:rPr lang="en-US" dirty="0" smtClean="0"/>
                        <a:t>0</a:t>
                      </a:r>
                      <a:endParaRPr lang="ru-RU" dirty="0"/>
                    </a:p>
                  </a:txBody>
                  <a:tcPr/>
                </a:tc>
              </a:tr>
              <a:tr h="370840">
                <a:tc>
                  <a:txBody>
                    <a:bodyPr/>
                    <a:lstStyle/>
                    <a:p>
                      <a:r>
                        <a:rPr lang="en-US" dirty="0" smtClean="0"/>
                        <a:t>a</a:t>
                      </a:r>
                      <a:endParaRPr lang="ru-RU" dirty="0"/>
                    </a:p>
                  </a:txBody>
                  <a:tcPr/>
                </a:tc>
                <a:tc>
                  <a:txBody>
                    <a:bodyPr/>
                    <a:lstStyle/>
                    <a:p>
                      <a:r>
                        <a:rPr lang="en-US" dirty="0" smtClean="0"/>
                        <a:t>0</a:t>
                      </a:r>
                      <a:endParaRPr lang="ru-RU" dirty="0"/>
                    </a:p>
                  </a:txBody>
                  <a:tcPr/>
                </a:tc>
                <a:tc>
                  <a:txBody>
                    <a:bodyPr/>
                    <a:lstStyle/>
                    <a:p>
                      <a:r>
                        <a:rPr lang="en-US" dirty="0" smtClean="0"/>
                        <a:t>c</a:t>
                      </a:r>
                      <a:endParaRPr lang="ru-RU" dirty="0"/>
                    </a:p>
                  </a:txBody>
                  <a:tcPr/>
                </a:tc>
              </a:tr>
              <a:tr h="370840">
                <a:tc>
                  <a:txBody>
                    <a:bodyPr/>
                    <a:lstStyle/>
                    <a:p>
                      <a:r>
                        <a:rPr lang="en-US" dirty="0" smtClean="0"/>
                        <a:t>e</a:t>
                      </a:r>
                      <a:endParaRPr lang="ru-RU" dirty="0"/>
                    </a:p>
                  </a:txBody>
                  <a:tcPr/>
                </a:tc>
                <a:tc>
                  <a:txBody>
                    <a:bodyPr/>
                    <a:lstStyle/>
                    <a:p>
                      <a:r>
                        <a:rPr lang="en-US" dirty="0" smtClean="0"/>
                        <a:t>d</a:t>
                      </a:r>
                      <a:endParaRPr lang="ru-RU" dirty="0"/>
                    </a:p>
                  </a:txBody>
                  <a:tcPr/>
                </a:tc>
                <a:tc>
                  <a:txBody>
                    <a:bodyPr/>
                    <a:lstStyle/>
                    <a:p>
                      <a:r>
                        <a:rPr lang="en-US" dirty="0" smtClean="0"/>
                        <a:t>0</a:t>
                      </a:r>
                      <a:endParaRPr lang="ru-RU" dirty="0"/>
                    </a:p>
                  </a:txBody>
                  <a:tcPr/>
                </a:tc>
              </a:tr>
            </a:tbl>
          </a:graphicData>
        </a:graphic>
      </p:graphicFrame>
      <p:sp>
        <p:nvSpPr>
          <p:cNvPr id="11" name="TextBox 10"/>
          <p:cNvSpPr txBox="1"/>
          <p:nvPr/>
        </p:nvSpPr>
        <p:spPr>
          <a:xfrm>
            <a:off x="4355976" y="3645024"/>
            <a:ext cx="360040" cy="369332"/>
          </a:xfrm>
          <a:prstGeom prst="rect">
            <a:avLst/>
          </a:prstGeom>
          <a:noFill/>
        </p:spPr>
        <p:txBody>
          <a:bodyPr wrap="square" rtlCol="0">
            <a:spAutoFit/>
          </a:bodyPr>
          <a:lstStyle/>
          <a:p>
            <a:r>
              <a:rPr lang="en-US" dirty="0" smtClean="0"/>
              <a:t>*</a:t>
            </a:r>
            <a:endParaRPr lang="ru-RU" dirty="0"/>
          </a:p>
        </p:txBody>
      </p:sp>
      <p:sp>
        <p:nvSpPr>
          <p:cNvPr id="12" name="TextBox 11"/>
          <p:cNvSpPr txBox="1"/>
          <p:nvPr/>
        </p:nvSpPr>
        <p:spPr>
          <a:xfrm>
            <a:off x="6372200" y="3645024"/>
            <a:ext cx="792088" cy="369332"/>
          </a:xfrm>
          <a:prstGeom prst="rect">
            <a:avLst/>
          </a:prstGeom>
          <a:noFill/>
        </p:spPr>
        <p:txBody>
          <a:bodyPr wrap="square" rtlCol="0">
            <a:spAutoFit/>
          </a:bodyPr>
          <a:lstStyle/>
          <a:p>
            <a:r>
              <a:rPr lang="en-US" dirty="0" smtClean="0"/>
              <a:t>=</a:t>
            </a:r>
            <a:endParaRPr lang="ru-RU" dirty="0"/>
          </a:p>
        </p:txBody>
      </p:sp>
      <p:graphicFrame>
        <p:nvGraphicFramePr>
          <p:cNvPr id="13" name="Таблица 12"/>
          <p:cNvGraphicFramePr>
            <a:graphicFrameLocks noGrp="1"/>
          </p:cNvGraphicFramePr>
          <p:nvPr/>
        </p:nvGraphicFramePr>
        <p:xfrm>
          <a:off x="1403648" y="5085184"/>
          <a:ext cx="6096000" cy="111252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r>
                        <a:rPr lang="en-US" dirty="0" err="1" smtClean="0"/>
                        <a:t>bce</a:t>
                      </a:r>
                      <a:endParaRPr lang="ru-RU" dirty="0"/>
                    </a:p>
                  </a:txBody>
                  <a:tcPr>
                    <a:solidFill>
                      <a:srgbClr val="FFFF00"/>
                    </a:solidFill>
                  </a:tcPr>
                </a:tc>
                <a:tc>
                  <a:txBody>
                    <a:bodyPr/>
                    <a:lstStyle/>
                    <a:p>
                      <a:r>
                        <a:rPr lang="en-US" dirty="0" err="1" smtClean="0"/>
                        <a:t>abb+bcd</a:t>
                      </a:r>
                      <a:endParaRPr lang="ru-RU" dirty="0"/>
                    </a:p>
                  </a:txBody>
                  <a:tcPr/>
                </a:tc>
                <a:tc>
                  <a:txBody>
                    <a:bodyPr/>
                    <a:lstStyle/>
                    <a:p>
                      <a:r>
                        <a:rPr lang="en-US" dirty="0" smtClean="0"/>
                        <a:t>0</a:t>
                      </a:r>
                      <a:endParaRPr lang="ru-RU" dirty="0"/>
                    </a:p>
                  </a:txBody>
                  <a:tcPr/>
                </a:tc>
              </a:tr>
              <a:tr h="370840">
                <a:tc>
                  <a:txBody>
                    <a:bodyPr/>
                    <a:lstStyle/>
                    <a:p>
                      <a:r>
                        <a:rPr lang="en-US" dirty="0" err="1" smtClean="0"/>
                        <a:t>aab+acd</a:t>
                      </a:r>
                      <a:endParaRPr lang="ru-RU" dirty="0"/>
                    </a:p>
                  </a:txBody>
                  <a:tcPr/>
                </a:tc>
                <a:tc>
                  <a:txBody>
                    <a:bodyPr/>
                    <a:lstStyle/>
                    <a:p>
                      <a:r>
                        <a:rPr lang="en-US" dirty="0" err="1" smtClean="0"/>
                        <a:t>cbe</a:t>
                      </a:r>
                      <a:endParaRPr lang="ru-RU" dirty="0"/>
                    </a:p>
                  </a:txBody>
                  <a:tcPr>
                    <a:solidFill>
                      <a:srgbClr val="FFFF00"/>
                    </a:solidFill>
                  </a:tcPr>
                </a:tc>
                <a:tc>
                  <a:txBody>
                    <a:bodyPr/>
                    <a:lstStyle/>
                    <a:p>
                      <a:r>
                        <a:rPr lang="en-US" dirty="0" err="1" smtClean="0"/>
                        <a:t>abc+ccd</a:t>
                      </a:r>
                      <a:endParaRPr lang="ru-RU" dirty="0"/>
                    </a:p>
                  </a:txBody>
                  <a:tcPr/>
                </a:tc>
              </a:tr>
              <a:tr h="370840">
                <a:tc>
                  <a:txBody>
                    <a:bodyPr/>
                    <a:lstStyle/>
                    <a:p>
                      <a:r>
                        <a:rPr lang="en-US" dirty="0" err="1" smtClean="0"/>
                        <a:t>abe+cde</a:t>
                      </a:r>
                      <a:endParaRPr lang="ru-RU" dirty="0"/>
                    </a:p>
                  </a:txBody>
                  <a:tcPr/>
                </a:tc>
                <a:tc>
                  <a:txBody>
                    <a:bodyPr/>
                    <a:lstStyle/>
                    <a:p>
                      <a:r>
                        <a:rPr lang="en-US" dirty="0" err="1" smtClean="0"/>
                        <a:t>abd+cdd</a:t>
                      </a:r>
                      <a:endParaRPr lang="ru-RU" dirty="0"/>
                    </a:p>
                  </a:txBody>
                  <a:tcPr/>
                </a:tc>
                <a:tc>
                  <a:txBody>
                    <a:bodyPr/>
                    <a:lstStyle/>
                    <a:p>
                      <a:r>
                        <a:rPr lang="en-US" dirty="0" err="1" smtClean="0"/>
                        <a:t>cbe</a:t>
                      </a:r>
                      <a:endParaRPr lang="ru-RU" dirty="0"/>
                    </a:p>
                  </a:txBody>
                  <a:tcPr>
                    <a:solidFill>
                      <a:srgbClr val="FFFF00"/>
                    </a:solidFill>
                  </a:tcPr>
                </a:tc>
              </a:tr>
            </a:tbl>
          </a:graphicData>
        </a:graphic>
      </p:graphicFrame>
      <p:sp>
        <p:nvSpPr>
          <p:cNvPr id="14" name="TextBox 13"/>
          <p:cNvSpPr txBox="1"/>
          <p:nvPr/>
        </p:nvSpPr>
        <p:spPr>
          <a:xfrm>
            <a:off x="827584" y="5517232"/>
            <a:ext cx="432048" cy="369332"/>
          </a:xfrm>
          <a:prstGeom prst="rect">
            <a:avLst/>
          </a:prstGeom>
          <a:noFill/>
        </p:spPr>
        <p:txBody>
          <a:bodyPr wrap="square" rtlCol="0">
            <a:spAutoFit/>
          </a:bodyPr>
          <a:lstStyle/>
          <a:p>
            <a:r>
              <a:rPr lang="en-US" dirty="0" smtClean="0"/>
              <a:t>=</a:t>
            </a:r>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ln w="76200">
            <a:solidFill>
              <a:schemeClr val="accent1"/>
            </a:solidFill>
          </a:ln>
        </p:spPr>
        <p:txBody>
          <a:bodyPr/>
          <a:lstStyle/>
          <a:p>
            <a:pPr algn="ctr"/>
            <a:r>
              <a:rPr lang="ru-RU" dirty="0" smtClean="0"/>
              <a:t>самостоятельно</a:t>
            </a:r>
            <a:endParaRPr lang="ru-RU" dirty="0"/>
          </a:p>
        </p:txBody>
      </p:sp>
      <p:sp>
        <p:nvSpPr>
          <p:cNvPr id="3" name="Содержимое 2"/>
          <p:cNvSpPr>
            <a:spLocks noGrp="1"/>
          </p:cNvSpPr>
          <p:nvPr>
            <p:ph idx="1"/>
          </p:nvPr>
        </p:nvSpPr>
        <p:spPr>
          <a:ln w="76200">
            <a:solidFill>
              <a:schemeClr val="accent1"/>
            </a:solidFill>
          </a:ln>
        </p:spPr>
        <p:txBody>
          <a:bodyPr/>
          <a:lstStyle/>
          <a:p>
            <a:r>
              <a:rPr lang="ru-RU" dirty="0" smtClean="0"/>
              <a:t>Определить все простые контуры на орграфе возведением в степень матрицы смежности вершин орграфа </a:t>
            </a:r>
            <a:r>
              <a:rPr lang="en-US" dirty="0" smtClean="0"/>
              <a:t>G(X,U):</a:t>
            </a:r>
          </a:p>
          <a:p>
            <a:endParaRPr lang="en-US" dirty="0" smtClean="0"/>
          </a:p>
          <a:p>
            <a:pPr>
              <a:buNone/>
            </a:pPr>
            <a:endParaRPr lang="ru-RU" dirty="0"/>
          </a:p>
        </p:txBody>
      </p:sp>
      <p:sp>
        <p:nvSpPr>
          <p:cNvPr id="4" name="Овал 3"/>
          <p:cNvSpPr/>
          <p:nvPr/>
        </p:nvSpPr>
        <p:spPr>
          <a:xfrm>
            <a:off x="2051720" y="4221088"/>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5" name="Овал 4"/>
          <p:cNvSpPr/>
          <p:nvPr/>
        </p:nvSpPr>
        <p:spPr>
          <a:xfrm>
            <a:off x="3635896" y="3140968"/>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u-RU" dirty="0"/>
          </a:p>
        </p:txBody>
      </p:sp>
      <p:sp>
        <p:nvSpPr>
          <p:cNvPr id="6" name="Овал 5"/>
          <p:cNvSpPr/>
          <p:nvPr/>
        </p:nvSpPr>
        <p:spPr>
          <a:xfrm>
            <a:off x="3779912" y="5301208"/>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ru-RU" dirty="0"/>
          </a:p>
        </p:txBody>
      </p:sp>
      <p:sp>
        <p:nvSpPr>
          <p:cNvPr id="7" name="Овал 6"/>
          <p:cNvSpPr/>
          <p:nvPr/>
        </p:nvSpPr>
        <p:spPr>
          <a:xfrm>
            <a:off x="5436096" y="414908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u-RU" dirty="0"/>
          </a:p>
        </p:txBody>
      </p:sp>
      <p:cxnSp>
        <p:nvCxnSpPr>
          <p:cNvPr id="9" name="Прямая со стрелкой 8"/>
          <p:cNvCxnSpPr>
            <a:stCxn id="4" idx="7"/>
            <a:endCxn id="5" idx="3"/>
          </p:cNvCxnSpPr>
          <p:nvPr/>
        </p:nvCxnSpPr>
        <p:spPr>
          <a:xfrm flipV="1">
            <a:off x="2604884" y="3632669"/>
            <a:ext cx="1125920" cy="67278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5"/>
            <a:endCxn id="7" idx="0"/>
          </p:cNvCxnSpPr>
          <p:nvPr/>
        </p:nvCxnSpPr>
        <p:spPr>
          <a:xfrm>
            <a:off x="4189060" y="3632669"/>
            <a:ext cx="1571072" cy="51641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7" idx="3"/>
            <a:endCxn id="6" idx="7"/>
          </p:cNvCxnSpPr>
          <p:nvPr/>
        </p:nvCxnSpPr>
        <p:spPr>
          <a:xfrm flipH="1">
            <a:off x="4333076" y="4640781"/>
            <a:ext cx="1197928" cy="74479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6" idx="1"/>
            <a:endCxn id="4" idx="5"/>
          </p:cNvCxnSpPr>
          <p:nvPr/>
        </p:nvCxnSpPr>
        <p:spPr>
          <a:xfrm flipH="1" flipV="1">
            <a:off x="2604884" y="4712789"/>
            <a:ext cx="1269936" cy="672782"/>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a:stCxn id="5" idx="4"/>
            <a:endCxn id="6" idx="0"/>
          </p:cNvCxnSpPr>
          <p:nvPr/>
        </p:nvCxnSpPr>
        <p:spPr>
          <a:xfrm>
            <a:off x="3959932" y="3717032"/>
            <a:ext cx="144016" cy="158417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Соединительная линия уступом 21"/>
          <p:cNvCxnSpPr>
            <a:stCxn id="6" idx="5"/>
            <a:endCxn id="7" idx="5"/>
          </p:cNvCxnSpPr>
          <p:nvPr/>
        </p:nvCxnSpPr>
        <p:spPr>
          <a:xfrm rot="5400000" flipH="1" flipV="1">
            <a:off x="4585104" y="4388753"/>
            <a:ext cx="1152128" cy="1656184"/>
          </a:xfrm>
          <a:prstGeom prst="bentConnector3">
            <a:avLst>
              <a:gd name="adj1" fmla="val -2716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Соединительная линия уступом 23"/>
          <p:cNvCxnSpPr>
            <a:stCxn id="4" idx="4"/>
            <a:endCxn id="6" idx="4"/>
          </p:cNvCxnSpPr>
          <p:nvPr/>
        </p:nvCxnSpPr>
        <p:spPr>
          <a:xfrm rot="16200000" flipH="1">
            <a:off x="2699792" y="4473116"/>
            <a:ext cx="1080120" cy="1728192"/>
          </a:xfrm>
          <a:prstGeom prst="bentConnector3">
            <a:avLst>
              <a:gd name="adj1" fmla="val 121164"/>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47664" y="3717032"/>
            <a:ext cx="5040560" cy="2031325"/>
          </a:xfrm>
          <a:prstGeom prst="rect">
            <a:avLst/>
          </a:prstGeom>
          <a:noFill/>
        </p:spPr>
        <p:txBody>
          <a:bodyPr wrap="square" rtlCol="0">
            <a:spAutoFit/>
          </a:bodyPr>
          <a:lstStyle/>
          <a:p>
            <a:r>
              <a:rPr lang="en-US" dirty="0" smtClean="0"/>
              <a:t>                 a            b                        c</a:t>
            </a:r>
          </a:p>
          <a:p>
            <a:endParaRPr lang="en-US" dirty="0" smtClean="0"/>
          </a:p>
          <a:p>
            <a:endParaRPr lang="en-US" dirty="0" smtClean="0"/>
          </a:p>
          <a:p>
            <a:endParaRPr lang="en-US" dirty="0" smtClean="0"/>
          </a:p>
          <a:p>
            <a:r>
              <a:rPr lang="en-US" dirty="0" smtClean="0"/>
              <a:t>                           d                          e</a:t>
            </a:r>
          </a:p>
          <a:p>
            <a:endParaRPr lang="en-US" dirty="0" smtClean="0"/>
          </a:p>
          <a:p>
            <a:r>
              <a:rPr lang="en-US" dirty="0" smtClean="0"/>
              <a:t>        f                                                        h   </a:t>
            </a:r>
            <a:endParaRPr lang="ru-RU" dirty="0"/>
          </a:p>
        </p:txBody>
      </p:sp>
      <p:sp>
        <p:nvSpPr>
          <p:cNvPr id="26" name="Выгнутая вниз стрелка 25"/>
          <p:cNvSpPr/>
          <p:nvPr/>
        </p:nvSpPr>
        <p:spPr>
          <a:xfrm>
            <a:off x="2411760" y="5733256"/>
            <a:ext cx="504056" cy="288032"/>
          </a:xfrm>
          <a:prstGeom prst="curved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7" name="Выгнутая вниз стрелка 26"/>
          <p:cNvSpPr/>
          <p:nvPr/>
        </p:nvSpPr>
        <p:spPr>
          <a:xfrm>
            <a:off x="5364088" y="5733256"/>
            <a:ext cx="504056" cy="288032"/>
          </a:xfrm>
          <a:prstGeom prst="curved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8" name="Выгнутая вверх стрелка 27"/>
          <p:cNvSpPr/>
          <p:nvPr/>
        </p:nvSpPr>
        <p:spPr>
          <a:xfrm flipH="1">
            <a:off x="2411760" y="5445224"/>
            <a:ext cx="504056" cy="216024"/>
          </a:xfrm>
          <a:prstGeom prst="curved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9" name="Выгнутая вверх стрелка 28"/>
          <p:cNvSpPr/>
          <p:nvPr/>
        </p:nvSpPr>
        <p:spPr>
          <a:xfrm flipH="1">
            <a:off x="5364088" y="5373216"/>
            <a:ext cx="504056" cy="288032"/>
          </a:xfrm>
          <a:prstGeom prst="curved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0" name="Выгнутая вверх стрелка 29"/>
          <p:cNvSpPr/>
          <p:nvPr/>
        </p:nvSpPr>
        <p:spPr>
          <a:xfrm>
            <a:off x="3131840" y="4149080"/>
            <a:ext cx="576064" cy="288032"/>
          </a:xfrm>
          <a:prstGeom prst="curved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1" name="Выгнутая вниз стрелка 30"/>
          <p:cNvSpPr/>
          <p:nvPr/>
        </p:nvSpPr>
        <p:spPr>
          <a:xfrm flipH="1">
            <a:off x="3131840" y="4581128"/>
            <a:ext cx="576064" cy="288032"/>
          </a:xfrm>
          <a:prstGeom prst="curved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2" name="Выгнутая вверх стрелка 31"/>
          <p:cNvSpPr/>
          <p:nvPr/>
        </p:nvSpPr>
        <p:spPr>
          <a:xfrm>
            <a:off x="2483768" y="2852936"/>
            <a:ext cx="3312368" cy="936104"/>
          </a:xfrm>
          <a:prstGeom prst="curved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33" name="Выгнутая вниз стрелка 32"/>
          <p:cNvSpPr/>
          <p:nvPr/>
        </p:nvSpPr>
        <p:spPr>
          <a:xfrm flipH="1">
            <a:off x="2627784" y="4869160"/>
            <a:ext cx="2952328" cy="1080120"/>
          </a:xfrm>
          <a:prstGeom prst="curvedUpArrow">
            <a:avLst>
              <a:gd name="adj1" fmla="val 25000"/>
              <a:gd name="adj2" fmla="val 47949"/>
              <a:gd name="adj3" fmla="val 25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320040"/>
            <a:ext cx="7500990" cy="1143000"/>
          </a:xfrm>
          <a:ln w="76200">
            <a:solidFill>
              <a:schemeClr val="accent1"/>
            </a:solidFill>
          </a:ln>
        </p:spPr>
        <p:txBody>
          <a:bodyPr>
            <a:normAutofit/>
          </a:bodyPr>
          <a:lstStyle/>
          <a:p>
            <a:pPr algn="ctr"/>
            <a:r>
              <a:rPr lang="ru-RU" sz="2800" dirty="0" smtClean="0"/>
              <a:t>четыре действия, проводимые над множествами</a:t>
            </a:r>
            <a:endParaRPr lang="ru-RU" sz="2800" dirty="0"/>
          </a:p>
        </p:txBody>
      </p:sp>
      <p:sp>
        <p:nvSpPr>
          <p:cNvPr id="3" name="Содержимое 2"/>
          <p:cNvSpPr>
            <a:spLocks noGrp="1"/>
          </p:cNvSpPr>
          <p:nvPr>
            <p:ph idx="1"/>
          </p:nvPr>
        </p:nvSpPr>
        <p:spPr>
          <a:xfrm>
            <a:off x="285720" y="1609416"/>
            <a:ext cx="7643866" cy="4846320"/>
          </a:xfrm>
          <a:ln w="76200">
            <a:solidFill>
              <a:schemeClr val="accent1"/>
            </a:solidFill>
          </a:ln>
        </p:spPr>
        <p:txBody>
          <a:bodyPr>
            <a:normAutofit fontScale="77500" lnSpcReduction="20000"/>
          </a:bodyPr>
          <a:lstStyle/>
          <a:p>
            <a:r>
              <a:rPr lang="ru-RU" dirty="0" smtClean="0"/>
              <a:t>1</a:t>
            </a:r>
            <a:r>
              <a:rPr lang="ru-RU" i="1" dirty="0" smtClean="0"/>
              <a:t>.</a:t>
            </a:r>
            <a:r>
              <a:rPr lang="ru-RU" dirty="0" smtClean="0"/>
              <a:t>Объединение. Так называется множество </a:t>
            </a:r>
            <a:r>
              <a:rPr lang="en-US" i="1" dirty="0" smtClean="0"/>
              <a:t>C</a:t>
            </a:r>
            <a:r>
              <a:rPr lang="ru-RU" dirty="0" smtClean="0"/>
              <a:t>, которое строится по заданным  множествам </a:t>
            </a:r>
            <a:r>
              <a:rPr lang="en-US" i="1" dirty="0" smtClean="0"/>
              <a:t>A</a:t>
            </a:r>
            <a:r>
              <a:rPr lang="ru-RU" dirty="0" smtClean="0"/>
              <a:t> и </a:t>
            </a:r>
            <a:r>
              <a:rPr lang="en-US" i="1" dirty="0" smtClean="0"/>
              <a:t>B</a:t>
            </a:r>
            <a:r>
              <a:rPr lang="ru-RU" dirty="0" smtClean="0"/>
              <a:t> следующим образом: в него включаются все элементы из </a:t>
            </a:r>
            <a:r>
              <a:rPr lang="en-US" i="1" dirty="0" smtClean="0"/>
              <a:t>A</a:t>
            </a:r>
            <a:r>
              <a:rPr lang="ru-RU" dirty="0" smtClean="0"/>
              <a:t> и все элементы из </a:t>
            </a:r>
            <a:r>
              <a:rPr lang="en-US" i="1" dirty="0" smtClean="0"/>
              <a:t>B</a:t>
            </a:r>
            <a:r>
              <a:rPr lang="ru-RU" dirty="0" smtClean="0"/>
              <a:t>. Обозначение: </a:t>
            </a:r>
          </a:p>
          <a:p>
            <a:r>
              <a:rPr lang="ru-RU" dirty="0" smtClean="0"/>
              <a:t>2. Пересечение. Так называется множество </a:t>
            </a:r>
            <a:r>
              <a:rPr lang="en-US" i="1" dirty="0" smtClean="0"/>
              <a:t>C</a:t>
            </a:r>
            <a:r>
              <a:rPr lang="ru-RU" dirty="0" smtClean="0"/>
              <a:t>, которое строится по заданным  множествам </a:t>
            </a:r>
            <a:r>
              <a:rPr lang="en-US" i="1" dirty="0" smtClean="0"/>
              <a:t>A</a:t>
            </a:r>
            <a:r>
              <a:rPr lang="ru-RU" dirty="0" smtClean="0"/>
              <a:t> и </a:t>
            </a:r>
            <a:r>
              <a:rPr lang="en-US" i="1" dirty="0" smtClean="0"/>
              <a:t>B</a:t>
            </a:r>
            <a:r>
              <a:rPr lang="ru-RU" dirty="0" smtClean="0"/>
              <a:t> следующим образом: в него включаются все элементы, принадлежащие одновременно множеству  </a:t>
            </a:r>
            <a:r>
              <a:rPr lang="en-US" i="1" dirty="0" smtClean="0"/>
              <a:t>A</a:t>
            </a:r>
            <a:r>
              <a:rPr lang="ru-RU" dirty="0" smtClean="0"/>
              <a:t> и множеству </a:t>
            </a:r>
            <a:r>
              <a:rPr lang="en-US" i="1" dirty="0" smtClean="0"/>
              <a:t>B</a:t>
            </a:r>
            <a:r>
              <a:rPr lang="ru-RU" dirty="0" smtClean="0"/>
              <a:t>. Обозначение:</a:t>
            </a:r>
            <a:endParaRPr lang="en-US" dirty="0" smtClean="0"/>
          </a:p>
          <a:p>
            <a:pPr>
              <a:buNone/>
            </a:pPr>
            <a:r>
              <a:rPr lang="ru-RU" dirty="0" smtClean="0"/>
              <a:t> </a:t>
            </a:r>
          </a:p>
          <a:p>
            <a:r>
              <a:rPr lang="ru-RU" dirty="0" smtClean="0"/>
              <a:t>3. Вычитание. Так называется множество </a:t>
            </a:r>
            <a:r>
              <a:rPr lang="en-US" i="1" dirty="0" smtClean="0"/>
              <a:t>C</a:t>
            </a:r>
            <a:r>
              <a:rPr lang="ru-RU" dirty="0" smtClean="0"/>
              <a:t>, которое строится по заданным  множествам </a:t>
            </a:r>
            <a:r>
              <a:rPr lang="en-US" i="1" dirty="0" smtClean="0"/>
              <a:t>A</a:t>
            </a:r>
            <a:r>
              <a:rPr lang="ru-RU" dirty="0" smtClean="0"/>
              <a:t> и </a:t>
            </a:r>
            <a:r>
              <a:rPr lang="en-US" i="1" dirty="0" smtClean="0"/>
              <a:t>B</a:t>
            </a:r>
            <a:r>
              <a:rPr lang="ru-RU" dirty="0" smtClean="0"/>
              <a:t> следующим образом: в него включаются все элементы из </a:t>
            </a:r>
            <a:r>
              <a:rPr lang="en-US" i="1" dirty="0" smtClean="0"/>
              <a:t>A</a:t>
            </a:r>
            <a:r>
              <a:rPr lang="ru-RU" dirty="0" smtClean="0"/>
              <a:t>, не принадлежащие множеству </a:t>
            </a:r>
            <a:r>
              <a:rPr lang="en-US" i="1" dirty="0" smtClean="0"/>
              <a:t>B</a:t>
            </a:r>
            <a:r>
              <a:rPr lang="ru-RU" dirty="0" smtClean="0"/>
              <a:t>. Обозначение: 	</a:t>
            </a:r>
          </a:p>
          <a:p>
            <a:r>
              <a:rPr lang="ru-RU" dirty="0" smtClean="0"/>
              <a:t>4. Произведение. Так называется множество </a:t>
            </a:r>
            <a:r>
              <a:rPr lang="en-US" i="1" dirty="0" smtClean="0"/>
              <a:t>C</a:t>
            </a:r>
            <a:r>
              <a:rPr lang="ru-RU" dirty="0" smtClean="0"/>
              <a:t>, которое строится по заданным множествам </a:t>
            </a:r>
            <a:r>
              <a:rPr lang="en-US" i="1" dirty="0" smtClean="0"/>
              <a:t>A</a:t>
            </a:r>
            <a:r>
              <a:rPr lang="ru-RU" dirty="0" smtClean="0"/>
              <a:t> и </a:t>
            </a:r>
            <a:r>
              <a:rPr lang="en-US" i="1" dirty="0" smtClean="0"/>
              <a:t>B</a:t>
            </a:r>
            <a:r>
              <a:rPr lang="ru-RU" dirty="0" smtClean="0"/>
              <a:t> следующим образом: в него включаются все упорядоченные пары</a:t>
            </a:r>
            <a:r>
              <a:rPr lang="en-US" dirty="0" smtClean="0"/>
              <a:t> (</a:t>
            </a:r>
            <a:r>
              <a:rPr lang="en-US" dirty="0" err="1" smtClean="0"/>
              <a:t>a,b</a:t>
            </a:r>
            <a:r>
              <a:rPr lang="en-US" dirty="0" smtClean="0"/>
              <a:t>)</a:t>
            </a:r>
            <a:r>
              <a:rPr lang="ru-RU" dirty="0" smtClean="0"/>
              <a:t>, где                     . Обозначение:  </a:t>
            </a:r>
          </a:p>
          <a:p>
            <a:endParaRPr lang="ru-RU" dirty="0"/>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673" name="Object 1"/>
          <p:cNvGraphicFramePr>
            <a:graphicFrameLocks noChangeAspect="1"/>
          </p:cNvGraphicFramePr>
          <p:nvPr/>
        </p:nvGraphicFramePr>
        <p:xfrm>
          <a:off x="4427983" y="2348880"/>
          <a:ext cx="1296143" cy="360040"/>
        </p:xfrm>
        <a:graphic>
          <a:graphicData uri="http://schemas.openxmlformats.org/presentationml/2006/ole">
            <mc:AlternateContent xmlns:mc="http://schemas.openxmlformats.org/markup-compatibility/2006">
              <mc:Choice xmlns:v="urn:schemas-microsoft-com:vml" Requires="v">
                <p:oleObj spid="_x0000_s28683" name="Формула" r:id="rId3" imgW="685800" imgH="190500" progId="Equation.3">
                  <p:embed/>
                </p:oleObj>
              </mc:Choice>
              <mc:Fallback>
                <p:oleObj name="Формула" r:id="rId3" imgW="685800" imgH="1905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3" y="2348880"/>
                        <a:ext cx="129614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675" name="Object 3"/>
          <p:cNvGraphicFramePr>
            <a:graphicFrameLocks noChangeAspect="1"/>
          </p:cNvGraphicFramePr>
          <p:nvPr/>
        </p:nvGraphicFramePr>
        <p:xfrm>
          <a:off x="4211960" y="3645024"/>
          <a:ext cx="1296144" cy="360040"/>
        </p:xfrm>
        <a:graphic>
          <a:graphicData uri="http://schemas.openxmlformats.org/presentationml/2006/ole">
            <mc:AlternateContent xmlns:mc="http://schemas.openxmlformats.org/markup-compatibility/2006">
              <mc:Choice xmlns:v="urn:schemas-microsoft-com:vml" Requires="v">
                <p:oleObj spid="_x0000_s28684" name="Формула" r:id="rId5" imgW="685800" imgH="190500" progId="Equation.3">
                  <p:embed/>
                </p:oleObj>
              </mc:Choice>
              <mc:Fallback>
                <p:oleObj name="Формула" r:id="rId5" imgW="685800" imgH="1905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3645024"/>
                        <a:ext cx="129614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677" name="Object 5"/>
          <p:cNvGraphicFramePr>
            <a:graphicFrameLocks noChangeAspect="1"/>
          </p:cNvGraphicFramePr>
          <p:nvPr/>
        </p:nvGraphicFramePr>
        <p:xfrm>
          <a:off x="6000760" y="4786322"/>
          <a:ext cx="1030851" cy="288032"/>
        </p:xfrm>
        <a:graphic>
          <a:graphicData uri="http://schemas.openxmlformats.org/presentationml/2006/ole">
            <mc:AlternateContent xmlns:mc="http://schemas.openxmlformats.org/markup-compatibility/2006">
              <mc:Choice xmlns:v="urn:schemas-microsoft-com:vml" Requires="v">
                <p:oleObj spid="_x0000_s28685" name="Формула" r:id="rId7" imgW="647419" imgH="177723" progId="Equation.3">
                  <p:embed/>
                </p:oleObj>
              </mc:Choice>
              <mc:Fallback>
                <p:oleObj name="Формула" r:id="rId7" imgW="647419" imgH="177723"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60" y="4786322"/>
                        <a:ext cx="1030851"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9" name="Rectangle 7"/>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86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680" name="Object 8"/>
          <p:cNvGraphicFramePr>
            <a:graphicFrameLocks noChangeAspect="1"/>
          </p:cNvGraphicFramePr>
          <p:nvPr/>
        </p:nvGraphicFramePr>
        <p:xfrm>
          <a:off x="1331640" y="5733256"/>
          <a:ext cx="1470163" cy="360040"/>
        </p:xfrm>
        <a:graphic>
          <a:graphicData uri="http://schemas.openxmlformats.org/presentationml/2006/ole">
            <mc:AlternateContent xmlns:mc="http://schemas.openxmlformats.org/markup-compatibility/2006">
              <mc:Choice xmlns:v="urn:schemas-microsoft-com:vml" Requires="v">
                <p:oleObj spid="_x0000_s28686" name="Формула" r:id="rId9" imgW="927100" imgH="228600" progId="Equation.3">
                  <p:embed/>
                </p:oleObj>
              </mc:Choice>
              <mc:Fallback>
                <p:oleObj name="Формула" r:id="rId9" imgW="927100" imgH="2286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5733256"/>
                        <a:ext cx="147016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682" name="Object 10"/>
          <p:cNvGraphicFramePr>
            <a:graphicFrameLocks noChangeAspect="1"/>
          </p:cNvGraphicFramePr>
          <p:nvPr/>
        </p:nvGraphicFramePr>
        <p:xfrm>
          <a:off x="4716016" y="5805264"/>
          <a:ext cx="1227926" cy="288032"/>
        </p:xfrm>
        <a:graphic>
          <a:graphicData uri="http://schemas.openxmlformats.org/presentationml/2006/ole">
            <mc:AlternateContent xmlns:mc="http://schemas.openxmlformats.org/markup-compatibility/2006">
              <mc:Choice xmlns:v="urn:schemas-microsoft-com:vml" Requires="v">
                <p:oleObj spid="_x0000_s28687" name="Формула" r:id="rId11" imgW="774028" imgH="177646" progId="Equation.3">
                  <p:embed/>
                </p:oleObj>
              </mc:Choice>
              <mc:Fallback>
                <p:oleObj name="Формула" r:id="rId11" imgW="774028" imgH="177646"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016" y="5805264"/>
                        <a:ext cx="1227926"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Овал 14"/>
          <p:cNvSpPr/>
          <p:nvPr/>
        </p:nvSpPr>
        <p:spPr>
          <a:xfrm>
            <a:off x="5929322" y="2357430"/>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16" name="Овал 15"/>
          <p:cNvSpPr/>
          <p:nvPr/>
        </p:nvSpPr>
        <p:spPr>
          <a:xfrm>
            <a:off x="6072198" y="2357430"/>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sp>
        <p:nvSpPr>
          <p:cNvPr id="17" name="Овал 16"/>
          <p:cNvSpPr/>
          <p:nvPr/>
        </p:nvSpPr>
        <p:spPr>
          <a:xfrm>
            <a:off x="6715140" y="3643314"/>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sp>
        <p:nvSpPr>
          <p:cNvPr id="18" name="Овал 17"/>
          <p:cNvSpPr/>
          <p:nvPr/>
        </p:nvSpPr>
        <p:spPr>
          <a:xfrm>
            <a:off x="6572264" y="3714752"/>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19" name="Овал 18"/>
          <p:cNvSpPr/>
          <p:nvPr/>
        </p:nvSpPr>
        <p:spPr>
          <a:xfrm>
            <a:off x="6715140" y="3714752"/>
            <a:ext cx="71438"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7143768" y="4714884"/>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21" name="Овал 20"/>
          <p:cNvSpPr/>
          <p:nvPr/>
        </p:nvSpPr>
        <p:spPr>
          <a:xfrm>
            <a:off x="7286644" y="4714884"/>
            <a:ext cx="214314" cy="2857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sp>
        <p:nvSpPr>
          <p:cNvPr id="22" name="Прямоугольник 21"/>
          <p:cNvSpPr/>
          <p:nvPr/>
        </p:nvSpPr>
        <p:spPr>
          <a:xfrm>
            <a:off x="6643702" y="6000768"/>
            <a:ext cx="428628" cy="2857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 стрелкой 23"/>
          <p:cNvCxnSpPr/>
          <p:nvPr/>
        </p:nvCxnSpPr>
        <p:spPr>
          <a:xfrm>
            <a:off x="6643702" y="6286520"/>
            <a:ext cx="64294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rot="5400000" flipH="1" flipV="1">
            <a:off x="6429388" y="6072206"/>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57950" y="5857892"/>
            <a:ext cx="285752" cy="369332"/>
          </a:xfrm>
          <a:prstGeom prst="rect">
            <a:avLst/>
          </a:prstGeom>
          <a:noFill/>
        </p:spPr>
        <p:txBody>
          <a:bodyPr wrap="square" rtlCol="0">
            <a:spAutoFit/>
          </a:bodyPr>
          <a:lstStyle/>
          <a:p>
            <a:r>
              <a:rPr lang="en-US" dirty="0" smtClean="0"/>
              <a:t>A</a:t>
            </a:r>
            <a:endParaRPr lang="ru-RU" dirty="0"/>
          </a:p>
        </p:txBody>
      </p:sp>
      <p:sp>
        <p:nvSpPr>
          <p:cNvPr id="28" name="TextBox 27"/>
          <p:cNvSpPr txBox="1"/>
          <p:nvPr/>
        </p:nvSpPr>
        <p:spPr>
          <a:xfrm>
            <a:off x="7286644" y="6072206"/>
            <a:ext cx="285752" cy="369332"/>
          </a:xfrm>
          <a:prstGeom prst="rect">
            <a:avLst/>
          </a:prstGeom>
          <a:noFill/>
        </p:spPr>
        <p:txBody>
          <a:bodyPr wrap="square" rtlCol="0">
            <a:spAutoFit/>
          </a:bodyPr>
          <a:lstStyle/>
          <a:p>
            <a:r>
              <a:rPr lang="en-US" dirty="0" smtClean="0"/>
              <a:t>B</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lstStyle/>
          <a:p>
            <a:pPr algn="ctr"/>
            <a:r>
              <a:rPr lang="ru-RU" dirty="0" smtClean="0"/>
              <a:t>Классификация графов</a:t>
            </a:r>
            <a:endParaRPr lang="ru-RU" dirty="0"/>
          </a:p>
        </p:txBody>
      </p:sp>
      <p:sp>
        <p:nvSpPr>
          <p:cNvPr id="3" name="Содержимое 2"/>
          <p:cNvSpPr>
            <a:spLocks noGrp="1"/>
          </p:cNvSpPr>
          <p:nvPr>
            <p:ph idx="1"/>
          </p:nvPr>
        </p:nvSpPr>
        <p:spPr>
          <a:ln w="76200">
            <a:solidFill>
              <a:schemeClr val="accent1"/>
            </a:solidFill>
          </a:ln>
        </p:spPr>
        <p:txBody>
          <a:bodyPr>
            <a:normAutofit fontScale="92500" lnSpcReduction="20000"/>
          </a:bodyPr>
          <a:lstStyle/>
          <a:p>
            <a:r>
              <a:rPr lang="ru-RU" dirty="0" smtClean="0"/>
              <a:t>Графы делятся на два класса: </a:t>
            </a:r>
            <a:r>
              <a:rPr lang="ru-RU" b="1" dirty="0" smtClean="0"/>
              <a:t>ориентированные</a:t>
            </a:r>
            <a:r>
              <a:rPr lang="ru-RU" dirty="0" smtClean="0"/>
              <a:t> и </a:t>
            </a:r>
            <a:r>
              <a:rPr lang="ru-RU" b="1" dirty="0" smtClean="0"/>
              <a:t>неориентированные.</a:t>
            </a:r>
            <a:r>
              <a:rPr lang="ru-RU" dirty="0" smtClean="0"/>
              <a:t> Применительно к последним  обозначим через </a:t>
            </a:r>
            <a:r>
              <a:rPr lang="en-US" dirty="0" smtClean="0"/>
              <a:t>B</a:t>
            </a:r>
            <a:r>
              <a:rPr lang="ru-RU" dirty="0" smtClean="0"/>
              <a:t> множество всех неупорядоченных пар различных элементов множества Х. Например, если </a:t>
            </a:r>
            <a:r>
              <a:rPr lang="ru-RU" i="1" dirty="0" smtClean="0"/>
              <a:t>Х</a:t>
            </a:r>
            <a:r>
              <a:rPr lang="ru-RU" dirty="0" smtClean="0"/>
              <a:t>={1,2,3}, то </a:t>
            </a:r>
            <a:r>
              <a:rPr lang="en-US" dirty="0" smtClean="0"/>
              <a:t>B</a:t>
            </a:r>
            <a:r>
              <a:rPr lang="ru-RU" dirty="0" smtClean="0"/>
              <a:t>={(1,2), (1,3), (2,3)}; если </a:t>
            </a:r>
            <a:r>
              <a:rPr lang="en-US" i="1" dirty="0" smtClean="0"/>
              <a:t>X</a:t>
            </a:r>
            <a:r>
              <a:rPr lang="ru-RU" dirty="0" smtClean="0"/>
              <a:t>={1,2}, то </a:t>
            </a:r>
            <a:r>
              <a:rPr lang="en-US" dirty="0" smtClean="0"/>
              <a:t>B</a:t>
            </a:r>
            <a:r>
              <a:rPr lang="ru-RU" dirty="0" smtClean="0"/>
              <a:t>={(1,2)}. Если </a:t>
            </a:r>
            <a:r>
              <a:rPr lang="en-US" i="1" dirty="0" smtClean="0"/>
              <a:t>X</a:t>
            </a:r>
            <a:r>
              <a:rPr lang="ru-RU" dirty="0" smtClean="0"/>
              <a:t>={1}, то         , так как пар различных элементов в </a:t>
            </a:r>
            <a:r>
              <a:rPr lang="en-US" i="1" dirty="0" smtClean="0"/>
              <a:t>X</a:t>
            </a:r>
            <a:r>
              <a:rPr lang="ru-RU" dirty="0" smtClean="0"/>
              <a:t> нет. Применительно к неориентированным графам, когда в записи </a:t>
            </a:r>
            <a:r>
              <a:rPr lang="en-US" dirty="0" smtClean="0"/>
              <a:t>B</a:t>
            </a:r>
            <a:r>
              <a:rPr lang="ru-RU" dirty="0" smtClean="0"/>
              <a:t>={(1,2), (1,3), (2,3)} указывается пара (1,2), подразумевается, что выражения (1,2) и (2,1) означают одно и то же: это и означает, что пара </a:t>
            </a:r>
            <a:r>
              <a:rPr lang="ru-RU" b="1" dirty="0" smtClean="0"/>
              <a:t>неупорядочена</a:t>
            </a:r>
            <a:r>
              <a:rPr lang="ru-RU" dirty="0" smtClean="0"/>
              <a:t>, т.е. не имеет значения, в каком порядке записаны элементы пары.</a:t>
            </a:r>
            <a:endParaRPr lang="ru-RU"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9697" name="Object 1"/>
          <p:cNvGraphicFramePr>
            <a:graphicFrameLocks noChangeAspect="1"/>
          </p:cNvGraphicFramePr>
          <p:nvPr/>
        </p:nvGraphicFramePr>
        <p:xfrm>
          <a:off x="5868144" y="3356992"/>
          <a:ext cx="852726" cy="360040"/>
        </p:xfrm>
        <a:graphic>
          <a:graphicData uri="http://schemas.openxmlformats.org/presentationml/2006/ole">
            <mc:AlternateContent xmlns:mc="http://schemas.openxmlformats.org/markup-compatibility/2006">
              <mc:Choice xmlns:v="urn:schemas-microsoft-com:vml" Requires="v">
                <p:oleObj spid="_x0000_s29698" name="Формула" r:id="rId3" imgW="431425" imgH="177646" progId="Equation.3">
                  <p:embed/>
                </p:oleObj>
              </mc:Choice>
              <mc:Fallback>
                <p:oleObj name="Формула" r:id="rId3" imgW="431425" imgH="177646"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3356992"/>
                        <a:ext cx="85272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Овал 5"/>
          <p:cNvSpPr/>
          <p:nvPr/>
        </p:nvSpPr>
        <p:spPr>
          <a:xfrm>
            <a:off x="3500430" y="6000768"/>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7" name="Овал 6"/>
          <p:cNvSpPr/>
          <p:nvPr/>
        </p:nvSpPr>
        <p:spPr>
          <a:xfrm>
            <a:off x="3929058" y="5786454"/>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u-RU" dirty="0"/>
          </a:p>
        </p:txBody>
      </p:sp>
      <p:sp>
        <p:nvSpPr>
          <p:cNvPr id="8" name="Овал 7"/>
          <p:cNvSpPr/>
          <p:nvPr/>
        </p:nvSpPr>
        <p:spPr>
          <a:xfrm>
            <a:off x="4357686" y="6000768"/>
            <a:ext cx="214314" cy="28575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u-RU" dirty="0"/>
          </a:p>
        </p:txBody>
      </p:sp>
      <p:cxnSp>
        <p:nvCxnSpPr>
          <p:cNvPr id="10" name="Прямая соединительная линия 9"/>
          <p:cNvCxnSpPr>
            <a:stCxn id="6" idx="7"/>
            <a:endCxn id="7" idx="2"/>
          </p:cNvCxnSpPr>
          <p:nvPr/>
        </p:nvCxnSpPr>
        <p:spPr>
          <a:xfrm rot="5400000" flipH="1" flipV="1">
            <a:off x="3749566" y="5863123"/>
            <a:ext cx="113285" cy="2457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stCxn id="7" idx="6"/>
            <a:endCxn id="8" idx="1"/>
          </p:cNvCxnSpPr>
          <p:nvPr/>
        </p:nvCxnSpPr>
        <p:spPr>
          <a:xfrm>
            <a:off x="4143372" y="5929330"/>
            <a:ext cx="245700" cy="11328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a:stCxn id="6" idx="6"/>
            <a:endCxn id="8" idx="2"/>
          </p:cNvCxnSpPr>
          <p:nvPr/>
        </p:nvCxnSpPr>
        <p:spPr>
          <a:xfrm>
            <a:off x="3714744" y="6143644"/>
            <a:ext cx="642942" cy="15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ln w="76200">
            <a:solidFill>
              <a:schemeClr val="accent1"/>
            </a:solidFill>
          </a:ln>
        </p:spPr>
        <p:txBody>
          <a:bodyPr>
            <a:normAutofit/>
          </a:bodyPr>
          <a:lstStyle/>
          <a:p>
            <a:pPr algn="ctr"/>
            <a:r>
              <a:rPr lang="ru-RU" sz="2800" dirty="0" smtClean="0"/>
              <a:t>Определение неориентированного графа</a:t>
            </a:r>
            <a:endParaRPr lang="ru-RU" sz="2800" dirty="0"/>
          </a:p>
        </p:txBody>
      </p:sp>
      <p:sp>
        <p:nvSpPr>
          <p:cNvPr id="3" name="Содержимое 2"/>
          <p:cNvSpPr>
            <a:spLocks noGrp="1"/>
          </p:cNvSpPr>
          <p:nvPr>
            <p:ph idx="1"/>
          </p:nvPr>
        </p:nvSpPr>
        <p:spPr>
          <a:xfrm>
            <a:off x="457200" y="1609416"/>
            <a:ext cx="7239000" cy="5059944"/>
          </a:xfrm>
        </p:spPr>
        <p:txBody>
          <a:bodyPr/>
          <a:lstStyle/>
          <a:p>
            <a:r>
              <a:rPr lang="ru-RU" b="1" dirty="0" smtClean="0"/>
              <a:t>Неориентированным графом</a:t>
            </a:r>
            <a:r>
              <a:rPr lang="ru-RU" dirty="0" smtClean="0"/>
              <a:t> </a:t>
            </a:r>
            <a:r>
              <a:rPr lang="en-US" dirty="0" smtClean="0"/>
              <a:t>G</a:t>
            </a:r>
            <a:r>
              <a:rPr lang="ru-RU" dirty="0" smtClean="0"/>
              <a:t>(</a:t>
            </a:r>
            <a:r>
              <a:rPr lang="en-US" dirty="0" smtClean="0"/>
              <a:t>X</a:t>
            </a:r>
            <a:r>
              <a:rPr lang="ru-RU" dirty="0" smtClean="0"/>
              <a:t>,</a:t>
            </a:r>
            <a:r>
              <a:rPr lang="en-US" dirty="0" smtClean="0"/>
              <a:t>U</a:t>
            </a:r>
            <a:r>
              <a:rPr lang="ru-RU" dirty="0" smtClean="0"/>
              <a:t>) называется пара множеств </a:t>
            </a:r>
            <a:r>
              <a:rPr lang="en-US" dirty="0" smtClean="0"/>
              <a:t>X</a:t>
            </a:r>
            <a:r>
              <a:rPr lang="ru-RU" dirty="0" smtClean="0"/>
              <a:t>, </a:t>
            </a:r>
            <a:r>
              <a:rPr lang="en-US" dirty="0" smtClean="0"/>
              <a:t>U</a:t>
            </a:r>
            <a:r>
              <a:rPr lang="ru-RU" dirty="0" smtClean="0"/>
              <a:t>, где </a:t>
            </a:r>
            <a:r>
              <a:rPr lang="en-US" i="1" dirty="0" smtClean="0"/>
              <a:t>X</a:t>
            </a:r>
            <a:r>
              <a:rPr lang="ru-RU" dirty="0" smtClean="0"/>
              <a:t> - любое непустое множество, а </a:t>
            </a:r>
            <a:r>
              <a:rPr lang="en-US" i="1" dirty="0" smtClean="0"/>
              <a:t>U </a:t>
            </a:r>
            <a:r>
              <a:rPr lang="ru-RU" i="1" dirty="0" smtClean="0"/>
              <a:t>      </a:t>
            </a:r>
            <a:r>
              <a:rPr lang="ru-RU" dirty="0" smtClean="0"/>
              <a:t>. Элементы множества Х называются </a:t>
            </a:r>
            <a:r>
              <a:rPr lang="ru-RU" b="1" dirty="0" smtClean="0"/>
              <a:t>вершинами</a:t>
            </a:r>
            <a:r>
              <a:rPr lang="ru-RU" i="1" dirty="0" smtClean="0"/>
              <a:t> </a:t>
            </a:r>
            <a:r>
              <a:rPr lang="ru-RU" dirty="0" smtClean="0"/>
              <a:t>графа, а элементы из </a:t>
            </a:r>
            <a:r>
              <a:rPr lang="en-US" i="1" dirty="0" smtClean="0"/>
              <a:t>U</a:t>
            </a:r>
            <a:r>
              <a:rPr lang="ru-RU" dirty="0" smtClean="0"/>
              <a:t> - его </a:t>
            </a:r>
            <a:r>
              <a:rPr lang="ru-RU" b="1" dirty="0" smtClean="0"/>
              <a:t>ребрами</a:t>
            </a:r>
            <a:r>
              <a:rPr lang="ru-RU" dirty="0" smtClean="0"/>
              <a:t>. Пример неориентированного графа </a:t>
            </a:r>
            <a:r>
              <a:rPr lang="en-US" dirty="0" smtClean="0"/>
              <a:t>G</a:t>
            </a:r>
            <a:r>
              <a:rPr lang="ru-RU" dirty="0" smtClean="0"/>
              <a:t>(</a:t>
            </a:r>
            <a:r>
              <a:rPr lang="en-US" dirty="0" smtClean="0"/>
              <a:t>X</a:t>
            </a:r>
            <a:r>
              <a:rPr lang="ru-RU" dirty="0" smtClean="0"/>
              <a:t>,</a:t>
            </a:r>
            <a:r>
              <a:rPr lang="en-US" dirty="0" smtClean="0"/>
              <a:t>U</a:t>
            </a:r>
            <a:r>
              <a:rPr lang="ru-RU" dirty="0" smtClean="0"/>
              <a:t>) приведен ниже на рисунке:</a:t>
            </a:r>
            <a:endParaRPr lang="ru-RU" dirty="0"/>
          </a:p>
        </p:txBody>
      </p:sp>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721" name="Object 1"/>
          <p:cNvGraphicFramePr>
            <a:graphicFrameLocks noChangeAspect="1"/>
          </p:cNvGraphicFramePr>
          <p:nvPr/>
        </p:nvGraphicFramePr>
        <p:xfrm>
          <a:off x="5724128" y="2348880"/>
          <a:ext cx="778701" cy="505103"/>
        </p:xfrm>
        <a:graphic>
          <a:graphicData uri="http://schemas.openxmlformats.org/presentationml/2006/ole">
            <mc:AlternateContent xmlns:mc="http://schemas.openxmlformats.org/markup-compatibility/2006">
              <mc:Choice xmlns:v="urn:schemas-microsoft-com:vml" Requires="v">
                <p:oleObj spid="_x0000_s30726" name="Формула" r:id="rId3" imgW="291973" imgH="190417" progId="Equation.3">
                  <p:embed/>
                </p:oleObj>
              </mc:Choice>
              <mc:Fallback>
                <p:oleObj name="Формула" r:id="rId3" imgW="291973" imgH="190417"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348880"/>
                        <a:ext cx="778701" cy="505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723" name="Object 3"/>
          <p:cNvGraphicFramePr>
            <a:graphicFrameLocks noChangeAspect="1"/>
          </p:cNvGraphicFramePr>
          <p:nvPr/>
        </p:nvGraphicFramePr>
        <p:xfrm>
          <a:off x="755576" y="4429496"/>
          <a:ext cx="2088232" cy="461820"/>
        </p:xfrm>
        <a:graphic>
          <a:graphicData uri="http://schemas.openxmlformats.org/presentationml/2006/ole">
            <mc:AlternateContent xmlns:mc="http://schemas.openxmlformats.org/markup-compatibility/2006">
              <mc:Choice xmlns:v="urn:schemas-microsoft-com:vml" Requires="v">
                <p:oleObj spid="_x0000_s30727" name="Формула" r:id="rId5" imgW="990170" imgH="215806" progId="Equation.3">
                  <p:embed/>
                </p:oleObj>
              </mc:Choice>
              <mc:Fallback>
                <p:oleObj name="Формула" r:id="rId5" imgW="990170" imgH="21580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4429496"/>
                        <a:ext cx="2088232" cy="461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725" name="Object 5"/>
          <p:cNvGraphicFramePr>
            <a:graphicFrameLocks noChangeAspect="1"/>
          </p:cNvGraphicFramePr>
          <p:nvPr/>
        </p:nvGraphicFramePr>
        <p:xfrm>
          <a:off x="2915815" y="4437112"/>
          <a:ext cx="4733743" cy="432048"/>
        </p:xfrm>
        <a:graphic>
          <a:graphicData uri="http://schemas.openxmlformats.org/presentationml/2006/ole">
            <mc:AlternateContent xmlns:mc="http://schemas.openxmlformats.org/markup-compatibility/2006">
              <mc:Choice xmlns:v="urn:schemas-microsoft-com:vml" Requires="v">
                <p:oleObj spid="_x0000_s30728" name="Формула" r:id="rId7" imgW="2400300" imgH="215900" progId="Equation.3">
                  <p:embed/>
                </p:oleObj>
              </mc:Choice>
              <mc:Fallback>
                <p:oleObj name="Формула" r:id="rId7" imgW="2400300" imgH="2159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5" y="4437112"/>
                        <a:ext cx="4733743"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Овал 9"/>
          <p:cNvSpPr/>
          <p:nvPr/>
        </p:nvSpPr>
        <p:spPr>
          <a:xfrm>
            <a:off x="2411760" y="530120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sp>
        <p:nvSpPr>
          <p:cNvPr id="11" name="Овал 10"/>
          <p:cNvSpPr/>
          <p:nvPr/>
        </p:nvSpPr>
        <p:spPr>
          <a:xfrm>
            <a:off x="3347864" y="602128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2" name="Овал 11"/>
          <p:cNvSpPr/>
          <p:nvPr/>
        </p:nvSpPr>
        <p:spPr>
          <a:xfrm>
            <a:off x="4355976" y="602128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13" name="Овал 12"/>
          <p:cNvSpPr/>
          <p:nvPr/>
        </p:nvSpPr>
        <p:spPr>
          <a:xfrm>
            <a:off x="5004048" y="530120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14" name="Овал 13"/>
          <p:cNvSpPr/>
          <p:nvPr/>
        </p:nvSpPr>
        <p:spPr>
          <a:xfrm>
            <a:off x="3851920" y="49411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cxnSp>
        <p:nvCxnSpPr>
          <p:cNvPr id="16" name="Прямая соединительная линия 15"/>
          <p:cNvCxnSpPr>
            <a:stCxn id="10" idx="6"/>
            <a:endCxn id="14" idx="2"/>
          </p:cNvCxnSpPr>
          <p:nvPr/>
        </p:nvCxnSpPr>
        <p:spPr>
          <a:xfrm flipV="1">
            <a:off x="2843808" y="5157192"/>
            <a:ext cx="100811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11" idx="0"/>
            <a:endCxn id="14" idx="4"/>
          </p:cNvCxnSpPr>
          <p:nvPr/>
        </p:nvCxnSpPr>
        <p:spPr>
          <a:xfrm flipV="1">
            <a:off x="3563888" y="5373216"/>
            <a:ext cx="504056"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11" idx="6"/>
            <a:endCxn id="12" idx="2"/>
          </p:cNvCxnSpPr>
          <p:nvPr/>
        </p:nvCxnSpPr>
        <p:spPr>
          <a:xfrm>
            <a:off x="3779912" y="623731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12" idx="7"/>
            <a:endCxn id="13" idx="4"/>
          </p:cNvCxnSpPr>
          <p:nvPr/>
        </p:nvCxnSpPr>
        <p:spPr>
          <a:xfrm flipV="1">
            <a:off x="4724752" y="5733256"/>
            <a:ext cx="495320" cy="35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4" idx="6"/>
          </p:cNvCxnSpPr>
          <p:nvPr/>
        </p:nvCxnSpPr>
        <p:spPr>
          <a:xfrm>
            <a:off x="4283968" y="5157192"/>
            <a:ext cx="72008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stCxn id="12" idx="0"/>
            <a:endCxn id="14" idx="5"/>
          </p:cNvCxnSpPr>
          <p:nvPr/>
        </p:nvCxnSpPr>
        <p:spPr>
          <a:xfrm flipH="1" flipV="1">
            <a:off x="4220696" y="5309944"/>
            <a:ext cx="351304" cy="7113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ln w="76200">
            <a:solidFill>
              <a:schemeClr val="accent1"/>
            </a:solidFill>
          </a:ln>
        </p:spPr>
        <p:txBody>
          <a:bodyPr>
            <a:normAutofit fontScale="90000"/>
          </a:bodyPr>
          <a:lstStyle/>
          <a:p>
            <a:pPr algn="ctr"/>
            <a:r>
              <a:rPr lang="ru-RU" dirty="0" smtClean="0"/>
              <a:t>Определение инцидентности и смежности</a:t>
            </a:r>
            <a:endParaRPr lang="ru-RU" dirty="0"/>
          </a:p>
        </p:txBody>
      </p:sp>
      <p:sp>
        <p:nvSpPr>
          <p:cNvPr id="3" name="Содержимое 2"/>
          <p:cNvSpPr>
            <a:spLocks noGrp="1"/>
          </p:cNvSpPr>
          <p:nvPr>
            <p:ph idx="1"/>
          </p:nvPr>
        </p:nvSpPr>
        <p:spPr>
          <a:ln w="76200">
            <a:solidFill>
              <a:schemeClr val="accent1"/>
            </a:solidFill>
          </a:ln>
        </p:spPr>
        <p:txBody>
          <a:bodyPr/>
          <a:lstStyle/>
          <a:p>
            <a:r>
              <a:rPr lang="ru-RU" dirty="0" smtClean="0"/>
              <a:t>Если в некотором графе  </a:t>
            </a:r>
            <a:r>
              <a:rPr lang="en-US" dirty="0" smtClean="0"/>
              <a:t>G</a:t>
            </a:r>
            <a:r>
              <a:rPr lang="ru-RU" dirty="0" smtClean="0"/>
              <a:t>(</a:t>
            </a:r>
            <a:r>
              <a:rPr lang="en-US" dirty="0" smtClean="0"/>
              <a:t>X</a:t>
            </a:r>
            <a:r>
              <a:rPr lang="ru-RU" dirty="0" smtClean="0"/>
              <a:t>,</a:t>
            </a:r>
            <a:r>
              <a:rPr lang="en-US" dirty="0" smtClean="0"/>
              <a:t>U</a:t>
            </a:r>
            <a:r>
              <a:rPr lang="ru-RU" dirty="0" smtClean="0"/>
              <a:t>)  , где </a:t>
            </a:r>
          </a:p>
          <a:p>
            <a:endParaRPr lang="ru-RU" dirty="0" smtClean="0"/>
          </a:p>
          <a:p>
            <a:pPr>
              <a:buNone/>
            </a:pPr>
            <a:r>
              <a:rPr lang="ru-RU" dirty="0" smtClean="0"/>
              <a:t> пара вершин         такова, что                 , то вершины           называются </a:t>
            </a:r>
            <a:r>
              <a:rPr lang="ru-RU" b="1" dirty="0" smtClean="0"/>
              <a:t>смежными</a:t>
            </a:r>
            <a:r>
              <a:rPr lang="ru-RU" dirty="0" smtClean="0"/>
              <a:t>; в этой ситуации каждая из них называется </a:t>
            </a:r>
            <a:r>
              <a:rPr lang="ru-RU" b="1" dirty="0" smtClean="0"/>
              <a:t>инцидентной ребру </a:t>
            </a:r>
            <a:r>
              <a:rPr lang="ru-RU" dirty="0" smtClean="0"/>
              <a:t>(</a:t>
            </a:r>
            <a:r>
              <a:rPr lang="en-US" dirty="0" err="1" smtClean="0"/>
              <a:t>i</a:t>
            </a:r>
            <a:r>
              <a:rPr lang="ru-RU" dirty="0" smtClean="0"/>
              <a:t>,</a:t>
            </a:r>
            <a:r>
              <a:rPr lang="en-US" dirty="0" smtClean="0"/>
              <a:t>j</a:t>
            </a:r>
            <a:r>
              <a:rPr lang="ru-RU" dirty="0" smtClean="0"/>
              <a:t>), а ребро (</a:t>
            </a:r>
            <a:r>
              <a:rPr lang="en-US" dirty="0" err="1" smtClean="0"/>
              <a:t>i</a:t>
            </a:r>
            <a:r>
              <a:rPr lang="ru-RU" dirty="0" smtClean="0"/>
              <a:t>,</a:t>
            </a:r>
            <a:r>
              <a:rPr lang="en-US" dirty="0" smtClean="0"/>
              <a:t>j</a:t>
            </a:r>
            <a:r>
              <a:rPr lang="ru-RU" dirty="0" smtClean="0"/>
              <a:t>) называется </a:t>
            </a:r>
            <a:r>
              <a:rPr lang="ru-RU" b="1" dirty="0" smtClean="0"/>
              <a:t>инцидентным</a:t>
            </a:r>
            <a:r>
              <a:rPr lang="ru-RU" dirty="0" smtClean="0"/>
              <a:t> каждой из вершин         . </a:t>
            </a:r>
            <a:endParaRPr lang="ru-RU"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45" name="Object 1"/>
          <p:cNvGraphicFramePr>
            <a:graphicFrameLocks noChangeAspect="1"/>
          </p:cNvGraphicFramePr>
          <p:nvPr/>
        </p:nvGraphicFramePr>
        <p:xfrm>
          <a:off x="539551" y="2132856"/>
          <a:ext cx="2204935" cy="477187"/>
        </p:xfrm>
        <a:graphic>
          <a:graphicData uri="http://schemas.openxmlformats.org/presentationml/2006/ole">
            <mc:AlternateContent xmlns:mc="http://schemas.openxmlformats.org/markup-compatibility/2006">
              <mc:Choice xmlns:v="urn:schemas-microsoft-com:vml" Requires="v">
                <p:oleObj spid="_x0000_s31760" name="Формула" r:id="rId3" imgW="1117600" imgH="241300" progId="Equation.3">
                  <p:embed/>
                </p:oleObj>
              </mc:Choice>
              <mc:Fallback>
                <p:oleObj name="Формула" r:id="rId3" imgW="1117600" imgH="2413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1" y="2132856"/>
                        <a:ext cx="2204935" cy="47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47" name="Object 3"/>
          <p:cNvGraphicFramePr>
            <a:graphicFrameLocks noChangeAspect="1"/>
          </p:cNvGraphicFramePr>
          <p:nvPr/>
        </p:nvGraphicFramePr>
        <p:xfrm>
          <a:off x="2771799" y="2129691"/>
          <a:ext cx="1846285" cy="507221"/>
        </p:xfrm>
        <a:graphic>
          <a:graphicData uri="http://schemas.openxmlformats.org/presentationml/2006/ole">
            <mc:AlternateContent xmlns:mc="http://schemas.openxmlformats.org/markup-compatibility/2006">
              <mc:Choice xmlns:v="urn:schemas-microsoft-com:vml" Requires="v">
                <p:oleObj spid="_x0000_s31761" name="Формула" r:id="rId5" imgW="787058" imgH="215806" progId="Equation.3">
                  <p:embed/>
                </p:oleObj>
              </mc:Choice>
              <mc:Fallback>
                <p:oleObj name="Формула" r:id="rId5" imgW="787058" imgH="21580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99" y="2129691"/>
                        <a:ext cx="1846285" cy="507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49" name="Object 5"/>
          <p:cNvGraphicFramePr>
            <a:graphicFrameLocks noChangeAspect="1"/>
          </p:cNvGraphicFramePr>
          <p:nvPr/>
        </p:nvGraphicFramePr>
        <p:xfrm>
          <a:off x="4499992" y="2101995"/>
          <a:ext cx="864096" cy="617212"/>
        </p:xfrm>
        <a:graphic>
          <a:graphicData uri="http://schemas.openxmlformats.org/presentationml/2006/ole">
            <mc:AlternateContent xmlns:mc="http://schemas.openxmlformats.org/markup-compatibility/2006">
              <mc:Choice xmlns:v="urn:schemas-microsoft-com:vml" Requires="v">
                <p:oleObj spid="_x0000_s31762" name="Формула" r:id="rId7" imgW="342751" imgH="241195" progId="Equation.3">
                  <p:embed/>
                </p:oleObj>
              </mc:Choice>
              <mc:Fallback>
                <p:oleObj name="Формула" r:id="rId7" imgW="342751" imgH="241195"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2101995"/>
                        <a:ext cx="864096" cy="61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51" name="Object 7"/>
          <p:cNvGraphicFramePr>
            <a:graphicFrameLocks noChangeAspect="1"/>
          </p:cNvGraphicFramePr>
          <p:nvPr/>
        </p:nvGraphicFramePr>
        <p:xfrm>
          <a:off x="2699792" y="2526754"/>
          <a:ext cx="766568" cy="542206"/>
        </p:xfrm>
        <a:graphic>
          <a:graphicData uri="http://schemas.openxmlformats.org/presentationml/2006/ole">
            <mc:AlternateContent xmlns:mc="http://schemas.openxmlformats.org/markup-compatibility/2006">
              <mc:Choice xmlns:v="urn:schemas-microsoft-com:vml" Requires="v">
                <p:oleObj spid="_x0000_s31763" name="Формула" r:id="rId9" imgW="342751" imgH="241195" progId="Equation.3">
                  <p:embed/>
                </p:oleObj>
              </mc:Choice>
              <mc:Fallback>
                <p:oleObj name="Формула" r:id="rId9" imgW="342751" imgH="241195"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792" y="2526754"/>
                        <a:ext cx="766568" cy="542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53" name="Object 9"/>
          <p:cNvGraphicFramePr>
            <a:graphicFrameLocks noChangeAspect="1"/>
          </p:cNvGraphicFramePr>
          <p:nvPr/>
        </p:nvGraphicFramePr>
        <p:xfrm>
          <a:off x="5364088" y="2564904"/>
          <a:ext cx="1452533" cy="512659"/>
        </p:xfrm>
        <a:graphic>
          <a:graphicData uri="http://schemas.openxmlformats.org/presentationml/2006/ole">
            <mc:AlternateContent xmlns:mc="http://schemas.openxmlformats.org/markup-compatibility/2006">
              <mc:Choice xmlns:v="urn:schemas-microsoft-com:vml" Requires="v">
                <p:oleObj spid="_x0000_s31764" name="Формула" r:id="rId11" imgW="583947" imgH="203112" progId="Equation.3">
                  <p:embed/>
                </p:oleObj>
              </mc:Choice>
              <mc:Fallback>
                <p:oleObj name="Формула" r:id="rId11" imgW="583947" imgH="203112"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088" y="2564904"/>
                        <a:ext cx="1452533" cy="512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55" name="Object 11"/>
          <p:cNvGraphicFramePr>
            <a:graphicFrameLocks noChangeAspect="1"/>
          </p:cNvGraphicFramePr>
          <p:nvPr/>
        </p:nvGraphicFramePr>
        <p:xfrm>
          <a:off x="2339751" y="2924944"/>
          <a:ext cx="930961" cy="635778"/>
        </p:xfrm>
        <a:graphic>
          <a:graphicData uri="http://schemas.openxmlformats.org/presentationml/2006/ole">
            <mc:AlternateContent xmlns:mc="http://schemas.openxmlformats.org/markup-compatibility/2006">
              <mc:Choice xmlns:v="urn:schemas-microsoft-com:vml" Requires="v">
                <p:oleObj spid="_x0000_s31765" name="Формула" r:id="rId13" imgW="342751" imgH="241195" progId="Equation.3">
                  <p:embed/>
                </p:oleObj>
              </mc:Choice>
              <mc:Fallback>
                <p:oleObj name="Формула" r:id="rId13" imgW="342751" imgH="241195"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751" y="2924944"/>
                        <a:ext cx="930961" cy="635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757" name="Object 13"/>
          <p:cNvGraphicFramePr>
            <a:graphicFrameLocks noChangeAspect="1"/>
          </p:cNvGraphicFramePr>
          <p:nvPr/>
        </p:nvGraphicFramePr>
        <p:xfrm>
          <a:off x="2051720" y="4509120"/>
          <a:ext cx="864096" cy="602858"/>
        </p:xfrm>
        <a:graphic>
          <a:graphicData uri="http://schemas.openxmlformats.org/presentationml/2006/ole">
            <mc:AlternateContent xmlns:mc="http://schemas.openxmlformats.org/markup-compatibility/2006">
              <mc:Choice xmlns:v="urn:schemas-microsoft-com:vml" Requires="v">
                <p:oleObj spid="_x0000_s31766" name="Формула" r:id="rId15" imgW="342751" imgH="241195" progId="Equation.3">
                  <p:embed/>
                </p:oleObj>
              </mc:Choice>
              <mc:Fallback>
                <p:oleObj name="Формула" r:id="rId15" imgW="342751" imgH="241195"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720" y="4509120"/>
                        <a:ext cx="864096" cy="6028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Овал 17"/>
          <p:cNvSpPr/>
          <p:nvPr/>
        </p:nvSpPr>
        <p:spPr>
          <a:xfrm>
            <a:off x="2000232" y="5857892"/>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19" name="Овал 18"/>
          <p:cNvSpPr/>
          <p:nvPr/>
        </p:nvSpPr>
        <p:spPr>
          <a:xfrm>
            <a:off x="3071802" y="5857892"/>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ru-RU" dirty="0"/>
          </a:p>
        </p:txBody>
      </p:sp>
      <p:sp>
        <p:nvSpPr>
          <p:cNvPr id="20" name="Овал 19"/>
          <p:cNvSpPr/>
          <p:nvPr/>
        </p:nvSpPr>
        <p:spPr>
          <a:xfrm>
            <a:off x="2571736" y="5214950"/>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u-RU" dirty="0"/>
          </a:p>
        </p:txBody>
      </p:sp>
      <p:cxnSp>
        <p:nvCxnSpPr>
          <p:cNvPr id="22" name="Прямая соединительная линия 21"/>
          <p:cNvCxnSpPr>
            <a:stCxn id="18" idx="6"/>
            <a:endCxn id="19" idx="2"/>
          </p:cNvCxnSpPr>
          <p:nvPr/>
        </p:nvCxnSpPr>
        <p:spPr>
          <a:xfrm>
            <a:off x="2285984" y="6036487"/>
            <a:ext cx="785818"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0" idx="5"/>
            <a:endCxn id="19" idx="0"/>
          </p:cNvCxnSpPr>
          <p:nvPr/>
        </p:nvCxnSpPr>
        <p:spPr>
          <a:xfrm rot="16200000" flipH="1">
            <a:off x="2846129" y="5489342"/>
            <a:ext cx="338061" cy="399037"/>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26" name="Object 9"/>
          <p:cNvGraphicFramePr>
            <a:graphicFrameLocks noChangeAspect="1"/>
          </p:cNvGraphicFramePr>
          <p:nvPr/>
        </p:nvGraphicFramePr>
        <p:xfrm>
          <a:off x="5357818" y="2571744"/>
          <a:ext cx="1452533" cy="512659"/>
        </p:xfrm>
        <a:graphic>
          <a:graphicData uri="http://schemas.openxmlformats.org/presentationml/2006/ole">
            <mc:AlternateContent xmlns:mc="http://schemas.openxmlformats.org/markup-compatibility/2006">
              <mc:Choice xmlns:v="urn:schemas-microsoft-com:vml" Requires="v">
                <p:oleObj spid="_x0000_s31767" name="Формула" r:id="rId16" imgW="583920" imgH="203040" progId="Equation.3">
                  <p:embed/>
                </p:oleObj>
              </mc:Choice>
              <mc:Fallback>
                <p:oleObj name="Формула" r:id="rId16" imgW="583920" imgH="20304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57818" y="2571744"/>
                        <a:ext cx="1452533" cy="512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9" name="Object 15"/>
          <p:cNvGraphicFramePr>
            <a:graphicFrameLocks noChangeAspect="1"/>
          </p:cNvGraphicFramePr>
          <p:nvPr/>
        </p:nvGraphicFramePr>
        <p:xfrm>
          <a:off x="4143372" y="4929198"/>
          <a:ext cx="1500188" cy="963612"/>
        </p:xfrm>
        <a:graphic>
          <a:graphicData uri="http://schemas.openxmlformats.org/presentationml/2006/ole">
            <mc:AlternateContent xmlns:mc="http://schemas.openxmlformats.org/markup-compatibility/2006">
              <mc:Choice xmlns:v="urn:schemas-microsoft-com:vml" Requires="v">
                <p:oleObj spid="_x0000_s31768" name="Формула" r:id="rId18" imgW="711000" imgH="457200" progId="Equation.3">
                  <p:embed/>
                </p:oleObj>
              </mc:Choice>
              <mc:Fallback>
                <p:oleObj name="Формула" r:id="rId18" imgW="711000" imgH="457200" progId="Equation.3">
                  <p:embed/>
                  <p:pic>
                    <p:nvPicPr>
                      <p:cNvPr id="0"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3372" y="4929198"/>
                        <a:ext cx="1500188"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804704"/>
          </a:xfrm>
          <a:ln w="76200">
            <a:solidFill>
              <a:schemeClr val="accent1"/>
            </a:solidFill>
          </a:ln>
        </p:spPr>
        <p:txBody>
          <a:bodyPr/>
          <a:lstStyle/>
          <a:p>
            <a:pPr algn="ctr"/>
            <a:r>
              <a:rPr lang="ru-RU" dirty="0" smtClean="0"/>
              <a:t>Степень вершины</a:t>
            </a:r>
            <a:endParaRPr lang="ru-RU" dirty="0"/>
          </a:p>
        </p:txBody>
      </p:sp>
      <p:sp>
        <p:nvSpPr>
          <p:cNvPr id="3" name="Содержимое 2"/>
          <p:cNvSpPr>
            <a:spLocks noGrp="1"/>
          </p:cNvSpPr>
          <p:nvPr>
            <p:ph idx="1"/>
          </p:nvPr>
        </p:nvSpPr>
        <p:spPr>
          <a:ln w="76200">
            <a:solidFill>
              <a:schemeClr val="accent1"/>
            </a:solidFill>
          </a:ln>
        </p:spPr>
        <p:txBody>
          <a:bodyPr/>
          <a:lstStyle/>
          <a:p>
            <a:r>
              <a:rPr lang="ru-RU" dirty="0" smtClean="0"/>
              <a:t>Количество ребер, инцидентных данной вершине </a:t>
            </a:r>
            <a:r>
              <a:rPr lang="en-US" dirty="0" smtClean="0"/>
              <a:t>x</a:t>
            </a:r>
            <a:r>
              <a:rPr lang="ru-RU" dirty="0" smtClean="0"/>
              <a:t> называется ее </a:t>
            </a:r>
            <a:r>
              <a:rPr lang="ru-RU" b="1" dirty="0" smtClean="0"/>
              <a:t>степенью</a:t>
            </a:r>
            <a:r>
              <a:rPr lang="ru-RU" dirty="0" smtClean="0"/>
              <a:t> или </a:t>
            </a:r>
            <a:r>
              <a:rPr lang="ru-RU" b="1" dirty="0" smtClean="0"/>
              <a:t>локальной степенью графа в вершине</a:t>
            </a:r>
            <a:r>
              <a:rPr lang="ru-RU" i="1" dirty="0" smtClean="0"/>
              <a:t> </a:t>
            </a:r>
            <a:r>
              <a:rPr lang="en-US" i="1" dirty="0" smtClean="0"/>
              <a:t>x</a:t>
            </a:r>
            <a:r>
              <a:rPr lang="ru-RU" dirty="0" smtClean="0"/>
              <a:t>; степень вершины </a:t>
            </a:r>
            <a:r>
              <a:rPr lang="en-US" i="1" dirty="0" smtClean="0"/>
              <a:t>x</a:t>
            </a:r>
            <a:r>
              <a:rPr lang="ru-RU" dirty="0" smtClean="0"/>
              <a:t> обозначается через </a:t>
            </a:r>
            <a:r>
              <a:rPr lang="en-US" dirty="0" smtClean="0"/>
              <a:t>d</a:t>
            </a:r>
            <a:r>
              <a:rPr lang="ru-RU" dirty="0" smtClean="0"/>
              <a:t>(</a:t>
            </a:r>
            <a:r>
              <a:rPr lang="en-US" dirty="0" smtClean="0"/>
              <a:t>x</a:t>
            </a:r>
            <a:r>
              <a:rPr lang="ru-RU" dirty="0" smtClean="0"/>
              <a:t>). В приведенном ниже рисунке степень вершины «1» равна 4, степень вершины «2» равна 2, степень вершины «3» равна 3, степень вершины «4» равна 2, степень вершины «5» равна 1. Вершины со степенью 0 называются </a:t>
            </a:r>
            <a:r>
              <a:rPr lang="ru-RU" b="1" dirty="0" smtClean="0"/>
              <a:t>изолированными</a:t>
            </a:r>
            <a:r>
              <a:rPr lang="ru-RU" dirty="0" smtClean="0"/>
              <a:t>. В любом графе количество вершин нечетной степени обязательно четно.</a:t>
            </a:r>
          </a:p>
          <a:p>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20040"/>
            <a:ext cx="7239000" cy="732696"/>
          </a:xfrm>
          <a:ln w="76200">
            <a:solidFill>
              <a:schemeClr val="accent1"/>
            </a:solidFill>
          </a:ln>
        </p:spPr>
        <p:txBody>
          <a:bodyPr>
            <a:normAutofit fontScale="90000"/>
          </a:bodyPr>
          <a:lstStyle/>
          <a:p>
            <a:pPr algn="ctr"/>
            <a:r>
              <a:rPr lang="ru-RU" dirty="0" smtClean="0"/>
              <a:t>Граф и его степени вершин</a:t>
            </a:r>
            <a:endParaRPr lang="ru-RU" dirty="0"/>
          </a:p>
        </p:txBody>
      </p:sp>
      <p:sp>
        <p:nvSpPr>
          <p:cNvPr id="3" name="Содержимое 2"/>
          <p:cNvSpPr>
            <a:spLocks noGrp="1"/>
          </p:cNvSpPr>
          <p:nvPr>
            <p:ph idx="1"/>
          </p:nvPr>
        </p:nvSpPr>
        <p:spPr>
          <a:xfrm>
            <a:off x="179512" y="1609416"/>
            <a:ext cx="7704856" cy="4846320"/>
          </a:xfrm>
          <a:ln w="76200">
            <a:solidFill>
              <a:schemeClr val="accent1"/>
            </a:solidFill>
          </a:ln>
        </p:spPr>
        <p:txBody>
          <a:bodyPr/>
          <a:lstStyle/>
          <a:p>
            <a:pPr>
              <a:buNone/>
            </a:pPr>
            <a:r>
              <a:rPr lang="en-US" dirty="0" smtClean="0"/>
              <a:t>                      </a:t>
            </a:r>
            <a:r>
              <a:rPr lang="ru-RU" dirty="0" smtClean="0"/>
              <a:t>Граф </a:t>
            </a:r>
            <a:r>
              <a:rPr lang="en-US" dirty="0" smtClean="0"/>
              <a:t>G(X,U)</a:t>
            </a:r>
            <a:endParaRPr lang="ru-RU" dirty="0"/>
          </a:p>
        </p:txBody>
      </p:sp>
      <p:sp>
        <p:nvSpPr>
          <p:cNvPr id="378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 name="Овал 5"/>
          <p:cNvSpPr/>
          <p:nvPr/>
        </p:nvSpPr>
        <p:spPr>
          <a:xfrm>
            <a:off x="3000364" y="235743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7" name="Овал 6"/>
          <p:cNvSpPr/>
          <p:nvPr/>
        </p:nvSpPr>
        <p:spPr>
          <a:xfrm>
            <a:off x="5929322" y="335756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8" name="Овал 7"/>
          <p:cNvSpPr/>
          <p:nvPr/>
        </p:nvSpPr>
        <p:spPr>
          <a:xfrm>
            <a:off x="3929058" y="4929198"/>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9" name="Овал 8"/>
          <p:cNvSpPr/>
          <p:nvPr/>
        </p:nvSpPr>
        <p:spPr>
          <a:xfrm>
            <a:off x="827584" y="479715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4</a:t>
            </a:r>
            <a:endParaRPr lang="ru-RU" dirty="0"/>
          </a:p>
        </p:txBody>
      </p:sp>
      <p:sp>
        <p:nvSpPr>
          <p:cNvPr id="10" name="Овал 9"/>
          <p:cNvSpPr/>
          <p:nvPr/>
        </p:nvSpPr>
        <p:spPr>
          <a:xfrm>
            <a:off x="395536" y="335699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5</a:t>
            </a:r>
            <a:endParaRPr lang="ru-RU" dirty="0"/>
          </a:p>
        </p:txBody>
      </p:sp>
      <p:cxnSp>
        <p:nvCxnSpPr>
          <p:cNvPr id="12" name="Прямая соединительная линия 11"/>
          <p:cNvCxnSpPr>
            <a:stCxn id="6" idx="5"/>
            <a:endCxn id="7" idx="1"/>
          </p:cNvCxnSpPr>
          <p:nvPr/>
        </p:nvCxnSpPr>
        <p:spPr>
          <a:xfrm rot="16200000" flipH="1">
            <a:off x="4492482" y="1910177"/>
            <a:ext cx="592794" cy="247070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a:stCxn id="8" idx="7"/>
            <a:endCxn id="7" idx="4"/>
          </p:cNvCxnSpPr>
          <p:nvPr/>
        </p:nvCxnSpPr>
        <p:spPr>
          <a:xfrm rot="5400000" flipH="1" flipV="1">
            <a:off x="4827823" y="3588026"/>
            <a:ext cx="1079935" cy="177113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a:stCxn id="9" idx="6"/>
            <a:endCxn id="8" idx="2"/>
          </p:cNvCxnSpPr>
          <p:nvPr/>
        </p:nvCxnSpPr>
        <p:spPr>
          <a:xfrm>
            <a:off x="1475656" y="5085184"/>
            <a:ext cx="2453402" cy="13204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6" idx="4"/>
            <a:endCxn id="9" idx="7"/>
          </p:cNvCxnSpPr>
          <p:nvPr/>
        </p:nvCxnSpPr>
        <p:spPr>
          <a:xfrm rot="5400000">
            <a:off x="1378564" y="2935678"/>
            <a:ext cx="1948021" cy="194365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a:stCxn id="6" idx="4"/>
            <a:endCxn id="8" idx="1"/>
          </p:cNvCxnSpPr>
          <p:nvPr/>
        </p:nvCxnSpPr>
        <p:spPr>
          <a:xfrm rot="16200000" flipH="1">
            <a:off x="2634150" y="3623744"/>
            <a:ext cx="2080067" cy="69956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6" idx="3"/>
            <a:endCxn id="10" idx="7"/>
          </p:cNvCxnSpPr>
          <p:nvPr/>
        </p:nvCxnSpPr>
        <p:spPr>
          <a:xfrm rot="5400000">
            <a:off x="1725874" y="2071957"/>
            <a:ext cx="592224" cy="21465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1472" y="2357430"/>
            <a:ext cx="6429420" cy="2585323"/>
          </a:xfrm>
          <a:prstGeom prst="rect">
            <a:avLst/>
          </a:prstGeom>
          <a:noFill/>
        </p:spPr>
        <p:txBody>
          <a:bodyPr wrap="square" rtlCol="0">
            <a:spAutoFit/>
          </a:bodyPr>
          <a:lstStyle/>
          <a:p>
            <a:r>
              <a:rPr lang="ru-RU" dirty="0" smtClean="0"/>
              <a:t>                                             4</a:t>
            </a:r>
          </a:p>
          <a:p>
            <a:endParaRPr lang="ru-RU" dirty="0" smtClean="0"/>
          </a:p>
          <a:p>
            <a:r>
              <a:rPr lang="ru-RU" dirty="0" smtClean="0"/>
              <a:t>1                                                                                         </a:t>
            </a:r>
          </a:p>
          <a:p>
            <a:r>
              <a:rPr lang="ru-RU" dirty="0" smtClean="0"/>
              <a:t>                                                                                        2</a:t>
            </a:r>
          </a:p>
          <a:p>
            <a:endParaRPr lang="ru-RU" dirty="0" smtClean="0"/>
          </a:p>
          <a:p>
            <a:endParaRPr lang="ru-RU" dirty="0" smtClean="0"/>
          </a:p>
          <a:p>
            <a:endParaRPr lang="ru-RU" dirty="0" smtClean="0"/>
          </a:p>
          <a:p>
            <a:endParaRPr lang="ru-RU" dirty="0" smtClean="0"/>
          </a:p>
          <a:p>
            <a:r>
              <a:rPr lang="ru-RU" dirty="0" smtClean="0"/>
              <a:t>  2                                                3</a:t>
            </a: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зящная">
  <a:themeElements>
    <a:clrScheme name="Изящная">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Изящная">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Изящная">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516</TotalTime>
  <Words>1868</Words>
  <Application>Microsoft Office PowerPoint</Application>
  <PresentationFormat>Экран (4:3)</PresentationFormat>
  <Paragraphs>436</Paragraphs>
  <Slides>35</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35</vt:i4>
      </vt:variant>
    </vt:vector>
  </HeadingPairs>
  <TitlesOfParts>
    <vt:vector size="37" baseType="lpstr">
      <vt:lpstr>Изящная</vt:lpstr>
      <vt:lpstr>Формула</vt:lpstr>
      <vt:lpstr>Теория графов</vt:lpstr>
      <vt:lpstr>Элементы теории множеств</vt:lpstr>
      <vt:lpstr>Два  множества</vt:lpstr>
      <vt:lpstr>четыре действия, проводимые над множествами</vt:lpstr>
      <vt:lpstr>Классификация графов</vt:lpstr>
      <vt:lpstr>Определение неориентированного графа</vt:lpstr>
      <vt:lpstr>Определение инцидентности и смежности</vt:lpstr>
      <vt:lpstr>Степень вершины</vt:lpstr>
      <vt:lpstr>Граф и его степени вершин</vt:lpstr>
      <vt:lpstr>Подграфы и суграфы</vt:lpstr>
      <vt:lpstr>Матрица смежности вершин</vt:lpstr>
      <vt:lpstr>Пример 1</vt:lpstr>
      <vt:lpstr>Матрица инциденций графа</vt:lpstr>
      <vt:lpstr>Пример 2</vt:lpstr>
      <vt:lpstr>Маршруты на графах</vt:lpstr>
      <vt:lpstr>Связность графа</vt:lpstr>
      <vt:lpstr>Три операции на графах</vt:lpstr>
      <vt:lpstr>Деревья на графах</vt:lpstr>
      <vt:lpstr>Эйлеровы циклы</vt:lpstr>
      <vt:lpstr>Пример Эйлерова графа</vt:lpstr>
      <vt:lpstr>Гамильтоновы графы</vt:lpstr>
      <vt:lpstr>Примеры гамильтонова графа</vt:lpstr>
      <vt:lpstr>Бихроматические графы</vt:lpstr>
      <vt:lpstr>самостоятельно</vt:lpstr>
      <vt:lpstr>Пример бихроматического графа</vt:lpstr>
      <vt:lpstr>самостоятельно</vt:lpstr>
      <vt:lpstr>Взвешенные ОРГРАФЫ</vt:lpstr>
      <vt:lpstr>представление ОРГРАФа в компьютере</vt:lpstr>
      <vt:lpstr>Определения 1</vt:lpstr>
      <vt:lpstr>примеры</vt:lpstr>
      <vt:lpstr>Определения 2</vt:lpstr>
      <vt:lpstr>самостоятельно</vt:lpstr>
      <vt:lpstr>Выделение всех контуров и путей на орграфе</vt:lpstr>
      <vt:lpstr>Пути и контуры, содержащие две и три дуги</vt:lpstr>
      <vt:lpstr>самостоятельно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графов</dc:title>
  <dc:creator>Вита</dc:creator>
  <cp:lastModifiedBy>Гость</cp:lastModifiedBy>
  <cp:revision>56</cp:revision>
  <dcterms:created xsi:type="dcterms:W3CDTF">2012-02-15T17:34:07Z</dcterms:created>
  <dcterms:modified xsi:type="dcterms:W3CDTF">2002-01-17T00:27:07Z</dcterms:modified>
</cp:coreProperties>
</file>