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67" r:id="rId10"/>
    <p:sldId id="262" r:id="rId11"/>
    <p:sldId id="263" r:id="rId12"/>
    <p:sldId id="264" r:id="rId13"/>
    <p:sldId id="265" r:id="rId14"/>
    <p:sldId id="268" r:id="rId15"/>
    <p:sldId id="271" r:id="rId16"/>
    <p:sldId id="266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EC3274-2585-4FB6-8DA6-EEEEE96F66E4}" type="datetimeFigureOut">
              <a:rPr lang="ru-RU" smtClean="0"/>
              <a:pPr/>
              <a:t>26.09.2012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823B6C-CBE3-4AB1-B0B8-0F108249F7C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3728" y="260648"/>
            <a:ext cx="6172200" cy="189436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>
                <a:solidFill>
                  <a:srgbClr val="FF0000"/>
                </a:solidFill>
              </a:rPr>
              <a:t>ТЕОРИЯ ПРИНЯТИЯ РЕШЕНИЙ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7784" y="4005064"/>
            <a:ext cx="6172200" cy="1371600"/>
          </a:xfrm>
        </p:spPr>
        <p:txBody>
          <a:bodyPr/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ЛЕКЦИЯ 3:  </a:t>
            </a:r>
            <a:r>
              <a:rPr lang="ru-RU" sz="2400" dirty="0" smtClean="0">
                <a:solidFill>
                  <a:srgbClr val="FF0000"/>
                </a:solidFill>
              </a:rPr>
              <a:t>Принятие решений с помощью языка бинарных отношений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Классификация бинарных отношений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Прочитать страницы 64 – 65.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u="sng" dirty="0" smtClean="0"/>
              <a:t>Самостоятельно</a:t>
            </a:r>
            <a:r>
              <a:rPr lang="ru-RU" b="1" dirty="0" smtClean="0"/>
              <a:t> привести практические примеры применения бинарных отношений:</a:t>
            </a:r>
          </a:p>
          <a:p>
            <a:r>
              <a:rPr lang="ru-RU" b="1" i="1" dirty="0" smtClean="0">
                <a:solidFill>
                  <a:srgbClr val="FF0000"/>
                </a:solidFill>
              </a:rPr>
              <a:t>Рефлексивных;</a:t>
            </a:r>
          </a:p>
          <a:p>
            <a:r>
              <a:rPr lang="ru-RU" b="1" i="1" dirty="0" err="1" smtClean="0">
                <a:solidFill>
                  <a:srgbClr val="FF0000"/>
                </a:solidFill>
              </a:rPr>
              <a:t>Антирефлексивных</a:t>
            </a:r>
            <a:r>
              <a:rPr lang="ru-RU" b="1" i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ru-RU" b="1" i="1" dirty="0" smtClean="0">
                <a:solidFill>
                  <a:srgbClr val="FF0000"/>
                </a:solidFill>
              </a:rPr>
              <a:t>Симметричных;</a:t>
            </a:r>
          </a:p>
          <a:p>
            <a:r>
              <a:rPr lang="ru-RU" b="1" i="1" dirty="0" smtClean="0">
                <a:solidFill>
                  <a:srgbClr val="FF0000"/>
                </a:solidFill>
              </a:rPr>
              <a:t>Асимметричных;</a:t>
            </a:r>
          </a:p>
          <a:p>
            <a:r>
              <a:rPr lang="ru-RU" b="1" i="1" dirty="0" smtClean="0">
                <a:solidFill>
                  <a:srgbClr val="FF0000"/>
                </a:solidFill>
              </a:rPr>
              <a:t>Антисимметричных;</a:t>
            </a:r>
          </a:p>
          <a:p>
            <a:r>
              <a:rPr lang="ru-RU" b="1" i="1" dirty="0" smtClean="0">
                <a:solidFill>
                  <a:srgbClr val="FF0000"/>
                </a:solidFill>
              </a:rPr>
              <a:t>Транзитивных.</a:t>
            </a:r>
            <a:endParaRPr lang="ru-RU" b="1" i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15338" y="578645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C00000"/>
                </a:solidFill>
              </a:rPr>
              <a:t>Метод </a:t>
            </a:r>
            <a:r>
              <a:rPr lang="ru-RU" sz="4000" b="1" dirty="0" err="1" smtClean="0">
                <a:solidFill>
                  <a:srgbClr val="C00000"/>
                </a:solidFill>
              </a:rPr>
              <a:t>Делфи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7467600" cy="5133184"/>
          </a:xfrm>
        </p:spPr>
        <p:txBody>
          <a:bodyPr/>
          <a:lstStyle/>
          <a:p>
            <a:pPr lvl="0">
              <a:buNone/>
            </a:pPr>
            <a:r>
              <a:rPr lang="ru-RU" dirty="0" smtClean="0"/>
              <a:t>Четыре основных этапа метода </a:t>
            </a:r>
            <a:r>
              <a:rPr lang="ru-RU" dirty="0" err="1" smtClean="0"/>
              <a:t>Делфи</a:t>
            </a:r>
            <a:r>
              <a:rPr lang="ru-RU" dirty="0" smtClean="0"/>
              <a:t>:</a:t>
            </a:r>
          </a:p>
          <a:p>
            <a:pPr lvl="0"/>
            <a:r>
              <a:rPr lang="ru-RU" dirty="0" smtClean="0"/>
              <a:t>Раздача анкет, сбор оценок, их обобщение и определение разброса мнений.</a:t>
            </a:r>
            <a:endParaRPr lang="ru-RU" i="1" dirty="0" smtClean="0"/>
          </a:p>
          <a:p>
            <a:pPr lvl="0"/>
            <a:r>
              <a:rPr lang="ru-RU" dirty="0" smtClean="0"/>
              <a:t>Сообщение итогов и запрос объяснений причин индивидуального отклонения от средней или медианной оценки первой итерации.</a:t>
            </a:r>
            <a:endParaRPr lang="ru-RU" i="1" dirty="0" smtClean="0"/>
          </a:p>
          <a:p>
            <a:pPr lvl="0"/>
            <a:r>
              <a:rPr lang="ru-RU" dirty="0" smtClean="0"/>
              <a:t>Сообщение всех объяснений и запрос контраргументов на них.</a:t>
            </a:r>
            <a:endParaRPr lang="ru-RU" i="1" dirty="0" smtClean="0"/>
          </a:p>
          <a:p>
            <a:pPr lvl="0"/>
            <a:r>
              <a:rPr lang="ru-RU" dirty="0" smtClean="0"/>
              <a:t>Сообщение возражений и запрос новых оценок альтернатив.</a:t>
            </a:r>
          </a:p>
          <a:p>
            <a:pPr lvl="0">
              <a:buNone/>
            </a:pPr>
            <a:r>
              <a:rPr lang="ru-RU" b="1" dirty="0" smtClean="0">
                <a:solidFill>
                  <a:srgbClr val="C00000"/>
                </a:solidFill>
              </a:rPr>
              <a:t>Самостоятельно прочитать стр. 65 -67.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01024" y="5786454"/>
            <a:ext cx="719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11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301006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</a:rPr>
              <a:t>Противоречивые мнения экспертов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Наличие контуров на</a:t>
            </a:r>
            <a:r>
              <a:rPr lang="en-US" dirty="0" smtClean="0"/>
              <a:t> </a:t>
            </a:r>
            <a:r>
              <a:rPr lang="ru-RU" dirty="0" smtClean="0"/>
              <a:t>графе </a:t>
            </a:r>
            <a:r>
              <a:rPr lang="en-US" dirty="0" smtClean="0"/>
              <a:t>G(X,U)</a:t>
            </a:r>
            <a:r>
              <a:rPr lang="ru-RU" dirty="0" smtClean="0"/>
              <a:t> приводит к выводу о наличии противоречий во мнениях экспертов. Одним из подходов, позволяющим избавиться от противоречий, является отказ от мнений нескольких экспертов, что соответствует решению </a:t>
            </a:r>
            <a:r>
              <a:rPr lang="ru-RU" u="sng" dirty="0" smtClean="0"/>
              <a:t>задачи о минимальном разрезе</a:t>
            </a:r>
            <a:r>
              <a:rPr lang="ru-RU" dirty="0" smtClean="0"/>
              <a:t> в орграфе с </a:t>
            </a:r>
            <a:r>
              <a:rPr lang="ru-RU" dirty="0" err="1" smtClean="0"/>
              <a:t>бикомпонентами</a:t>
            </a:r>
            <a:r>
              <a:rPr lang="ru-RU" dirty="0" smtClean="0"/>
              <a:t>: требуется выделить подмножество дуг такое, что:</a:t>
            </a:r>
            <a:endParaRPr lang="ru-RU" i="1" dirty="0" smtClean="0"/>
          </a:p>
          <a:p>
            <a:pPr lvl="0"/>
            <a:r>
              <a:rPr lang="ru-RU" dirty="0" smtClean="0"/>
              <a:t>удаление этих дуг разрывает на графе все контуры;</a:t>
            </a:r>
            <a:endParaRPr lang="ru-RU" i="1" dirty="0" smtClean="0"/>
          </a:p>
          <a:p>
            <a:pPr lvl="0"/>
            <a:r>
              <a:rPr lang="ru-RU" dirty="0" smtClean="0"/>
              <a:t>суммарный вес отброшенных дуг минимален.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 Это соответствует отказу от мнений наименее компетентных экспертов.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072462" y="5786454"/>
            <a:ext cx="64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12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Задача о разрыве контуров на </a:t>
            </a:r>
            <a:r>
              <a:rPr lang="ru-RU" b="1" dirty="0" err="1" smtClean="0">
                <a:solidFill>
                  <a:srgbClr val="C00000"/>
                </a:solidFill>
              </a:rPr>
              <a:t>бисвязном</a:t>
            </a:r>
            <a:r>
              <a:rPr lang="ru-RU" b="1" dirty="0" smtClean="0">
                <a:solidFill>
                  <a:srgbClr val="C00000"/>
                </a:solidFill>
              </a:rPr>
              <a:t> графе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7673280" cy="5069160"/>
          </a:xfrm>
        </p:spPr>
        <p:txBody>
          <a:bodyPr/>
          <a:lstStyle/>
          <a:p>
            <a:r>
              <a:rPr lang="ru-RU" dirty="0" smtClean="0"/>
              <a:t>Формальная постановка      </a:t>
            </a:r>
            <a:r>
              <a:rPr lang="ru-RU" smtClean="0"/>
              <a:t>Графическая   задачи:                                     </a:t>
            </a:r>
            <a:r>
              <a:rPr lang="ru-RU" dirty="0" smtClean="0"/>
              <a:t>интерпретация                          </a:t>
            </a:r>
          </a:p>
          <a:p>
            <a:pPr>
              <a:buNone/>
            </a:pPr>
            <a:r>
              <a:rPr lang="ru-RU" dirty="0" smtClean="0"/>
              <a:t>                                                    на графе </a:t>
            </a:r>
            <a:r>
              <a:rPr lang="en-US" dirty="0" smtClean="0"/>
              <a:t>G(X,U)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714375" y="2492375"/>
          <a:ext cx="4192588" cy="2795588"/>
        </p:xfrm>
        <a:graphic>
          <a:graphicData uri="http://schemas.openxmlformats.org/presentationml/2006/ole">
            <p:oleObj spid="_x0000_s1026" name="Формула" r:id="rId3" imgW="1904760" imgH="1269720" progId="Equation.3">
              <p:embed/>
            </p:oleObj>
          </a:graphicData>
        </a:graphic>
      </p:graphicFrame>
      <p:sp>
        <p:nvSpPr>
          <p:cNvPr id="5" name="Овал 4"/>
          <p:cNvSpPr/>
          <p:nvPr/>
        </p:nvSpPr>
        <p:spPr>
          <a:xfrm>
            <a:off x="5364088" y="28529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236296" y="429309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364088" y="429309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444208" y="53012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7164288" y="28529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7" idx="0"/>
            <a:endCxn id="5" idx="4"/>
          </p:cNvCxnSpPr>
          <p:nvPr/>
        </p:nvCxnSpPr>
        <p:spPr>
          <a:xfrm rot="5400000" flipH="1" flipV="1">
            <a:off x="5220072" y="3861048"/>
            <a:ext cx="86409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6"/>
            <a:endCxn id="6" idx="2"/>
          </p:cNvCxnSpPr>
          <p:nvPr/>
        </p:nvCxnSpPr>
        <p:spPr>
          <a:xfrm>
            <a:off x="5940152" y="4581128"/>
            <a:ext cx="129614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8" idx="2"/>
            <a:endCxn id="7" idx="5"/>
          </p:cNvCxnSpPr>
          <p:nvPr/>
        </p:nvCxnSpPr>
        <p:spPr>
          <a:xfrm rot="10800000">
            <a:off x="5855790" y="4784798"/>
            <a:ext cx="588419" cy="8044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4"/>
            <a:endCxn id="8" idx="6"/>
          </p:cNvCxnSpPr>
          <p:nvPr/>
        </p:nvCxnSpPr>
        <p:spPr>
          <a:xfrm rot="5400000">
            <a:off x="6912260" y="4977172"/>
            <a:ext cx="720080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4"/>
            <a:endCxn id="6" idx="0"/>
          </p:cNvCxnSpPr>
          <p:nvPr/>
        </p:nvCxnSpPr>
        <p:spPr>
          <a:xfrm rot="16200000" flipH="1">
            <a:off x="7056276" y="3825044"/>
            <a:ext cx="86409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6"/>
            <a:endCxn id="9" idx="2"/>
          </p:cNvCxnSpPr>
          <p:nvPr/>
        </p:nvCxnSpPr>
        <p:spPr>
          <a:xfrm>
            <a:off x="5940152" y="3140968"/>
            <a:ext cx="12241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76056" y="2780928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     7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sz="1000" dirty="0" smtClean="0"/>
          </a:p>
          <a:p>
            <a:r>
              <a:rPr lang="ru-RU" dirty="0" smtClean="0"/>
              <a:t>    3                                 5</a:t>
            </a:r>
          </a:p>
          <a:p>
            <a:endParaRPr lang="ru-RU" sz="1400" dirty="0" smtClean="0"/>
          </a:p>
          <a:p>
            <a:r>
              <a:rPr lang="ru-RU" dirty="0" smtClean="0"/>
              <a:t>                       1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 4                         2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51520" y="5445224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Возможные разрезы на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G(X,U):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1) W₁ ={(1,2);(5,3)}; R(W₁)=11.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2) W₂ ={(4,5)};R(W₂)=2.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143900" y="5786454"/>
            <a:ext cx="576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13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Решение задачи о минимальном разрезе перебором</a:t>
            </a:r>
            <a:endParaRPr lang="ru-RU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565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8776"/>
                <a:gridCol w="1008112"/>
                <a:gridCol w="1440160"/>
                <a:gridCol w="1120552"/>
              </a:tblGrid>
              <a:tr h="570638">
                <a:tc>
                  <a:txBody>
                    <a:bodyPr/>
                    <a:lstStyle/>
                    <a:p>
                      <a:r>
                        <a:rPr lang="ru-RU" dirty="0" smtClean="0"/>
                        <a:t>                        Граф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R(</a:t>
                      </a:r>
                      <a:r>
                        <a:rPr lang="el-GR" dirty="0" smtClean="0"/>
                        <a:t>π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1,3,2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2,1,3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2,3,1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3,1,2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3,2,1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2204864"/>
            <a:ext cx="3888432" cy="3960440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123728" y="256490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7" name="Овал 6"/>
          <p:cNvSpPr/>
          <p:nvPr/>
        </p:nvSpPr>
        <p:spPr>
          <a:xfrm>
            <a:off x="3275856" y="45091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8" name="Овал 7"/>
          <p:cNvSpPr/>
          <p:nvPr/>
        </p:nvSpPr>
        <p:spPr>
          <a:xfrm>
            <a:off x="899592" y="45091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1</a:t>
            </a:r>
            <a:endParaRPr lang="ru-RU" b="1" dirty="0"/>
          </a:p>
        </p:txBody>
      </p:sp>
      <p:cxnSp>
        <p:nvCxnSpPr>
          <p:cNvPr id="10" name="Прямая со стрелкой 9"/>
          <p:cNvCxnSpPr>
            <a:endCxn id="6" idx="3"/>
          </p:cNvCxnSpPr>
          <p:nvPr/>
        </p:nvCxnSpPr>
        <p:spPr>
          <a:xfrm rot="5400000" flipH="1" flipV="1">
            <a:off x="1151620" y="3421014"/>
            <a:ext cx="1268127" cy="908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5"/>
          </p:cNvCxnSpPr>
          <p:nvPr/>
        </p:nvCxnSpPr>
        <p:spPr>
          <a:xfrm rot="16200000" flipH="1">
            <a:off x="2583793" y="3457016"/>
            <a:ext cx="1268127" cy="8360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2"/>
            <a:endCxn id="8" idx="6"/>
          </p:cNvCxnSpPr>
          <p:nvPr/>
        </p:nvCxnSpPr>
        <p:spPr>
          <a:xfrm rot="10800000">
            <a:off x="1691680" y="4905164"/>
            <a:ext cx="158417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6" idx="1"/>
            <a:endCxn id="8" idx="2"/>
          </p:cNvCxnSpPr>
          <p:nvPr/>
        </p:nvCxnSpPr>
        <p:spPr>
          <a:xfrm rot="16200000" flipH="1" flipV="1">
            <a:off x="457529" y="3122965"/>
            <a:ext cx="2224261" cy="1340135"/>
          </a:xfrm>
          <a:prstGeom prst="bentConnector4">
            <a:avLst>
              <a:gd name="adj1" fmla="val -15493"/>
              <a:gd name="adj2" fmla="val 11705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8" idx="4"/>
            <a:endCxn id="7" idx="4"/>
          </p:cNvCxnSpPr>
          <p:nvPr/>
        </p:nvCxnSpPr>
        <p:spPr>
          <a:xfrm rot="16200000" flipH="1">
            <a:off x="2483768" y="4113076"/>
            <a:ext cx="1588" cy="2376264"/>
          </a:xfrm>
          <a:prstGeom prst="bentConnector3">
            <a:avLst>
              <a:gd name="adj1" fmla="val 143954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6" idx="6"/>
          </p:cNvCxnSpPr>
          <p:nvPr/>
        </p:nvCxnSpPr>
        <p:spPr>
          <a:xfrm rot="16200000" flipV="1">
            <a:off x="2609782" y="3266982"/>
            <a:ext cx="1620180" cy="100811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560" y="2564904"/>
            <a:ext cx="3528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6                                       3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  1                             4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                   2</a:t>
            </a:r>
          </a:p>
          <a:p>
            <a:endParaRPr lang="ru-RU" dirty="0" smtClean="0"/>
          </a:p>
          <a:p>
            <a:r>
              <a:rPr lang="ru-RU" dirty="0" smtClean="0"/>
              <a:t>                           5</a:t>
            </a:r>
          </a:p>
          <a:p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427984" y="5589240"/>
            <a:ext cx="3456384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ru-RU" sz="1000" b="1" dirty="0" smtClean="0"/>
              <a:t>опт</a:t>
            </a:r>
            <a:r>
              <a:rPr lang="en-US" sz="2800" dirty="0" smtClean="0"/>
              <a:t> = 6;  </a:t>
            </a:r>
            <a:r>
              <a:rPr lang="ru-RU" sz="2800" dirty="0" err="1" smtClean="0"/>
              <a:t>π</a:t>
            </a:r>
            <a:r>
              <a:rPr lang="ru-RU" sz="1000" b="1" dirty="0" err="1" smtClean="0"/>
              <a:t>опт</a:t>
            </a:r>
            <a:r>
              <a:rPr lang="ru-RU" sz="2800" dirty="0" err="1" smtClean="0"/>
              <a:t> </a:t>
            </a:r>
            <a:r>
              <a:rPr lang="ru-RU" sz="2800" dirty="0" smtClean="0"/>
              <a:t>= 3,1,2</a:t>
            </a:r>
            <a:endParaRPr lang="ru-RU" sz="28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072462" y="5786454"/>
            <a:ext cx="64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14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Эффективность переборного алгоритма</a:t>
            </a:r>
            <a:endParaRPr lang="ru-RU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Зависимость времени счета переборным алгоритмом от размерности графа описывается графиком</a:t>
            </a:r>
            <a:r>
              <a:rPr lang="en-US" dirty="0" smtClean="0"/>
              <a:t> (</a:t>
            </a:r>
            <a:r>
              <a:rPr lang="ru-RU" dirty="0" smtClean="0"/>
              <a:t>см. ниже) и функцией вида:</a:t>
            </a:r>
          </a:p>
          <a:p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 rot="5400000" flipH="1" flipV="1">
            <a:off x="540346" y="4868366"/>
            <a:ext cx="172819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403648" y="5733256"/>
            <a:ext cx="187220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уга 7"/>
          <p:cNvSpPr/>
          <p:nvPr/>
        </p:nvSpPr>
        <p:spPr>
          <a:xfrm rot="5938254">
            <a:off x="196977" y="3202329"/>
            <a:ext cx="2969995" cy="2135885"/>
          </a:xfrm>
          <a:prstGeom prst="arc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131840" y="566124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38610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ru-RU" dirty="0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/>
        </p:nvGraphicFramePr>
        <p:xfrm>
          <a:off x="3491880" y="3140968"/>
          <a:ext cx="3118847" cy="648072"/>
        </p:xfrm>
        <a:graphic>
          <a:graphicData uri="http://schemas.openxmlformats.org/presentationml/2006/ole">
            <p:oleObj spid="_x0000_s26626" name="Формула" r:id="rId3" imgW="977760" imgH="203040" progId="Equation.3">
              <p:embed/>
            </p:oleObj>
          </a:graphicData>
        </a:graphic>
      </p:graphicFrame>
      <p:sp>
        <p:nvSpPr>
          <p:cNvPr id="14" name="Стрелка углом 13"/>
          <p:cNvSpPr/>
          <p:nvPr/>
        </p:nvSpPr>
        <p:spPr>
          <a:xfrm rot="10800000">
            <a:off x="2987824" y="4077072"/>
            <a:ext cx="2160240" cy="1008112"/>
          </a:xfrm>
          <a:prstGeom prst="bentArrow">
            <a:avLst>
              <a:gd name="adj1" fmla="val 35788"/>
              <a:gd name="adj2" fmla="val 2342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072462" y="5786454"/>
            <a:ext cx="64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15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Программа поиска минимального разреза на </a:t>
            </a:r>
            <a:r>
              <a:rPr lang="ru-RU" b="1" dirty="0" err="1" smtClean="0">
                <a:solidFill>
                  <a:srgbClr val="C00000"/>
                </a:solidFill>
              </a:rPr>
              <a:t>бисвязном</a:t>
            </a:r>
            <a:r>
              <a:rPr lang="ru-RU" b="1" dirty="0" smtClean="0">
                <a:solidFill>
                  <a:srgbClr val="C00000"/>
                </a:solidFill>
              </a:rPr>
              <a:t> взвешенном графе</a:t>
            </a:r>
            <a:endParaRPr lang="ru-RU" b="1" dirty="0">
              <a:solidFill>
                <a:srgbClr val="C00000"/>
              </a:solidFill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3387"/>
            <a:ext cx="74676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8143900" y="5786454"/>
            <a:ext cx="576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16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 smtClean="0">
                <a:solidFill>
                  <a:srgbClr val="C00000"/>
                </a:solidFill>
              </a:rPr>
              <a:t>Теорема В.Н. Буркова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Величина максимальной циркуляции на </a:t>
            </a:r>
            <a:r>
              <a:rPr lang="ru-RU" b="1" dirty="0" err="1" smtClean="0"/>
              <a:t>бисвязном</a:t>
            </a:r>
            <a:r>
              <a:rPr lang="ru-RU" b="1" dirty="0" smtClean="0"/>
              <a:t> графе не превышает минимального разреза.</a:t>
            </a:r>
          </a:p>
          <a:p>
            <a:r>
              <a:rPr lang="ru-RU" u="sng" dirty="0" smtClean="0"/>
              <a:t>Примечание</a:t>
            </a:r>
            <a:r>
              <a:rPr lang="ru-RU" dirty="0" smtClean="0"/>
              <a:t>. Применительно к </a:t>
            </a:r>
            <a:r>
              <a:rPr lang="ru-RU" dirty="0" err="1" smtClean="0"/>
              <a:t>сильносвязным</a:t>
            </a:r>
            <a:r>
              <a:rPr lang="ru-RU" dirty="0" smtClean="0"/>
              <a:t> (</a:t>
            </a:r>
            <a:r>
              <a:rPr lang="ru-RU" dirty="0" err="1" smtClean="0"/>
              <a:t>бисвязным</a:t>
            </a:r>
            <a:r>
              <a:rPr lang="ru-RU" dirty="0" smtClean="0"/>
              <a:t>) графам минимальный разрез означает подмножество дуг </a:t>
            </a:r>
            <a:r>
              <a:rPr lang="en-US" dirty="0" smtClean="0"/>
              <a:t>U’ </a:t>
            </a:r>
            <a:r>
              <a:rPr lang="ru-RU" dirty="0" smtClean="0"/>
              <a:t>множества </a:t>
            </a:r>
            <a:r>
              <a:rPr lang="en-US" dirty="0" smtClean="0"/>
              <a:t>U</a:t>
            </a:r>
            <a:r>
              <a:rPr lang="ru-RU" dirty="0" smtClean="0"/>
              <a:t>, такое, что:</a:t>
            </a:r>
          </a:p>
          <a:p>
            <a:r>
              <a:rPr lang="ru-RU" dirty="0" smtClean="0"/>
              <a:t>удаление этих дуг разрывает на графе все контуры;</a:t>
            </a:r>
          </a:p>
          <a:p>
            <a:r>
              <a:rPr lang="en-US" dirty="0" smtClean="0"/>
              <a:t>c</a:t>
            </a:r>
            <a:r>
              <a:rPr lang="ru-RU" dirty="0" err="1" smtClean="0"/>
              <a:t>уммарный</a:t>
            </a:r>
            <a:r>
              <a:rPr lang="ru-RU" dirty="0" smtClean="0"/>
              <a:t> вес дуг</a:t>
            </a:r>
            <a:r>
              <a:rPr lang="en-US" dirty="0" smtClean="0"/>
              <a:t> </a:t>
            </a:r>
            <a:r>
              <a:rPr lang="ru-RU" dirty="0" smtClean="0"/>
              <a:t>этого подмножества минимален.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15338" y="578645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467600" cy="56040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Вычисление оценки</a:t>
            </a:r>
            <a:endParaRPr lang="ru-RU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Теорема В.Н. Буркова позволяет вычислять оценку </a:t>
            </a:r>
            <a:r>
              <a:rPr lang="el-GR" dirty="0" smtClean="0"/>
              <a:t>Δ</a:t>
            </a:r>
            <a:r>
              <a:rPr lang="ru-RU" dirty="0" smtClean="0"/>
              <a:t> по формуле:</a:t>
            </a:r>
          </a:p>
          <a:p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357422" y="2489200"/>
          <a:ext cx="4115614" cy="3583006"/>
        </p:xfrm>
        <a:graphic>
          <a:graphicData uri="http://schemas.openxmlformats.org/presentationml/2006/ole">
            <p:oleObj spid="_x0000_s28674" name="Формула" r:id="rId3" imgW="2158920" imgH="1879560" progId="Equation.3">
              <p:embed/>
            </p:oleObj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143900" y="5786454"/>
            <a:ext cx="648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18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797245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Решение задачи о минимальном разрезе методом типа ветвей и границ</a:t>
            </a:r>
            <a:endParaRPr lang="ru-RU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72386" cy="4565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8776"/>
                <a:gridCol w="1216156"/>
                <a:gridCol w="1232116"/>
                <a:gridCol w="1125338"/>
              </a:tblGrid>
              <a:tr h="570638">
                <a:tc>
                  <a:txBody>
                    <a:bodyPr/>
                    <a:lstStyle/>
                    <a:p>
                      <a:r>
                        <a:rPr lang="ru-RU" dirty="0" smtClean="0"/>
                        <a:t>                        Граф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57063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67544" y="2204864"/>
            <a:ext cx="3888432" cy="3960440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123728" y="2564904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7" name="Овал 6"/>
          <p:cNvSpPr/>
          <p:nvPr/>
        </p:nvSpPr>
        <p:spPr>
          <a:xfrm>
            <a:off x="3275856" y="45091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8" name="Овал 7"/>
          <p:cNvSpPr/>
          <p:nvPr/>
        </p:nvSpPr>
        <p:spPr>
          <a:xfrm>
            <a:off x="899592" y="4509120"/>
            <a:ext cx="79208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1</a:t>
            </a:r>
            <a:endParaRPr lang="ru-RU" b="1" dirty="0"/>
          </a:p>
        </p:txBody>
      </p:sp>
      <p:cxnSp>
        <p:nvCxnSpPr>
          <p:cNvPr id="10" name="Прямая со стрелкой 9"/>
          <p:cNvCxnSpPr>
            <a:endCxn id="6" idx="3"/>
          </p:cNvCxnSpPr>
          <p:nvPr/>
        </p:nvCxnSpPr>
        <p:spPr>
          <a:xfrm rot="5400000" flipH="1" flipV="1">
            <a:off x="1151620" y="3421014"/>
            <a:ext cx="1268127" cy="908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6" idx="5"/>
          </p:cNvCxnSpPr>
          <p:nvPr/>
        </p:nvCxnSpPr>
        <p:spPr>
          <a:xfrm rot="16200000" flipH="1">
            <a:off x="2583793" y="3457016"/>
            <a:ext cx="1268127" cy="8360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7" idx="2"/>
            <a:endCxn id="8" idx="6"/>
          </p:cNvCxnSpPr>
          <p:nvPr/>
        </p:nvCxnSpPr>
        <p:spPr>
          <a:xfrm rot="10800000">
            <a:off x="1691680" y="4905164"/>
            <a:ext cx="158417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6" idx="1"/>
            <a:endCxn id="8" idx="2"/>
          </p:cNvCxnSpPr>
          <p:nvPr/>
        </p:nvCxnSpPr>
        <p:spPr>
          <a:xfrm rot="16200000" flipH="1" flipV="1">
            <a:off x="457529" y="3122965"/>
            <a:ext cx="2224261" cy="1340135"/>
          </a:xfrm>
          <a:prstGeom prst="bentConnector4">
            <a:avLst>
              <a:gd name="adj1" fmla="val -15493"/>
              <a:gd name="adj2" fmla="val 11705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8" idx="4"/>
            <a:endCxn id="7" idx="4"/>
          </p:cNvCxnSpPr>
          <p:nvPr/>
        </p:nvCxnSpPr>
        <p:spPr>
          <a:xfrm rot="16200000" flipH="1">
            <a:off x="2483768" y="4113076"/>
            <a:ext cx="1588" cy="2376264"/>
          </a:xfrm>
          <a:prstGeom prst="bentConnector3">
            <a:avLst>
              <a:gd name="adj1" fmla="val 143954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endCxn id="6" idx="6"/>
          </p:cNvCxnSpPr>
          <p:nvPr/>
        </p:nvCxnSpPr>
        <p:spPr>
          <a:xfrm rot="16200000" flipV="1">
            <a:off x="2609782" y="3266982"/>
            <a:ext cx="1620180" cy="100811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560" y="2564904"/>
            <a:ext cx="35283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6                                       3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  1                             4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                   2</a:t>
            </a:r>
          </a:p>
          <a:p>
            <a:endParaRPr lang="ru-RU" dirty="0" smtClean="0"/>
          </a:p>
          <a:p>
            <a:r>
              <a:rPr lang="ru-RU" dirty="0" smtClean="0"/>
              <a:t>                           5</a:t>
            </a:r>
          </a:p>
          <a:p>
            <a:endParaRPr lang="ru-RU" dirty="0"/>
          </a:p>
        </p:txBody>
      </p:sp>
      <p:sp>
        <p:nvSpPr>
          <p:cNvPr id="16" name="Овал 15"/>
          <p:cNvSpPr/>
          <p:nvPr/>
        </p:nvSpPr>
        <p:spPr>
          <a:xfrm>
            <a:off x="5929322" y="1643050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4429124" y="2214554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858016" y="2214554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715008" y="2857496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4429124" y="2857496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5715008" y="3429000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858016" y="3429000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5572132" y="4000504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6858016" y="4000504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5643570" y="4572008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7286644" y="4572008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6000760" y="5072074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6929454" y="5072074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29124" y="221455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b="1" dirty="0" smtClean="0"/>
              <a:t>1     6                             0    6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00562" y="285749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 1    11         0     6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8" y="342900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 1    11         0     6</a:t>
            </a:r>
            <a:endParaRPr lang="ru-RU" b="1" dirty="0"/>
          </a:p>
        </p:txBody>
      </p:sp>
      <p:cxnSp>
        <p:nvCxnSpPr>
          <p:cNvPr id="38" name="Прямая со стрелкой 37"/>
          <p:cNvCxnSpPr>
            <a:stCxn id="16" idx="2"/>
          </p:cNvCxnSpPr>
          <p:nvPr/>
        </p:nvCxnSpPr>
        <p:spPr>
          <a:xfrm rot="10800000" flipV="1">
            <a:off x="5000628" y="1857364"/>
            <a:ext cx="928694" cy="428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6" idx="6"/>
          </p:cNvCxnSpPr>
          <p:nvPr/>
        </p:nvCxnSpPr>
        <p:spPr>
          <a:xfrm>
            <a:off x="6500826" y="1857364"/>
            <a:ext cx="428628" cy="428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17" idx="4"/>
          </p:cNvCxnSpPr>
          <p:nvPr/>
        </p:nvCxnSpPr>
        <p:spPr>
          <a:xfrm rot="16200000" flipH="1">
            <a:off x="4643438" y="2714620"/>
            <a:ext cx="214314" cy="71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endCxn id="35" idx="0"/>
          </p:cNvCxnSpPr>
          <p:nvPr/>
        </p:nvCxnSpPr>
        <p:spPr>
          <a:xfrm>
            <a:off x="5000628" y="2500306"/>
            <a:ext cx="714380" cy="357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endCxn id="36" idx="0"/>
          </p:cNvCxnSpPr>
          <p:nvPr/>
        </p:nvCxnSpPr>
        <p:spPr>
          <a:xfrm>
            <a:off x="6215074" y="3143248"/>
            <a:ext cx="714380" cy="2857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rot="5400000">
            <a:off x="5929322" y="3357562"/>
            <a:ext cx="14287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6" idx="2"/>
            <a:endCxn id="28" idx="6"/>
          </p:cNvCxnSpPr>
          <p:nvPr/>
        </p:nvCxnSpPr>
        <p:spPr>
          <a:xfrm rot="5400000">
            <a:off x="6328302" y="3613666"/>
            <a:ext cx="416486" cy="785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endCxn id="29" idx="0"/>
          </p:cNvCxnSpPr>
          <p:nvPr/>
        </p:nvCxnSpPr>
        <p:spPr>
          <a:xfrm rot="5400000">
            <a:off x="7072330" y="3929066"/>
            <a:ext cx="14287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786314" y="4000504"/>
            <a:ext cx="300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    ∞     0                 1    6</a:t>
            </a:r>
            <a:endParaRPr lang="ru-RU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572132" y="457200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 1     7         6      0</a:t>
            </a:r>
            <a:endParaRPr lang="ru-RU" b="1" dirty="0"/>
          </a:p>
        </p:txBody>
      </p:sp>
      <p:cxnSp>
        <p:nvCxnSpPr>
          <p:cNvPr id="60" name="Прямая со стрелкой 59"/>
          <p:cNvCxnSpPr>
            <a:endCxn id="32" idx="7"/>
          </p:cNvCxnSpPr>
          <p:nvPr/>
        </p:nvCxnSpPr>
        <p:spPr>
          <a:xfrm rot="10800000" flipV="1">
            <a:off x="6488570" y="4857759"/>
            <a:ext cx="798075" cy="2770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1" idx="4"/>
            <a:endCxn id="33" idx="7"/>
          </p:cNvCxnSpPr>
          <p:nvPr/>
        </p:nvCxnSpPr>
        <p:spPr>
          <a:xfrm rot="5400000">
            <a:off x="7427726" y="4990174"/>
            <a:ext cx="134209" cy="155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715008" y="507207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     1             0    ∞</a:t>
            </a:r>
            <a:endParaRPr lang="ru-RU" b="1" dirty="0"/>
          </a:p>
        </p:txBody>
      </p:sp>
      <p:graphicFrame>
        <p:nvGraphicFramePr>
          <p:cNvPr id="64" name="Таблица 63"/>
          <p:cNvGraphicFramePr>
            <a:graphicFrameLocks noGrp="1"/>
          </p:cNvGraphicFramePr>
          <p:nvPr/>
        </p:nvGraphicFramePr>
        <p:xfrm>
          <a:off x="7929586" y="2214554"/>
          <a:ext cx="738150" cy="3500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150"/>
              </a:tblGrid>
              <a:tr h="583410">
                <a:tc>
                  <a:txBody>
                    <a:bodyPr/>
                    <a:lstStyle/>
                    <a:p>
                      <a:r>
                        <a:rPr lang="en-US" dirty="0" smtClean="0"/>
                        <a:t>(1,2)</a:t>
                      </a:r>
                      <a:endParaRPr lang="ru-RU" dirty="0"/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r>
                        <a:rPr lang="en-US" dirty="0" smtClean="0"/>
                        <a:t>(2,1)</a:t>
                      </a:r>
                      <a:endParaRPr lang="ru-RU" dirty="0"/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r>
                        <a:rPr lang="en-US" dirty="0" smtClean="0"/>
                        <a:t>(1,3)</a:t>
                      </a:r>
                      <a:endParaRPr lang="ru-RU" dirty="0"/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r>
                        <a:rPr lang="en-US" dirty="0" smtClean="0"/>
                        <a:t>(3,1)</a:t>
                      </a:r>
                      <a:endParaRPr lang="ru-RU" dirty="0"/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r>
                        <a:rPr lang="en-US" dirty="0" smtClean="0"/>
                        <a:t>(2,3)</a:t>
                      </a:r>
                      <a:endParaRPr lang="ru-RU" dirty="0"/>
                    </a:p>
                  </a:txBody>
                  <a:tcPr/>
                </a:tc>
              </a:tr>
              <a:tr h="583410">
                <a:tc>
                  <a:txBody>
                    <a:bodyPr/>
                    <a:lstStyle/>
                    <a:p>
                      <a:r>
                        <a:rPr lang="en-US" dirty="0" smtClean="0"/>
                        <a:t>(3,2)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6" name="Прямоугольник 65"/>
          <p:cNvSpPr/>
          <p:nvPr/>
        </p:nvSpPr>
        <p:spPr>
          <a:xfrm>
            <a:off x="4357686" y="5643578"/>
            <a:ext cx="357190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W={(1,2), (3,2), (3,1)};  R(W)=6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8143900" y="5786454"/>
            <a:ext cx="576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19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C00000"/>
                </a:solidFill>
              </a:rPr>
              <a:t>Содержание</a:t>
            </a:r>
            <a:endParaRPr lang="ru-RU" sz="3600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Текущий контроль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Основные допущения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Способы задания бинарных отношений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Алгоритмы ранжирования объектов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Классификация бинарных отношений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Метод </a:t>
            </a:r>
            <a:r>
              <a:rPr lang="ru-RU" sz="2800" b="1" dirty="0" err="1" smtClean="0"/>
              <a:t>Делфи</a:t>
            </a:r>
            <a:endParaRPr lang="ru-RU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800" b="1" dirty="0" smtClean="0"/>
              <a:t>Принятие решений при наличии противоречивых экспертных оценок.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43900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2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САМОСТОЯТЕЛЬНО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Пользуясь методом типа ветвей и границ определить на </a:t>
            </a:r>
            <a:r>
              <a:rPr lang="ru-RU" dirty="0" err="1" smtClean="0"/>
              <a:t>сильносвязном</a:t>
            </a:r>
            <a:r>
              <a:rPr lang="ru-RU" dirty="0" smtClean="0"/>
              <a:t> взвешенном графе </a:t>
            </a:r>
            <a:r>
              <a:rPr lang="en-US" dirty="0" smtClean="0"/>
              <a:t>G(X,U) </a:t>
            </a:r>
            <a:r>
              <a:rPr lang="ru-RU" dirty="0" smtClean="0"/>
              <a:t>минимальный разрез.</a:t>
            </a: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000496" y="292893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786314" y="557214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643174" y="557214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786446" y="400050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785918" y="385762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8" idx="7"/>
            <a:endCxn id="4" idx="2"/>
          </p:cNvCxnSpPr>
          <p:nvPr/>
        </p:nvCxnSpPr>
        <p:spPr>
          <a:xfrm rot="5400000" flipH="1" flipV="1">
            <a:off x="2761164" y="2691530"/>
            <a:ext cx="751894" cy="17267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" idx="6"/>
            <a:endCxn id="7" idx="2"/>
          </p:cNvCxnSpPr>
          <p:nvPr/>
        </p:nvCxnSpPr>
        <p:spPr>
          <a:xfrm>
            <a:off x="4572000" y="3178967"/>
            <a:ext cx="1214446" cy="10715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7" idx="3"/>
            <a:endCxn id="5" idx="0"/>
          </p:cNvCxnSpPr>
          <p:nvPr/>
        </p:nvCxnSpPr>
        <p:spPr>
          <a:xfrm rot="5400000">
            <a:off x="4898703" y="4600701"/>
            <a:ext cx="1144803" cy="7980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6" idx="6"/>
          </p:cNvCxnSpPr>
          <p:nvPr/>
        </p:nvCxnSpPr>
        <p:spPr>
          <a:xfrm rot="10800000">
            <a:off x="3214678" y="5822173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1"/>
            <a:endCxn id="8" idx="4"/>
          </p:cNvCxnSpPr>
          <p:nvPr/>
        </p:nvCxnSpPr>
        <p:spPr>
          <a:xfrm rot="16200000" flipV="1">
            <a:off x="1755431" y="4673934"/>
            <a:ext cx="1287679" cy="655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7" idx="2"/>
          </p:cNvCxnSpPr>
          <p:nvPr/>
        </p:nvCxnSpPr>
        <p:spPr>
          <a:xfrm>
            <a:off x="2426126" y="4083262"/>
            <a:ext cx="3360320" cy="167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4" idx="4"/>
            <a:endCxn id="6" idx="7"/>
          </p:cNvCxnSpPr>
          <p:nvPr/>
        </p:nvCxnSpPr>
        <p:spPr>
          <a:xfrm rot="5400000">
            <a:off x="2600430" y="3959554"/>
            <a:ext cx="2216373" cy="11552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5" idx="1"/>
            <a:endCxn id="4" idx="4"/>
          </p:cNvCxnSpPr>
          <p:nvPr/>
        </p:nvCxnSpPr>
        <p:spPr>
          <a:xfrm rot="16200000" flipV="1">
            <a:off x="3469943" y="4245306"/>
            <a:ext cx="2216373" cy="5837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28728" y="3000372"/>
            <a:ext cx="52864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                                 1</a:t>
            </a:r>
          </a:p>
          <a:p>
            <a:r>
              <a:rPr lang="ru-RU" dirty="0" smtClean="0"/>
              <a:t>                   5                                      7</a:t>
            </a:r>
          </a:p>
          <a:p>
            <a:r>
              <a:rPr lang="ru-RU" dirty="0" smtClean="0"/>
              <a:t>                                     4         2</a:t>
            </a:r>
          </a:p>
          <a:p>
            <a:r>
              <a:rPr lang="ru-RU" dirty="0" smtClean="0"/>
              <a:t>                                                      3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8                                                  9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                                 1    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714480" y="392906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715008" y="407194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3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2571736" y="5572140"/>
            <a:ext cx="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4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714876" y="564357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5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8143900" y="5786454"/>
            <a:ext cx="576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20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2500298" y="614364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Граф </a:t>
            </a:r>
            <a:r>
              <a:rPr lang="en-US" dirty="0" smtClean="0"/>
              <a:t>G(X,U)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C00000"/>
                </a:solidFill>
              </a:rPr>
              <a:t>Текущий контроль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Три ученика заданы оценками по двум дисциплинам, приведенным в таблице 1. Требуется: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Пользуясь </a:t>
            </a:r>
            <a:r>
              <a:rPr lang="en-US" dirty="0" smtClean="0"/>
              <a:t>DELTA-1 </a:t>
            </a:r>
            <a:r>
              <a:rPr lang="ru-RU" dirty="0" smtClean="0"/>
              <a:t>разбить учеников по двум таксонам.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Пользуясь алгоритмом </a:t>
            </a:r>
            <a:r>
              <a:rPr lang="en-US" dirty="0" smtClean="0"/>
              <a:t>SKAT </a:t>
            </a:r>
            <a:r>
              <a:rPr lang="ru-RU" dirty="0" smtClean="0"/>
              <a:t>проверить устойчивость таксономии.</a:t>
            </a:r>
          </a:p>
          <a:p>
            <a:pPr marL="457200" indent="-457200">
              <a:buNone/>
            </a:pPr>
            <a:endParaRPr lang="ru-RU" dirty="0" smtClean="0"/>
          </a:p>
          <a:p>
            <a:pPr marL="457200" indent="-45720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15616" y="4725144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Ученик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Первая оценка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Вторая оценка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43900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3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FF0000"/>
                </a:solidFill>
              </a:rPr>
              <a:t>Допущения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ru-RU" i="1" dirty="0" smtClean="0"/>
          </a:p>
          <a:p>
            <a:pPr marL="457200" lvl="0" indent="-457200">
              <a:buNone/>
            </a:pPr>
            <a:r>
              <a:rPr lang="ru-RU" dirty="0" smtClean="0"/>
              <a:t>1) Отсутствие количественных характеристик предпочтительности одной альтернативы по сравнению с другой;</a:t>
            </a:r>
            <a:endParaRPr lang="ru-RU" i="1" dirty="0" smtClean="0"/>
          </a:p>
          <a:p>
            <a:pPr marL="457200" lvl="0" indent="-457200">
              <a:buNone/>
            </a:pPr>
            <a:r>
              <a:rPr lang="ru-RU" dirty="0" smtClean="0"/>
              <a:t>2) Для каждой пары альтернатив 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/>
              <a:t>y</a:t>
            </a:r>
            <a:r>
              <a:rPr lang="ru-RU" dirty="0" smtClean="0"/>
              <a:t>) справедливо одно из трех:</a:t>
            </a:r>
            <a:endParaRPr lang="ru-RU" i="1" dirty="0" smtClean="0"/>
          </a:p>
          <a:p>
            <a:pPr marL="457200" indent="-457200"/>
            <a:r>
              <a:rPr lang="ru-RU" dirty="0" smtClean="0"/>
              <a:t>одна из них предпочтительней другой;</a:t>
            </a:r>
            <a:endParaRPr lang="ru-RU" i="1" dirty="0" smtClean="0"/>
          </a:p>
          <a:p>
            <a:pPr marL="457200" indent="-457200"/>
            <a:r>
              <a:rPr lang="ru-RU" dirty="0" smtClean="0"/>
              <a:t>альтернативы равноценны;</a:t>
            </a:r>
            <a:endParaRPr lang="ru-RU" i="1" dirty="0" smtClean="0"/>
          </a:p>
          <a:p>
            <a:pPr marL="457200" indent="-457200"/>
            <a:r>
              <a:rPr lang="ru-RU" dirty="0" smtClean="0"/>
              <a:t>альтернативы несравнимы.</a:t>
            </a:r>
            <a:endParaRPr lang="ru-RU" i="1" dirty="0" smtClean="0"/>
          </a:p>
          <a:p>
            <a:pPr marL="457200" indent="-457200">
              <a:buNone/>
            </a:pPr>
            <a:r>
              <a:rPr lang="ru-RU" dirty="0" smtClean="0"/>
              <a:t>3) Отношения предпочтения для любой пары </a:t>
            </a:r>
          </a:p>
          <a:p>
            <a:pPr marL="457200" indent="-457200">
              <a:buNone/>
            </a:pPr>
            <a:r>
              <a:rPr lang="ru-RU" dirty="0" smtClean="0"/>
              <a:t>     (</a:t>
            </a:r>
            <a:r>
              <a:rPr lang="en-US" dirty="0" smtClean="0"/>
              <a:t>x</a:t>
            </a:r>
            <a:r>
              <a:rPr lang="ru-RU" dirty="0" smtClean="0"/>
              <a:t>, </a:t>
            </a:r>
            <a:r>
              <a:rPr lang="en-US" dirty="0" smtClean="0"/>
              <a:t>y</a:t>
            </a:r>
            <a:r>
              <a:rPr lang="ru-RU" dirty="0" smtClean="0"/>
              <a:t>) не зависят от остальных альтернатив, предложенных к выбору.</a:t>
            </a:r>
            <a:endParaRPr lang="ru-RU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15338" y="578645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4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способы задания бинарных отношений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859216" cy="4873752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непосредственное перечисление пар;</a:t>
            </a:r>
            <a:endParaRPr lang="ru-RU" i="1" dirty="0" smtClean="0"/>
          </a:p>
          <a:p>
            <a:pPr lvl="0"/>
            <a:r>
              <a:rPr lang="ru-RU" dirty="0" smtClean="0"/>
              <a:t>матричный способ;</a:t>
            </a:r>
            <a:endParaRPr lang="ru-RU" i="1" dirty="0" smtClean="0"/>
          </a:p>
          <a:p>
            <a:pPr lvl="0"/>
            <a:r>
              <a:rPr lang="ru-RU" dirty="0" err="1" smtClean="0"/>
              <a:t>графовое</a:t>
            </a:r>
            <a:r>
              <a:rPr lang="ru-RU" dirty="0" smtClean="0"/>
              <a:t> задание:        граф </a:t>
            </a:r>
            <a:r>
              <a:rPr lang="en-US" dirty="0" smtClean="0"/>
              <a:t>G(X,U) </a:t>
            </a:r>
            <a:r>
              <a:rPr lang="ru-RU" dirty="0" smtClean="0"/>
              <a:t>отражает </a:t>
            </a:r>
          </a:p>
          <a:p>
            <a:pPr lvl="0">
              <a:buNone/>
            </a:pPr>
            <a:r>
              <a:rPr lang="ru-RU" dirty="0" smtClean="0"/>
              <a:t>                                           непротиворечивые мнения</a:t>
            </a:r>
          </a:p>
          <a:p>
            <a:pPr lvl="0">
              <a:buNone/>
            </a:pPr>
            <a:r>
              <a:rPr lang="ru-RU" dirty="0" smtClean="0"/>
              <a:t>                                            экспертов, если на нем </a:t>
            </a:r>
          </a:p>
          <a:p>
            <a:pPr lvl="0">
              <a:buNone/>
            </a:pPr>
            <a:r>
              <a:rPr lang="ru-RU" dirty="0" smtClean="0"/>
              <a:t>                                            отсутствуют контуры.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907704" y="314096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699792" y="5517232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979712" y="4437112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3275856" y="4509120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275856" y="314096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7" idx="0"/>
            <a:endCxn id="8" idx="4"/>
          </p:cNvCxnSpPr>
          <p:nvPr/>
        </p:nvCxnSpPr>
        <p:spPr>
          <a:xfrm rot="5400000" flipH="1" flipV="1">
            <a:off x="3203848" y="4113076"/>
            <a:ext cx="7920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5400000" flipH="1" flipV="1">
            <a:off x="1944502" y="4040274"/>
            <a:ext cx="7920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7"/>
            <a:endCxn id="7" idx="4"/>
          </p:cNvCxnSpPr>
          <p:nvPr/>
        </p:nvCxnSpPr>
        <p:spPr>
          <a:xfrm rot="5400000" flipH="1" flipV="1">
            <a:off x="3168219" y="5169922"/>
            <a:ext cx="516411" cy="3469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1"/>
            <a:endCxn id="6" idx="4"/>
          </p:cNvCxnSpPr>
          <p:nvPr/>
        </p:nvCxnSpPr>
        <p:spPr>
          <a:xfrm rot="16200000" flipV="1">
            <a:off x="2255015" y="5061910"/>
            <a:ext cx="588419" cy="49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0"/>
            <a:endCxn id="4" idx="5"/>
          </p:cNvCxnSpPr>
          <p:nvPr/>
        </p:nvCxnSpPr>
        <p:spPr>
          <a:xfrm rot="16200000" flipV="1">
            <a:off x="1800067" y="4293471"/>
            <a:ext cx="1884563" cy="5629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0"/>
            <a:endCxn id="8" idx="3"/>
          </p:cNvCxnSpPr>
          <p:nvPr/>
        </p:nvCxnSpPr>
        <p:spPr>
          <a:xfrm rot="5400000" flipH="1" flipV="1">
            <a:off x="2435035" y="3501383"/>
            <a:ext cx="804443" cy="1067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2"/>
            <a:endCxn id="6" idx="6"/>
          </p:cNvCxnSpPr>
          <p:nvPr/>
        </p:nvCxnSpPr>
        <p:spPr>
          <a:xfrm rot="10800000">
            <a:off x="2627784" y="4725144"/>
            <a:ext cx="648072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8215338" y="578645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5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Алгоритм ранжирования объектов в порядке ухудшения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ru-RU" dirty="0" smtClean="0"/>
              <a:t> </a:t>
            </a:r>
            <a:endParaRPr lang="ru-RU" i="1" dirty="0" smtClean="0"/>
          </a:p>
          <a:p>
            <a:pPr marL="457200" indent="-457200">
              <a:buNone/>
            </a:pPr>
            <a:r>
              <a:rPr lang="ru-RU" dirty="0" smtClean="0"/>
              <a:t>Шаг 1.  </a:t>
            </a:r>
            <a:r>
              <a:rPr lang="en-US" dirty="0" err="1" smtClean="0"/>
              <a:t>i</a:t>
            </a:r>
            <a:r>
              <a:rPr lang="ru-RU" dirty="0" smtClean="0"/>
              <a:t> = 1.</a:t>
            </a:r>
            <a:endParaRPr lang="ru-RU" i="1" dirty="0" smtClean="0"/>
          </a:p>
          <a:p>
            <a:pPr marL="457200" indent="-457200">
              <a:buNone/>
            </a:pPr>
            <a:r>
              <a:rPr lang="ru-RU" dirty="0" smtClean="0"/>
              <a:t>Шаг 2.  На множестве вершин полученного графа  </a:t>
            </a:r>
          </a:p>
          <a:p>
            <a:pPr marL="457200" indent="-457200">
              <a:buNone/>
            </a:pPr>
            <a:r>
              <a:rPr lang="ru-RU" dirty="0" smtClean="0"/>
              <a:t>              выбираем вершины источники. Если таковые </a:t>
            </a:r>
          </a:p>
          <a:p>
            <a:pPr marL="457200" indent="-457200">
              <a:buNone/>
            </a:pPr>
            <a:r>
              <a:rPr lang="ru-RU" dirty="0" smtClean="0"/>
              <a:t>              отсутствуют, перейти к шагу 7.</a:t>
            </a:r>
            <a:endParaRPr lang="ru-RU" i="1" dirty="0" smtClean="0"/>
          </a:p>
          <a:p>
            <a:pPr marL="457200" indent="-457200">
              <a:buNone/>
            </a:pPr>
            <a:r>
              <a:rPr lang="ru-RU" dirty="0" smtClean="0"/>
              <a:t>Шаг 3. Выбранные на предыдущем шаге вершины   </a:t>
            </a:r>
          </a:p>
          <a:p>
            <a:pPr marL="457200" indent="-457200">
              <a:buNone/>
            </a:pPr>
            <a:r>
              <a:rPr lang="ru-RU" dirty="0" smtClean="0"/>
              <a:t>             считаем принадлежащими </a:t>
            </a:r>
            <a:r>
              <a:rPr lang="en-US" dirty="0" err="1" smtClean="0"/>
              <a:t>i</a:t>
            </a:r>
            <a:r>
              <a:rPr lang="en-US" dirty="0" smtClean="0"/>
              <a:t>-</a:t>
            </a:r>
            <a:r>
              <a:rPr lang="ru-RU" dirty="0" err="1" smtClean="0"/>
              <a:t>му</a:t>
            </a:r>
            <a:r>
              <a:rPr lang="ru-RU" dirty="0" smtClean="0"/>
              <a:t> ярусу</a:t>
            </a:r>
            <a:r>
              <a:rPr lang="en-US" dirty="0" smtClean="0"/>
              <a:t>.</a:t>
            </a:r>
            <a:endParaRPr lang="ru-RU" i="1" dirty="0" smtClean="0"/>
          </a:p>
          <a:p>
            <a:pPr marL="457200" indent="-457200">
              <a:buNone/>
            </a:pPr>
            <a:r>
              <a:rPr lang="ru-RU" dirty="0" smtClean="0"/>
              <a:t>Шаг</a:t>
            </a:r>
            <a:r>
              <a:rPr lang="en-US" dirty="0" smtClean="0"/>
              <a:t> 4.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+ 1.</a:t>
            </a:r>
            <a:endParaRPr lang="ru-RU" i="1" dirty="0" smtClean="0"/>
          </a:p>
          <a:p>
            <a:pPr marL="457200" indent="-457200">
              <a:buNone/>
            </a:pPr>
            <a:r>
              <a:rPr lang="ru-RU" dirty="0" smtClean="0"/>
              <a:t>Шаг 5. Выбранные на шаге 2 последней итерации вершины удаляются из </a:t>
            </a:r>
            <a:endParaRPr lang="ru-RU" i="1" dirty="0" smtClean="0"/>
          </a:p>
          <a:p>
            <a:pPr marL="457200" indent="-457200">
              <a:buNone/>
            </a:pPr>
            <a:r>
              <a:rPr lang="ru-RU" dirty="0" smtClean="0"/>
              <a:t>            графа. </a:t>
            </a:r>
            <a:endParaRPr lang="ru-RU" i="1" dirty="0" smtClean="0"/>
          </a:p>
          <a:p>
            <a:pPr marL="457200" indent="-457200">
              <a:buNone/>
            </a:pPr>
            <a:r>
              <a:rPr lang="ru-RU" dirty="0" smtClean="0"/>
              <a:t>         Шаг 6. Перейти к шагу 2.</a:t>
            </a:r>
            <a:endParaRPr lang="ru-RU" i="1" dirty="0" smtClean="0"/>
          </a:p>
          <a:p>
            <a:pPr marL="457200" indent="-457200">
              <a:buNone/>
            </a:pPr>
            <a:r>
              <a:rPr lang="ru-RU" dirty="0" smtClean="0"/>
              <a:t>         Шаг 7. Конец алгоритма.</a:t>
            </a:r>
            <a:endParaRPr lang="ru-RU" i="1" dirty="0" smtClean="0"/>
          </a:p>
          <a:p>
            <a:pPr marL="457200" indent="-45720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86776" y="58578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rgbClr val="FF0000"/>
                </a:solidFill>
              </a:rPr>
              <a:t>ПРИМЕР 1</a:t>
            </a:r>
            <a:endParaRPr lang="ru-RU" sz="4400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Последовательное преобразование графа </a:t>
            </a:r>
            <a:r>
              <a:rPr lang="en-US" dirty="0" smtClean="0"/>
              <a:t>G(X,U)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11560" y="220486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2339752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619672" y="350100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475656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4067944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2195736" y="458112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860032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203848" y="213285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1115616" y="46531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7"/>
            <a:endCxn id="6" idx="3"/>
          </p:cNvCxnSpPr>
          <p:nvPr/>
        </p:nvCxnSpPr>
        <p:spPr>
          <a:xfrm rot="5400000" flipH="1" flipV="1">
            <a:off x="1283281" y="4316745"/>
            <a:ext cx="744790" cy="967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6"/>
            <a:endCxn id="7" idx="2"/>
          </p:cNvCxnSpPr>
          <p:nvPr/>
        </p:nvCxnSpPr>
        <p:spPr>
          <a:xfrm flipV="1">
            <a:off x="1187624" y="2420888"/>
            <a:ext cx="288032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4" idx="5"/>
          </p:cNvCxnSpPr>
          <p:nvPr/>
        </p:nvCxnSpPr>
        <p:spPr>
          <a:xfrm rot="16200000" flipV="1">
            <a:off x="959246" y="2840581"/>
            <a:ext cx="876451" cy="5884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endCxn id="7" idx="4"/>
          </p:cNvCxnSpPr>
          <p:nvPr/>
        </p:nvCxnSpPr>
        <p:spPr>
          <a:xfrm rot="16200000" flipV="1">
            <a:off x="1439652" y="3032956"/>
            <a:ext cx="792088" cy="14401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5" idx="4"/>
          </p:cNvCxnSpPr>
          <p:nvPr/>
        </p:nvCxnSpPr>
        <p:spPr>
          <a:xfrm rot="5400000" flipH="1" flipV="1">
            <a:off x="1871700" y="2960948"/>
            <a:ext cx="1008112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9" idx="1"/>
            <a:endCxn id="6" idx="5"/>
          </p:cNvCxnSpPr>
          <p:nvPr/>
        </p:nvCxnSpPr>
        <p:spPr>
          <a:xfrm rot="16200000" flipV="1">
            <a:off x="1859345" y="4244737"/>
            <a:ext cx="672782" cy="1687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4139952" y="321297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4211960" y="4509120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34" name="Прямая со стрелкой 33"/>
          <p:cNvCxnSpPr>
            <a:stCxn id="32" idx="1"/>
            <a:endCxn id="11" idx="5"/>
          </p:cNvCxnSpPr>
          <p:nvPr/>
        </p:nvCxnSpPr>
        <p:spPr>
          <a:xfrm rot="16200000" flipV="1">
            <a:off x="3623541" y="2696565"/>
            <a:ext cx="672782" cy="5287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3" idx="0"/>
            <a:endCxn id="32" idx="4"/>
          </p:cNvCxnSpPr>
          <p:nvPr/>
        </p:nvCxnSpPr>
        <p:spPr>
          <a:xfrm rot="16200000" flipV="1">
            <a:off x="4103948" y="4113076"/>
            <a:ext cx="720080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2" idx="0"/>
            <a:endCxn id="8" idx="4"/>
          </p:cNvCxnSpPr>
          <p:nvPr/>
        </p:nvCxnSpPr>
        <p:spPr>
          <a:xfrm rot="16200000" flipV="1">
            <a:off x="4139952" y="2924944"/>
            <a:ext cx="504056" cy="7200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stCxn id="32" idx="7"/>
          </p:cNvCxnSpPr>
          <p:nvPr/>
        </p:nvCxnSpPr>
        <p:spPr>
          <a:xfrm rot="5400000" flipH="1" flipV="1">
            <a:off x="4523641" y="2744925"/>
            <a:ext cx="660427" cy="4444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6444208" y="3284984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5796136" y="20608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6732240" y="20608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7740352" y="2060848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48" idx="1"/>
            <a:endCxn id="50" idx="4"/>
          </p:cNvCxnSpPr>
          <p:nvPr/>
        </p:nvCxnSpPr>
        <p:spPr>
          <a:xfrm rot="16200000" flipV="1">
            <a:off x="5940153" y="2780928"/>
            <a:ext cx="732435" cy="4444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8" idx="0"/>
            <a:endCxn id="51" idx="4"/>
          </p:cNvCxnSpPr>
          <p:nvPr/>
        </p:nvCxnSpPr>
        <p:spPr>
          <a:xfrm rot="5400000" flipH="1" flipV="1">
            <a:off x="6552220" y="2816932"/>
            <a:ext cx="648072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8" idx="7"/>
            <a:endCxn id="52" idx="3"/>
          </p:cNvCxnSpPr>
          <p:nvPr/>
        </p:nvCxnSpPr>
        <p:spPr>
          <a:xfrm rot="5400000" flipH="1" flipV="1">
            <a:off x="6971913" y="2516545"/>
            <a:ext cx="816798" cy="8888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15616" y="51571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      а                                       б                             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6372200" y="3933056"/>
            <a:ext cx="792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 в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      г</a:t>
            </a:r>
            <a:endParaRPr lang="ru-RU" dirty="0"/>
          </a:p>
        </p:txBody>
      </p:sp>
      <p:sp>
        <p:nvSpPr>
          <p:cNvPr id="71" name="Овал 70"/>
          <p:cNvSpPr/>
          <p:nvPr/>
        </p:nvSpPr>
        <p:spPr>
          <a:xfrm>
            <a:off x="5868144" y="46531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72" name="Овал 71"/>
          <p:cNvSpPr/>
          <p:nvPr/>
        </p:nvSpPr>
        <p:spPr>
          <a:xfrm>
            <a:off x="6660232" y="46531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7452320" y="4653136"/>
            <a:ext cx="57606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67544" y="573325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Перестановки:  </a:t>
            </a:r>
            <a:r>
              <a:rPr lang="el-GR" i="1" dirty="0" smtClean="0"/>
              <a:t>π</a:t>
            </a:r>
            <a:r>
              <a:rPr lang="el-GR" dirty="0" smtClean="0">
                <a:latin typeface="Corbel"/>
              </a:rPr>
              <a:t>₁</a:t>
            </a:r>
            <a:r>
              <a:rPr lang="ru-RU" dirty="0" smtClean="0">
                <a:latin typeface="Corbel"/>
              </a:rPr>
              <a:t>= </a:t>
            </a:r>
            <a:r>
              <a:rPr lang="en-US" dirty="0" smtClean="0">
                <a:latin typeface="Corbel"/>
              </a:rPr>
              <a:t>{4,6,3,1,2,5}; </a:t>
            </a:r>
            <a:r>
              <a:rPr lang="el-GR" dirty="0" smtClean="0">
                <a:latin typeface="Corbel"/>
              </a:rPr>
              <a:t>π₂</a:t>
            </a:r>
            <a:r>
              <a:rPr lang="en-US" dirty="0" smtClean="0">
                <a:latin typeface="Corbel"/>
              </a:rPr>
              <a:t> = {6,4,3,1,2,5}; </a:t>
            </a:r>
            <a:r>
              <a:rPr lang="el-GR" dirty="0" smtClean="0">
                <a:latin typeface="Corbel"/>
              </a:rPr>
              <a:t>π₃</a:t>
            </a:r>
            <a:r>
              <a:rPr lang="en-US" dirty="0" smtClean="0">
                <a:latin typeface="Corbel"/>
              </a:rPr>
              <a:t> = {4,6,3,5,1,2}.</a:t>
            </a:r>
          </a:p>
          <a:p>
            <a:r>
              <a:rPr lang="ru-RU" b="1" dirty="0" smtClean="0">
                <a:solidFill>
                  <a:srgbClr val="FF0000"/>
                </a:solidFill>
                <a:latin typeface="Corbel"/>
              </a:rPr>
              <a:t>Самостоятельно определить остальные упорядочения вершин графа.</a:t>
            </a:r>
            <a:r>
              <a:rPr lang="en-US" dirty="0" smtClean="0">
                <a:latin typeface="Corbel"/>
              </a:rPr>
              <a:t> 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8143900" y="578645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  7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FF0000"/>
                </a:solidFill>
              </a:rPr>
              <a:t>САМОСТОЯТЕЛЬНО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7931224" cy="5805264"/>
          </a:xfrm>
        </p:spPr>
        <p:txBody>
          <a:bodyPr/>
          <a:lstStyle/>
          <a:p>
            <a:r>
              <a:rPr lang="ru-RU" sz="3200" dirty="0" smtClean="0"/>
              <a:t>Дать пошаговое описание упорядочения вершин графа </a:t>
            </a:r>
            <a:r>
              <a:rPr lang="en-US" sz="3200" dirty="0" smtClean="0"/>
              <a:t>G(X,U)</a:t>
            </a:r>
            <a:r>
              <a:rPr lang="ru-RU" sz="3200" dirty="0" smtClean="0"/>
              <a:t>, не содержащего контуров, в порядке «улучшения» вершин.</a:t>
            </a:r>
          </a:p>
          <a:p>
            <a:r>
              <a:rPr lang="ru-RU" sz="3200" dirty="0" smtClean="0"/>
              <a:t> Упорядочить этим алгоритмом вершины графа </a:t>
            </a:r>
            <a:r>
              <a:rPr lang="en-US" sz="3200" dirty="0" smtClean="0"/>
              <a:t>G(X,U), </a:t>
            </a:r>
            <a:r>
              <a:rPr lang="ru-RU" sz="3200" dirty="0" smtClean="0"/>
              <a:t>матрица смежности вершин которого М приведена ниже:</a:t>
            </a:r>
          </a:p>
          <a:p>
            <a:pPr>
              <a:buNone/>
            </a:pPr>
            <a:r>
              <a:rPr lang="ru-RU" sz="3200" dirty="0" smtClean="0"/>
              <a:t>                             М =</a:t>
            </a:r>
          </a:p>
          <a:p>
            <a:pPr>
              <a:buNone/>
            </a:pPr>
            <a:r>
              <a:rPr lang="ru-RU" sz="3200" dirty="0" smtClean="0"/>
              <a:t>  </a:t>
            </a:r>
            <a:endParaRPr lang="ru-RU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716014" y="4653137"/>
          <a:ext cx="3096345" cy="199821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19269"/>
                <a:gridCol w="619269"/>
                <a:gridCol w="619269"/>
                <a:gridCol w="619269"/>
                <a:gridCol w="619269"/>
              </a:tblGrid>
              <a:tr h="514856"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1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 smtClean="0"/>
                        <a:t>0</a:t>
                      </a:r>
                      <a:endParaRPr lang="ru-RU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8215338" y="578645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8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0"/>
            <a:ext cx="8064896" cy="1556792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C00000"/>
                </a:solidFill>
              </a:rPr>
              <a:t>Программная реализация прямого и обратного упорядочений вершин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03387"/>
            <a:ext cx="74676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8215338" y="5786454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 9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545</TotalTime>
  <Words>876</Words>
  <Application>Microsoft Office PowerPoint</Application>
  <PresentationFormat>Экран (4:3)</PresentationFormat>
  <Paragraphs>277</Paragraphs>
  <Slides>20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Эркер</vt:lpstr>
      <vt:lpstr>Формула</vt:lpstr>
      <vt:lpstr>ТЕОРИЯ ПРИНЯТИЯ РЕШЕНИЙ</vt:lpstr>
      <vt:lpstr>Содержание</vt:lpstr>
      <vt:lpstr>Текущий контроль</vt:lpstr>
      <vt:lpstr>Допущения</vt:lpstr>
      <vt:lpstr>способы задания бинарных отношений</vt:lpstr>
      <vt:lpstr>Алгоритм ранжирования объектов в порядке ухудшения</vt:lpstr>
      <vt:lpstr>ПРИМЕР 1</vt:lpstr>
      <vt:lpstr>САМОСТОЯТЕЛЬНО</vt:lpstr>
      <vt:lpstr>Программная реализация прямого и обратного упорядочений вершин</vt:lpstr>
      <vt:lpstr>Классификация бинарных отношений</vt:lpstr>
      <vt:lpstr>Метод Делфи</vt:lpstr>
      <vt:lpstr>Противоречивые мнения экспертов</vt:lpstr>
      <vt:lpstr>Задача о разрыве контуров на бисвязном графе</vt:lpstr>
      <vt:lpstr>Решение задачи о минимальном разрезе перебором</vt:lpstr>
      <vt:lpstr>Эффективность переборного алгоритма</vt:lpstr>
      <vt:lpstr>Программа поиска минимального разреза на бисвязном взвешенном графе</vt:lpstr>
      <vt:lpstr>Теорема В.Н. Буркова</vt:lpstr>
      <vt:lpstr>Вычисление оценки</vt:lpstr>
      <vt:lpstr>Решение задачи о минимальном разрезе методом типа ветвей и границ</vt:lpstr>
      <vt:lpstr>САМОСТОЯТЕЛЬНО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ПРИНЯТИЯ РЕШЕНИЙ</dc:title>
  <dc:creator>Вита</dc:creator>
  <cp:lastModifiedBy>АОИ</cp:lastModifiedBy>
  <cp:revision>60</cp:revision>
  <dcterms:created xsi:type="dcterms:W3CDTF">2010-09-19T12:19:41Z</dcterms:created>
  <dcterms:modified xsi:type="dcterms:W3CDTF">2012-09-26T08:24:03Z</dcterms:modified>
</cp:coreProperties>
</file>