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706" autoAdjust="0"/>
  </p:normalViewPr>
  <p:slideViewPr>
    <p:cSldViewPr>
      <p:cViewPr varScale="1">
        <p:scale>
          <a:sx n="105" d="100"/>
          <a:sy n="105" d="100"/>
        </p:scale>
        <p:origin x="-1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DD2F4-A7F4-409F-BF8A-2644654001BE}" type="datetimeFigureOut">
              <a:rPr lang="ru-RU" smtClean="0"/>
              <a:pPr/>
              <a:t>15.03.2010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A3EF7-C5BF-4FE1-9DF2-C2DDF71B90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A3EF7-C5BF-4FE1-9DF2-C2DDF71B90D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A3EF7-C5BF-4FE1-9DF2-C2DDF71B90D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F0F0-A509-454E-BB30-0B00FE5582E1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D2B2-7645-4B15-9723-A0E0C3B85003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BC16-928D-4782-A170-2646EBE52527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801-D9D6-4F4D-9900-C095A2E5039D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31FF-523B-478F-B614-BB82D5FFB354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2F7D-2B3F-4423-BE61-20A83118427B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2C6C-0BF2-4A2B-9B28-71CBEE92972B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730F-A0B4-4A2C-901D-69C51AC433D0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7FDD-D327-475F-99D2-7EDDBDB34FAB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7B99B-E0D2-46DC-9352-1CC502CF42BA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6130-07A7-42B7-B17C-38E5B3987C93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E76CED-1B65-4352-882F-74228EDACB3F}" type="datetime1">
              <a:rPr lang="ru-RU" smtClean="0"/>
              <a:pPr/>
              <a:t>15.03.2010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067C47-7F35-436D-90A2-343AAAB4EFC1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Кратчайшие пути</a:t>
            </a:r>
            <a:r>
              <a:rPr lang="en-US" dirty="0" smtClean="0"/>
              <a:t> </a:t>
            </a:r>
            <a:r>
              <a:rPr lang="ru-RU" dirty="0" smtClean="0"/>
              <a:t>и максимальные потоки на графах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01122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АЛГОРИТМ ПОИСКА МАКСИМАЛЬНОГО ПОТОКА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006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Шаг 1.</a:t>
            </a:r>
            <a:r>
              <a:rPr lang="ru-RU" dirty="0" smtClean="0"/>
              <a:t> Полученный граф </a:t>
            </a:r>
            <a:r>
              <a:rPr lang="en-US" dirty="0" smtClean="0"/>
              <a:t>G(X,U’) </a:t>
            </a:r>
            <a:r>
              <a:rPr lang="ru-RU" dirty="0" smtClean="0"/>
              <a:t>заменяется на </a:t>
            </a:r>
            <a:r>
              <a:rPr lang="en-US" dirty="0" smtClean="0"/>
              <a:t>G’(X,U’) </a:t>
            </a:r>
            <a:r>
              <a:rPr lang="ru-RU" dirty="0" smtClean="0"/>
              <a:t>такой, что</a:t>
            </a:r>
            <a:r>
              <a:rPr lang="en-US" dirty="0" smtClean="0"/>
              <a:t>:                                 </a:t>
            </a:r>
          </a:p>
          <a:p>
            <a:pPr>
              <a:buNone/>
            </a:pPr>
            <a:r>
              <a:rPr lang="ru-RU" dirty="0" smtClean="0"/>
              <a:t> 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Шаг 2</a:t>
            </a:r>
            <a:r>
              <a:rPr lang="ru-RU" dirty="0" smtClean="0"/>
              <a:t>. Методом потенциалов ищется кратчайший путь </a:t>
            </a:r>
            <a:r>
              <a:rPr lang="en-US" dirty="0" smtClean="0"/>
              <a:t>L </a:t>
            </a:r>
            <a:r>
              <a:rPr lang="ru-RU" dirty="0" smtClean="0"/>
              <a:t>из              </a:t>
            </a:r>
          </a:p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Шаг 3.</a:t>
            </a:r>
            <a:r>
              <a:rPr lang="ru-RU" dirty="0" smtClean="0"/>
              <a:t> Если длина такого пути равна ∞, то перейти к шагу 9, в противном случае – к шагу 4.</a:t>
            </a:r>
          </a:p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Шаг 4</a:t>
            </a:r>
            <a:r>
              <a:rPr lang="ru-RU" dirty="0" smtClean="0"/>
              <a:t>. На графе </a:t>
            </a:r>
            <a:r>
              <a:rPr lang="en-US" dirty="0" smtClean="0"/>
              <a:t>G(X,U) </a:t>
            </a:r>
            <a:r>
              <a:rPr lang="ru-RU" dirty="0" smtClean="0"/>
              <a:t>выбирается дуга 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),</a:t>
            </a:r>
            <a:r>
              <a:rPr lang="ru-RU" dirty="0" smtClean="0"/>
              <a:t> принадлежащая </a:t>
            </a:r>
            <a:r>
              <a:rPr lang="en-US" dirty="0" smtClean="0"/>
              <a:t>L, </a:t>
            </a:r>
            <a:r>
              <a:rPr lang="ru-RU" dirty="0" smtClean="0"/>
              <a:t>для которой справедливо: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714744" y="1857364"/>
          <a:ext cx="3976716" cy="1084558"/>
        </p:xfrm>
        <a:graphic>
          <a:graphicData uri="http://schemas.openxmlformats.org/presentationml/2006/ole">
            <p:oleObj spid="_x0000_s19460" name="Формула" r:id="rId3" imgW="2514600" imgH="68580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214546" y="3214686"/>
          <a:ext cx="1178728" cy="471491"/>
        </p:xfrm>
        <a:graphic>
          <a:graphicData uri="http://schemas.openxmlformats.org/presentationml/2006/ole">
            <p:oleObj spid="_x0000_s19461" name="Формула" r:id="rId4" imgW="571320" imgH="2286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689962" y="5500702"/>
          <a:ext cx="2851308" cy="642942"/>
        </p:xfrm>
        <a:graphic>
          <a:graphicData uri="http://schemas.openxmlformats.org/presentationml/2006/ole">
            <p:oleObj spid="_x0000_s19462" name="Формула" r:id="rId5" imgW="1295280" imgH="29196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АЛГОРИТМ ПОИСКА МАКСИМАЛЬНОГО ПОТОКА</a:t>
            </a:r>
            <a:r>
              <a:rPr lang="en-US" sz="3200" dirty="0" smtClean="0"/>
              <a:t> (</a:t>
            </a:r>
            <a:r>
              <a:rPr lang="ru-RU" sz="3200" dirty="0" smtClean="0"/>
              <a:t>ПРОДОЛЖЕНИЕ)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27960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Шаг 5.</a:t>
            </a:r>
            <a:r>
              <a:rPr lang="ru-RU" dirty="0" smtClean="0"/>
              <a:t> На графе </a:t>
            </a:r>
            <a:r>
              <a:rPr lang="en-US" dirty="0" smtClean="0"/>
              <a:t>G(X,U) </a:t>
            </a:r>
            <a:r>
              <a:rPr lang="ru-RU" dirty="0" smtClean="0"/>
              <a:t>вес всех дуг, принадлежавших пути </a:t>
            </a:r>
            <a:r>
              <a:rPr lang="en-US" dirty="0" smtClean="0"/>
              <a:t>L, </a:t>
            </a:r>
            <a:r>
              <a:rPr lang="ru-RU" dirty="0" smtClean="0"/>
              <a:t>изменяется следующим образом:                                                           </a:t>
            </a:r>
          </a:p>
          <a:p>
            <a:pPr>
              <a:buNone/>
            </a:pPr>
            <a:r>
              <a:rPr lang="ru-RU" dirty="0" smtClean="0"/>
              <a:t>    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b="1" dirty="0" smtClean="0"/>
              <a:t>Шаг 6</a:t>
            </a:r>
            <a:r>
              <a:rPr lang="ru-RU" dirty="0" smtClean="0"/>
              <a:t>. Образовавшиеся дуги с нулевым весом   </a:t>
            </a:r>
          </a:p>
          <a:p>
            <a:pPr>
              <a:buNone/>
            </a:pPr>
            <a:r>
              <a:rPr lang="ru-RU" dirty="0" smtClean="0"/>
              <a:t>    на </a:t>
            </a:r>
            <a:r>
              <a:rPr lang="en-US" dirty="0" smtClean="0"/>
              <a:t>G(X,U) </a:t>
            </a:r>
            <a:r>
              <a:rPr lang="ru-RU" dirty="0" smtClean="0"/>
              <a:t>отбрасываются.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b="1" dirty="0" smtClean="0"/>
              <a:t>Шаг 7</a:t>
            </a:r>
            <a:r>
              <a:rPr lang="ru-RU" dirty="0" smtClean="0"/>
              <a:t>. Вес </a:t>
            </a:r>
            <a:r>
              <a:rPr lang="en-US" dirty="0" smtClean="0"/>
              <a:t>r(</a:t>
            </a:r>
            <a:r>
              <a:rPr lang="en-US" dirty="0" err="1" smtClean="0"/>
              <a:t>p,q</a:t>
            </a:r>
            <a:r>
              <a:rPr lang="en-US" dirty="0" smtClean="0"/>
              <a:t>) </a:t>
            </a:r>
            <a:r>
              <a:rPr lang="ru-RU" dirty="0" smtClean="0"/>
              <a:t>добавить к ранее накопленной сумме</a:t>
            </a:r>
            <a:r>
              <a:rPr lang="en-US" dirty="0" smtClean="0"/>
              <a:t> S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b="1" dirty="0" smtClean="0"/>
              <a:t>Шаг 8</a:t>
            </a:r>
            <a:r>
              <a:rPr lang="ru-RU" dirty="0" smtClean="0"/>
              <a:t>. Перейти к шагу 1.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b="1" dirty="0" smtClean="0"/>
              <a:t>Шаг 9</a:t>
            </a:r>
            <a:r>
              <a:rPr lang="ru-RU" dirty="0" smtClean="0"/>
              <a:t>. Конец алгоритма. Суммарный вес дуг, найденных на шаге 4 каждой итерации, равен максимальному потоку из источника в сток.</a:t>
            </a:r>
          </a:p>
          <a:p>
            <a:pPr>
              <a:buNone/>
            </a:pPr>
            <a:r>
              <a:rPr lang="ru-RU" dirty="0" smtClean="0"/>
              <a:t>     </a:t>
            </a:r>
          </a:p>
          <a:p>
            <a:pPr>
              <a:buNone/>
            </a:pPr>
            <a:r>
              <a:rPr lang="ru-RU" dirty="0" smtClean="0"/>
              <a:t>                      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285984" y="2786058"/>
          <a:ext cx="4768488" cy="443580"/>
        </p:xfrm>
        <a:graphic>
          <a:graphicData uri="http://schemas.openxmlformats.org/presentationml/2006/ole">
            <p:oleObj spid="_x0000_s20482" name="Формула" r:id="rId3" imgW="218412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935480"/>
            <a:ext cx="8715436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a) </a:t>
            </a:r>
            <a:r>
              <a:rPr lang="ru-RU" sz="2400" dirty="0" smtClean="0"/>
              <a:t>Граф </a:t>
            </a:r>
            <a:r>
              <a:rPr lang="en-US" sz="2400" dirty="0" smtClean="0"/>
              <a:t>G(X,U).  b) </a:t>
            </a:r>
            <a:r>
              <a:rPr lang="ru-RU" sz="2400" dirty="0" smtClean="0"/>
              <a:t>Граф </a:t>
            </a:r>
            <a:r>
              <a:rPr lang="en-US" sz="2400" dirty="0" smtClean="0"/>
              <a:t>G’(X,U’), S=</a:t>
            </a:r>
            <a:r>
              <a:rPr lang="en-US" sz="2400" dirty="0" smtClean="0">
                <a:latin typeface="+mj-lt"/>
              </a:rPr>
              <a:t>4</a:t>
            </a:r>
            <a:r>
              <a:rPr lang="en-US" sz="2400" dirty="0" smtClean="0"/>
              <a:t>.  a)      b) S=</a:t>
            </a:r>
            <a:r>
              <a:rPr lang="en-US" sz="2400" dirty="0" smtClean="0">
                <a:latin typeface="+mj-lt"/>
              </a:rPr>
              <a:t>5.</a:t>
            </a:r>
            <a:r>
              <a:rPr lang="en-US" sz="2400" dirty="0" smtClean="0"/>
              <a:t>      c) L=∞.</a:t>
            </a: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000100" y="2500306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00034" y="3643314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643042" y="3643314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071538" y="5000636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500694" y="4786322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29190" y="3429000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715008" y="3429000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357818" y="2285992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500826" y="3357562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715140" y="4714884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429520" y="3357562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643702" y="2214554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214678" y="2357430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643174" y="3571876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3857620" y="3571876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214678" y="4929198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8" idx="7"/>
            <a:endCxn id="7" idx="4"/>
          </p:cNvCxnSpPr>
          <p:nvPr/>
        </p:nvCxnSpPr>
        <p:spPr>
          <a:xfrm rot="5400000" flipH="1" flipV="1">
            <a:off x="1121155" y="4316745"/>
            <a:ext cx="1052441" cy="4199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0" idx="7"/>
          </p:cNvCxnSpPr>
          <p:nvPr/>
        </p:nvCxnSpPr>
        <p:spPr>
          <a:xfrm rot="5400000" flipH="1" flipV="1">
            <a:off x="3259962" y="4249640"/>
            <a:ext cx="1052440" cy="4112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1"/>
            <a:endCxn id="6" idx="4"/>
          </p:cNvCxnSpPr>
          <p:nvPr/>
        </p:nvCxnSpPr>
        <p:spPr>
          <a:xfrm rot="16200000" flipV="1">
            <a:off x="398109" y="4316744"/>
            <a:ext cx="1052441" cy="4199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3" idx="4"/>
          </p:cNvCxnSpPr>
          <p:nvPr/>
        </p:nvCxnSpPr>
        <p:spPr>
          <a:xfrm rot="16200000" flipV="1">
            <a:off x="6322231" y="4107661"/>
            <a:ext cx="1000132" cy="2143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0"/>
            <a:endCxn id="10" idx="4"/>
          </p:cNvCxnSpPr>
          <p:nvPr/>
        </p:nvCxnSpPr>
        <p:spPr>
          <a:xfrm rot="16200000" flipV="1">
            <a:off x="4929190" y="4000504"/>
            <a:ext cx="1000132" cy="571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0" idx="1"/>
            <a:endCxn id="18" idx="4"/>
          </p:cNvCxnSpPr>
          <p:nvPr/>
        </p:nvCxnSpPr>
        <p:spPr>
          <a:xfrm rot="16200000" flipV="1">
            <a:off x="2541249" y="4245306"/>
            <a:ext cx="1052441" cy="4199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6" idx="0"/>
            <a:endCxn id="5" idx="4"/>
          </p:cNvCxnSpPr>
          <p:nvPr/>
        </p:nvCxnSpPr>
        <p:spPr>
          <a:xfrm rot="5400000" flipH="1" flipV="1">
            <a:off x="571472" y="3000372"/>
            <a:ext cx="785818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" idx="0"/>
            <a:endCxn id="5" idx="4"/>
          </p:cNvCxnSpPr>
          <p:nvPr/>
        </p:nvCxnSpPr>
        <p:spPr>
          <a:xfrm rot="16200000" flipV="1">
            <a:off x="1142976" y="2928934"/>
            <a:ext cx="785818" cy="642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17" idx="4"/>
          </p:cNvCxnSpPr>
          <p:nvPr/>
        </p:nvCxnSpPr>
        <p:spPr>
          <a:xfrm rot="16200000" flipV="1">
            <a:off x="3327066" y="2816546"/>
            <a:ext cx="838128" cy="6342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17" idx="4"/>
          </p:cNvCxnSpPr>
          <p:nvPr/>
        </p:nvCxnSpPr>
        <p:spPr>
          <a:xfrm rot="5400000" flipH="1" flipV="1">
            <a:off x="2678893" y="2821777"/>
            <a:ext cx="857256" cy="642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0" idx="0"/>
          </p:cNvCxnSpPr>
          <p:nvPr/>
        </p:nvCxnSpPr>
        <p:spPr>
          <a:xfrm rot="5400000" flipH="1" flipV="1">
            <a:off x="4964909" y="2821777"/>
            <a:ext cx="785818" cy="42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3" idx="0"/>
            <a:endCxn id="81" idx="2"/>
          </p:cNvCxnSpPr>
          <p:nvPr/>
        </p:nvCxnSpPr>
        <p:spPr>
          <a:xfrm rot="5400000" flipH="1" flipV="1">
            <a:off x="6410456" y="2888570"/>
            <a:ext cx="773676" cy="1643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6" idx="6"/>
            <a:endCxn id="7" idx="2"/>
          </p:cNvCxnSpPr>
          <p:nvPr/>
        </p:nvCxnSpPr>
        <p:spPr>
          <a:xfrm>
            <a:off x="928662" y="3821909"/>
            <a:ext cx="71438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8" idx="6"/>
            <a:endCxn id="19" idx="2"/>
          </p:cNvCxnSpPr>
          <p:nvPr/>
        </p:nvCxnSpPr>
        <p:spPr>
          <a:xfrm>
            <a:off x="3071802" y="3750471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0" idx="6"/>
            <a:endCxn id="11" idx="2"/>
          </p:cNvCxnSpPr>
          <p:nvPr/>
        </p:nvCxnSpPr>
        <p:spPr>
          <a:xfrm>
            <a:off x="5357818" y="3607595"/>
            <a:ext cx="35719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V="1">
            <a:off x="6929454" y="3500438"/>
            <a:ext cx="500066" cy="357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71538" y="500063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14678" y="49291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00694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15140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0100" y="25003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14678" y="23574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57818" y="22859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3702" y="2214554"/>
            <a:ext cx="47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43042" y="357187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43174" y="35718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dirty="0" smtClean="0"/>
              <a:t>                   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857752" y="335756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bg1"/>
                </a:solidFill>
              </a:rPr>
              <a:t>1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57950" y="335756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dirty="0" smtClean="0"/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2910" y="300037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1              4                   1                   0,25            1                          1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571472" y="4286256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2                4               </a:t>
            </a:r>
            <a:r>
              <a:rPr lang="en-US" dirty="0" smtClean="0"/>
              <a:t>0,5                </a:t>
            </a:r>
            <a:r>
              <a:rPr lang="en-US" dirty="0" smtClean="0"/>
              <a:t>0,25                   2                           0,5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785786" y="342900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1                                     1                                                              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786314" y="314324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1                            1                                                              </a:t>
            </a:r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8072462" y="4714884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8358214" y="2143116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8001024" y="3286124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7572396" y="2143116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TextBox 110"/>
          <p:cNvSpPr txBox="1"/>
          <p:nvPr/>
        </p:nvSpPr>
        <p:spPr>
          <a:xfrm>
            <a:off x="8072462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572396" y="2143116"/>
            <a:ext cx="47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072462" y="32861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0800000" flipV="1">
            <a:off x="8358214" y="2143116"/>
            <a:ext cx="4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2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6" name="Прямая со стрелкой 115"/>
          <p:cNvCxnSpPr>
            <a:stCxn id="111" idx="0"/>
            <a:endCxn id="113" idx="2"/>
          </p:cNvCxnSpPr>
          <p:nvPr/>
        </p:nvCxnSpPr>
        <p:spPr>
          <a:xfrm rot="16200000" flipV="1">
            <a:off x="7739203" y="4167310"/>
            <a:ext cx="1059428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13" idx="0"/>
            <a:endCxn id="114" idx="2"/>
          </p:cNvCxnSpPr>
          <p:nvPr/>
        </p:nvCxnSpPr>
        <p:spPr>
          <a:xfrm rot="5400000" flipH="1" flipV="1">
            <a:off x="8022573" y="2740932"/>
            <a:ext cx="773676" cy="3167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001024" y="2643182"/>
            <a:ext cx="357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71439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САМОСТОЯТЕЛЬНО</a:t>
            </a:r>
            <a:endParaRPr lang="ru-RU" sz="4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1. Сформулировать достоинства и недостатки алгоритма поиска максимального потока.</a:t>
            </a:r>
          </a:p>
          <a:p>
            <a:pPr>
              <a:buNone/>
            </a:pPr>
            <a:r>
              <a:rPr lang="ru-RU" dirty="0" smtClean="0"/>
              <a:t>2. Определить максимальный поток из источника в сток на графе </a:t>
            </a:r>
            <a:r>
              <a:rPr lang="en-US" dirty="0" smtClean="0"/>
              <a:t>G(X,U):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285852" y="407194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286380" y="414338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714612" y="407194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571736" y="514351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286380" y="514351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786050" y="314324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429256" y="314324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858016" y="414338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stCxn id="6" idx="6"/>
            <a:endCxn id="11" idx="3"/>
          </p:cNvCxnSpPr>
          <p:nvPr/>
        </p:nvCxnSpPr>
        <p:spPr>
          <a:xfrm flipV="1">
            <a:off x="1785918" y="3570081"/>
            <a:ext cx="1073365" cy="751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6"/>
            <a:endCxn id="8" idx="2"/>
          </p:cNvCxnSpPr>
          <p:nvPr/>
        </p:nvCxnSpPr>
        <p:spPr>
          <a:xfrm>
            <a:off x="1785918" y="4321975"/>
            <a:ext cx="92869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3" idx="2"/>
          </p:cNvCxnSpPr>
          <p:nvPr/>
        </p:nvCxnSpPr>
        <p:spPr>
          <a:xfrm>
            <a:off x="5786446" y="4393413"/>
            <a:ext cx="107157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7" idx="2"/>
          </p:cNvCxnSpPr>
          <p:nvPr/>
        </p:nvCxnSpPr>
        <p:spPr>
          <a:xfrm>
            <a:off x="3214678" y="4357694"/>
            <a:ext cx="2071702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6" idx="6"/>
            <a:endCxn id="9" idx="1"/>
          </p:cNvCxnSpPr>
          <p:nvPr/>
        </p:nvCxnSpPr>
        <p:spPr>
          <a:xfrm>
            <a:off x="1785918" y="4321975"/>
            <a:ext cx="859051" cy="8947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9" idx="6"/>
            <a:endCxn id="10" idx="2"/>
          </p:cNvCxnSpPr>
          <p:nvPr/>
        </p:nvCxnSpPr>
        <p:spPr>
          <a:xfrm>
            <a:off x="3071802" y="5393545"/>
            <a:ext cx="221457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5"/>
            <a:endCxn id="10" idx="2"/>
          </p:cNvCxnSpPr>
          <p:nvPr/>
        </p:nvCxnSpPr>
        <p:spPr>
          <a:xfrm rot="16200000" flipH="1">
            <a:off x="3766527" y="3873692"/>
            <a:ext cx="894770" cy="2144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6"/>
            <a:endCxn id="7" idx="1"/>
          </p:cNvCxnSpPr>
          <p:nvPr/>
        </p:nvCxnSpPr>
        <p:spPr>
          <a:xfrm>
            <a:off x="3286116" y="3393281"/>
            <a:ext cx="2073497" cy="823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6"/>
            <a:endCxn id="13" idx="1"/>
          </p:cNvCxnSpPr>
          <p:nvPr/>
        </p:nvCxnSpPr>
        <p:spPr>
          <a:xfrm>
            <a:off x="5929322" y="3393281"/>
            <a:ext cx="1001927" cy="823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9" idx="7"/>
            <a:endCxn id="12" idx="2"/>
          </p:cNvCxnSpPr>
          <p:nvPr/>
        </p:nvCxnSpPr>
        <p:spPr>
          <a:xfrm rot="5400000" flipH="1" flipV="1">
            <a:off x="3302180" y="3089670"/>
            <a:ext cx="1823464" cy="24306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0" idx="6"/>
            <a:endCxn id="13" idx="3"/>
          </p:cNvCxnSpPr>
          <p:nvPr/>
        </p:nvCxnSpPr>
        <p:spPr>
          <a:xfrm flipV="1">
            <a:off x="5786446" y="4570213"/>
            <a:ext cx="1144803" cy="8233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1" idx="6"/>
            <a:endCxn id="12" idx="2"/>
          </p:cNvCxnSpPr>
          <p:nvPr/>
        </p:nvCxnSpPr>
        <p:spPr>
          <a:xfrm>
            <a:off x="3286116" y="3393281"/>
            <a:ext cx="214314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4414" y="4143380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1                        2                                           3                         8     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714612" y="321468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4                                            5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500298" y="521495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6                                             7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785918" y="3071810"/>
            <a:ext cx="8572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sz="2000" dirty="0" smtClean="0"/>
              <a:t>2</a:t>
            </a:r>
            <a:r>
              <a:rPr lang="ru-RU" dirty="0" smtClean="0"/>
              <a:t> </a:t>
            </a:r>
            <a:endParaRPr lang="en-US" sz="2800" dirty="0" smtClean="0"/>
          </a:p>
          <a:p>
            <a:r>
              <a:rPr lang="en-US" dirty="0" smtClean="0"/>
              <a:t>      </a:t>
            </a:r>
            <a:r>
              <a:rPr lang="ru-RU" dirty="0" smtClean="0"/>
              <a:t>   </a:t>
            </a:r>
            <a:r>
              <a:rPr lang="en-US" dirty="0" smtClean="0"/>
              <a:t>3</a:t>
            </a:r>
          </a:p>
          <a:p>
            <a:endParaRPr lang="en-US" dirty="0" smtClean="0"/>
          </a:p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3786182" y="2857496"/>
            <a:ext cx="9286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endParaRPr lang="en-US" dirty="0" smtClean="0"/>
          </a:p>
          <a:p>
            <a:r>
              <a:rPr lang="en-US" dirty="0" smtClean="0"/>
              <a:t>      3</a:t>
            </a:r>
          </a:p>
          <a:p>
            <a:endParaRPr lang="en-US" dirty="0" smtClean="0"/>
          </a:p>
          <a:p>
            <a:r>
              <a:rPr lang="en-US" dirty="0" smtClean="0"/>
              <a:t>5</a:t>
            </a:r>
          </a:p>
          <a:p>
            <a:endParaRPr lang="en-US" dirty="0" smtClean="0"/>
          </a:p>
          <a:p>
            <a:r>
              <a:rPr lang="en-US" dirty="0" smtClean="0"/>
              <a:t>8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ru-RU" dirty="0" smtClean="0"/>
              <a:t> </a:t>
            </a:r>
            <a:r>
              <a:rPr lang="en-US" dirty="0" smtClean="0"/>
              <a:t>6</a:t>
            </a:r>
          </a:p>
          <a:p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6072198" y="3214686"/>
            <a:ext cx="714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7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56122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МИНИМАЛЬНЫЕ РАЗРЕЗЫ НА ГРАФАХ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142984"/>
            <a:ext cx="8643998" cy="5429288"/>
          </a:xfrm>
        </p:spPr>
        <p:txBody>
          <a:bodyPr>
            <a:normAutofit/>
          </a:bodyPr>
          <a:lstStyle/>
          <a:p>
            <a:r>
              <a:rPr lang="ru-RU" b="1" dirty="0" smtClean="0"/>
              <a:t>Определения: </a:t>
            </a:r>
          </a:p>
          <a:p>
            <a:r>
              <a:rPr lang="ru-RU" dirty="0" smtClean="0"/>
              <a:t>1. Разрезом на ориентированном графе </a:t>
            </a:r>
            <a:r>
              <a:rPr lang="en-US" dirty="0" smtClean="0"/>
              <a:t>G(X, U) </a:t>
            </a:r>
            <a:r>
              <a:rPr lang="ru-RU" dirty="0" smtClean="0"/>
              <a:t>называется подмножество дуг, удаление которых разрывает все пути из источника в сток.</a:t>
            </a:r>
          </a:p>
          <a:p>
            <a:r>
              <a:rPr lang="ru-RU" dirty="0" smtClean="0"/>
              <a:t>2. Минимальным разрезом на взвешенном ориентированном графе </a:t>
            </a:r>
            <a:r>
              <a:rPr lang="en-US" dirty="0" smtClean="0"/>
              <a:t>G(X, U) </a:t>
            </a:r>
            <a:r>
              <a:rPr lang="ru-RU" dirty="0" smtClean="0"/>
              <a:t>называется разрез, суммарный вес дуг которого минимален.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Варианты разрезов вверху выделены красным цветом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643042" y="4286256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42910" y="4786322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357422" y="4857760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500166" y="5572140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214810" y="5500702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428992" y="4857760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214942" y="4786322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357686" y="4214818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072330" y="5500702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858148" y="4786322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286512" y="4786322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143768" y="4286256"/>
            <a:ext cx="35719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7" idx="1"/>
            <a:endCxn id="5" idx="5"/>
          </p:cNvCxnSpPr>
          <p:nvPr/>
        </p:nvCxnSpPr>
        <p:spPr>
          <a:xfrm rot="16200000" flipV="1">
            <a:off x="1994104" y="4483980"/>
            <a:ext cx="369446" cy="4618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7"/>
            <a:endCxn id="5" idx="3"/>
          </p:cNvCxnSpPr>
          <p:nvPr/>
        </p:nvCxnSpPr>
        <p:spPr>
          <a:xfrm rot="5400000" flipH="1" flipV="1">
            <a:off x="1172567" y="4305385"/>
            <a:ext cx="298008" cy="7475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" idx="7"/>
            <a:endCxn id="12" idx="3"/>
          </p:cNvCxnSpPr>
          <p:nvPr/>
        </p:nvCxnSpPr>
        <p:spPr>
          <a:xfrm rot="5400000" flipH="1" flipV="1">
            <a:off x="3851492" y="4341104"/>
            <a:ext cx="440884" cy="6761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7"/>
            <a:endCxn id="11" idx="3"/>
          </p:cNvCxnSpPr>
          <p:nvPr/>
        </p:nvCxnSpPr>
        <p:spPr>
          <a:xfrm rot="5400000" flipH="1" flipV="1">
            <a:off x="4637310" y="4912608"/>
            <a:ext cx="512322" cy="7475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7"/>
            <a:endCxn id="16" idx="3"/>
          </p:cNvCxnSpPr>
          <p:nvPr/>
        </p:nvCxnSpPr>
        <p:spPr>
          <a:xfrm rot="5400000" flipH="1" flipV="1">
            <a:off x="6744731" y="4376823"/>
            <a:ext cx="298008" cy="6046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7"/>
            <a:endCxn id="14" idx="3"/>
          </p:cNvCxnSpPr>
          <p:nvPr/>
        </p:nvCxnSpPr>
        <p:spPr>
          <a:xfrm rot="5400000" flipH="1" flipV="1">
            <a:off x="7387673" y="5019765"/>
            <a:ext cx="512322" cy="5332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8" idx="7"/>
            <a:endCxn id="7" idx="4"/>
          </p:cNvCxnSpPr>
          <p:nvPr/>
        </p:nvCxnSpPr>
        <p:spPr>
          <a:xfrm rot="5400000" flipH="1" flipV="1">
            <a:off x="1935295" y="5013265"/>
            <a:ext cx="470475" cy="730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8" idx="1"/>
            <a:endCxn id="6" idx="5"/>
          </p:cNvCxnSpPr>
          <p:nvPr/>
        </p:nvCxnSpPr>
        <p:spPr>
          <a:xfrm rot="16200000" flipV="1">
            <a:off x="958253" y="5019765"/>
            <a:ext cx="583760" cy="6046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9" idx="1"/>
            <a:endCxn id="10" idx="5"/>
          </p:cNvCxnSpPr>
          <p:nvPr/>
        </p:nvCxnSpPr>
        <p:spPr>
          <a:xfrm rot="16200000" flipV="1">
            <a:off x="3780054" y="5055484"/>
            <a:ext cx="440884" cy="533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1" idx="1"/>
            <a:endCxn id="12" idx="5"/>
          </p:cNvCxnSpPr>
          <p:nvPr/>
        </p:nvCxnSpPr>
        <p:spPr>
          <a:xfrm rot="16200000" flipV="1">
            <a:off x="4780186" y="4341104"/>
            <a:ext cx="369446" cy="6046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3" idx="1"/>
            <a:endCxn id="15" idx="5"/>
          </p:cNvCxnSpPr>
          <p:nvPr/>
        </p:nvCxnSpPr>
        <p:spPr>
          <a:xfrm rot="16200000" flipV="1">
            <a:off x="6601855" y="5019765"/>
            <a:ext cx="512322" cy="5332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4" idx="1"/>
            <a:endCxn id="16" idx="5"/>
          </p:cNvCxnSpPr>
          <p:nvPr/>
        </p:nvCxnSpPr>
        <p:spPr>
          <a:xfrm rot="16200000" flipV="1">
            <a:off x="7530549" y="4448261"/>
            <a:ext cx="298008" cy="4618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7" idx="2"/>
            <a:endCxn id="6" idx="6"/>
          </p:cNvCxnSpPr>
          <p:nvPr/>
        </p:nvCxnSpPr>
        <p:spPr>
          <a:xfrm rot="10800000">
            <a:off x="1000100" y="4929198"/>
            <a:ext cx="1357322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1" idx="2"/>
            <a:endCxn id="10" idx="6"/>
          </p:cNvCxnSpPr>
          <p:nvPr/>
        </p:nvCxnSpPr>
        <p:spPr>
          <a:xfrm rot="10800000" flipV="1">
            <a:off x="3786182" y="4929198"/>
            <a:ext cx="1428760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4" idx="2"/>
            <a:endCxn id="15" idx="6"/>
          </p:cNvCxnSpPr>
          <p:nvPr/>
        </p:nvCxnSpPr>
        <p:spPr>
          <a:xfrm rot="10800000">
            <a:off x="6643702" y="4929198"/>
            <a:ext cx="121444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Обозначения и 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 smtClean="0"/>
          </a:p>
          <a:p>
            <a:endParaRPr lang="ru-RU" i="1" dirty="0" smtClean="0"/>
          </a:p>
          <a:p>
            <a:r>
              <a:rPr lang="en-US" i="1" dirty="0" smtClean="0"/>
              <a:t>Z(</a:t>
            </a:r>
            <a:r>
              <a:rPr lang="en-US" i="1" dirty="0" err="1" smtClean="0"/>
              <a:t>i,j</a:t>
            </a:r>
            <a:r>
              <a:rPr lang="en-US" i="1" dirty="0" smtClean="0"/>
              <a:t>) </a:t>
            </a:r>
            <a:r>
              <a:rPr lang="en-US" dirty="0" smtClean="0"/>
              <a:t>– </a:t>
            </a:r>
            <a:r>
              <a:rPr lang="ru-RU" dirty="0" smtClean="0"/>
              <a:t>булева переменная, равная единице, если дуга </a:t>
            </a:r>
            <a:r>
              <a:rPr lang="en-US" i="1" dirty="0" smtClean="0"/>
              <a:t>(</a:t>
            </a:r>
            <a:r>
              <a:rPr lang="en-US" i="1" dirty="0" err="1" smtClean="0"/>
              <a:t>i,j</a:t>
            </a:r>
            <a:r>
              <a:rPr lang="en-US" i="1" dirty="0" smtClean="0"/>
              <a:t>) </a:t>
            </a:r>
            <a:r>
              <a:rPr lang="ru-RU" dirty="0" smtClean="0"/>
              <a:t>принадлежит минимальному разрезу и равная нулю в противном случае.</a:t>
            </a:r>
          </a:p>
          <a:p>
            <a:r>
              <a:rPr lang="ru-RU" dirty="0" smtClean="0"/>
              <a:t>                 - множество дуг, принадлежащих </a:t>
            </a:r>
            <a:r>
              <a:rPr lang="en-US" dirty="0" smtClean="0"/>
              <a:t>d</a:t>
            </a:r>
            <a:r>
              <a:rPr lang="ru-RU" dirty="0" smtClean="0"/>
              <a:t>-у пути, ведущему из вершины-источника         в вершину-сток     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15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928662" y="4071942"/>
          <a:ext cx="1174758" cy="571504"/>
        </p:xfrm>
        <a:graphic>
          <a:graphicData uri="http://schemas.openxmlformats.org/presentationml/2006/ole">
            <p:oleObj spid="_x0000_s27650" name="Формула" r:id="rId3" imgW="469800" imgH="2286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858016" y="4500570"/>
          <a:ext cx="428628" cy="593485"/>
        </p:xfrm>
        <a:graphic>
          <a:graphicData uri="http://schemas.openxmlformats.org/presentationml/2006/ole">
            <p:oleObj spid="_x0000_s27651" name="Формула" r:id="rId4" imgW="164880" imgH="22860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000364" y="4929198"/>
          <a:ext cx="395287" cy="593725"/>
        </p:xfrm>
        <a:graphic>
          <a:graphicData uri="http://schemas.openxmlformats.org/presentationml/2006/ole">
            <p:oleObj spid="_x0000_s27652" name="Формула" r:id="rId5" imgW="1522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Формальная постановка задачи о минимальном разрезе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ChangeAspect="1"/>
          </p:cNvGraphicFramePr>
          <p:nvPr>
            <p:ph idx="1"/>
          </p:nvPr>
        </p:nvGraphicFramePr>
        <p:xfrm>
          <a:off x="1428728" y="1928802"/>
          <a:ext cx="6064250" cy="3648075"/>
        </p:xfrm>
        <a:graphic>
          <a:graphicData uri="http://schemas.openxmlformats.org/presentationml/2006/ole">
            <p:oleObj spid="_x0000_s26626" name="Формула" r:id="rId3" imgW="1688760" imgH="101592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ТЕОРЕМА ФОРДА-ФАЛКЕРСОНА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5400" dirty="0" smtClean="0"/>
              <a:t>Величина минимального разреза на взвешенном ориентированном графе равна величине максимального потока.</a:t>
            </a:r>
            <a:endParaRPr lang="ru-RU" sz="5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b="1" dirty="0" smtClean="0"/>
              <a:t>САМОСТОЯТЕЛЬНО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Пользуясь теоремой </a:t>
            </a:r>
            <a:r>
              <a:rPr lang="ru-RU" dirty="0" err="1" smtClean="0"/>
              <a:t>Форда-Фалкерсона</a:t>
            </a:r>
            <a:r>
              <a:rPr lang="ru-RU" dirty="0" smtClean="0"/>
              <a:t> определить величину минимального разреза на графе </a:t>
            </a:r>
            <a:r>
              <a:rPr lang="en-US" dirty="0" smtClean="0"/>
              <a:t>G(X,U):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714480" y="400050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286116" y="492919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357554" y="335756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357818" y="492919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286380" y="335756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58016" y="407194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5" idx="7"/>
            <a:endCxn id="7" idx="2"/>
          </p:cNvCxnSpPr>
          <p:nvPr/>
        </p:nvCxnSpPr>
        <p:spPr>
          <a:xfrm rot="5400000" flipH="1" flipV="1">
            <a:off x="2516362" y="3232546"/>
            <a:ext cx="466142" cy="1216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5"/>
            <a:endCxn id="6" idx="2"/>
          </p:cNvCxnSpPr>
          <p:nvPr/>
        </p:nvCxnSpPr>
        <p:spPr>
          <a:xfrm rot="16200000" flipH="1">
            <a:off x="2337767" y="4230882"/>
            <a:ext cx="751894" cy="11448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6"/>
            <a:endCxn id="9" idx="2"/>
          </p:cNvCxnSpPr>
          <p:nvPr/>
        </p:nvCxnSpPr>
        <p:spPr>
          <a:xfrm>
            <a:off x="3857620" y="3607595"/>
            <a:ext cx="142876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6"/>
            <a:endCxn id="8" idx="2"/>
          </p:cNvCxnSpPr>
          <p:nvPr/>
        </p:nvCxnSpPr>
        <p:spPr>
          <a:xfrm>
            <a:off x="3786182" y="5179231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6"/>
            <a:endCxn id="10" idx="1"/>
          </p:cNvCxnSpPr>
          <p:nvPr/>
        </p:nvCxnSpPr>
        <p:spPr>
          <a:xfrm>
            <a:off x="5786446" y="3607595"/>
            <a:ext cx="1144803" cy="5375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6"/>
            <a:endCxn id="10" idx="3"/>
          </p:cNvCxnSpPr>
          <p:nvPr/>
        </p:nvCxnSpPr>
        <p:spPr>
          <a:xfrm flipV="1">
            <a:off x="5857884" y="4498775"/>
            <a:ext cx="1073365" cy="6804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7"/>
            <a:endCxn id="9" idx="3"/>
          </p:cNvCxnSpPr>
          <p:nvPr/>
        </p:nvCxnSpPr>
        <p:spPr>
          <a:xfrm rot="5400000" flipH="1" flipV="1">
            <a:off x="3927263" y="3570081"/>
            <a:ext cx="1218036" cy="1646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0"/>
            <a:endCxn id="7" idx="4"/>
          </p:cNvCxnSpPr>
          <p:nvPr/>
        </p:nvCxnSpPr>
        <p:spPr>
          <a:xfrm rot="5400000" flipH="1" flipV="1">
            <a:off x="3036083" y="4357694"/>
            <a:ext cx="1071570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2934">
            <a:off x="1732218" y="3799519"/>
            <a:ext cx="49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</a:p>
          <a:p>
            <a:r>
              <a:rPr lang="en-US" dirty="0" smtClean="0"/>
              <a:t>  1                                                                                           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357554" y="33575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2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357554" y="500063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286380" y="335756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57818" y="49291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5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786578" y="414338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2357422" y="2714620"/>
            <a:ext cx="571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5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4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  </a:t>
            </a:r>
            <a:r>
              <a:rPr lang="ru-RU" sz="2400" dirty="0" smtClean="0"/>
              <a:t> </a:t>
            </a:r>
            <a:r>
              <a:rPr lang="en-US" sz="2400" dirty="0" smtClean="0"/>
              <a:t>2</a:t>
            </a:r>
            <a:endParaRPr lang="ru-RU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357950" y="3429000"/>
            <a:ext cx="428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7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2400" dirty="0" smtClean="0"/>
              <a:t> 1</a:t>
            </a:r>
            <a:endParaRPr lang="ru-RU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214810" y="3214687"/>
            <a:ext cx="428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9</a:t>
            </a:r>
          </a:p>
          <a:p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4678" y="4143380"/>
            <a:ext cx="47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ru-RU" sz="2800" dirty="0"/>
          </a:p>
        </p:txBody>
      </p:sp>
      <p:cxnSp>
        <p:nvCxnSpPr>
          <p:cNvPr id="43" name="Shape 42"/>
          <p:cNvCxnSpPr>
            <a:endCxn id="35" idx="0"/>
          </p:cNvCxnSpPr>
          <p:nvPr/>
        </p:nvCxnSpPr>
        <p:spPr>
          <a:xfrm flipV="1">
            <a:off x="1928794" y="3357562"/>
            <a:ext cx="3607619" cy="642942"/>
          </a:xfrm>
          <a:prstGeom prst="bentConnector4">
            <a:avLst>
              <a:gd name="adj1" fmla="val -1451"/>
              <a:gd name="adj2" fmla="val 13555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6" idx="4"/>
            <a:endCxn id="10" idx="4"/>
          </p:cNvCxnSpPr>
          <p:nvPr/>
        </p:nvCxnSpPr>
        <p:spPr>
          <a:xfrm rot="5400000" flipH="1" flipV="1">
            <a:off x="4893471" y="3214686"/>
            <a:ext cx="857256" cy="3571900"/>
          </a:xfrm>
          <a:prstGeom prst="bentConnector3">
            <a:avLst>
              <a:gd name="adj1" fmla="val -266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7386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СОДЕРЖАТЕЛЬНАЯ ПОСТАНОВКА ЗАДАЧИ О КРАТЧАЙШЕМ ПУТИ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785926"/>
            <a:ext cx="8043890" cy="456963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На взвешенном ориентированном графе </a:t>
            </a:r>
            <a:r>
              <a:rPr lang="en-US" dirty="0" smtClean="0"/>
              <a:t>G(X,U) </a:t>
            </a:r>
            <a:r>
              <a:rPr lang="ru-RU" dirty="0" smtClean="0"/>
              <a:t>требуется определить кратчайший путь из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вершины в </a:t>
            </a:r>
            <a:r>
              <a:rPr lang="en-US" dirty="0" smtClean="0"/>
              <a:t>j-</a:t>
            </a:r>
            <a:r>
              <a:rPr lang="ru-RU" dirty="0" err="1" smtClean="0"/>
              <a:t>ю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28794" y="335756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928926" y="457200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357950" y="564357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572396" y="43576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6380" y="435769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286512" y="335756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57224" y="450057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857356" y="578645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857356" y="5786454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</a:t>
            </a:r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4500570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2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28794" y="34290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857488" y="46434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4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357950" y="564357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</a:t>
            </a:r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3504" y="442913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2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6512" y="34290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3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572396" y="442913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4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12" idx="0"/>
            <a:endCxn id="10" idx="5"/>
          </p:cNvCxnSpPr>
          <p:nvPr/>
        </p:nvCxnSpPr>
        <p:spPr>
          <a:xfrm rot="16200000" flipV="1">
            <a:off x="1345034" y="4988379"/>
            <a:ext cx="798075" cy="798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0"/>
            <a:endCxn id="5" idx="3"/>
          </p:cNvCxnSpPr>
          <p:nvPr/>
        </p:nvCxnSpPr>
        <p:spPr>
          <a:xfrm rot="5400000" flipH="1" flipV="1">
            <a:off x="2214546" y="4988380"/>
            <a:ext cx="726637" cy="869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4" idx="3"/>
          </p:cNvCxnSpPr>
          <p:nvPr/>
        </p:nvCxnSpPr>
        <p:spPr>
          <a:xfrm rot="5400000" flipH="1" flipV="1">
            <a:off x="1285852" y="3845372"/>
            <a:ext cx="726637" cy="726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5" idx="0"/>
            <a:endCxn id="4" idx="5"/>
          </p:cNvCxnSpPr>
          <p:nvPr/>
        </p:nvCxnSpPr>
        <p:spPr>
          <a:xfrm rot="16200000" flipV="1">
            <a:off x="2398744" y="3863231"/>
            <a:ext cx="798075" cy="7623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6"/>
          </p:cNvCxnSpPr>
          <p:nvPr/>
        </p:nvCxnSpPr>
        <p:spPr>
          <a:xfrm rot="10800000">
            <a:off x="1428728" y="4786322"/>
            <a:ext cx="1571636" cy="71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8662" y="4000504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2</a:t>
            </a:r>
            <a:r>
              <a:rPr lang="ru-RU" dirty="0" smtClean="0"/>
              <a:t>                           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142976" y="52149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5                    3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071670" y="4143380"/>
            <a:ext cx="500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</a:t>
            </a:r>
            <a:r>
              <a:rPr lang="ru-RU" sz="2400" dirty="0" smtClean="0"/>
              <a:t>1</a:t>
            </a:r>
            <a:r>
              <a:rPr lang="ru-RU" dirty="0" smtClean="0"/>
              <a:t>                            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endCxn id="7" idx="3"/>
          </p:cNvCxnSpPr>
          <p:nvPr/>
        </p:nvCxnSpPr>
        <p:spPr>
          <a:xfrm rot="5400000" flipH="1" flipV="1">
            <a:off x="6780449" y="4851633"/>
            <a:ext cx="881771" cy="869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17" idx="3"/>
          </p:cNvCxnSpPr>
          <p:nvPr/>
        </p:nvCxnSpPr>
        <p:spPr>
          <a:xfrm rot="10800000" flipV="1">
            <a:off x="5857884" y="4645033"/>
            <a:ext cx="1714512" cy="149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9" idx="3"/>
          </p:cNvCxnSpPr>
          <p:nvPr/>
        </p:nvCxnSpPr>
        <p:spPr>
          <a:xfrm rot="5400000" flipH="1" flipV="1">
            <a:off x="5708879" y="3851501"/>
            <a:ext cx="667457" cy="655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1472" y="6357958"/>
            <a:ext cx="857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</a:t>
            </a:r>
            <a:r>
              <a:rPr lang="ru-RU" dirty="0" smtClean="0"/>
              <a:t>Граф </a:t>
            </a:r>
            <a:r>
              <a:rPr lang="en-US" dirty="0" smtClean="0"/>
              <a:t>G(X,U)                       </a:t>
            </a:r>
            <a:r>
              <a:rPr lang="ru-RU" dirty="0" smtClean="0"/>
              <a:t>Кратчайший путь из 1-й вершины в 3-ю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500826" y="3857628"/>
            <a:ext cx="500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</a:t>
            </a:r>
            <a:r>
              <a:rPr lang="ru-RU" sz="2400" dirty="0" smtClean="0"/>
              <a:t>1</a:t>
            </a:r>
            <a:r>
              <a:rPr lang="ru-RU" dirty="0" smtClean="0"/>
              <a:t>                            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715008" y="3500438"/>
            <a:ext cx="500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</a:t>
            </a:r>
            <a:r>
              <a:rPr lang="ru-RU" sz="2400" dirty="0"/>
              <a:t>2</a:t>
            </a:r>
            <a:r>
              <a:rPr lang="ru-RU" dirty="0" smtClean="0"/>
              <a:t>                            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072330" y="5000636"/>
            <a:ext cx="5000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</a:t>
            </a:r>
            <a:r>
              <a:rPr lang="ru-RU" sz="2000" dirty="0" smtClean="0"/>
              <a:t>3</a:t>
            </a:r>
            <a:endParaRPr lang="ru-RU" sz="2000" dirty="0"/>
          </a:p>
        </p:txBody>
      </p:sp>
      <p:sp>
        <p:nvSpPr>
          <p:cNvPr id="50" name="Номер слайда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ФОРМАЛЬНАЯ ПОСТАНОВКА ЗАДАЧИ О КРАТЧАЙШЕМ ПУТИ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000250" y="1327150"/>
          <a:ext cx="5427663" cy="3532188"/>
        </p:xfrm>
        <a:graphic>
          <a:graphicData uri="http://schemas.openxmlformats.org/presentationml/2006/ole">
            <p:oleObj spid="_x0000_s1026" name="Формула" r:id="rId3" imgW="2654280" imgH="172692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5286388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Поиск кратчайшего пути из </a:t>
            </a:r>
            <a:r>
              <a:rPr lang="en-US" sz="2800" b="1" dirty="0" smtClean="0"/>
              <a:t>s-</a:t>
            </a:r>
            <a:r>
              <a:rPr lang="ru-RU" sz="2800" b="1" dirty="0" err="1" smtClean="0"/>
              <a:t>й</a:t>
            </a:r>
            <a:r>
              <a:rPr lang="ru-RU" sz="2800" b="1" dirty="0" smtClean="0"/>
              <a:t> вершины в </a:t>
            </a:r>
            <a:r>
              <a:rPr lang="en-US" sz="2800" b="1" dirty="0" smtClean="0"/>
              <a:t>t-</a:t>
            </a:r>
            <a:r>
              <a:rPr lang="ru-RU" sz="2800" b="1" dirty="0" err="1" smtClean="0"/>
              <a:t>ю</a:t>
            </a:r>
            <a:endParaRPr lang="ru-RU" sz="28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  ПОТЕНЦИАЛОВ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935480"/>
            <a:ext cx="8643998" cy="47796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Шаг </a:t>
            </a:r>
            <a:r>
              <a:rPr lang="ru-RU" sz="3200" dirty="0" smtClean="0"/>
              <a:t>1</a:t>
            </a:r>
            <a:r>
              <a:rPr lang="ru-RU" dirty="0" smtClean="0"/>
              <a:t>. Вершине     присваивается потенциал </a:t>
            </a:r>
            <a:r>
              <a:rPr lang="en-US" dirty="0" smtClean="0"/>
              <a:t>P(s)=</a:t>
            </a:r>
            <a:r>
              <a:rPr lang="en-US" sz="3600" dirty="0" smtClean="0"/>
              <a:t>0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Шаг </a:t>
            </a:r>
            <a:r>
              <a:rPr lang="ru-RU" sz="3600" dirty="0" smtClean="0"/>
              <a:t>2.</a:t>
            </a:r>
            <a:r>
              <a:rPr lang="ru-RU" dirty="0" smtClean="0"/>
              <a:t> Всем вершинам множества Х\    присвоить  </a:t>
            </a:r>
          </a:p>
          <a:p>
            <a:pPr>
              <a:buNone/>
            </a:pPr>
            <a:r>
              <a:rPr lang="ru-RU" dirty="0" smtClean="0"/>
              <a:t>             потенциал, равный ∞.</a:t>
            </a:r>
          </a:p>
          <a:p>
            <a:pPr>
              <a:buNone/>
            </a:pPr>
            <a:r>
              <a:rPr lang="ru-RU" dirty="0" smtClean="0"/>
              <a:t>Шаг 3. Каждой </a:t>
            </a:r>
            <a:r>
              <a:rPr lang="en-US" dirty="0" err="1" smtClean="0"/>
              <a:t>q</a:t>
            </a:r>
            <a:r>
              <a:rPr lang="ru-RU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вершине множества Х\      </a:t>
            </a:r>
          </a:p>
          <a:p>
            <a:pPr>
              <a:buNone/>
            </a:pPr>
            <a:r>
              <a:rPr lang="ru-RU" dirty="0" smtClean="0"/>
              <a:t>             присваивается потенциал</a:t>
            </a:r>
            <a:r>
              <a:rPr lang="en-US" dirty="0" smtClean="0"/>
              <a:t> P(q):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Шаг 4.  Если потенциал хотя бы одной вершины </a:t>
            </a:r>
          </a:p>
          <a:p>
            <a:pPr>
              <a:buNone/>
            </a:pPr>
            <a:r>
              <a:rPr lang="ru-RU" dirty="0" smtClean="0"/>
              <a:t>              изменился, то перейти к шагу 3, в противном </a:t>
            </a:r>
          </a:p>
          <a:p>
            <a:pPr>
              <a:buNone/>
            </a:pPr>
            <a:r>
              <a:rPr lang="ru-RU" dirty="0" smtClean="0"/>
              <a:t>              случае – к шагу 5.</a:t>
            </a:r>
          </a:p>
          <a:p>
            <a:pPr>
              <a:buNone/>
            </a:pPr>
            <a:r>
              <a:rPr lang="ru-RU" dirty="0" smtClean="0"/>
              <a:t>Шаг 5.  Конец алгоритма. Потенциал </a:t>
            </a:r>
            <a:r>
              <a:rPr lang="en-US" dirty="0" smtClean="0"/>
              <a:t>t-</a:t>
            </a:r>
            <a:r>
              <a:rPr lang="ru-RU" dirty="0" err="1" smtClean="0"/>
              <a:t>й</a:t>
            </a:r>
            <a:r>
              <a:rPr lang="ru-RU" dirty="0" smtClean="0"/>
              <a:t> вершины равен </a:t>
            </a:r>
          </a:p>
          <a:p>
            <a:pPr>
              <a:buNone/>
            </a:pPr>
            <a:r>
              <a:rPr lang="ru-RU" dirty="0" smtClean="0"/>
              <a:t>              кратчайшему пути в нее из вершины     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214546" y="1928802"/>
          <a:ext cx="327028" cy="452809"/>
        </p:xfrm>
        <a:graphic>
          <a:graphicData uri="http://schemas.openxmlformats.org/presentationml/2006/ole">
            <p:oleObj spid="_x0000_s2050" name="Формула" r:id="rId3" imgW="164880" imgH="2286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643438" y="2357430"/>
          <a:ext cx="327025" cy="452437"/>
        </p:xfrm>
        <a:graphic>
          <a:graphicData uri="http://schemas.openxmlformats.org/presentationml/2006/ole">
            <p:oleObj spid="_x0000_s2051" name="Формула" r:id="rId4" imgW="164880" imgH="22860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214942" y="3000372"/>
          <a:ext cx="327025" cy="452438"/>
        </p:xfrm>
        <a:graphic>
          <a:graphicData uri="http://schemas.openxmlformats.org/presentationml/2006/ole">
            <p:oleObj spid="_x0000_s2053" name="Формула" r:id="rId5" imgW="164880" imgH="22860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214414" y="3643314"/>
          <a:ext cx="6932592" cy="642942"/>
        </p:xfrm>
        <a:graphic>
          <a:graphicData uri="http://schemas.openxmlformats.org/presentationml/2006/ole">
            <p:oleObj spid="_x0000_s2055" name="Формула" r:id="rId6" imgW="3149280" imgH="291960" progId="Equation.3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5500694" y="5429264"/>
          <a:ext cx="327025" cy="452438"/>
        </p:xfrm>
        <a:graphic>
          <a:graphicData uri="http://schemas.openxmlformats.org/presentationml/2006/ole">
            <p:oleObj spid="_x0000_s2056" name="Формула" r:id="rId7" imgW="164880" imgH="228600" progId="Equation.3">
              <p:embed/>
            </p:oleObj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935480"/>
            <a:ext cx="8643998" cy="43891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Поиск длины кратчайшего пути из 1-й вершины в 4-ю.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357290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2000232" y="328612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5786" y="328612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85786" y="428625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428728" y="500063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000232" y="428625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8" idx="1"/>
            <a:endCxn id="7" idx="5"/>
          </p:cNvCxnSpPr>
          <p:nvPr/>
        </p:nvCxnSpPr>
        <p:spPr>
          <a:xfrm rot="16200000" flipV="1">
            <a:off x="1054948" y="4626856"/>
            <a:ext cx="461808" cy="390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7"/>
            <a:endCxn id="9" idx="3"/>
          </p:cNvCxnSpPr>
          <p:nvPr/>
        </p:nvCxnSpPr>
        <p:spPr>
          <a:xfrm rot="5400000" flipH="1" flipV="1">
            <a:off x="1662171" y="4662575"/>
            <a:ext cx="461808" cy="3189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0"/>
            <a:endCxn id="6" idx="4"/>
          </p:cNvCxnSpPr>
          <p:nvPr/>
        </p:nvCxnSpPr>
        <p:spPr>
          <a:xfrm rot="5400000" flipH="1" flipV="1">
            <a:off x="642910" y="3964785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0"/>
            <a:endCxn id="5" idx="4"/>
          </p:cNvCxnSpPr>
          <p:nvPr/>
        </p:nvCxnSpPr>
        <p:spPr>
          <a:xfrm rot="5400000" flipH="1" flipV="1">
            <a:off x="1857356" y="3964785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7"/>
            <a:endCxn id="4" idx="3"/>
          </p:cNvCxnSpPr>
          <p:nvPr/>
        </p:nvCxnSpPr>
        <p:spPr>
          <a:xfrm rot="5400000" flipH="1" flipV="1">
            <a:off x="1054948" y="2983782"/>
            <a:ext cx="390370" cy="3189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1"/>
            <a:endCxn id="4" idx="5"/>
          </p:cNvCxnSpPr>
          <p:nvPr/>
        </p:nvCxnSpPr>
        <p:spPr>
          <a:xfrm rot="16200000" flipV="1">
            <a:off x="1662171" y="2948063"/>
            <a:ext cx="390370" cy="390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6"/>
            <a:endCxn id="9" idx="2"/>
          </p:cNvCxnSpPr>
          <p:nvPr/>
        </p:nvCxnSpPr>
        <p:spPr>
          <a:xfrm>
            <a:off x="1142976" y="4464851"/>
            <a:ext cx="85725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6" idx="6"/>
          </p:cNvCxnSpPr>
          <p:nvPr/>
        </p:nvCxnSpPr>
        <p:spPr>
          <a:xfrm rot="10800000">
            <a:off x="1142976" y="3464719"/>
            <a:ext cx="85725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8728" y="500063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85786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714348" y="32146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1600" dirty="0" smtClean="0"/>
              <a:t>3</a:t>
            </a:r>
            <a:endParaRPr lang="ru-RU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285852" y="25717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000232" y="32146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000232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1600" dirty="0" smtClean="0"/>
              <a:t>6</a:t>
            </a:r>
            <a:endParaRPr lang="ru-RU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428728" y="54292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85786" y="464344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2</a:t>
            </a:r>
            <a:r>
              <a:rPr lang="ru-RU" dirty="0" smtClean="0"/>
              <a:t>            5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85786" y="3714752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</a:t>
            </a:r>
            <a:r>
              <a:rPr lang="ru-RU" dirty="0"/>
              <a:t>9</a:t>
            </a:r>
            <a:r>
              <a:rPr lang="ru-RU" dirty="0" smtClean="0"/>
              <a:t>               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714348" y="278605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</a:t>
            </a:r>
            <a:r>
              <a:rPr lang="ru-RU" dirty="0"/>
              <a:t>4</a:t>
            </a:r>
            <a:r>
              <a:rPr lang="ru-RU" dirty="0" smtClean="0"/>
              <a:t>                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643306" y="3071810"/>
            <a:ext cx="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1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 2</a:t>
            </a:r>
            <a:r>
              <a:rPr lang="ru-RU" sz="2000" dirty="0" smtClean="0"/>
              <a:t>               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285852" y="5000636"/>
            <a:ext cx="642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dirty="0" smtClean="0"/>
              <a:t>         </a:t>
            </a:r>
          </a:p>
          <a:p>
            <a:r>
              <a:rPr lang="ru-RU" dirty="0" smtClean="0"/>
              <a:t>   0     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57422" y="3286124"/>
            <a:ext cx="4286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∞</a:t>
            </a:r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dirty="0"/>
          </a:p>
          <a:p>
            <a:r>
              <a:rPr lang="ru-RU" dirty="0" smtClean="0"/>
              <a:t>∞             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28596" y="3286124"/>
            <a:ext cx="4286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∞</a:t>
            </a:r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dirty="0"/>
          </a:p>
          <a:p>
            <a:r>
              <a:rPr lang="ru-RU" dirty="0" smtClean="0"/>
              <a:t>∞             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357290" y="235743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∞             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6000760" y="492919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6500826" y="421481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429256" y="421481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5357818" y="328612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500826" y="321468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5929322" y="271462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3214678" y="428625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3786182" y="492919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4357686" y="421481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286248" y="328612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3214678" y="328612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3714744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3036877" y="3963991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 flipH="1" flipV="1">
            <a:off x="4179885" y="3963991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4" idx="0"/>
            <a:endCxn id="47" idx="4"/>
          </p:cNvCxnSpPr>
          <p:nvPr/>
        </p:nvCxnSpPr>
        <p:spPr>
          <a:xfrm rot="5400000" flipH="1" flipV="1">
            <a:off x="6357950" y="3893347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111" idx="0"/>
            <a:endCxn id="46" idx="4"/>
          </p:cNvCxnSpPr>
          <p:nvPr/>
        </p:nvCxnSpPr>
        <p:spPr>
          <a:xfrm rot="16200000" flipV="1">
            <a:off x="5268521" y="3911206"/>
            <a:ext cx="571504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51" idx="3"/>
          </p:cNvCxnSpPr>
          <p:nvPr/>
        </p:nvCxnSpPr>
        <p:spPr>
          <a:xfrm rot="5400000" flipH="1" flipV="1">
            <a:off x="3912468" y="4536290"/>
            <a:ext cx="514117" cy="480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3" idx="7"/>
            <a:endCxn id="44" idx="3"/>
          </p:cNvCxnSpPr>
          <p:nvPr/>
        </p:nvCxnSpPr>
        <p:spPr>
          <a:xfrm rot="5400000" flipH="1" flipV="1">
            <a:off x="6198484" y="4626856"/>
            <a:ext cx="461808" cy="247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46" idx="6"/>
          </p:cNvCxnSpPr>
          <p:nvPr/>
        </p:nvCxnSpPr>
        <p:spPr>
          <a:xfrm rot="10800000" flipV="1">
            <a:off x="5715008" y="3428999"/>
            <a:ext cx="785818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2" idx="2"/>
            <a:endCxn id="53" idx="6"/>
          </p:cNvCxnSpPr>
          <p:nvPr/>
        </p:nvCxnSpPr>
        <p:spPr>
          <a:xfrm rot="10800000">
            <a:off x="3571868" y="3464719"/>
            <a:ext cx="71438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9" idx="6"/>
          </p:cNvCxnSpPr>
          <p:nvPr/>
        </p:nvCxnSpPr>
        <p:spPr>
          <a:xfrm flipV="1">
            <a:off x="3571868" y="4429132"/>
            <a:ext cx="785818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5" idx="6"/>
            <a:endCxn id="44" idx="2"/>
          </p:cNvCxnSpPr>
          <p:nvPr/>
        </p:nvCxnSpPr>
        <p:spPr>
          <a:xfrm>
            <a:off x="5786446" y="4393413"/>
            <a:ext cx="71438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57818" y="457200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2</a:t>
            </a:r>
            <a:r>
              <a:rPr lang="ru-RU" dirty="0" smtClean="0"/>
              <a:t>             5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 rot="21325453">
            <a:off x="3000364" y="4572008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2</a:t>
            </a:r>
            <a:r>
              <a:rPr lang="ru-RU" dirty="0" smtClean="0"/>
              <a:t>              5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stCxn id="43" idx="1"/>
            <a:endCxn id="45" idx="5"/>
          </p:cNvCxnSpPr>
          <p:nvPr/>
        </p:nvCxnSpPr>
        <p:spPr>
          <a:xfrm rot="16200000" flipV="1">
            <a:off x="5662699" y="4591137"/>
            <a:ext cx="461808" cy="3189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endCxn id="49" idx="5"/>
          </p:cNvCxnSpPr>
          <p:nvPr/>
        </p:nvCxnSpPr>
        <p:spPr>
          <a:xfrm rot="16200000" flipV="1">
            <a:off x="3519560" y="4591137"/>
            <a:ext cx="442679" cy="4426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85852" y="3071810"/>
            <a:ext cx="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1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 2</a:t>
            </a:r>
            <a:r>
              <a:rPr lang="ru-RU" sz="2000" dirty="0" smtClean="0"/>
              <a:t>               </a:t>
            </a:r>
            <a:endParaRPr lang="ru-RU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2714612" y="3214686"/>
            <a:ext cx="642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11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smtClean="0"/>
              <a:t>    </a:t>
            </a:r>
            <a:r>
              <a:rPr lang="ru-RU" sz="2000" dirty="0"/>
              <a:t>2</a:t>
            </a:r>
            <a:r>
              <a:rPr lang="ru-RU" sz="2000" dirty="0" smtClean="0"/>
              <a:t>               </a:t>
            </a:r>
            <a:endParaRPr lang="ru-RU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5929322" y="3000372"/>
            <a:ext cx="428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1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 2</a:t>
            </a:r>
            <a:r>
              <a:rPr lang="ru-RU" sz="2000" dirty="0" smtClean="0"/>
              <a:t>               </a:t>
            </a:r>
            <a:endParaRPr lang="ru-RU" sz="2000" dirty="0"/>
          </a:p>
        </p:txBody>
      </p:sp>
      <p:cxnSp>
        <p:nvCxnSpPr>
          <p:cNvPr id="82" name="Прямая со стрелкой 81"/>
          <p:cNvCxnSpPr>
            <a:stCxn id="53" idx="7"/>
            <a:endCxn id="54" idx="3"/>
          </p:cNvCxnSpPr>
          <p:nvPr/>
        </p:nvCxnSpPr>
        <p:spPr>
          <a:xfrm rot="5400000" flipH="1" flipV="1">
            <a:off x="3448121" y="3019501"/>
            <a:ext cx="390370" cy="247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52" idx="1"/>
            <a:endCxn id="54" idx="5"/>
          </p:cNvCxnSpPr>
          <p:nvPr/>
        </p:nvCxnSpPr>
        <p:spPr>
          <a:xfrm rot="16200000" flipV="1">
            <a:off x="3983906" y="2983782"/>
            <a:ext cx="390370" cy="3189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46" idx="7"/>
            <a:endCxn id="48" idx="3"/>
          </p:cNvCxnSpPr>
          <p:nvPr/>
        </p:nvCxnSpPr>
        <p:spPr>
          <a:xfrm rot="5400000" flipH="1" flipV="1">
            <a:off x="5662699" y="3019501"/>
            <a:ext cx="318932" cy="3189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47" idx="1"/>
            <a:endCxn id="48" idx="5"/>
          </p:cNvCxnSpPr>
          <p:nvPr/>
        </p:nvCxnSpPr>
        <p:spPr>
          <a:xfrm rot="16200000" flipV="1">
            <a:off x="6269922" y="2983782"/>
            <a:ext cx="247494" cy="3189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43240" y="285749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</a:t>
            </a:r>
            <a:r>
              <a:rPr lang="ru-RU" dirty="0" smtClean="0"/>
              <a:t>4                6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5357818" y="285749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</a:t>
            </a:r>
            <a:r>
              <a:rPr lang="ru-RU" dirty="0"/>
              <a:t>4</a:t>
            </a:r>
            <a:r>
              <a:rPr lang="ru-RU" dirty="0" smtClean="0"/>
              <a:t>              6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5286380" y="364331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</a:t>
            </a:r>
            <a:r>
              <a:rPr lang="ru-RU" dirty="0" smtClean="0"/>
              <a:t>9           3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3286116" y="371475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9            3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4429124" y="3214686"/>
            <a:ext cx="642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∞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smtClean="0"/>
              <a:t>    4               </a:t>
            </a:r>
            <a:endParaRPr lang="ru-RU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714744" y="2285992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</a:p>
          <a:p>
            <a:r>
              <a:rPr lang="ru-RU" dirty="0" smtClean="0"/>
              <a:t>            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857884" y="4857760"/>
            <a:ext cx="642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dirty="0" smtClean="0"/>
              <a:t>  1       </a:t>
            </a:r>
          </a:p>
          <a:p>
            <a:r>
              <a:rPr lang="ru-RU" dirty="0" smtClean="0"/>
              <a:t>   0     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3643306" y="4857760"/>
            <a:ext cx="642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dirty="0" smtClean="0"/>
              <a:t>  1      </a:t>
            </a:r>
          </a:p>
          <a:p>
            <a:r>
              <a:rPr lang="ru-RU" dirty="0" smtClean="0"/>
              <a:t>   0     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214678" y="42148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110" name="TextBox 109"/>
          <p:cNvSpPr txBox="1"/>
          <p:nvPr/>
        </p:nvSpPr>
        <p:spPr>
          <a:xfrm>
            <a:off x="938186" y="44386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5357818" y="42148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5357818" y="32146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1600" dirty="0" smtClean="0"/>
              <a:t>3</a:t>
            </a:r>
            <a:endParaRPr lang="ru-RU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643306" y="25717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1600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43240" y="32146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1600" dirty="0" smtClean="0"/>
              <a:t>3</a:t>
            </a:r>
            <a:endParaRPr lang="ru-RU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929322" y="26431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1600" dirty="0" smtClean="0"/>
              <a:t>4</a:t>
            </a:r>
            <a:endParaRPr lang="ru-RU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000364" y="235743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1600" dirty="0"/>
              <a:t>4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214810" y="32146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214810" y="42148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</a:t>
            </a:r>
            <a:r>
              <a:rPr lang="ru-RU" sz="1400" dirty="0"/>
              <a:t>6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786446" y="23574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1600" dirty="0" smtClean="0"/>
              <a:t>15</a:t>
            </a:r>
            <a:endParaRPr lang="ru-RU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429388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500826" y="42148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1600" dirty="0"/>
              <a:t>6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857752" y="3214686"/>
            <a:ext cx="642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11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smtClean="0"/>
              <a:t>    </a:t>
            </a:r>
            <a:r>
              <a:rPr lang="ru-RU" sz="2000" dirty="0"/>
              <a:t>2</a:t>
            </a:r>
            <a:r>
              <a:rPr lang="ru-RU" sz="2000" dirty="0" smtClean="0"/>
              <a:t>               </a:t>
            </a:r>
            <a:endParaRPr lang="ru-RU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643702" y="3214686"/>
            <a:ext cx="642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</a:t>
            </a:r>
            <a:r>
              <a:rPr lang="ru-RU" dirty="0" smtClean="0"/>
              <a:t>7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smtClean="0"/>
              <a:t>    4               </a:t>
            </a:r>
            <a:endParaRPr lang="ru-RU" sz="2000" dirty="0"/>
          </a:p>
        </p:txBody>
      </p:sp>
      <p:sp>
        <p:nvSpPr>
          <p:cNvPr id="164" name="Овал 163"/>
          <p:cNvSpPr/>
          <p:nvPr/>
        </p:nvSpPr>
        <p:spPr>
          <a:xfrm>
            <a:off x="7858148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8358214" y="321468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Овал 165"/>
          <p:cNvSpPr/>
          <p:nvPr/>
        </p:nvSpPr>
        <p:spPr>
          <a:xfrm>
            <a:off x="7500958" y="3214686"/>
            <a:ext cx="357190" cy="35719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Овал 166"/>
          <p:cNvSpPr/>
          <p:nvPr/>
        </p:nvSpPr>
        <p:spPr>
          <a:xfrm>
            <a:off x="8358214" y="428625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Овал 167"/>
          <p:cNvSpPr/>
          <p:nvPr/>
        </p:nvSpPr>
        <p:spPr>
          <a:xfrm>
            <a:off x="7500958" y="428625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Овал 168"/>
          <p:cNvSpPr/>
          <p:nvPr/>
        </p:nvSpPr>
        <p:spPr>
          <a:xfrm>
            <a:off x="8001024" y="485776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1" name="Прямая со стрелкой 170"/>
          <p:cNvCxnSpPr>
            <a:stCxn id="169" idx="1"/>
            <a:endCxn id="168" idx="5"/>
          </p:cNvCxnSpPr>
          <p:nvPr/>
        </p:nvCxnSpPr>
        <p:spPr>
          <a:xfrm rot="16200000" flipV="1">
            <a:off x="7770120" y="4626856"/>
            <a:ext cx="318932" cy="2474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169" idx="7"/>
            <a:endCxn id="167" idx="4"/>
          </p:cNvCxnSpPr>
          <p:nvPr/>
        </p:nvCxnSpPr>
        <p:spPr>
          <a:xfrm rot="5400000" flipH="1" flipV="1">
            <a:off x="8288046" y="4661306"/>
            <a:ext cx="266623" cy="2309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>
            <a:stCxn id="168" idx="0"/>
            <a:endCxn id="166" idx="4"/>
          </p:cNvCxnSpPr>
          <p:nvPr/>
        </p:nvCxnSpPr>
        <p:spPr>
          <a:xfrm rot="5400000" flipH="1" flipV="1">
            <a:off x="7322363" y="3929066"/>
            <a:ext cx="71438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67" idx="0"/>
            <a:endCxn id="165" idx="4"/>
          </p:cNvCxnSpPr>
          <p:nvPr/>
        </p:nvCxnSpPr>
        <p:spPr>
          <a:xfrm rot="5400000" flipH="1" flipV="1">
            <a:off x="8179619" y="3929066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>
            <a:stCxn id="166" idx="0"/>
            <a:endCxn id="164" idx="3"/>
          </p:cNvCxnSpPr>
          <p:nvPr/>
        </p:nvCxnSpPr>
        <p:spPr>
          <a:xfrm rot="5400000" flipH="1" flipV="1">
            <a:off x="7661694" y="2965923"/>
            <a:ext cx="266623" cy="2309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65" idx="1"/>
            <a:endCxn id="164" idx="5"/>
          </p:cNvCxnSpPr>
          <p:nvPr/>
        </p:nvCxnSpPr>
        <p:spPr>
          <a:xfrm rot="16200000" flipV="1">
            <a:off x="8127310" y="2983782"/>
            <a:ext cx="318932" cy="247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65" idx="2"/>
            <a:endCxn id="166" idx="6"/>
          </p:cNvCxnSpPr>
          <p:nvPr/>
        </p:nvCxnSpPr>
        <p:spPr>
          <a:xfrm rot="10800000">
            <a:off x="7858148" y="3393281"/>
            <a:ext cx="50006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>
            <a:stCxn id="168" idx="6"/>
            <a:endCxn id="167" idx="2"/>
          </p:cNvCxnSpPr>
          <p:nvPr/>
        </p:nvCxnSpPr>
        <p:spPr>
          <a:xfrm>
            <a:off x="7858148" y="4464851"/>
            <a:ext cx="50006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858148" y="4786322"/>
            <a:ext cx="642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dirty="0" smtClean="0"/>
              <a:t>  1       </a:t>
            </a:r>
          </a:p>
          <a:p>
            <a:r>
              <a:rPr lang="ru-RU" dirty="0" smtClean="0"/>
              <a:t>   0     </a:t>
            </a:r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7358082" y="457200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2</a:t>
            </a:r>
            <a:r>
              <a:rPr lang="ru-RU" dirty="0" smtClean="0"/>
              <a:t>              5</a:t>
            </a:r>
            <a:endParaRPr lang="ru-RU" dirty="0"/>
          </a:p>
        </p:txBody>
      </p:sp>
      <p:sp>
        <p:nvSpPr>
          <p:cNvPr id="198" name="TextBox 197"/>
          <p:cNvSpPr txBox="1"/>
          <p:nvPr/>
        </p:nvSpPr>
        <p:spPr>
          <a:xfrm>
            <a:off x="7286644" y="4214818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2</a:t>
            </a:r>
            <a:r>
              <a:rPr lang="ru-RU" dirty="0" smtClean="0"/>
              <a:t>             </a:t>
            </a:r>
            <a:r>
              <a:rPr lang="ru-RU" dirty="0"/>
              <a:t>6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358082" y="307181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</a:t>
            </a:r>
            <a:r>
              <a:rPr lang="ru-RU" sz="1600" dirty="0" smtClean="0"/>
              <a:t>3</a:t>
            </a:r>
            <a:r>
              <a:rPr lang="ru-RU" dirty="0" smtClean="0"/>
              <a:t>              </a:t>
            </a: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200" name="TextBox 199"/>
          <p:cNvSpPr txBox="1"/>
          <p:nvPr/>
        </p:nvSpPr>
        <p:spPr>
          <a:xfrm>
            <a:off x="7858148" y="25717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ru-RU" sz="1600" dirty="0" smtClean="0"/>
              <a:t>4</a:t>
            </a:r>
            <a:endParaRPr lang="ru-RU" sz="1600" dirty="0"/>
          </a:p>
        </p:txBody>
      </p:sp>
      <p:sp>
        <p:nvSpPr>
          <p:cNvPr id="201" name="TextBox 200"/>
          <p:cNvSpPr txBox="1"/>
          <p:nvPr/>
        </p:nvSpPr>
        <p:spPr>
          <a:xfrm>
            <a:off x="7000892" y="3214686"/>
            <a:ext cx="642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</a:t>
            </a:r>
            <a:r>
              <a:rPr lang="ru-RU" sz="1600" dirty="0" smtClean="0"/>
              <a:t>8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smtClean="0"/>
              <a:t>    </a:t>
            </a:r>
            <a:r>
              <a:rPr lang="ru-RU" sz="2000" dirty="0"/>
              <a:t>2</a:t>
            </a:r>
            <a:r>
              <a:rPr lang="ru-RU" sz="2000" dirty="0" smtClean="0"/>
              <a:t>               </a:t>
            </a:r>
            <a:endParaRPr lang="ru-RU" sz="2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8501058" y="3214686"/>
            <a:ext cx="642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</a:t>
            </a:r>
            <a:r>
              <a:rPr lang="ru-RU" dirty="0" smtClean="0"/>
              <a:t>7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smtClean="0"/>
              <a:t>   4               </a:t>
            </a:r>
            <a:endParaRPr lang="ru-RU" sz="2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715272" y="2285992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  12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286644" y="278605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</a:t>
            </a:r>
            <a:r>
              <a:rPr lang="ru-RU" dirty="0"/>
              <a:t>4</a:t>
            </a:r>
            <a:r>
              <a:rPr lang="ru-RU" dirty="0" smtClean="0"/>
              <a:t>              6</a:t>
            </a:r>
            <a:endParaRPr lang="ru-RU" dirty="0"/>
          </a:p>
        </p:txBody>
      </p:sp>
      <p:sp>
        <p:nvSpPr>
          <p:cNvPr id="205" name="TextBox 204"/>
          <p:cNvSpPr txBox="1"/>
          <p:nvPr/>
        </p:nvSpPr>
        <p:spPr>
          <a:xfrm>
            <a:off x="7358082" y="364331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    </a:t>
            </a:r>
            <a:r>
              <a:rPr lang="ru-RU" dirty="0" smtClean="0"/>
              <a:t>9       3</a:t>
            </a:r>
            <a:endParaRPr lang="ru-RU" dirty="0"/>
          </a:p>
        </p:txBody>
      </p:sp>
      <p:sp>
        <p:nvSpPr>
          <p:cNvPr id="206" name="TextBox 205"/>
          <p:cNvSpPr txBox="1"/>
          <p:nvPr/>
        </p:nvSpPr>
        <p:spPr>
          <a:xfrm>
            <a:off x="7858148" y="3000372"/>
            <a:ext cx="4286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1</a:t>
            </a:r>
          </a:p>
          <a:p>
            <a:endParaRPr lang="ru-RU" sz="2000" dirty="0"/>
          </a:p>
          <a:p>
            <a:endParaRPr lang="ru-RU" sz="1400" dirty="0" smtClean="0"/>
          </a:p>
          <a:p>
            <a:endParaRPr lang="ru-RU" sz="1400" dirty="0"/>
          </a:p>
          <a:p>
            <a:r>
              <a:rPr lang="ru-RU" sz="2000" dirty="0"/>
              <a:t> 2</a:t>
            </a:r>
            <a:r>
              <a:rPr lang="ru-RU" sz="2000" dirty="0" smtClean="0"/>
              <a:t>               </a:t>
            </a:r>
            <a:endParaRPr lang="ru-RU" sz="2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285720" y="5643578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              а)                                       б)                                   в)                                г)</a:t>
            </a:r>
          </a:p>
          <a:p>
            <a:pPr algn="ctr"/>
            <a:r>
              <a:rPr lang="ru-RU" dirty="0" smtClean="0"/>
              <a:t>Порядок расстановки потенциалов на каждой итерации – по часовой стрелке.</a:t>
            </a:r>
            <a:endParaRPr lang="ru-RU" dirty="0"/>
          </a:p>
        </p:txBody>
      </p:sp>
      <p:sp>
        <p:nvSpPr>
          <p:cNvPr id="208" name="Номер слайда 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ДОСТОИНСТВА И 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Достоинства:</a:t>
            </a:r>
          </a:p>
          <a:p>
            <a:pPr marL="514350" indent="-514350">
              <a:buAutoNum type="arabicPeriod"/>
            </a:pPr>
            <a:r>
              <a:rPr lang="ru-RU" dirty="0" smtClean="0"/>
              <a:t>Метод потенциалов гарантирует определение кратчайших путей из выбранной вершины во все остальные.</a:t>
            </a:r>
          </a:p>
          <a:p>
            <a:pPr marL="514350" indent="-514350">
              <a:buAutoNum type="arabicPeriod"/>
            </a:pPr>
            <a:r>
              <a:rPr lang="ru-RU" dirty="0" smtClean="0"/>
              <a:t>Исключается необходимость перебора всех путей. 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Высокое быстродействие.</a:t>
            </a:r>
          </a:p>
          <a:p>
            <a:pPr marL="514350" indent="-514350">
              <a:buAutoNum type="arabicPeriod"/>
            </a:pPr>
            <a:r>
              <a:rPr lang="ru-RU" dirty="0" smtClean="0"/>
              <a:t>Легкая программная реализация.</a:t>
            </a:r>
          </a:p>
          <a:p>
            <a:pPr marL="514350" indent="-514350">
              <a:buAutoNum type="arabicPeriod"/>
            </a:pPr>
            <a:r>
              <a:rPr lang="ru-RU" dirty="0" smtClean="0"/>
              <a:t>Универсальность: метод применим к ориентированным и неориентированным графам.</a:t>
            </a:r>
          </a:p>
          <a:p>
            <a:pPr marL="514350" indent="-514350">
              <a:buNone/>
            </a:pPr>
            <a:r>
              <a:rPr lang="ru-RU" b="1" dirty="0" smtClean="0"/>
              <a:t>Недостатки: </a:t>
            </a:r>
          </a:p>
          <a:p>
            <a:pPr marL="514350" indent="-514350">
              <a:buNone/>
            </a:pPr>
            <a:r>
              <a:rPr lang="ru-RU" dirty="0" smtClean="0"/>
              <a:t>Вес каждой дуги должен быть положительным.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РЕШИТЬ САМОСТОЯТЕЛЬНО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Определить кратчайшие пути из 1-й вершины во все остальные.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643042" y="4000504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286248" y="421481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786578" y="407194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429256" y="5357826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28926" y="550070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143504" y="300037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143240" y="300037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4" idx="7"/>
            <a:endCxn id="10" idx="3"/>
          </p:cNvCxnSpPr>
          <p:nvPr/>
        </p:nvCxnSpPr>
        <p:spPr>
          <a:xfrm rot="5400000" flipH="1" flipV="1">
            <a:off x="2294651" y="3141453"/>
            <a:ext cx="697046" cy="11465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5"/>
            <a:endCxn id="8" idx="1"/>
          </p:cNvCxnSpPr>
          <p:nvPr/>
        </p:nvCxnSpPr>
        <p:spPr>
          <a:xfrm rot="16200000" flipH="1">
            <a:off x="1937461" y="4498775"/>
            <a:ext cx="1197112" cy="9322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7"/>
            <a:endCxn id="5" idx="3"/>
          </p:cNvCxnSpPr>
          <p:nvPr/>
        </p:nvCxnSpPr>
        <p:spPr>
          <a:xfrm rot="5400000" flipH="1" flipV="1">
            <a:off x="3366221" y="4570213"/>
            <a:ext cx="982798" cy="10037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5"/>
            <a:endCxn id="5" idx="1"/>
          </p:cNvCxnSpPr>
          <p:nvPr/>
        </p:nvCxnSpPr>
        <p:spPr>
          <a:xfrm rot="16200000" flipH="1">
            <a:off x="3509097" y="3427205"/>
            <a:ext cx="911360" cy="7894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5"/>
            <a:endCxn id="7" idx="1"/>
          </p:cNvCxnSpPr>
          <p:nvPr/>
        </p:nvCxnSpPr>
        <p:spPr>
          <a:xfrm rot="16200000" flipH="1">
            <a:off x="4687824" y="4605932"/>
            <a:ext cx="839922" cy="7894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7"/>
            <a:endCxn id="9" idx="3"/>
          </p:cNvCxnSpPr>
          <p:nvPr/>
        </p:nvCxnSpPr>
        <p:spPr>
          <a:xfrm rot="5400000" flipH="1" flipV="1">
            <a:off x="4509229" y="3570081"/>
            <a:ext cx="911360" cy="5036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5"/>
            <a:endCxn id="6" idx="2"/>
          </p:cNvCxnSpPr>
          <p:nvPr/>
        </p:nvCxnSpPr>
        <p:spPr>
          <a:xfrm rot="16200000" flipH="1">
            <a:off x="5718444" y="3218121"/>
            <a:ext cx="920027" cy="1216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7"/>
            <a:endCxn id="6" idx="2"/>
          </p:cNvCxnSpPr>
          <p:nvPr/>
        </p:nvCxnSpPr>
        <p:spPr>
          <a:xfrm rot="5400000" flipH="1" flipV="1">
            <a:off x="5754163" y="4388183"/>
            <a:ext cx="1134341" cy="9304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0" idx="6"/>
          </p:cNvCxnSpPr>
          <p:nvPr/>
        </p:nvCxnSpPr>
        <p:spPr>
          <a:xfrm>
            <a:off x="3643306" y="3214686"/>
            <a:ext cx="3000396" cy="1071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</p:cNvCxnSpPr>
          <p:nvPr/>
        </p:nvCxnSpPr>
        <p:spPr>
          <a:xfrm flipV="1">
            <a:off x="3428992" y="4286256"/>
            <a:ext cx="3214710" cy="14287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" idx="6"/>
            <a:endCxn id="9" idx="2"/>
          </p:cNvCxnSpPr>
          <p:nvPr/>
        </p:nvCxnSpPr>
        <p:spPr>
          <a:xfrm flipV="1">
            <a:off x="2143108" y="3214686"/>
            <a:ext cx="3000396" cy="100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" idx="6"/>
            <a:endCxn id="7" idx="2"/>
          </p:cNvCxnSpPr>
          <p:nvPr/>
        </p:nvCxnSpPr>
        <p:spPr>
          <a:xfrm>
            <a:off x="2143108" y="4214818"/>
            <a:ext cx="3286148" cy="13573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" idx="6"/>
            <a:endCxn id="5" idx="2"/>
          </p:cNvCxnSpPr>
          <p:nvPr/>
        </p:nvCxnSpPr>
        <p:spPr>
          <a:xfrm>
            <a:off x="2143108" y="4214818"/>
            <a:ext cx="2143140" cy="214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5" idx="6"/>
          </p:cNvCxnSpPr>
          <p:nvPr/>
        </p:nvCxnSpPr>
        <p:spPr>
          <a:xfrm flipV="1">
            <a:off x="4786314" y="4286256"/>
            <a:ext cx="1857388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00298" y="3143248"/>
            <a:ext cx="642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3</a:t>
            </a:r>
          </a:p>
          <a:p>
            <a:endParaRPr lang="ru-RU" dirty="0"/>
          </a:p>
          <a:p>
            <a:r>
              <a:rPr lang="ru-RU" dirty="0" smtClean="0"/>
              <a:t>7</a:t>
            </a:r>
          </a:p>
          <a:p>
            <a:r>
              <a:rPr lang="ru-RU" dirty="0" smtClean="0"/>
              <a:t>    8</a:t>
            </a:r>
          </a:p>
          <a:p>
            <a:endParaRPr lang="ru-RU" dirty="0"/>
          </a:p>
          <a:p>
            <a:r>
              <a:rPr lang="ru-RU" dirty="0" smtClean="0"/>
              <a:t>    10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  6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643306" y="3000372"/>
            <a:ext cx="857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8</a:t>
            </a:r>
          </a:p>
          <a:p>
            <a:r>
              <a:rPr lang="ru-RU" dirty="0" smtClean="0"/>
              <a:t> 2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        9</a:t>
            </a:r>
          </a:p>
          <a:p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14876" y="3214686"/>
            <a:ext cx="714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342900" indent="-342900">
              <a:buAutoNum type="arabicPlain" startAt="8"/>
            </a:pPr>
            <a:r>
              <a:rPr lang="ru-RU" dirty="0" smtClean="0"/>
              <a:t>7</a:t>
            </a:r>
          </a:p>
          <a:p>
            <a:pPr marL="342900" indent="-342900"/>
            <a:r>
              <a:rPr lang="ru-RU" dirty="0" smtClean="0"/>
              <a:t>4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5643570" y="3071810"/>
            <a:ext cx="7143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</a:t>
            </a:r>
          </a:p>
          <a:p>
            <a:r>
              <a:rPr lang="ru-RU" dirty="0" smtClean="0"/>
              <a:t>     12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     1</a:t>
            </a:r>
          </a:p>
          <a:p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6786578" y="407194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45" name="Овал 44"/>
          <p:cNvSpPr/>
          <p:nvPr/>
        </p:nvSpPr>
        <p:spPr>
          <a:xfrm>
            <a:off x="5429256" y="5357826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5143504" y="300037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47" name="Овал 46"/>
          <p:cNvSpPr/>
          <p:nvPr/>
        </p:nvSpPr>
        <p:spPr>
          <a:xfrm>
            <a:off x="4286248" y="421481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8" name="Овал 47"/>
          <p:cNvSpPr/>
          <p:nvPr/>
        </p:nvSpPr>
        <p:spPr>
          <a:xfrm>
            <a:off x="3143240" y="300037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9" name="Овал 48"/>
          <p:cNvSpPr/>
          <p:nvPr/>
        </p:nvSpPr>
        <p:spPr>
          <a:xfrm>
            <a:off x="2928926" y="550070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0" name="Номер слайда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МАКСИМАЛЬНЫЕ ПОТОКИ НА ГРАФАХ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395666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Содержательная постановка задачи</a:t>
            </a:r>
            <a:r>
              <a:rPr lang="ru-RU" dirty="0" smtClean="0"/>
              <a:t>: требуется определить максимальный однородный поток</a:t>
            </a:r>
            <a:r>
              <a:rPr lang="en-US" dirty="0" smtClean="0"/>
              <a:t> </a:t>
            </a:r>
            <a:r>
              <a:rPr lang="ru-RU" dirty="0" smtClean="0"/>
              <a:t>на графе </a:t>
            </a:r>
            <a:r>
              <a:rPr lang="en-US" dirty="0" smtClean="0"/>
              <a:t>G(X,U)</a:t>
            </a:r>
            <a:r>
              <a:rPr lang="ru-RU" dirty="0" smtClean="0"/>
              <a:t> из вершины </a:t>
            </a:r>
            <a:r>
              <a:rPr lang="en-US" dirty="0" smtClean="0"/>
              <a:t>s </a:t>
            </a:r>
            <a:r>
              <a:rPr lang="ru-RU" dirty="0" smtClean="0"/>
              <a:t>в вершину </a:t>
            </a:r>
            <a:r>
              <a:rPr lang="en-US" dirty="0" smtClean="0"/>
              <a:t>t, </a:t>
            </a:r>
            <a:r>
              <a:rPr lang="ru-RU" dirty="0" smtClean="0"/>
              <a:t>если поток по каждой дуге графа </a:t>
            </a:r>
            <a:r>
              <a:rPr lang="en-US" i="1" dirty="0" smtClean="0"/>
              <a:t>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ru-RU" i="1" dirty="0" smtClean="0"/>
              <a:t> </a:t>
            </a:r>
            <a:r>
              <a:rPr lang="ru-RU" dirty="0" smtClean="0"/>
              <a:t>не может превышать ее пропускной способности </a:t>
            </a:r>
            <a:r>
              <a:rPr lang="en-US" i="1" dirty="0" smtClean="0"/>
              <a:t>r(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Формальная постановка задачи о максимальном потоке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935480"/>
            <a:ext cx="8786874" cy="43891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Обозначения: </a:t>
            </a:r>
            <a:r>
              <a:rPr lang="en-US" i="1" dirty="0" smtClean="0"/>
              <a:t>f(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en-US" dirty="0" smtClean="0"/>
              <a:t> –</a:t>
            </a:r>
            <a:r>
              <a:rPr lang="ru-RU" dirty="0" smtClean="0"/>
              <a:t> поток по дуге            , 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                            r(</a:t>
            </a:r>
            <a:r>
              <a:rPr lang="en-US" i="1" dirty="0" err="1" smtClean="0"/>
              <a:t>i,j</a:t>
            </a:r>
            <a:r>
              <a:rPr lang="en-US" i="1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пропускная способность дуги           ; </a:t>
            </a:r>
          </a:p>
          <a:p>
            <a:pPr>
              <a:buNone/>
            </a:pPr>
            <a:r>
              <a:rPr lang="ru-RU" dirty="0" smtClean="0"/>
              <a:t>                               - вершина – источник;</a:t>
            </a:r>
          </a:p>
          <a:p>
            <a:pPr>
              <a:buNone/>
            </a:pPr>
            <a:r>
              <a:rPr lang="ru-RU" dirty="0" smtClean="0"/>
              <a:t>                               - вершина – сток.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67C47-7F35-436D-90A2-343AAAB4EFC1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429256" y="2000240"/>
          <a:ext cx="994968" cy="346076"/>
        </p:xfrm>
        <a:graphic>
          <a:graphicData uri="http://schemas.openxmlformats.org/presentationml/2006/ole">
            <p:oleObj spid="_x0000_s18434" name="Формула" r:id="rId3" imgW="583920" imgH="20304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786710" y="2500306"/>
          <a:ext cx="994968" cy="346076"/>
        </p:xfrm>
        <a:graphic>
          <a:graphicData uri="http://schemas.openxmlformats.org/presentationml/2006/ole">
            <p:oleObj spid="_x0000_s18435" name="Формула" r:id="rId4" imgW="583920" imgH="2030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785918" y="4071942"/>
          <a:ext cx="5630780" cy="2071702"/>
        </p:xfrm>
        <a:graphic>
          <a:graphicData uri="http://schemas.openxmlformats.org/presentationml/2006/ole">
            <p:oleObj spid="_x0000_s18436" name="Формула" r:id="rId5" imgW="2692080" imgH="99036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428860" y="2928933"/>
          <a:ext cx="357190" cy="494571"/>
        </p:xfrm>
        <a:graphic>
          <a:graphicData uri="http://schemas.openxmlformats.org/presentationml/2006/ole">
            <p:oleObj spid="_x0000_s18437" name="Формула" r:id="rId6" imgW="164880" imgH="228600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441575" y="3357563"/>
          <a:ext cx="330200" cy="495300"/>
        </p:xfrm>
        <a:graphic>
          <a:graphicData uri="http://schemas.openxmlformats.org/presentationml/2006/ole">
            <p:oleObj spid="_x0000_s18438" name="Формула" r:id="rId7" imgW="152280" imgH="228600" progId="Equation.3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428860" y="2928934"/>
          <a:ext cx="357190" cy="494571"/>
        </p:xfrm>
        <a:graphic>
          <a:graphicData uri="http://schemas.openxmlformats.org/presentationml/2006/ole">
            <p:oleObj spid="_x0000_s18439" name="Формула" r:id="rId8" imgW="1648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542</TotalTime>
  <Words>1022</Words>
  <Application>Microsoft Office PowerPoint</Application>
  <PresentationFormat>Экран (4:3)</PresentationFormat>
  <Paragraphs>350</Paragraphs>
  <Slides>18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Поток</vt:lpstr>
      <vt:lpstr>Формула</vt:lpstr>
      <vt:lpstr>Кратчайшие пути и максимальные потоки на графах</vt:lpstr>
      <vt:lpstr>СОДЕРЖАТЕЛЬНАЯ ПОСТАНОВКА ЗАДАЧИ О КРАТЧАЙШЕМ ПУТИ</vt:lpstr>
      <vt:lpstr>ФОРМАЛЬНАЯ ПОСТАНОВКА ЗАДАЧИ О КРАТЧАЙШЕМ ПУТИ</vt:lpstr>
      <vt:lpstr>МЕТОД  ПОТЕНЦИАЛОВ</vt:lpstr>
      <vt:lpstr>ПРИМЕР 1</vt:lpstr>
      <vt:lpstr>ДОСТОИНСТВА И НЕДОСТАТКИ</vt:lpstr>
      <vt:lpstr>РЕШИТЬ САМОСТОЯТЕЛЬНО</vt:lpstr>
      <vt:lpstr>МАКСИМАЛЬНЫЕ ПОТОКИ НА ГРАФАХ</vt:lpstr>
      <vt:lpstr>Формальная постановка задачи о максимальном потоке</vt:lpstr>
      <vt:lpstr>АЛГОРИТМ ПОИСКА МАКСИМАЛЬНОГО ПОТОКА</vt:lpstr>
      <vt:lpstr>АЛГОРИТМ ПОИСКА МАКСИМАЛЬНОГО ПОТОКА (ПРОДОЛЖЕНИЕ)</vt:lpstr>
      <vt:lpstr>ПРИМЕР 2</vt:lpstr>
      <vt:lpstr>САМОСТОЯТЕЛЬНО</vt:lpstr>
      <vt:lpstr>МИНИМАЛЬНЫЕ РАЗРЕЗЫ НА ГРАФАХ</vt:lpstr>
      <vt:lpstr>Обозначения и определения</vt:lpstr>
      <vt:lpstr>Формальная постановка задачи о минимальном разрезе</vt:lpstr>
      <vt:lpstr>ТЕОРЕМА ФОРДА-ФАЛКЕРСОНА</vt:lpstr>
      <vt:lpstr>САМОСТОЯТЕЛЬНО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 на графах</dc:title>
  <dc:creator>Вита</dc:creator>
  <cp:lastModifiedBy>Виталий О. Гроппен</cp:lastModifiedBy>
  <cp:revision>75</cp:revision>
  <dcterms:created xsi:type="dcterms:W3CDTF">2010-02-23T06:21:56Z</dcterms:created>
  <dcterms:modified xsi:type="dcterms:W3CDTF">2010-03-15T06:38:49Z</dcterms:modified>
</cp:coreProperties>
</file>