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0"/>
  </p:notesMasterIdLst>
  <p:sldIdLst>
    <p:sldId id="256" r:id="rId2"/>
    <p:sldId id="257" r:id="rId3"/>
    <p:sldId id="258" r:id="rId4"/>
    <p:sldId id="260" r:id="rId5"/>
    <p:sldId id="259"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4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965BDB-5C01-4139-9513-E8EA78BAB95C}" type="datetimeFigureOut">
              <a:rPr lang="ru-RU" smtClean="0"/>
              <a:t>05.08.2015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7DA7D-E283-4340-B62F-002C919CC89A}" type="slidenum">
              <a:rPr lang="ru-RU" smtClean="0"/>
              <a:t>‹#›</a:t>
            </a:fld>
            <a:endParaRPr lang="ru-RU"/>
          </a:p>
        </p:txBody>
      </p:sp>
    </p:spTree>
    <p:extLst>
      <p:ext uri="{BB962C8B-B14F-4D97-AF65-F5344CB8AC3E}">
        <p14:creationId xmlns:p14="http://schemas.microsoft.com/office/powerpoint/2010/main" val="77891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1F57DA7D-E283-4340-B62F-002C919CC89A}" type="slidenum">
              <a:rPr lang="ru-RU" smtClean="0"/>
              <a:t>1</a:t>
            </a:fld>
            <a:endParaRPr lang="ru-RU"/>
          </a:p>
        </p:txBody>
      </p:sp>
    </p:spTree>
    <p:extLst>
      <p:ext uri="{BB962C8B-B14F-4D97-AF65-F5344CB8AC3E}">
        <p14:creationId xmlns:p14="http://schemas.microsoft.com/office/powerpoint/2010/main" val="329127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DAFDC14-BBF4-497A-BB56-B676D1547F7F}" type="datetime1">
              <a:rPr lang="ru-RU" smtClean="0"/>
              <a:t>05.08.2015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70752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F3F8DB9-8227-493B-A0AD-1CC3989C1ABB}" type="datetime1">
              <a:rPr lang="ru-RU" smtClean="0"/>
              <a:t>05.08.2015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35740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FB419EF-464C-4779-AF31-B89448570BA7}" type="datetime1">
              <a:rPr lang="ru-RU" smtClean="0"/>
              <a:t>05.08.2015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8142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1FDFD84-6B9D-4E0E-9F7F-09BE48D000C8}" type="datetime1">
              <a:rPr lang="ru-RU" smtClean="0"/>
              <a:t>05.08.2015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94381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9D221666-A417-4DBC-9B46-3A22CA5326FD}" type="datetime1">
              <a:rPr lang="ru-RU" smtClean="0"/>
              <a:t>05.08.2015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3322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smtClean="0"/>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417E817-5BB5-4DAE-8F3E-3F2CD7A3287B}" type="datetime1">
              <a:rPr lang="ru-RU" smtClean="0"/>
              <a:t>05.08.2015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419774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8141C52-79A8-43A9-9723-3CE182EFD85B}" type="datetime1">
              <a:rPr lang="ru-RU" smtClean="0"/>
              <a:t>05.08.2015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51594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36594F7-1AF4-46CB-8712-9E91E713E1B5}" type="datetime1">
              <a:rPr lang="ru-RU" smtClean="0"/>
              <a:t>05.08.2015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583454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6B3D54F-20DE-4414-B684-E04866F89C55}" type="datetime1">
              <a:rPr lang="ru-RU" smtClean="0"/>
              <a:t>05.08.2015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02714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FC2D666B-7C13-4D15-9F03-69B21520EDF2}" type="datetime1">
              <a:rPr lang="ru-RU" smtClean="0"/>
              <a:t>05.08.2015</a:t>
            </a:fld>
            <a:endParaRPr lang="ru-RU"/>
          </a:p>
        </p:txBody>
      </p:sp>
      <p:sp>
        <p:nvSpPr>
          <p:cNvPr id="5" name="Footer Placeholder 4"/>
          <p:cNvSpPr>
            <a:spLocks noGrp="1"/>
          </p:cNvSpPr>
          <p:nvPr>
            <p:ph type="ftr" sz="quarter" idx="11"/>
          </p:nvPr>
        </p:nvSpPr>
        <p:spPr/>
        <p:txBody>
          <a:bodyPr/>
          <a:lstStyle/>
          <a:p>
            <a:r>
              <a:rPr lang="en-US" smtClean="0"/>
              <a:t>DMITRY@PROTOPOPOV.RU</a:t>
            </a:r>
            <a:endParaRPr lang="ru-RU"/>
          </a:p>
        </p:txBody>
      </p:sp>
      <p:sp>
        <p:nvSpPr>
          <p:cNvPr id="6" name="Slide Number Placeholder 5"/>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339421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783CE21-E67D-48C9-91E8-9594510E3231}" type="datetime1">
              <a:rPr lang="ru-RU" smtClean="0"/>
              <a:t>05.08.2015</a:t>
            </a:fld>
            <a:endParaRPr lang="ru-RU"/>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333812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6F211F9-15E9-4062-BC36-A6B903B58476}" type="datetime1">
              <a:rPr lang="ru-RU" smtClean="0"/>
              <a:t>05.08.2015</a:t>
            </a:fld>
            <a:endParaRPr lang="ru-RU"/>
          </a:p>
        </p:txBody>
      </p:sp>
      <p:sp>
        <p:nvSpPr>
          <p:cNvPr id="8" name="Footer Placeholder 7"/>
          <p:cNvSpPr>
            <a:spLocks noGrp="1"/>
          </p:cNvSpPr>
          <p:nvPr>
            <p:ph type="ftr" sz="quarter" idx="11"/>
          </p:nvPr>
        </p:nvSpPr>
        <p:spPr/>
        <p:txBody>
          <a:bodyPr/>
          <a:lstStyle/>
          <a:p>
            <a:r>
              <a:rPr lang="en-US" smtClean="0"/>
              <a:t>DMITRY@PROTOPOPOV.RU</a:t>
            </a:r>
            <a:endParaRPr lang="ru-RU"/>
          </a:p>
        </p:txBody>
      </p:sp>
      <p:sp>
        <p:nvSpPr>
          <p:cNvPr id="9" name="Slide Number Placeholder 8"/>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12659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1BAC305-2C37-4251-89E6-3557804A3DDE}" type="datetime1">
              <a:rPr lang="ru-RU" smtClean="0"/>
              <a:t>05.08.2015</a:t>
            </a:fld>
            <a:endParaRPr lang="ru-RU"/>
          </a:p>
        </p:txBody>
      </p:sp>
      <p:sp>
        <p:nvSpPr>
          <p:cNvPr id="4" name="Footer Placeholder 3"/>
          <p:cNvSpPr>
            <a:spLocks noGrp="1"/>
          </p:cNvSpPr>
          <p:nvPr>
            <p:ph type="ftr" sz="quarter" idx="11"/>
          </p:nvPr>
        </p:nvSpPr>
        <p:spPr/>
        <p:txBody>
          <a:bodyPr/>
          <a:lstStyle/>
          <a:p>
            <a:r>
              <a:rPr lang="en-US" smtClean="0"/>
              <a:t>DMITRY@PROTOPOPOV.RU</a:t>
            </a:r>
            <a:endParaRPr lang="ru-RU"/>
          </a:p>
        </p:txBody>
      </p:sp>
      <p:sp>
        <p:nvSpPr>
          <p:cNvPr id="5" name="Slide Number Placeholder 4"/>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166487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7E1E2D-46C2-4196-8C98-10F2744AB894}" type="datetime1">
              <a:rPr lang="ru-RU" smtClean="0"/>
              <a:t>05.08.2015</a:t>
            </a:fld>
            <a:endParaRPr lang="ru-RU"/>
          </a:p>
        </p:txBody>
      </p:sp>
      <p:sp>
        <p:nvSpPr>
          <p:cNvPr id="3" name="Footer Placeholder 2"/>
          <p:cNvSpPr>
            <a:spLocks noGrp="1"/>
          </p:cNvSpPr>
          <p:nvPr>
            <p:ph type="ftr" sz="quarter" idx="11"/>
          </p:nvPr>
        </p:nvSpPr>
        <p:spPr/>
        <p:txBody>
          <a:bodyPr/>
          <a:lstStyle/>
          <a:p>
            <a:r>
              <a:rPr lang="en-US" smtClean="0"/>
              <a:t>DMITRY@PROTOPOPOV.RU</a:t>
            </a:r>
            <a:endParaRPr lang="ru-RU"/>
          </a:p>
        </p:txBody>
      </p:sp>
      <p:sp>
        <p:nvSpPr>
          <p:cNvPr id="4" name="Slide Number Placeholder 3"/>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23391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smtClean="0"/>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880FE139-BDD1-4F1C-92F9-C0B504D155D5}" type="datetime1">
              <a:rPr lang="ru-RU" smtClean="0"/>
              <a:t>05.08.2015</a:t>
            </a:fld>
            <a:endParaRPr lang="ru-RU"/>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Tree>
    <p:extLst>
      <p:ext uri="{BB962C8B-B14F-4D97-AF65-F5344CB8AC3E}">
        <p14:creationId xmlns:p14="http://schemas.microsoft.com/office/powerpoint/2010/main" val="216473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6" name="Footer Placeholder 5"/>
          <p:cNvSpPr>
            <a:spLocks noGrp="1"/>
          </p:cNvSpPr>
          <p:nvPr>
            <p:ph type="ftr" sz="quarter" idx="11"/>
          </p:nvPr>
        </p:nvSpPr>
        <p:spPr/>
        <p:txBody>
          <a:bodyPr/>
          <a:lstStyle/>
          <a:p>
            <a:r>
              <a:rPr lang="en-US" smtClean="0"/>
              <a:t>DMITRY@PROTOPOPOV.RU</a:t>
            </a:r>
            <a:endParaRPr lang="ru-RU"/>
          </a:p>
        </p:txBody>
      </p:sp>
      <p:sp>
        <p:nvSpPr>
          <p:cNvPr id="7" name="Slide Number Placeholder 6"/>
          <p:cNvSpPr>
            <a:spLocks noGrp="1"/>
          </p:cNvSpPr>
          <p:nvPr>
            <p:ph type="sldNum" sz="quarter" idx="12"/>
          </p:nvPr>
        </p:nvSpPr>
        <p:spPr/>
        <p:txBody>
          <a:bodyPr/>
          <a:lstStyle/>
          <a:p>
            <a:fld id="{C0AF4200-06F9-4C00-BF67-F73768F696CA}" type="slidenum">
              <a:rPr lang="ru-RU" smtClean="0"/>
              <a:t>‹#›</a:t>
            </a:fld>
            <a:endParaRPr lang="ru-RU"/>
          </a:p>
        </p:txBody>
      </p:sp>
      <p:sp>
        <p:nvSpPr>
          <p:cNvPr id="5" name="Date Placeholder 4"/>
          <p:cNvSpPr>
            <a:spLocks noGrp="1"/>
          </p:cNvSpPr>
          <p:nvPr>
            <p:ph type="dt" sz="half" idx="10"/>
          </p:nvPr>
        </p:nvSpPr>
        <p:spPr/>
        <p:txBody>
          <a:bodyPr/>
          <a:lstStyle/>
          <a:p>
            <a:fld id="{5786CDF8-6869-4872-AF43-E4994A221A58}" type="datetime1">
              <a:rPr lang="ru-RU" smtClean="0"/>
              <a:t>05.08.2015</a:t>
            </a:fld>
            <a:endParaRPr lang="ru-RU"/>
          </a:p>
        </p:txBody>
      </p:sp>
    </p:spTree>
    <p:extLst>
      <p:ext uri="{BB962C8B-B14F-4D97-AF65-F5344CB8AC3E}">
        <p14:creationId xmlns:p14="http://schemas.microsoft.com/office/powerpoint/2010/main" val="146049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89CE3D6-8E5E-46A1-B98D-170B2857F33F}" type="datetime1">
              <a:rPr lang="ru-RU" smtClean="0"/>
              <a:t>05.08.2015</a:t>
            </a:fld>
            <a:endParaRPr lang="ru-R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DMITRY@PROTOPOPOV.RU</a:t>
            </a:r>
            <a:endParaRPr lang="ru-R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AF4200-06F9-4C00-BF67-F73768F696CA}" type="slidenum">
              <a:rPr lang="ru-RU" smtClean="0"/>
              <a:t>‹#›</a:t>
            </a:fld>
            <a:endParaRPr lang="ru-RU"/>
          </a:p>
        </p:txBody>
      </p:sp>
    </p:spTree>
    <p:extLst>
      <p:ext uri="{BB962C8B-B14F-4D97-AF65-F5344CB8AC3E}">
        <p14:creationId xmlns:p14="http://schemas.microsoft.com/office/powerpoint/2010/main" val="22039035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boss@rbadesign.us" TargetMode="External"/><Relationship Id="rId2" Type="http://schemas.openxmlformats.org/officeDocument/2006/relationships/hyperlink" Target="mailto:dmitry@protopopov.r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smtClean="0"/>
              <a:t>Optical Box</a:t>
            </a:r>
            <a:br>
              <a:rPr lang="en-US" dirty="0" smtClean="0"/>
            </a:br>
            <a:r>
              <a:rPr lang="en-US" dirty="0" smtClean="0"/>
              <a:t>for Optical Computing</a:t>
            </a:r>
            <a:endParaRPr lang="ru-RU" dirty="0"/>
          </a:p>
        </p:txBody>
      </p:sp>
      <p:sp>
        <p:nvSpPr>
          <p:cNvPr id="3" name="Подзаголовок 2"/>
          <p:cNvSpPr>
            <a:spLocks noGrp="1"/>
          </p:cNvSpPr>
          <p:nvPr>
            <p:ph type="subTitle" idx="1"/>
          </p:nvPr>
        </p:nvSpPr>
        <p:spPr/>
        <p:txBody>
          <a:bodyPr>
            <a:normAutofit fontScale="77500" lnSpcReduction="20000"/>
          </a:bodyPr>
          <a:lstStyle/>
          <a:p>
            <a:pPr algn="just"/>
            <a:r>
              <a:rPr lang="en-US" dirty="0" smtClean="0"/>
              <a:t>Optical Box operated under control of embedded computer for Optical Computing like Fourier Transform by a Lens or 2D Fourier Transform. Calculation price (or energy power per single math operation) of Optical Box is 5-10% or less of Discrete Processor calculation price. Optical Computing is not a universal panacea of Computing Industry. It has many limitations, need special knowledge, and need additional research in math, optics and algorithms.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a:t>
            </a:fld>
            <a:endParaRPr lang="ru-RU"/>
          </a:p>
        </p:txBody>
      </p:sp>
    </p:spTree>
    <p:extLst>
      <p:ext uri="{BB962C8B-B14F-4D97-AF65-F5344CB8AC3E}">
        <p14:creationId xmlns:p14="http://schemas.microsoft.com/office/powerpoint/2010/main" val="45235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Who </a:t>
            </a:r>
            <a:r>
              <a:rPr lang="en-US" dirty="0" smtClean="0"/>
              <a:t>will use </a:t>
            </a:r>
            <a:r>
              <a:rPr lang="en-US" dirty="0" smtClean="0"/>
              <a:t/>
            </a:r>
            <a:br>
              <a:rPr lang="en-US" dirty="0" smtClean="0"/>
            </a:br>
            <a:r>
              <a:rPr lang="en-US" dirty="0" smtClean="0"/>
              <a:t>Optical </a:t>
            </a:r>
            <a:r>
              <a:rPr lang="en-US" dirty="0"/>
              <a:t>Computing?</a:t>
            </a:r>
            <a:endParaRPr lang="ru-RU" dirty="0"/>
          </a:p>
        </p:txBody>
      </p:sp>
      <p:sp>
        <p:nvSpPr>
          <p:cNvPr id="3" name="Объект 2"/>
          <p:cNvSpPr>
            <a:spLocks noGrp="1"/>
          </p:cNvSpPr>
          <p:nvPr>
            <p:ph idx="1"/>
          </p:nvPr>
        </p:nvSpPr>
        <p:spPr/>
        <p:txBody>
          <a:bodyPr/>
          <a:lstStyle/>
          <a:p>
            <a:r>
              <a:rPr lang="en-US" dirty="0" smtClean="0"/>
              <a:t>Banks </a:t>
            </a:r>
            <a:r>
              <a:rPr lang="en-US" dirty="0"/>
              <a:t>and Brokerages to predict stock trends.</a:t>
            </a:r>
          </a:p>
          <a:p>
            <a:r>
              <a:rPr lang="en-US" dirty="0" smtClean="0"/>
              <a:t>Medical </a:t>
            </a:r>
            <a:r>
              <a:rPr lang="en-US" dirty="0"/>
              <a:t>Laboratory to analyze microscope images.</a:t>
            </a:r>
          </a:p>
          <a:p>
            <a:r>
              <a:rPr lang="en-US" dirty="0" smtClean="0"/>
              <a:t>3D </a:t>
            </a:r>
            <a:r>
              <a:rPr lang="en-US" dirty="0"/>
              <a:t>and 2D Designers to render images of scene.</a:t>
            </a:r>
          </a:p>
          <a:p>
            <a:r>
              <a:rPr lang="en-US" dirty="0" smtClean="0"/>
              <a:t>Sound </a:t>
            </a:r>
            <a:r>
              <a:rPr lang="en-US" dirty="0"/>
              <a:t>Recorders to remove noise or detect voice</a:t>
            </a:r>
            <a:r>
              <a:rPr lang="en-US" dirty="0" smtClean="0"/>
              <a:t>.</a:t>
            </a:r>
          </a:p>
          <a:p>
            <a:r>
              <a:rPr lang="en-US" dirty="0" smtClean="0"/>
              <a:t>Robot Designers for computer vision or AI.</a:t>
            </a:r>
            <a:endParaRPr lang="en-US" dirty="0"/>
          </a:p>
          <a:p>
            <a:r>
              <a:rPr lang="en-US" dirty="0" smtClean="0"/>
              <a:t>And </a:t>
            </a:r>
            <a:r>
              <a:rPr lang="en-US" dirty="0"/>
              <a:t>more, more and more</a:t>
            </a:r>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10</a:t>
            </a:fld>
            <a:endParaRPr lang="ru-RU"/>
          </a:p>
        </p:txBody>
      </p:sp>
    </p:spTree>
    <p:extLst>
      <p:ext uri="{BB962C8B-B14F-4D97-AF65-F5344CB8AC3E}">
        <p14:creationId xmlns:p14="http://schemas.microsoft.com/office/powerpoint/2010/main" val="143774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Hard &amp; Soft</a:t>
            </a:r>
            <a:endParaRPr lang="ru-RU" dirty="0"/>
          </a:p>
        </p:txBody>
      </p:sp>
      <p:sp>
        <p:nvSpPr>
          <p:cNvPr id="3" name="Объект 2"/>
          <p:cNvSpPr>
            <a:spLocks noGrp="1"/>
          </p:cNvSpPr>
          <p:nvPr>
            <p:ph idx="1"/>
          </p:nvPr>
        </p:nvSpPr>
        <p:spPr/>
        <p:txBody>
          <a:bodyPr/>
          <a:lstStyle/>
          <a:p>
            <a:r>
              <a:rPr lang="en-US" dirty="0"/>
              <a:t>I intend to manufactory Optical Box for Optical Computing as 19’’ rack-mount case with an embedded control system and network interfaces. This manufacturing schema allow using Optical Box for Optical Computing as a Personal Device or as a Mainframe Part.</a:t>
            </a:r>
          </a:p>
          <a:p>
            <a:r>
              <a:rPr lang="en-US" dirty="0"/>
              <a:t>The Optical Box for Optical Computing will operate with other application and tools using web-based API (Application Program Interface) like REST, SOAP or similar. Plugins and Add-ons will be developed for the most popular applications like Adobe Photoshop, </a:t>
            </a:r>
            <a:r>
              <a:rPr lang="en-US" dirty="0" err="1"/>
              <a:t>Solidworks</a:t>
            </a:r>
            <a:r>
              <a:rPr lang="en-US" dirty="0"/>
              <a:t>, 3D Max, </a:t>
            </a:r>
            <a:r>
              <a:rPr lang="en-US" dirty="0" err="1"/>
              <a:t>Ninjatrader</a:t>
            </a:r>
            <a:r>
              <a:rPr lang="en-US" dirty="0"/>
              <a:t>, etc. </a:t>
            </a:r>
          </a:p>
          <a:p>
            <a:pPr marL="0" indent="0">
              <a:buNone/>
            </a:pP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11</a:t>
            </a:fld>
            <a:endParaRPr lang="ru-RU"/>
          </a:p>
        </p:txBody>
      </p:sp>
      <p:pic>
        <p:nvPicPr>
          <p:cNvPr id="6" name="Рисунок 5"/>
          <p:cNvPicPr>
            <a:picLocks noChangeAspect="1"/>
          </p:cNvPicPr>
          <p:nvPr/>
        </p:nvPicPr>
        <p:blipFill>
          <a:blip r:embed="rId2"/>
          <a:stretch>
            <a:fillRect/>
          </a:stretch>
        </p:blipFill>
        <p:spPr>
          <a:xfrm>
            <a:off x="6976128" y="4968373"/>
            <a:ext cx="1426588" cy="1072989"/>
          </a:xfrm>
          <a:prstGeom prst="rect">
            <a:avLst/>
          </a:prstGeom>
        </p:spPr>
      </p:pic>
      <p:pic>
        <p:nvPicPr>
          <p:cNvPr id="7" name="Рисунок 6"/>
          <p:cNvPicPr>
            <a:picLocks noChangeAspect="1"/>
          </p:cNvPicPr>
          <p:nvPr/>
        </p:nvPicPr>
        <p:blipFill>
          <a:blip r:embed="rId3"/>
          <a:stretch>
            <a:fillRect/>
          </a:stretch>
        </p:blipFill>
        <p:spPr>
          <a:xfrm>
            <a:off x="8718871" y="4561414"/>
            <a:ext cx="1670449" cy="1664352"/>
          </a:xfrm>
          <a:prstGeom prst="rect">
            <a:avLst/>
          </a:prstGeom>
        </p:spPr>
      </p:pic>
    </p:spTree>
    <p:extLst>
      <p:ext uri="{BB962C8B-B14F-4D97-AF65-F5344CB8AC3E}">
        <p14:creationId xmlns:p14="http://schemas.microsoft.com/office/powerpoint/2010/main" val="3893928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Roadmap</a:t>
            </a:r>
            <a:endParaRPr lang="ru-RU" dirty="0"/>
          </a:p>
        </p:txBody>
      </p:sp>
      <p:sp>
        <p:nvSpPr>
          <p:cNvPr id="3" name="Объект 2"/>
          <p:cNvSpPr>
            <a:spLocks noGrp="1"/>
          </p:cNvSpPr>
          <p:nvPr>
            <p:ph idx="1"/>
          </p:nvPr>
        </p:nvSpPr>
        <p:spPr/>
        <p:txBody>
          <a:bodyPr/>
          <a:lstStyle/>
          <a:p>
            <a:r>
              <a:rPr lang="en-US" dirty="0"/>
              <a:t>A roadmap for </a:t>
            </a:r>
            <a:r>
              <a:rPr lang="en-US" dirty="0" smtClean="0"/>
              <a:t>project </a:t>
            </a:r>
            <a:r>
              <a:rPr lang="en-US" dirty="0"/>
              <a:t>required 1 year </a:t>
            </a:r>
            <a:r>
              <a:rPr lang="en-US" dirty="0" smtClean="0"/>
              <a:t>to start and include</a:t>
            </a:r>
          </a:p>
          <a:p>
            <a:pPr lvl="1"/>
            <a:r>
              <a:rPr lang="en-US" dirty="0" smtClean="0"/>
              <a:t>R&amp;D</a:t>
            </a:r>
            <a:r>
              <a:rPr lang="en-US" dirty="0"/>
              <a:t>, </a:t>
            </a:r>
            <a:endParaRPr lang="en-US" dirty="0" smtClean="0"/>
          </a:p>
          <a:p>
            <a:pPr lvl="1"/>
            <a:r>
              <a:rPr lang="en-US" dirty="0" smtClean="0"/>
              <a:t>Market </a:t>
            </a:r>
            <a:r>
              <a:rPr lang="en-US" dirty="0"/>
              <a:t>Analysis, </a:t>
            </a:r>
            <a:endParaRPr lang="en-US" dirty="0" smtClean="0"/>
          </a:p>
          <a:p>
            <a:pPr lvl="1"/>
            <a:r>
              <a:rPr lang="en-US" dirty="0" smtClean="0"/>
              <a:t>Negotiations</a:t>
            </a:r>
            <a:r>
              <a:rPr lang="en-US" dirty="0"/>
              <a:t>, </a:t>
            </a:r>
            <a:endParaRPr lang="en-US" dirty="0" smtClean="0"/>
          </a:p>
          <a:p>
            <a:pPr lvl="1"/>
            <a:r>
              <a:rPr lang="en-US" dirty="0" smtClean="0"/>
              <a:t>Agreements,</a:t>
            </a:r>
          </a:p>
          <a:p>
            <a:pPr lvl="1"/>
            <a:r>
              <a:rPr lang="en-US" dirty="0" smtClean="0"/>
              <a:t>Patents </a:t>
            </a:r>
            <a:r>
              <a:rPr lang="en-US" dirty="0"/>
              <a:t>and Legal.</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12</a:t>
            </a:fld>
            <a:endParaRPr lang="ru-RU"/>
          </a:p>
        </p:txBody>
      </p:sp>
    </p:spTree>
    <p:extLst>
      <p:ext uri="{BB962C8B-B14F-4D97-AF65-F5344CB8AC3E}">
        <p14:creationId xmlns:p14="http://schemas.microsoft.com/office/powerpoint/2010/main" val="98997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R&amp;D main steps</a:t>
            </a:r>
            <a:endParaRPr lang="ru-RU" dirty="0"/>
          </a:p>
        </p:txBody>
      </p:sp>
      <p:sp>
        <p:nvSpPr>
          <p:cNvPr id="3" name="Объект 2"/>
          <p:cNvSpPr>
            <a:spLocks noGrp="1"/>
          </p:cNvSpPr>
          <p:nvPr>
            <p:ph idx="1"/>
          </p:nvPr>
        </p:nvSpPr>
        <p:spPr/>
        <p:txBody>
          <a:bodyPr/>
          <a:lstStyle/>
          <a:p>
            <a:r>
              <a:rPr lang="en-US" dirty="0"/>
              <a:t>R&amp;D include Optical Box design and Optical Box Emulator development. </a:t>
            </a:r>
            <a:endParaRPr lang="en-US" dirty="0" smtClean="0"/>
          </a:p>
          <a:p>
            <a:r>
              <a:rPr lang="en-US" dirty="0" smtClean="0"/>
              <a:t>Optical </a:t>
            </a:r>
            <a:r>
              <a:rPr lang="en-US" dirty="0"/>
              <a:t>Box Emulator will allow test and demonstrate functionality to customers and investors without full Optical Box manufacturing process. </a:t>
            </a:r>
            <a:endParaRPr lang="en-US" dirty="0" smtClean="0"/>
          </a:p>
          <a:p>
            <a:r>
              <a:rPr lang="en-US" dirty="0" smtClean="0"/>
              <a:t>Optical </a:t>
            </a:r>
            <a:r>
              <a:rPr lang="en-US" dirty="0"/>
              <a:t>Box design required Component Supplier Analysis to be first.</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13</a:t>
            </a:fld>
            <a:endParaRPr lang="ru-RU"/>
          </a:p>
        </p:txBody>
      </p:sp>
    </p:spTree>
    <p:extLst>
      <p:ext uri="{BB962C8B-B14F-4D97-AF65-F5344CB8AC3E}">
        <p14:creationId xmlns:p14="http://schemas.microsoft.com/office/powerpoint/2010/main" val="4089891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Fourier Transform Usage Samples</a:t>
            </a:r>
            <a:endParaRPr lang="ru-RU" dirty="0"/>
          </a:p>
        </p:txBody>
      </p:sp>
      <p:sp>
        <p:nvSpPr>
          <p:cNvPr id="3" name="Объект 2"/>
          <p:cNvSpPr>
            <a:spLocks noGrp="1"/>
          </p:cNvSpPr>
          <p:nvPr>
            <p:ph idx="1"/>
          </p:nvPr>
        </p:nvSpPr>
        <p:spPr/>
        <p:txBody>
          <a:bodyPr/>
          <a:lstStyle/>
          <a:p>
            <a:r>
              <a:rPr lang="en-US" dirty="0"/>
              <a:t>To show how Optical Computing with 2D Fourier Transform can be used I develop some examples of image processing tools with 2D Discrete Fast Fourier Transform which is closed analogy of 2D Infinity Fourier Transform by </a:t>
            </a:r>
            <a:r>
              <a:rPr lang="en-US" dirty="0" smtClean="0"/>
              <a:t>Lens</a:t>
            </a:r>
          </a:p>
          <a:p>
            <a:pPr lvl="1"/>
            <a:r>
              <a:rPr lang="en-US" dirty="0" smtClean="0"/>
              <a:t>Image </a:t>
            </a:r>
            <a:r>
              <a:rPr lang="en-US" dirty="0"/>
              <a:t>Resize, </a:t>
            </a:r>
            <a:endParaRPr lang="en-US" dirty="0" smtClean="0"/>
          </a:p>
          <a:p>
            <a:pPr lvl="1"/>
            <a:r>
              <a:rPr lang="en-US" dirty="0" smtClean="0"/>
              <a:t>Image </a:t>
            </a:r>
            <a:r>
              <a:rPr lang="en-US" dirty="0"/>
              <a:t>Blur, </a:t>
            </a:r>
            <a:endParaRPr lang="en-US" dirty="0" smtClean="0"/>
          </a:p>
          <a:p>
            <a:pPr lvl="1"/>
            <a:r>
              <a:rPr lang="en-US" dirty="0" smtClean="0"/>
              <a:t>Piece of Image Position Detection.</a:t>
            </a:r>
            <a:endParaRPr lang="ru-RU" dirty="0" smtClean="0"/>
          </a:p>
          <a:p>
            <a:r>
              <a:rPr lang="en-US" dirty="0" smtClean="0"/>
              <a:t>Software Packages and Tools </a:t>
            </a:r>
            <a:r>
              <a:rPr lang="en-US" dirty="0" smtClean="0"/>
              <a:t>was used </a:t>
            </a:r>
            <a:r>
              <a:rPr lang="en-US" dirty="0" smtClean="0"/>
              <a:t>for samples development</a:t>
            </a:r>
          </a:p>
          <a:p>
            <a:pPr lvl="1"/>
            <a:r>
              <a:rPr lang="en-US" dirty="0" smtClean="0"/>
              <a:t>Microsoft Visual Studio 2013 C#</a:t>
            </a:r>
          </a:p>
          <a:p>
            <a:pPr lvl="1"/>
            <a:r>
              <a:rPr lang="en-US" dirty="0" err="1" smtClean="0"/>
              <a:t>EmguCV</a:t>
            </a:r>
            <a:r>
              <a:rPr lang="en-US" dirty="0" smtClean="0"/>
              <a:t>/</a:t>
            </a:r>
            <a:r>
              <a:rPr lang="en-US" dirty="0" err="1" smtClean="0"/>
              <a:t>OpenCV</a:t>
            </a:r>
            <a:r>
              <a:rPr lang="en-US" dirty="0" smtClean="0"/>
              <a:t> – C++ computer vision library (bitmap data management part)</a:t>
            </a:r>
          </a:p>
          <a:p>
            <a:pPr lvl="1"/>
            <a:r>
              <a:rPr lang="en-US" dirty="0" err="1" smtClean="0"/>
              <a:t>FFTWSharp</a:t>
            </a:r>
            <a:r>
              <a:rPr lang="en-US" dirty="0" smtClean="0"/>
              <a:t>/FFTW – C++ Discrete </a:t>
            </a:r>
            <a:r>
              <a:rPr lang="en-US" dirty="0"/>
              <a:t>F</a:t>
            </a:r>
            <a:r>
              <a:rPr lang="en-US" dirty="0" smtClean="0"/>
              <a:t>ast Fourier Transform implementation</a:t>
            </a:r>
          </a:p>
          <a:p>
            <a:pPr lvl="1"/>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14</a:t>
            </a:fld>
            <a:endParaRPr lang="ru-RU"/>
          </a:p>
        </p:txBody>
      </p:sp>
    </p:spTree>
    <p:extLst>
      <p:ext uri="{BB962C8B-B14F-4D97-AF65-F5344CB8AC3E}">
        <p14:creationId xmlns:p14="http://schemas.microsoft.com/office/powerpoint/2010/main" val="542937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a:t>
            </a:r>
            <a:r>
              <a:rPr lang="en-US" dirty="0" smtClean="0"/>
              <a:t>Resize</a:t>
            </a:r>
            <a:br>
              <a:rPr lang="en-US" dirty="0" smtClean="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869" y="2160588"/>
            <a:ext cx="6210299"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15</a:t>
            </a:fld>
            <a:endParaRPr lang="ru-RU"/>
          </a:p>
        </p:txBody>
      </p:sp>
    </p:spTree>
    <p:extLst>
      <p:ext uri="{BB962C8B-B14F-4D97-AF65-F5344CB8AC3E}">
        <p14:creationId xmlns:p14="http://schemas.microsoft.com/office/powerpoint/2010/main" val="4084173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Image Blur</a:t>
            </a:r>
            <a:br>
              <a:rPr lang="en-US" dirty="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0869" y="2160588"/>
            <a:ext cx="6210299"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16</a:t>
            </a:fld>
            <a:endParaRPr lang="ru-RU"/>
          </a:p>
        </p:txBody>
      </p:sp>
    </p:spTree>
    <p:extLst>
      <p:ext uri="{BB962C8B-B14F-4D97-AF65-F5344CB8AC3E}">
        <p14:creationId xmlns:p14="http://schemas.microsoft.com/office/powerpoint/2010/main" val="1978348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Piece of Image Position Detection</a:t>
            </a:r>
            <a:br>
              <a:rPr lang="en-US" dirty="0"/>
            </a:br>
            <a:r>
              <a:rPr lang="en-US" dirty="0"/>
              <a:t>Fourier Transform Usage Sample</a:t>
            </a:r>
            <a:endParaRPr lang="ru-RU" dirty="0"/>
          </a:p>
        </p:txBody>
      </p:sp>
      <p:pic>
        <p:nvPicPr>
          <p:cNvPr id="4" name="Объект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55466" y="2160588"/>
            <a:ext cx="6441105" cy="3881437"/>
          </a:xfrm>
        </p:spPr>
      </p:pic>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17</a:t>
            </a:fld>
            <a:endParaRPr lang="ru-RU"/>
          </a:p>
        </p:txBody>
      </p:sp>
    </p:spTree>
    <p:extLst>
      <p:ext uri="{BB962C8B-B14F-4D97-AF65-F5344CB8AC3E}">
        <p14:creationId xmlns:p14="http://schemas.microsoft.com/office/powerpoint/2010/main" val="327244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Thank You</a:t>
            </a:r>
            <a:endParaRPr lang="ru-RU" dirty="0"/>
          </a:p>
        </p:txBody>
      </p:sp>
      <p:sp>
        <p:nvSpPr>
          <p:cNvPr id="3" name="Объект 2"/>
          <p:cNvSpPr>
            <a:spLocks noGrp="1"/>
          </p:cNvSpPr>
          <p:nvPr>
            <p:ph idx="1"/>
          </p:nvPr>
        </p:nvSpPr>
        <p:spPr/>
        <p:txBody>
          <a:bodyPr/>
          <a:lstStyle/>
          <a:p>
            <a:r>
              <a:rPr lang="en-US" dirty="0" smtClean="0"/>
              <a:t>Contacts</a:t>
            </a:r>
          </a:p>
          <a:p>
            <a:pPr lvl="1"/>
            <a:r>
              <a:rPr lang="en-US" dirty="0"/>
              <a:t>Dmitry Protopopov, Moscow, Russia</a:t>
            </a:r>
            <a:br>
              <a:rPr lang="en-US" dirty="0"/>
            </a:br>
            <a:r>
              <a:rPr lang="en-US" dirty="0"/>
              <a:t> </a:t>
            </a:r>
            <a:r>
              <a:rPr lang="en-US" dirty="0">
                <a:hlinkClick r:id="rId2"/>
              </a:rPr>
              <a:t>dmitry@protopopov.ru</a:t>
            </a:r>
            <a:r>
              <a:rPr lang="en-US" dirty="0"/>
              <a:t> </a:t>
            </a:r>
            <a:br>
              <a:rPr lang="en-US" dirty="0"/>
            </a:br>
            <a:r>
              <a:rPr lang="en-US" dirty="0"/>
              <a:t>+7 916 </a:t>
            </a:r>
            <a:r>
              <a:rPr lang="en-US" dirty="0" smtClean="0"/>
              <a:t>6969591</a:t>
            </a:r>
          </a:p>
          <a:p>
            <a:pPr lvl="1"/>
            <a:r>
              <a:rPr lang="en-US" dirty="0"/>
              <a:t>Taras Kovtun, Boca Raton, FL, USA</a:t>
            </a:r>
            <a:br>
              <a:rPr lang="en-US" dirty="0"/>
            </a:br>
            <a:r>
              <a:rPr lang="en-US" dirty="0">
                <a:hlinkClick r:id="rId3"/>
              </a:rPr>
              <a:t>boss@rbadesign.us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18</a:t>
            </a:fld>
            <a:endParaRPr lang="ru-RU"/>
          </a:p>
        </p:txBody>
      </p:sp>
    </p:spTree>
    <p:extLst>
      <p:ext uri="{BB962C8B-B14F-4D97-AF65-F5344CB8AC3E}">
        <p14:creationId xmlns:p14="http://schemas.microsoft.com/office/powerpoint/2010/main" val="218066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History</a:t>
            </a:r>
            <a:endParaRPr lang="ru-RU" dirty="0"/>
          </a:p>
        </p:txBody>
      </p:sp>
      <p:sp>
        <p:nvSpPr>
          <p:cNvPr id="3" name="Объект 2"/>
          <p:cNvSpPr>
            <a:spLocks noGrp="1"/>
          </p:cNvSpPr>
          <p:nvPr>
            <p:ph idx="1"/>
          </p:nvPr>
        </p:nvSpPr>
        <p:spPr/>
        <p:txBody>
          <a:bodyPr>
            <a:normAutofit/>
          </a:bodyPr>
          <a:lstStyle/>
          <a:p>
            <a:pPr algn="just"/>
            <a:r>
              <a:rPr lang="en-US" dirty="0" smtClean="0"/>
              <a:t>Optical Computing is not a modern idea or technology. Optical Computing idea was popular in 1980-1990. There are many publications and research exists, but until now, no one device sold for public.</a:t>
            </a:r>
          </a:p>
          <a:p>
            <a:pPr algn="just"/>
            <a:r>
              <a:rPr lang="en-US" dirty="0" smtClean="0"/>
              <a:t>Major technics used for Optical Computing is Fourier Transform by a Lens or 2D Fourier Transform. </a:t>
            </a:r>
          </a:p>
          <a:p>
            <a:pPr algn="just"/>
            <a:r>
              <a:rPr lang="en-US" dirty="0" smtClean="0"/>
              <a:t>During previous century electronic components was expensive, other components was unique and do not provide required quality to make product for everyone. Therefore, </a:t>
            </a:r>
            <a:r>
              <a:rPr lang="en-US" dirty="0" smtClean="0"/>
              <a:t>computing technology </a:t>
            </a:r>
            <a:r>
              <a:rPr lang="en-US" dirty="0" smtClean="0"/>
              <a:t>has been concentrated to manufactory Discrete Processors based on logic of switchers and transistors.</a:t>
            </a:r>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2</a:t>
            </a:fld>
            <a:endParaRPr lang="ru-RU"/>
          </a:p>
        </p:txBody>
      </p:sp>
    </p:spTree>
    <p:extLst>
      <p:ext uri="{BB962C8B-B14F-4D97-AF65-F5344CB8AC3E}">
        <p14:creationId xmlns:p14="http://schemas.microsoft.com/office/powerpoint/2010/main" val="2438419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a:t>
            </a:r>
            <a:r>
              <a:rPr lang="en-US" dirty="0" smtClean="0"/>
              <a:t>onsumer chip market analysis results</a:t>
            </a:r>
            <a:endParaRPr lang="ru-RU" dirty="0"/>
          </a:p>
        </p:txBody>
      </p:sp>
      <p:sp>
        <p:nvSpPr>
          <p:cNvPr id="3" name="Объект 2"/>
          <p:cNvSpPr>
            <a:spLocks noGrp="1"/>
          </p:cNvSpPr>
          <p:nvPr>
            <p:ph idx="1"/>
          </p:nvPr>
        </p:nvSpPr>
        <p:spPr/>
        <p:txBody>
          <a:bodyPr>
            <a:normAutofit fontScale="85000" lnSpcReduction="10000"/>
          </a:bodyPr>
          <a:lstStyle/>
          <a:p>
            <a:pPr marL="0" indent="0">
              <a:buNone/>
            </a:pPr>
            <a:r>
              <a:rPr lang="en-US" dirty="0" smtClean="0"/>
              <a:t>My own </a:t>
            </a:r>
            <a:r>
              <a:rPr lang="en-US" dirty="0" smtClean="0"/>
              <a:t>research and analysis of price and characteristics of electronic components presented on consumer chip market (beginning of 2015), show that Optical Box for Optical Computing operated under control of embedded computer can be manufactured with follow properties:</a:t>
            </a:r>
          </a:p>
          <a:p>
            <a:r>
              <a:rPr lang="en-US" dirty="0"/>
              <a:t>Dimension of single Optical Box for Optical Computing do not exceed the dimension of modern Discrete Processor with cooling radiators.</a:t>
            </a:r>
          </a:p>
          <a:p>
            <a:r>
              <a:rPr lang="en-US" dirty="0" smtClean="0"/>
              <a:t>Computing </a:t>
            </a:r>
            <a:r>
              <a:rPr lang="en-US" dirty="0"/>
              <a:t>effectivity of Optical Box for Optical Computing (for special calculations) are compatible to computing effectivity of modern Discrete Processor of same </a:t>
            </a:r>
            <a:r>
              <a:rPr lang="en-US" dirty="0"/>
              <a:t>size (with cooling radiators).</a:t>
            </a:r>
            <a:endParaRPr lang="en-US" dirty="0"/>
          </a:p>
          <a:p>
            <a:r>
              <a:rPr lang="en-US" dirty="0" smtClean="0"/>
              <a:t>Manufacturing </a:t>
            </a:r>
            <a:r>
              <a:rPr lang="en-US" dirty="0"/>
              <a:t>price of Optical Box for Optical Computing is chipper than manufacturing price of modern Discrete Processor and do not required so expensive equipment and buildings.</a:t>
            </a:r>
          </a:p>
          <a:p>
            <a:r>
              <a:rPr lang="en-US" b="1" dirty="0" smtClean="0"/>
              <a:t>Calculation </a:t>
            </a:r>
            <a:r>
              <a:rPr lang="en-US" b="1" dirty="0"/>
              <a:t>price (or energy power per single math operation) of Optical Box is 5-10% or less of Discrete Processor calculation price.</a:t>
            </a:r>
            <a:r>
              <a:rPr lang="en-US" dirty="0"/>
              <a:t> </a:t>
            </a:r>
            <a:endParaRPr lang="en-US" dirty="0" smtClean="0"/>
          </a:p>
          <a:p>
            <a:pPr lvl="1"/>
            <a:r>
              <a:rPr lang="en-US" dirty="0" smtClean="0"/>
              <a:t>Therefore</a:t>
            </a:r>
            <a:r>
              <a:rPr lang="en-US" dirty="0"/>
              <a:t>, Optical Box do not required additional cooling system like modern Discrete Processor</a:t>
            </a:r>
            <a:r>
              <a:rPr lang="en-US" dirty="0" smtClean="0"/>
              <a:t>.	</a:t>
            </a:r>
            <a:endParaRPr lang="ru-RU" dirty="0"/>
          </a:p>
        </p:txBody>
      </p:sp>
      <p:sp>
        <p:nvSpPr>
          <p:cNvPr id="4" name="Нижний колонтитул 3"/>
          <p:cNvSpPr>
            <a:spLocks noGrp="1"/>
          </p:cNvSpPr>
          <p:nvPr>
            <p:ph type="ftr" sz="quarter" idx="11"/>
          </p:nvPr>
        </p:nvSpPr>
        <p:spPr/>
        <p:txBody>
          <a:bodyPr/>
          <a:lstStyle/>
          <a:p>
            <a:r>
              <a:rPr lang="en-US" dirty="0" smtClean="0"/>
              <a:t>DMITRY@PROTOPOPOV.RU</a:t>
            </a:r>
            <a:endParaRPr lang="ru-RU" dirty="0"/>
          </a:p>
        </p:txBody>
      </p:sp>
      <p:sp>
        <p:nvSpPr>
          <p:cNvPr id="5" name="Номер слайда 4"/>
          <p:cNvSpPr>
            <a:spLocks noGrp="1"/>
          </p:cNvSpPr>
          <p:nvPr>
            <p:ph type="sldNum" sz="quarter" idx="12"/>
          </p:nvPr>
        </p:nvSpPr>
        <p:spPr/>
        <p:txBody>
          <a:bodyPr/>
          <a:lstStyle/>
          <a:p>
            <a:fld id="{C0AF4200-06F9-4C00-BF67-F73768F696CA}" type="slidenum">
              <a:rPr lang="ru-RU" smtClean="0"/>
              <a:t>3</a:t>
            </a:fld>
            <a:endParaRPr lang="ru-RU"/>
          </a:p>
        </p:txBody>
      </p:sp>
    </p:spTree>
    <p:extLst>
      <p:ext uri="{BB962C8B-B14F-4D97-AF65-F5344CB8AC3E}">
        <p14:creationId xmlns:p14="http://schemas.microsoft.com/office/powerpoint/2010/main" val="187637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Comparisons matrix </a:t>
            </a:r>
            <a:br>
              <a:rPr lang="en-US" dirty="0" smtClean="0"/>
            </a:br>
            <a:r>
              <a:rPr lang="en-US" dirty="0" smtClean="0"/>
              <a:t>of stock prices and energy power required</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2127589630"/>
              </p:ext>
            </p:extLst>
          </p:nvPr>
        </p:nvGraphicFramePr>
        <p:xfrm>
          <a:off x="677333" y="2128056"/>
          <a:ext cx="10511598" cy="3649289"/>
        </p:xfrm>
        <a:graphic>
          <a:graphicData uri="http://schemas.openxmlformats.org/drawingml/2006/table">
            <a:tbl>
              <a:tblPr firstRow="1" firstCol="1" bandRow="1">
                <a:tableStyleId>{5C22544A-7EE6-4342-B048-85BDC9FD1C3A}</a:tableStyleId>
              </a:tblPr>
              <a:tblGrid>
                <a:gridCol w="3381259"/>
                <a:gridCol w="2170935"/>
                <a:gridCol w="2580375"/>
                <a:gridCol w="2379029"/>
              </a:tblGrid>
              <a:tr h="461605">
                <a:tc>
                  <a:txBody>
                    <a:bodyPr/>
                    <a:lstStyle/>
                    <a:p>
                      <a:pPr algn="just">
                        <a:lnSpc>
                          <a:spcPct val="115000"/>
                        </a:lnSpc>
                        <a:spcBef>
                          <a:spcPts val="500"/>
                        </a:spcBef>
                        <a:spcAft>
                          <a:spcPts val="0"/>
                        </a:spcAft>
                      </a:pPr>
                      <a:r>
                        <a:rPr lang="en-US" sz="1000" dirty="0" smtClean="0">
                          <a:effectLst/>
                        </a:rPr>
                        <a:t>Processor</a:t>
                      </a:r>
                      <a:r>
                        <a:rPr lang="en-US" sz="1000" baseline="0" dirty="0" smtClean="0">
                          <a:effectLst/>
                        </a:rPr>
                        <a:t> Type</a:t>
                      </a: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Xeon E5</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 </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 </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879659">
                <a:tc>
                  <a:txBody>
                    <a:bodyPr/>
                    <a:lstStyle/>
                    <a:p>
                      <a:pPr algn="just">
                        <a:lnSpc>
                          <a:spcPct val="115000"/>
                        </a:lnSpc>
                        <a:spcBef>
                          <a:spcPts val="500"/>
                        </a:spcBef>
                        <a:spcAft>
                          <a:spcPts val="0"/>
                        </a:spcAft>
                      </a:pPr>
                      <a:r>
                        <a:rPr lang="en-US" sz="1000" dirty="0" smtClean="0">
                          <a:effectLst/>
                        </a:rPr>
                        <a:t>Chips for Full </a:t>
                      </a:r>
                      <a:r>
                        <a:rPr lang="en-US" sz="1000" dirty="0">
                          <a:effectLst/>
                        </a:rPr>
                        <a:t>HD </a:t>
                      </a:r>
                      <a:r>
                        <a:rPr lang="ru-RU" sz="1150" dirty="0">
                          <a:effectLst/>
                        </a:rPr>
                        <a:t>1920 * 1080 50Hz</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 </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1</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8</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~200</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a:t>
                      </a:r>
                      <a:r>
                        <a:rPr lang="en-US" sz="1000">
                          <a:effectLst/>
                        </a:rPr>
                        <a:t>1GFlops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~512</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latin typeface="+mn-lt"/>
                          <a:ea typeface="+mn-ea"/>
                          <a:cs typeface="+mn-cs"/>
                        </a:rPr>
                        <a:t>Stock</a:t>
                      </a:r>
                      <a:r>
                        <a:rPr lang="en-US" sz="1000" baseline="0" dirty="0" smtClean="0">
                          <a:effectLst/>
                          <a:latin typeface="+mn-lt"/>
                          <a:ea typeface="+mn-ea"/>
                          <a:cs typeface="+mn-cs"/>
                        </a:rPr>
                        <a:t> price</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~1000</a:t>
                      </a:r>
                      <a:r>
                        <a:rPr lang="en-US" sz="1000">
                          <a:effectLst/>
                        </a:rPr>
                        <a:t>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a:t>
                      </a:r>
                      <a:r>
                        <a:rPr lang="en-US" sz="1000">
                          <a:effectLst/>
                        </a:rPr>
                        <a:t>150USD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~3000</a:t>
                      </a:r>
                      <a:r>
                        <a:rPr lang="en-US" sz="1000">
                          <a:effectLst/>
                        </a:rPr>
                        <a:t>USD</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algn="just">
                        <a:lnSpc>
                          <a:spcPct val="115000"/>
                        </a:lnSpc>
                        <a:spcBef>
                          <a:spcPts val="500"/>
                        </a:spcBef>
                        <a:spcAft>
                          <a:spcPts val="0"/>
                        </a:spcAft>
                      </a:pPr>
                      <a:r>
                        <a:rPr lang="en-US" sz="1000" dirty="0" smtClean="0">
                          <a:effectLst/>
                        </a:rPr>
                        <a:t>Energy power</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~135</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~0.1</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a:t>
                      </a:r>
                      <a:r>
                        <a:rPr lang="en-US" sz="1000">
                          <a:effectLst/>
                        </a:rPr>
                        <a:t>W</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marL="0" marR="0" indent="0" algn="just" defTabSz="457200" rtl="0" eaLnBrk="1" fontAlgn="auto" latinLnBrk="0" hangingPunct="1">
                        <a:lnSpc>
                          <a:spcPct val="115000"/>
                        </a:lnSpc>
                        <a:spcBef>
                          <a:spcPts val="500"/>
                        </a:spcBef>
                        <a:spcAft>
                          <a:spcPts val="0"/>
                        </a:spcAft>
                        <a:buClrTx/>
                        <a:buSzTx/>
                        <a:buFontTx/>
                        <a:buNone/>
                        <a:tabLst/>
                        <a:defRPr/>
                      </a:pPr>
                      <a:r>
                        <a:rPr lang="en-US" sz="1000" dirty="0" smtClean="0">
                          <a:effectLst/>
                          <a:latin typeface="+mn-lt"/>
                          <a:ea typeface="+mn-ea"/>
                          <a:cs typeface="+mn-cs"/>
                        </a:rPr>
                        <a:t>Stock</a:t>
                      </a:r>
                      <a:r>
                        <a:rPr lang="en-US" sz="1000" baseline="0" dirty="0" smtClean="0">
                          <a:effectLst/>
                          <a:latin typeface="+mn-lt"/>
                          <a:ea typeface="+mn-ea"/>
                          <a:cs typeface="+mn-cs"/>
                        </a:rPr>
                        <a:t> price</a:t>
                      </a:r>
                      <a:r>
                        <a:rPr lang="ru-RU" sz="1000" dirty="0" smtClean="0">
                          <a:effectLst/>
                        </a:rPr>
                        <a:t>/ </a:t>
                      </a: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~5</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~150</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~6</a:t>
                      </a:r>
                      <a:r>
                        <a:rPr lang="en-US" sz="1000">
                          <a:effectLst/>
                        </a:rPr>
                        <a:t>USD</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r h="461605">
                <a:tc>
                  <a:txBody>
                    <a:bodyPr/>
                    <a:lstStyle/>
                    <a:p>
                      <a:pPr marL="0" marR="0" indent="0" algn="just" defTabSz="457200" rtl="0" eaLnBrk="1" fontAlgn="auto" latinLnBrk="0" hangingPunct="1">
                        <a:lnSpc>
                          <a:spcPct val="115000"/>
                        </a:lnSpc>
                        <a:spcBef>
                          <a:spcPts val="500"/>
                        </a:spcBef>
                        <a:spcAft>
                          <a:spcPts val="0"/>
                        </a:spcAft>
                        <a:buClrTx/>
                        <a:buSzTx/>
                        <a:buFontTx/>
                        <a:buNone/>
                        <a:tabLst/>
                        <a:defRPr/>
                      </a:pPr>
                      <a:r>
                        <a:rPr lang="en-US" sz="1000" dirty="0" smtClean="0">
                          <a:effectLst/>
                        </a:rPr>
                        <a:t>Energy power </a:t>
                      </a:r>
                      <a:r>
                        <a:rPr lang="ru-RU" sz="1000" dirty="0" smtClean="0">
                          <a:effectLst/>
                        </a:rPr>
                        <a:t>/ </a:t>
                      </a:r>
                      <a:r>
                        <a:rPr lang="en-US" sz="1000" dirty="0" smtClean="0">
                          <a:effectLst/>
                        </a:rPr>
                        <a:t>Productivity</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~0.75</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a:effectLst/>
                        </a:rPr>
                        <a:t>~0.1</a:t>
                      </a:r>
                      <a:r>
                        <a:rPr lang="en-US" sz="1000">
                          <a:effectLst/>
                        </a:rPr>
                        <a:t>W</a:t>
                      </a:r>
                      <a:r>
                        <a:rPr lang="ru-RU" sz="1000">
                          <a:effectLst/>
                        </a:rPr>
                        <a:t>/ </a:t>
                      </a:r>
                      <a:r>
                        <a:rPr lang="en-US" sz="1000">
                          <a:effectLst/>
                        </a:rPr>
                        <a:t>GFlops</a:t>
                      </a:r>
                      <a:endParaRPr lang="ru-RU"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spcBef>
                          <a:spcPts val="500"/>
                        </a:spcBef>
                        <a:spcAft>
                          <a:spcPts val="0"/>
                        </a:spcAft>
                      </a:pPr>
                      <a:r>
                        <a:rPr lang="ru-RU" sz="1000" dirty="0">
                          <a:effectLst/>
                        </a:rPr>
                        <a:t>~0.2</a:t>
                      </a:r>
                      <a:r>
                        <a:rPr lang="en-US" sz="1000" dirty="0">
                          <a:effectLst/>
                        </a:rPr>
                        <a:t>W</a:t>
                      </a:r>
                      <a:r>
                        <a:rPr lang="ru-RU" sz="1000" dirty="0">
                          <a:effectLst/>
                        </a:rPr>
                        <a:t>/ </a:t>
                      </a:r>
                      <a:r>
                        <a:rPr lang="en-US" sz="1000" dirty="0">
                          <a:effectLst/>
                        </a:rPr>
                        <a:t>GFlops</a:t>
                      </a:r>
                      <a:endParaRPr lang="ru-RU"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
        <p:nvSpPr>
          <p:cNvPr id="5" name="Нижний колонтитул 4"/>
          <p:cNvSpPr>
            <a:spLocks noGrp="1"/>
          </p:cNvSpPr>
          <p:nvPr>
            <p:ph type="ftr" sz="quarter" idx="11"/>
          </p:nvPr>
        </p:nvSpPr>
        <p:spPr/>
        <p:txBody>
          <a:bodyPr/>
          <a:lstStyle/>
          <a:p>
            <a:r>
              <a:rPr lang="en-US" smtClean="0"/>
              <a:t>DMITRY@PROTOPOPOV.RU</a:t>
            </a:r>
            <a:endParaRPr lang="ru-RU"/>
          </a:p>
        </p:txBody>
      </p:sp>
      <p:sp>
        <p:nvSpPr>
          <p:cNvPr id="6" name="Номер слайда 5"/>
          <p:cNvSpPr>
            <a:spLocks noGrp="1"/>
          </p:cNvSpPr>
          <p:nvPr>
            <p:ph type="sldNum" sz="quarter" idx="12"/>
          </p:nvPr>
        </p:nvSpPr>
        <p:spPr/>
        <p:txBody>
          <a:bodyPr/>
          <a:lstStyle/>
          <a:p>
            <a:fld id="{C0AF4200-06F9-4C00-BF67-F73768F696CA}" type="slidenum">
              <a:rPr lang="ru-RU" smtClean="0"/>
              <a:t>4</a:t>
            </a:fld>
            <a:endParaRPr lang="ru-RU"/>
          </a:p>
        </p:txBody>
      </p:sp>
    </p:spTree>
    <p:extLst>
      <p:ext uri="{BB962C8B-B14F-4D97-AF65-F5344CB8AC3E}">
        <p14:creationId xmlns:p14="http://schemas.microsoft.com/office/powerpoint/2010/main" val="212882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Trends Analysis</a:t>
            </a:r>
            <a:endParaRPr lang="ru-RU" dirty="0"/>
          </a:p>
        </p:txBody>
      </p:sp>
      <p:sp>
        <p:nvSpPr>
          <p:cNvPr id="3" name="Объект 2"/>
          <p:cNvSpPr>
            <a:spLocks noGrp="1"/>
          </p:cNvSpPr>
          <p:nvPr>
            <p:ph idx="1"/>
          </p:nvPr>
        </p:nvSpPr>
        <p:spPr/>
        <p:txBody>
          <a:bodyPr/>
          <a:lstStyle/>
          <a:p>
            <a:pPr marL="0" indent="0">
              <a:buNone/>
            </a:pPr>
            <a:r>
              <a:rPr lang="en-US" dirty="0"/>
              <a:t>Analysis of trends show me that single Optical Box for Optical Computing with a size like the size of modern Discrete Processor </a:t>
            </a:r>
            <a:r>
              <a:rPr lang="en-US" dirty="0" smtClean="0"/>
              <a:t>with cooling </a:t>
            </a:r>
            <a:r>
              <a:rPr lang="en-US" dirty="0"/>
              <a:t>radiators will have the bigger computing effectivity and smaller calculation price (or energy power per single math operation) </a:t>
            </a:r>
            <a:r>
              <a:rPr lang="en-US" dirty="0" smtClean="0"/>
              <a:t>then </a:t>
            </a:r>
            <a:r>
              <a:rPr lang="en-US" dirty="0"/>
              <a:t>the same size Discrete </a:t>
            </a:r>
            <a:r>
              <a:rPr lang="en-US" dirty="0" smtClean="0"/>
              <a:t>Processor </a:t>
            </a:r>
            <a:r>
              <a:rPr lang="en-US" dirty="0"/>
              <a:t>with cooling </a:t>
            </a:r>
            <a:r>
              <a:rPr lang="en-US" dirty="0" smtClean="0"/>
              <a:t>radiators.</a:t>
            </a: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5</a:t>
            </a:fld>
            <a:endParaRPr lang="ru-RU"/>
          </a:p>
        </p:txBody>
      </p:sp>
    </p:spTree>
    <p:extLst>
      <p:ext uri="{BB962C8B-B14F-4D97-AF65-F5344CB8AC3E}">
        <p14:creationId xmlns:p14="http://schemas.microsoft.com/office/powerpoint/2010/main" val="302601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Why Optical Computing? </a:t>
            </a:r>
            <a:endParaRPr lang="ru-RU" dirty="0"/>
          </a:p>
        </p:txBody>
      </p:sp>
      <p:sp>
        <p:nvSpPr>
          <p:cNvPr id="3" name="Объект 2"/>
          <p:cNvSpPr>
            <a:spLocks noGrp="1"/>
          </p:cNvSpPr>
          <p:nvPr>
            <p:ph idx="1"/>
          </p:nvPr>
        </p:nvSpPr>
        <p:spPr/>
        <p:txBody>
          <a:bodyPr/>
          <a:lstStyle/>
          <a:p>
            <a:r>
              <a:rPr lang="en-US" dirty="0"/>
              <a:t>Optical Computing is not a universal panacea of Computing Industry. It has many limitations, need special knowledge, and need additional research in math, optics and algorithms. </a:t>
            </a:r>
            <a:endParaRPr lang="en-US" dirty="0" smtClean="0"/>
          </a:p>
          <a:p>
            <a:r>
              <a:rPr lang="en-US" b="1" dirty="0" smtClean="0"/>
              <a:t>With using </a:t>
            </a:r>
            <a:r>
              <a:rPr lang="en-US" b="1" dirty="0"/>
              <a:t>Optical Computing a lot of money and </a:t>
            </a:r>
            <a:r>
              <a:rPr lang="en-US" b="1" dirty="0" smtClean="0"/>
              <a:t>energy spend </a:t>
            </a:r>
            <a:r>
              <a:rPr lang="en-US" b="1" dirty="0"/>
              <a:t>to </a:t>
            </a:r>
            <a:r>
              <a:rPr lang="en-US" b="1" dirty="0" smtClean="0"/>
              <a:t>simple math calculation </a:t>
            </a:r>
            <a:r>
              <a:rPr lang="en-US" b="1" dirty="0"/>
              <a:t>will be saved.</a:t>
            </a:r>
            <a:endParaRPr lang="ru-RU" b="1"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6</a:t>
            </a:fld>
            <a:endParaRPr lang="ru-RU"/>
          </a:p>
        </p:txBody>
      </p:sp>
    </p:spTree>
    <p:extLst>
      <p:ext uri="{BB962C8B-B14F-4D97-AF65-F5344CB8AC3E}">
        <p14:creationId xmlns:p14="http://schemas.microsoft.com/office/powerpoint/2010/main" val="2799949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Economics</a:t>
            </a:r>
            <a:endParaRPr lang="ru-RU" dirty="0"/>
          </a:p>
        </p:txBody>
      </p:sp>
      <p:sp>
        <p:nvSpPr>
          <p:cNvPr id="3" name="Объект 2"/>
          <p:cNvSpPr>
            <a:spLocks noGrp="1"/>
          </p:cNvSpPr>
          <p:nvPr>
            <p:ph idx="1"/>
          </p:nvPr>
        </p:nvSpPr>
        <p:spPr/>
        <p:txBody>
          <a:bodyPr>
            <a:normAutofit fontScale="92500" lnSpcReduction="20000"/>
          </a:bodyPr>
          <a:lstStyle/>
          <a:p>
            <a:r>
              <a:rPr lang="en-US" dirty="0"/>
              <a:t>Average </a:t>
            </a:r>
            <a:r>
              <a:rPr lang="en-US" dirty="0" smtClean="0"/>
              <a:t>computer mainframe </a:t>
            </a:r>
            <a:r>
              <a:rPr lang="en-US" dirty="0"/>
              <a:t>electric bill can </a:t>
            </a:r>
            <a:r>
              <a:rPr lang="en-US" dirty="0" smtClean="0"/>
              <a:t>be 100K$/month and up.</a:t>
            </a:r>
          </a:p>
          <a:p>
            <a:r>
              <a:rPr lang="en-US" dirty="0" smtClean="0"/>
              <a:t>Number </a:t>
            </a:r>
            <a:r>
              <a:rPr lang="en-US" dirty="0"/>
              <a:t>of mainframes worldwide are hundreds. </a:t>
            </a:r>
            <a:endParaRPr lang="en-US" dirty="0" smtClean="0"/>
          </a:p>
          <a:p>
            <a:r>
              <a:rPr lang="en-US" dirty="0" smtClean="0"/>
              <a:t>Big </a:t>
            </a:r>
            <a:r>
              <a:rPr lang="en-US" dirty="0"/>
              <a:t>part of </a:t>
            </a:r>
            <a:r>
              <a:rPr lang="en-US" dirty="0" smtClean="0"/>
              <a:t>money </a:t>
            </a:r>
            <a:r>
              <a:rPr lang="en-US" dirty="0"/>
              <a:t>are spend to energy power for typical calculations that can be done with Optical Computing with price 90-95% or more less as usually. </a:t>
            </a:r>
            <a:endParaRPr lang="en-US" dirty="0" smtClean="0"/>
          </a:p>
          <a:p>
            <a:r>
              <a:rPr lang="en-US" dirty="0" smtClean="0"/>
              <a:t>Take </a:t>
            </a:r>
            <a:r>
              <a:rPr lang="en-US" dirty="0"/>
              <a:t>part of money saved is a main </a:t>
            </a:r>
            <a:r>
              <a:rPr lang="en-US" dirty="0" smtClean="0"/>
              <a:t>aim for </a:t>
            </a:r>
            <a:r>
              <a:rPr lang="en-US" dirty="0"/>
              <a:t>this project.</a:t>
            </a:r>
          </a:p>
          <a:p>
            <a:r>
              <a:rPr lang="en-US" dirty="0"/>
              <a:t>For example, </a:t>
            </a:r>
          </a:p>
          <a:p>
            <a:pPr lvl="1"/>
            <a:r>
              <a:rPr lang="en-US" dirty="0"/>
              <a:t>Let 100 mainframes have average electric bill can </a:t>
            </a:r>
            <a:r>
              <a:rPr lang="en-US" dirty="0" smtClean="0"/>
              <a:t>be 100K</a:t>
            </a:r>
            <a:r>
              <a:rPr lang="en-US" dirty="0"/>
              <a:t>$/month </a:t>
            </a:r>
            <a:endParaRPr lang="en-US" dirty="0" smtClean="0"/>
          </a:p>
          <a:p>
            <a:pPr lvl="1"/>
            <a:r>
              <a:rPr lang="en-US" dirty="0" smtClean="0"/>
              <a:t>Let using </a:t>
            </a:r>
            <a:r>
              <a:rPr lang="en-US" dirty="0"/>
              <a:t>Optical Computing </a:t>
            </a:r>
            <a:r>
              <a:rPr lang="en-US" dirty="0" smtClean="0"/>
              <a:t>will cut </a:t>
            </a:r>
            <a:r>
              <a:rPr lang="en-US" dirty="0"/>
              <a:t>electric bill to 50%. </a:t>
            </a:r>
            <a:endParaRPr lang="en-US" dirty="0" smtClean="0"/>
          </a:p>
          <a:p>
            <a:pPr lvl="1"/>
            <a:r>
              <a:rPr lang="en-US" dirty="0" smtClean="0"/>
              <a:t>If </a:t>
            </a:r>
            <a:r>
              <a:rPr lang="en-US" dirty="0"/>
              <a:t>10% of saved money will be spend to Optical Computing </a:t>
            </a:r>
            <a:r>
              <a:rPr lang="en-US" dirty="0" smtClean="0"/>
              <a:t>maintenance</a:t>
            </a:r>
          </a:p>
          <a:p>
            <a:pPr lvl="1"/>
            <a:r>
              <a:rPr lang="en-US" dirty="0" smtClean="0"/>
              <a:t>Then </a:t>
            </a:r>
            <a:r>
              <a:rPr lang="en-US" dirty="0"/>
              <a:t>100*100K$/month*50%*10% = </a:t>
            </a:r>
            <a:r>
              <a:rPr lang="en-US" b="1" dirty="0"/>
              <a:t>500K$/month </a:t>
            </a:r>
            <a:r>
              <a:rPr lang="en-US" dirty="0" smtClean="0"/>
              <a:t>can </a:t>
            </a:r>
            <a:r>
              <a:rPr lang="en-US" dirty="0"/>
              <a:t>be </a:t>
            </a:r>
            <a:r>
              <a:rPr lang="en-US" dirty="0" smtClean="0"/>
              <a:t>spend as </a:t>
            </a:r>
            <a:r>
              <a:rPr lang="en-US" dirty="0"/>
              <a:t>subscription plan for Optical </a:t>
            </a:r>
            <a:r>
              <a:rPr lang="en-US" dirty="0" smtClean="0"/>
              <a:t>Computing</a:t>
            </a:r>
            <a:r>
              <a:rPr lang="en-US" dirty="0"/>
              <a:t> maintenance</a:t>
            </a:r>
            <a:r>
              <a:rPr lang="en-US" dirty="0" smtClean="0"/>
              <a:t>.</a:t>
            </a:r>
            <a:endParaRPr lang="en-US" dirty="0"/>
          </a:p>
          <a:p>
            <a:r>
              <a:rPr lang="en-US" dirty="0" smtClean="0"/>
              <a:t>Hardware sales</a:t>
            </a:r>
            <a:r>
              <a:rPr lang="en-US" dirty="0"/>
              <a:t>, third-party software licensing and consulting will generate additional money </a:t>
            </a:r>
            <a:r>
              <a:rPr lang="en-US" dirty="0" smtClean="0"/>
              <a:t>income for project.</a:t>
            </a:r>
            <a:endParaRPr lang="en-US" dirty="0"/>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7</a:t>
            </a:fld>
            <a:endParaRPr lang="ru-RU"/>
          </a:p>
        </p:txBody>
      </p:sp>
    </p:spTree>
    <p:extLst>
      <p:ext uri="{BB962C8B-B14F-4D97-AF65-F5344CB8AC3E}">
        <p14:creationId xmlns:p14="http://schemas.microsoft.com/office/powerpoint/2010/main" val="1591419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Planned Cash Income Sources</a:t>
            </a:r>
            <a:endParaRPr lang="ru-RU" dirty="0"/>
          </a:p>
        </p:txBody>
      </p:sp>
      <p:sp>
        <p:nvSpPr>
          <p:cNvPr id="3" name="Объект 2"/>
          <p:cNvSpPr>
            <a:spLocks noGrp="1"/>
          </p:cNvSpPr>
          <p:nvPr>
            <p:ph idx="1"/>
          </p:nvPr>
        </p:nvSpPr>
        <p:spPr/>
        <p:txBody>
          <a:bodyPr/>
          <a:lstStyle/>
          <a:p>
            <a:r>
              <a:rPr lang="en-US" dirty="0" smtClean="0"/>
              <a:t>Subscription Plans</a:t>
            </a:r>
          </a:p>
          <a:p>
            <a:r>
              <a:rPr lang="en-US" dirty="0" smtClean="0"/>
              <a:t>Hardware Sales</a:t>
            </a:r>
          </a:p>
          <a:p>
            <a:r>
              <a:rPr lang="en-US" dirty="0" smtClean="0"/>
              <a:t>Third-Party Software Licensing</a:t>
            </a:r>
          </a:p>
          <a:p>
            <a:r>
              <a:rPr lang="en-US" dirty="0" smtClean="0"/>
              <a:t>Consulting</a:t>
            </a:r>
          </a:p>
          <a:p>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8</a:t>
            </a:fld>
            <a:endParaRPr lang="ru-RU"/>
          </a:p>
        </p:txBody>
      </p:sp>
    </p:spTree>
    <p:extLst>
      <p:ext uri="{BB962C8B-B14F-4D97-AF65-F5344CB8AC3E}">
        <p14:creationId xmlns:p14="http://schemas.microsoft.com/office/powerpoint/2010/main" val="66916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Applied Fields</a:t>
            </a:r>
            <a:br>
              <a:rPr lang="en-US" dirty="0" smtClean="0"/>
            </a:br>
            <a:r>
              <a:rPr lang="en-US" dirty="0" smtClean="0"/>
              <a:t>of </a:t>
            </a:r>
            <a:r>
              <a:rPr lang="en-US" dirty="0"/>
              <a:t>Optical Computing</a:t>
            </a:r>
            <a:endParaRPr lang="ru-RU" dirty="0"/>
          </a:p>
        </p:txBody>
      </p:sp>
      <p:sp>
        <p:nvSpPr>
          <p:cNvPr id="3" name="Объект 2"/>
          <p:cNvSpPr>
            <a:spLocks noGrp="1"/>
          </p:cNvSpPr>
          <p:nvPr>
            <p:ph idx="1"/>
          </p:nvPr>
        </p:nvSpPr>
        <p:spPr/>
        <p:txBody>
          <a:bodyPr/>
          <a:lstStyle/>
          <a:p>
            <a:r>
              <a:rPr lang="en-US" dirty="0" smtClean="0"/>
              <a:t>Video </a:t>
            </a:r>
            <a:r>
              <a:rPr lang="en-US" dirty="0"/>
              <a:t>and Audio Processing.</a:t>
            </a:r>
          </a:p>
          <a:p>
            <a:r>
              <a:rPr lang="en-US" dirty="0" smtClean="0"/>
              <a:t>Patterns </a:t>
            </a:r>
            <a:r>
              <a:rPr lang="en-US" dirty="0"/>
              <a:t>Recognitions.</a:t>
            </a:r>
          </a:p>
          <a:p>
            <a:r>
              <a:rPr lang="en-US" dirty="0" smtClean="0"/>
              <a:t>Trends </a:t>
            </a:r>
            <a:r>
              <a:rPr lang="en-US" dirty="0"/>
              <a:t>Analysis.</a:t>
            </a:r>
          </a:p>
          <a:p>
            <a:r>
              <a:rPr lang="en-US" dirty="0" smtClean="0"/>
              <a:t>Network </a:t>
            </a:r>
            <a:r>
              <a:rPr lang="en-US" dirty="0"/>
              <a:t>Data Transmission.</a:t>
            </a:r>
          </a:p>
          <a:p>
            <a:r>
              <a:rPr lang="en-US" dirty="0" smtClean="0"/>
              <a:t>Cryptography</a:t>
            </a:r>
            <a:r>
              <a:rPr lang="en-US" dirty="0"/>
              <a:t>.</a:t>
            </a:r>
          </a:p>
          <a:p>
            <a:r>
              <a:rPr lang="en-US" dirty="0" smtClean="0"/>
              <a:t>Scientific </a:t>
            </a:r>
            <a:r>
              <a:rPr lang="en-US" dirty="0"/>
              <a:t>Calculations</a:t>
            </a:r>
            <a:r>
              <a:rPr lang="en-US" dirty="0" smtClean="0"/>
              <a:t>.</a:t>
            </a:r>
          </a:p>
          <a:p>
            <a:r>
              <a:rPr lang="en-US" dirty="0"/>
              <a:t>And more, more and </a:t>
            </a:r>
            <a:r>
              <a:rPr lang="en-US" dirty="0" smtClean="0"/>
              <a:t>more</a:t>
            </a:r>
            <a:endParaRPr lang="en-US" dirty="0"/>
          </a:p>
          <a:p>
            <a:pPr marL="0" indent="0">
              <a:buNone/>
            </a:pPr>
            <a:endParaRPr lang="ru-RU" dirty="0"/>
          </a:p>
        </p:txBody>
      </p:sp>
      <p:sp>
        <p:nvSpPr>
          <p:cNvPr id="4" name="Нижний колонтитул 3"/>
          <p:cNvSpPr>
            <a:spLocks noGrp="1"/>
          </p:cNvSpPr>
          <p:nvPr>
            <p:ph type="ftr" sz="quarter" idx="11"/>
          </p:nvPr>
        </p:nvSpPr>
        <p:spPr/>
        <p:txBody>
          <a:bodyPr/>
          <a:lstStyle/>
          <a:p>
            <a:r>
              <a:rPr lang="en-US" smtClean="0"/>
              <a:t>DMITRY@PROTOPOPOV.RU</a:t>
            </a:r>
            <a:endParaRPr lang="ru-RU"/>
          </a:p>
        </p:txBody>
      </p:sp>
      <p:sp>
        <p:nvSpPr>
          <p:cNvPr id="5" name="Номер слайда 4"/>
          <p:cNvSpPr>
            <a:spLocks noGrp="1"/>
          </p:cNvSpPr>
          <p:nvPr>
            <p:ph type="sldNum" sz="quarter" idx="12"/>
          </p:nvPr>
        </p:nvSpPr>
        <p:spPr/>
        <p:txBody>
          <a:bodyPr/>
          <a:lstStyle/>
          <a:p>
            <a:fld id="{C0AF4200-06F9-4C00-BF67-F73768F696CA}" type="slidenum">
              <a:rPr lang="ru-RU" smtClean="0"/>
              <a:t>9</a:t>
            </a:fld>
            <a:endParaRPr lang="ru-RU"/>
          </a:p>
        </p:txBody>
      </p:sp>
    </p:spTree>
    <p:extLst>
      <p:ext uri="{BB962C8B-B14F-4D97-AF65-F5344CB8AC3E}">
        <p14:creationId xmlns:p14="http://schemas.microsoft.com/office/powerpoint/2010/main" val="2817288637"/>
      </p:ext>
    </p:extLst>
  </p:cSld>
  <p:clrMapOvr>
    <a:masterClrMapping/>
  </p:clrMapOvr>
</p:sld>
</file>

<file path=ppt/theme/theme1.xml><?xml version="1.0" encoding="utf-8"?>
<a:theme xmlns:a="http://schemas.openxmlformats.org/drawingml/2006/main" name="Грань">
  <a:themeElements>
    <a:clrScheme name="Грань">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Грань">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Грань">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99</TotalTime>
  <Words>1080</Words>
  <Application>Microsoft Office PowerPoint</Application>
  <PresentationFormat>Широкоэкранный</PresentationFormat>
  <Paragraphs>145</Paragraphs>
  <Slides>18</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Times New Roman</vt:lpstr>
      <vt:lpstr>Trebuchet MS</vt:lpstr>
      <vt:lpstr>Wingdings 3</vt:lpstr>
      <vt:lpstr>Грань</vt:lpstr>
      <vt:lpstr>Optical Box for Optical Computing</vt:lpstr>
      <vt:lpstr>History</vt:lpstr>
      <vt:lpstr>Consumer chip market analysis results</vt:lpstr>
      <vt:lpstr>Comparisons matrix  of stock prices and energy power required</vt:lpstr>
      <vt:lpstr>Trends Analysis</vt:lpstr>
      <vt:lpstr>Why Optical Computing? </vt:lpstr>
      <vt:lpstr>Economics</vt:lpstr>
      <vt:lpstr>Planned Cash Income Sources</vt:lpstr>
      <vt:lpstr>Applied Fields of Optical Computing</vt:lpstr>
      <vt:lpstr>Who will use  Optical Computing?</vt:lpstr>
      <vt:lpstr>Hard &amp; Soft</vt:lpstr>
      <vt:lpstr>Roadmap</vt:lpstr>
      <vt:lpstr>R&amp;D main steps</vt:lpstr>
      <vt:lpstr>Fourier Transform Usage Samples</vt:lpstr>
      <vt:lpstr>Image Resize Fourier Transform Usage Sample</vt:lpstr>
      <vt:lpstr>Image Blur Fourier Transform Usage Sample</vt:lpstr>
      <vt:lpstr>Piece of Image Position Detection Fourier Transform Usage Sample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Optical Box for Optical Computing</dc:title>
  <dc:creator>User</dc:creator>
  <cp:lastModifiedBy>User</cp:lastModifiedBy>
  <cp:revision>31</cp:revision>
  <dcterms:created xsi:type="dcterms:W3CDTF">2015-08-05T04:01:08Z</dcterms:created>
  <dcterms:modified xsi:type="dcterms:W3CDTF">2015-08-05T05:55:32Z</dcterms:modified>
</cp:coreProperties>
</file>