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58" r:id="rId3"/>
    <p:sldId id="280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8" r:id="rId14"/>
    <p:sldId id="269" r:id="rId15"/>
    <p:sldId id="270" r:id="rId16"/>
    <p:sldId id="272" r:id="rId17"/>
    <p:sldId id="273" r:id="rId18"/>
    <p:sldId id="277" r:id="rId19"/>
    <p:sldId id="284" r:id="rId20"/>
    <p:sldId id="282" r:id="rId21"/>
    <p:sldId id="283" r:id="rId22"/>
    <p:sldId id="279" r:id="rId23"/>
    <p:sldId id="276" r:id="rId24"/>
    <p:sldId id="274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7" autoAdjust="0"/>
    <p:restoredTop sz="94660"/>
  </p:normalViewPr>
  <p:slideViewPr>
    <p:cSldViewPr snapToGrid="0">
      <p:cViewPr varScale="1">
        <p:scale>
          <a:sx n="77" d="100"/>
          <a:sy n="77" d="100"/>
        </p:scale>
        <p:origin x="18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D6E6E2-C5AC-4AF4-AD46-9897128AC1E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1F3E3E8-5284-4151-8FF2-CC3BEE4CB220}">
      <dgm:prSet phldrT="[Текст]"/>
      <dgm:spPr/>
      <dgm:t>
        <a:bodyPr/>
        <a:lstStyle/>
        <a:p>
          <a:r>
            <a:rPr lang="en-US" dirty="0" smtClean="0"/>
            <a:t>a</a:t>
          </a:r>
          <a:endParaRPr lang="ru-RU" dirty="0"/>
        </a:p>
      </dgm:t>
    </dgm:pt>
    <dgm:pt modelId="{305DB6CC-5D25-43DC-B8FE-CEF9A494163F}" type="parTrans" cxnId="{8C023297-639E-4AC6-A5B8-972184782AF9}">
      <dgm:prSet/>
      <dgm:spPr/>
      <dgm:t>
        <a:bodyPr/>
        <a:lstStyle/>
        <a:p>
          <a:endParaRPr lang="ru-RU"/>
        </a:p>
      </dgm:t>
    </dgm:pt>
    <dgm:pt modelId="{85D249F9-50C8-4EE5-A282-77608914D807}" type="sibTrans" cxnId="{8C023297-639E-4AC6-A5B8-972184782AF9}">
      <dgm:prSet/>
      <dgm:spPr/>
      <dgm:t>
        <a:bodyPr/>
        <a:lstStyle/>
        <a:p>
          <a:endParaRPr lang="ru-RU"/>
        </a:p>
      </dgm:t>
    </dgm:pt>
    <dgm:pt modelId="{5D955E93-00E4-413D-9650-B57BE8889DCF}">
      <dgm:prSet phldrT="[Текст]"/>
      <dgm:spPr/>
      <dgm:t>
        <a:bodyPr/>
        <a:lstStyle/>
        <a:p>
          <a:r>
            <a:rPr lang="en-US" dirty="0" smtClean="0"/>
            <a:t>b</a:t>
          </a:r>
          <a:endParaRPr lang="ru-RU" dirty="0"/>
        </a:p>
      </dgm:t>
    </dgm:pt>
    <dgm:pt modelId="{ABA39EC2-443F-4B1C-A986-BD540A3DC13A}" type="parTrans" cxnId="{F4DB1FDB-DFCE-40F8-9F64-553F68364F62}">
      <dgm:prSet/>
      <dgm:spPr/>
      <dgm:t>
        <a:bodyPr/>
        <a:lstStyle/>
        <a:p>
          <a:endParaRPr lang="ru-RU"/>
        </a:p>
      </dgm:t>
    </dgm:pt>
    <dgm:pt modelId="{1A12C570-D307-4BAF-A8E2-D7A6DF52F36A}" type="sibTrans" cxnId="{F4DB1FDB-DFCE-40F8-9F64-553F68364F62}">
      <dgm:prSet/>
      <dgm:spPr/>
      <dgm:t>
        <a:bodyPr/>
        <a:lstStyle/>
        <a:p>
          <a:endParaRPr lang="ru-RU"/>
        </a:p>
      </dgm:t>
    </dgm:pt>
    <dgm:pt modelId="{029C1235-8C90-4533-9182-2DA6BA6735EE}">
      <dgm:prSet phldrT="[Текст]"/>
      <dgm:spPr/>
      <dgm:t>
        <a:bodyPr/>
        <a:lstStyle/>
        <a:p>
          <a:r>
            <a:rPr lang="en-US" dirty="0" smtClean="0"/>
            <a:t>c</a:t>
          </a:r>
          <a:endParaRPr lang="ru-RU" dirty="0"/>
        </a:p>
      </dgm:t>
    </dgm:pt>
    <dgm:pt modelId="{D764217A-BCBB-4F1B-A713-3AB16FAA2E4B}" type="parTrans" cxnId="{E1BC7C4F-D600-46F0-917E-1C3671EAD052}">
      <dgm:prSet/>
      <dgm:spPr/>
      <dgm:t>
        <a:bodyPr/>
        <a:lstStyle/>
        <a:p>
          <a:endParaRPr lang="ru-RU"/>
        </a:p>
      </dgm:t>
    </dgm:pt>
    <dgm:pt modelId="{41207314-3664-4357-A3AC-32D5145708D3}" type="sibTrans" cxnId="{E1BC7C4F-D600-46F0-917E-1C3671EAD052}">
      <dgm:prSet/>
      <dgm:spPr/>
      <dgm:t>
        <a:bodyPr/>
        <a:lstStyle/>
        <a:p>
          <a:endParaRPr lang="ru-RU"/>
        </a:p>
      </dgm:t>
    </dgm:pt>
    <dgm:pt modelId="{3FDAB07C-E5DD-43B7-A092-01E04DD325EA}" type="pres">
      <dgm:prSet presAssocID="{CFD6E6E2-C5AC-4AF4-AD46-9897128AC1E0}" presName="Name0" presStyleCnt="0">
        <dgm:presLayoutVars>
          <dgm:dir/>
          <dgm:animLvl val="lvl"/>
          <dgm:resizeHandles val="exact"/>
        </dgm:presLayoutVars>
      </dgm:prSet>
      <dgm:spPr/>
    </dgm:pt>
    <dgm:pt modelId="{14186881-BD02-4831-A931-95254397C784}" type="pres">
      <dgm:prSet presAssocID="{51F3E3E8-5284-4151-8FF2-CC3BEE4CB220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0AD972D-4B8E-44D1-958C-0F62E130434F}" type="pres">
      <dgm:prSet presAssocID="{85D249F9-50C8-4EE5-A282-77608914D807}" presName="parTxOnlySpace" presStyleCnt="0"/>
      <dgm:spPr/>
    </dgm:pt>
    <dgm:pt modelId="{4F70E059-9FD7-4CB0-B54F-D6C99CBB1EFA}" type="pres">
      <dgm:prSet presAssocID="{5D955E93-00E4-413D-9650-B57BE8889DC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799F5F8-0F64-4C96-B401-0745DA38D3A8}" type="pres">
      <dgm:prSet presAssocID="{1A12C570-D307-4BAF-A8E2-D7A6DF52F36A}" presName="parTxOnlySpace" presStyleCnt="0"/>
      <dgm:spPr/>
    </dgm:pt>
    <dgm:pt modelId="{017DB2CB-7612-4580-8A52-FE254FDE8A20}" type="pres">
      <dgm:prSet presAssocID="{029C1235-8C90-4533-9182-2DA6BA6735EE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1BC7C4F-D600-46F0-917E-1C3671EAD052}" srcId="{CFD6E6E2-C5AC-4AF4-AD46-9897128AC1E0}" destId="{029C1235-8C90-4533-9182-2DA6BA6735EE}" srcOrd="2" destOrd="0" parTransId="{D764217A-BCBB-4F1B-A713-3AB16FAA2E4B}" sibTransId="{41207314-3664-4357-A3AC-32D5145708D3}"/>
    <dgm:cxn modelId="{0DFE8590-5039-4BC9-ABDB-6A7443C6DF70}" type="presOf" srcId="{CFD6E6E2-C5AC-4AF4-AD46-9897128AC1E0}" destId="{3FDAB07C-E5DD-43B7-A092-01E04DD325EA}" srcOrd="0" destOrd="0" presId="urn:microsoft.com/office/officeart/2005/8/layout/chevron1"/>
    <dgm:cxn modelId="{A0A7466C-55AE-46C9-BEED-59054D803003}" type="presOf" srcId="{5D955E93-00E4-413D-9650-B57BE8889DCF}" destId="{4F70E059-9FD7-4CB0-B54F-D6C99CBB1EFA}" srcOrd="0" destOrd="0" presId="urn:microsoft.com/office/officeart/2005/8/layout/chevron1"/>
    <dgm:cxn modelId="{F4DB1FDB-DFCE-40F8-9F64-553F68364F62}" srcId="{CFD6E6E2-C5AC-4AF4-AD46-9897128AC1E0}" destId="{5D955E93-00E4-413D-9650-B57BE8889DCF}" srcOrd="1" destOrd="0" parTransId="{ABA39EC2-443F-4B1C-A986-BD540A3DC13A}" sibTransId="{1A12C570-D307-4BAF-A8E2-D7A6DF52F36A}"/>
    <dgm:cxn modelId="{7855D3F9-D5B8-45F9-A70E-A50844CE9281}" type="presOf" srcId="{51F3E3E8-5284-4151-8FF2-CC3BEE4CB220}" destId="{14186881-BD02-4831-A931-95254397C784}" srcOrd="0" destOrd="0" presId="urn:microsoft.com/office/officeart/2005/8/layout/chevron1"/>
    <dgm:cxn modelId="{3142C173-95DB-49E8-8459-E6C4E2220D49}" type="presOf" srcId="{029C1235-8C90-4533-9182-2DA6BA6735EE}" destId="{017DB2CB-7612-4580-8A52-FE254FDE8A20}" srcOrd="0" destOrd="0" presId="urn:microsoft.com/office/officeart/2005/8/layout/chevron1"/>
    <dgm:cxn modelId="{8C023297-639E-4AC6-A5B8-972184782AF9}" srcId="{CFD6E6E2-C5AC-4AF4-AD46-9897128AC1E0}" destId="{51F3E3E8-5284-4151-8FF2-CC3BEE4CB220}" srcOrd="0" destOrd="0" parTransId="{305DB6CC-5D25-43DC-B8FE-CEF9A494163F}" sibTransId="{85D249F9-50C8-4EE5-A282-77608914D807}"/>
    <dgm:cxn modelId="{BEB9D2C6-17C9-4542-97EC-A24F147F45DE}" type="presParOf" srcId="{3FDAB07C-E5DD-43B7-A092-01E04DD325EA}" destId="{14186881-BD02-4831-A931-95254397C784}" srcOrd="0" destOrd="0" presId="urn:microsoft.com/office/officeart/2005/8/layout/chevron1"/>
    <dgm:cxn modelId="{52104FCD-4D37-431E-BCD3-61F619FF6BE1}" type="presParOf" srcId="{3FDAB07C-E5DD-43B7-A092-01E04DD325EA}" destId="{C0AD972D-4B8E-44D1-958C-0F62E130434F}" srcOrd="1" destOrd="0" presId="urn:microsoft.com/office/officeart/2005/8/layout/chevron1"/>
    <dgm:cxn modelId="{99476BDD-034B-46A3-B8C9-5DE3D3A23C1C}" type="presParOf" srcId="{3FDAB07C-E5DD-43B7-A092-01E04DD325EA}" destId="{4F70E059-9FD7-4CB0-B54F-D6C99CBB1EFA}" srcOrd="2" destOrd="0" presId="urn:microsoft.com/office/officeart/2005/8/layout/chevron1"/>
    <dgm:cxn modelId="{234D7938-7F3F-46C2-B717-022519FEC187}" type="presParOf" srcId="{3FDAB07C-E5DD-43B7-A092-01E04DD325EA}" destId="{D799F5F8-0F64-4C96-B401-0745DA38D3A8}" srcOrd="3" destOrd="0" presId="urn:microsoft.com/office/officeart/2005/8/layout/chevron1"/>
    <dgm:cxn modelId="{70E418E7-79AE-4B1C-BD65-5BAA4FD6B6CE}" type="presParOf" srcId="{3FDAB07C-E5DD-43B7-A092-01E04DD325EA}" destId="{017DB2CB-7612-4580-8A52-FE254FDE8A2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186881-BD02-4831-A931-95254397C784}">
      <dsp:nvSpPr>
        <dsp:cNvPr id="0" name=""/>
        <dsp:cNvSpPr/>
      </dsp:nvSpPr>
      <dsp:spPr>
        <a:xfrm>
          <a:off x="443" y="477913"/>
          <a:ext cx="540669" cy="2162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</a:t>
          </a:r>
          <a:endParaRPr lang="ru-RU" sz="1300" kern="1200" dirty="0"/>
        </a:p>
      </dsp:txBody>
      <dsp:txXfrm>
        <a:off x="108577" y="477913"/>
        <a:ext cx="324402" cy="216267"/>
      </dsp:txXfrm>
    </dsp:sp>
    <dsp:sp modelId="{4F70E059-9FD7-4CB0-B54F-D6C99CBB1EFA}">
      <dsp:nvSpPr>
        <dsp:cNvPr id="0" name=""/>
        <dsp:cNvSpPr/>
      </dsp:nvSpPr>
      <dsp:spPr>
        <a:xfrm>
          <a:off x="487046" y="477913"/>
          <a:ext cx="540669" cy="2162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</a:t>
          </a:r>
          <a:endParaRPr lang="ru-RU" sz="1300" kern="1200" dirty="0"/>
        </a:p>
      </dsp:txBody>
      <dsp:txXfrm>
        <a:off x="595180" y="477913"/>
        <a:ext cx="324402" cy="216267"/>
      </dsp:txXfrm>
    </dsp:sp>
    <dsp:sp modelId="{017DB2CB-7612-4580-8A52-FE254FDE8A20}">
      <dsp:nvSpPr>
        <dsp:cNvPr id="0" name=""/>
        <dsp:cNvSpPr/>
      </dsp:nvSpPr>
      <dsp:spPr>
        <a:xfrm>
          <a:off x="973649" y="477913"/>
          <a:ext cx="540669" cy="2162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</a:t>
          </a:r>
          <a:endParaRPr lang="ru-RU" sz="1300" kern="1200" dirty="0"/>
        </a:p>
      </dsp:txBody>
      <dsp:txXfrm>
        <a:off x="1081783" y="477913"/>
        <a:ext cx="324402" cy="2162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9DA7-38DB-42FC-9735-070EB42AA89C}" type="datetimeFigureOut">
              <a:rPr lang="ru-RU" smtClean="0"/>
              <a:t>20.08.2015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7AF3-129C-4F52-A3C4-9DD285839B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50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9DA7-38DB-42FC-9735-070EB42AA89C}" type="datetimeFigureOut">
              <a:rPr lang="ru-RU" smtClean="0"/>
              <a:t>20.08.2015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7AF3-129C-4F52-A3C4-9DD285839B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50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9DA7-38DB-42FC-9735-070EB42AA89C}" type="datetimeFigureOut">
              <a:rPr lang="ru-RU" smtClean="0"/>
              <a:t>20.08.2015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7AF3-129C-4F52-A3C4-9DD285839BD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4953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9DA7-38DB-42FC-9735-070EB42AA89C}" type="datetimeFigureOut">
              <a:rPr lang="ru-RU" smtClean="0"/>
              <a:t>20.08.2015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7AF3-129C-4F52-A3C4-9DD285839B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879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9DA7-38DB-42FC-9735-070EB42AA89C}" type="datetimeFigureOut">
              <a:rPr lang="ru-RU" smtClean="0"/>
              <a:t>20.08.2015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7AF3-129C-4F52-A3C4-9DD285839BD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4735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9DA7-38DB-42FC-9735-070EB42AA89C}" type="datetimeFigureOut">
              <a:rPr lang="ru-RU" smtClean="0"/>
              <a:t>20.08.2015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7AF3-129C-4F52-A3C4-9DD285839B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50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9DA7-38DB-42FC-9735-070EB42AA89C}" type="datetimeFigureOut">
              <a:rPr lang="ru-RU" smtClean="0"/>
              <a:t>20.08.2015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7AF3-129C-4F52-A3C4-9DD285839B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41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9DA7-38DB-42FC-9735-070EB42AA89C}" type="datetimeFigureOut">
              <a:rPr lang="ru-RU" smtClean="0"/>
              <a:t>20.08.2015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7AF3-129C-4F52-A3C4-9DD285839B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533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9DA7-38DB-42FC-9735-070EB42AA89C}" type="datetimeFigureOut">
              <a:rPr lang="ru-RU" smtClean="0"/>
              <a:t>20.08.2015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7AF3-129C-4F52-A3C4-9DD285839B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933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9DA7-38DB-42FC-9735-070EB42AA89C}" type="datetimeFigureOut">
              <a:rPr lang="ru-RU" smtClean="0"/>
              <a:t>20.08.2015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7AF3-129C-4F52-A3C4-9DD285839B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14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9DA7-38DB-42FC-9735-070EB42AA89C}" type="datetimeFigureOut">
              <a:rPr lang="ru-RU" smtClean="0"/>
              <a:t>20.08.2015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7AF3-129C-4F52-A3C4-9DD285839B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97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9DA7-38DB-42FC-9735-070EB42AA89C}" type="datetimeFigureOut">
              <a:rPr lang="ru-RU" smtClean="0"/>
              <a:t>20.08.2015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7AF3-129C-4F52-A3C4-9DD285839B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9DA7-38DB-42FC-9735-070EB42AA89C}" type="datetimeFigureOut">
              <a:rPr lang="ru-RU" smtClean="0"/>
              <a:t>20.08.2015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7AF3-129C-4F52-A3C4-9DD285839B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182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9DA7-38DB-42FC-9735-070EB42AA89C}" type="datetimeFigureOut">
              <a:rPr lang="ru-RU" smtClean="0"/>
              <a:t>20.08.2015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7AF3-129C-4F52-A3C4-9DD285839B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63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9DA7-38DB-42FC-9735-070EB42AA89C}" type="datetimeFigureOut">
              <a:rPr lang="ru-RU" smtClean="0"/>
              <a:t>20.08.2015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7AF3-129C-4F52-A3C4-9DD285839B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29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7AF3-129C-4F52-A3C4-9DD285839BDC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9DA7-38DB-42FC-9735-070EB42AA89C}" type="datetimeFigureOut">
              <a:rPr lang="ru-RU" smtClean="0"/>
              <a:t>20.08.2015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249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79DA7-38DB-42FC-9735-070EB42AA89C}" type="datetimeFigureOut">
              <a:rPr lang="ru-RU" smtClean="0"/>
              <a:t>20.08.2015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4D87AF3-129C-4F52-A3C4-9DD285839B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51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boss@rbadesign.us" TargetMode="External"/><Relationship Id="rId2" Type="http://schemas.openxmlformats.org/officeDocument/2006/relationships/hyperlink" Target="mailto:dmitry@protopopov.r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Optical Box </a:t>
            </a:r>
            <a:br>
              <a:rPr lang="en-US" dirty="0" smtClean="0"/>
            </a:br>
            <a:r>
              <a:rPr lang="en-US" dirty="0" smtClean="0"/>
              <a:t>for Optical Computing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Technical Details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E2AF-D83D-49D4-BEA0-018207C40C9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014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Ideal Light for </a:t>
            </a:r>
            <a:r>
              <a:rPr lang="en-US" dirty="0"/>
              <a:t>Optical Computing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Monochrome</a:t>
            </a:r>
            <a:endParaRPr lang="en-US" dirty="0"/>
          </a:p>
          <a:p>
            <a:r>
              <a:rPr lang="en-US" dirty="0" smtClean="0"/>
              <a:t>Polarized</a:t>
            </a:r>
          </a:p>
          <a:p>
            <a:r>
              <a:rPr lang="en-US" dirty="0" smtClean="0"/>
              <a:t>Single Source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  <p:pic>
        <p:nvPicPr>
          <p:cNvPr id="8194" name="Picture 2" descr="https://encrypted-tbn1.gstatic.com/images?q=tbn:ANd9GcTzushlTN1bBcNsl1TOB1XVZNVXAoQA6Y7gfzIzYX4IgZFqOsFY-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887" y="3388128"/>
            <a:ext cx="4374862" cy="304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436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Light Properties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Non-Monochrome</a:t>
            </a:r>
            <a:endParaRPr lang="en-US" dirty="0"/>
          </a:p>
          <a:p>
            <a:r>
              <a:rPr lang="en-US" dirty="0"/>
              <a:t>Non-</a:t>
            </a:r>
            <a:r>
              <a:rPr lang="en-US" dirty="0" smtClean="0"/>
              <a:t>Polarized</a:t>
            </a:r>
            <a:endParaRPr lang="en-US" dirty="0"/>
          </a:p>
          <a:p>
            <a:r>
              <a:rPr lang="en-US" dirty="0" smtClean="0"/>
              <a:t>Many Independent Sources</a:t>
            </a:r>
            <a:endParaRPr lang="en-US" dirty="0"/>
          </a:p>
          <a:p>
            <a:endParaRPr lang="ru-RU" dirty="0"/>
          </a:p>
        </p:txBody>
      </p:sp>
      <p:pic>
        <p:nvPicPr>
          <p:cNvPr id="9218" name="Picture 2" descr="http://imagebank.osa.org/getImage.xqy?img=dTcqLmxhcmdlLGFvLTUwLTQtQTYwLWcwMD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259" y="2699676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151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Real </a:t>
            </a:r>
            <a:r>
              <a:rPr lang="en-US" dirty="0"/>
              <a:t>Light for Optical Computing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Using Light </a:t>
            </a:r>
            <a:r>
              <a:rPr lang="en-US" dirty="0"/>
              <a:t>S</a:t>
            </a:r>
            <a:r>
              <a:rPr lang="en-US" dirty="0" smtClean="0"/>
              <a:t>ources with short spectrum range emitted and small emitted area</a:t>
            </a:r>
          </a:p>
          <a:p>
            <a:pPr lvl="1"/>
            <a:r>
              <a:rPr lang="en-US" dirty="0" smtClean="0"/>
              <a:t>Lasers</a:t>
            </a:r>
          </a:p>
          <a:p>
            <a:pPr lvl="1"/>
            <a:r>
              <a:rPr lang="en-US" dirty="0" smtClean="0"/>
              <a:t>Laser Diodes</a:t>
            </a:r>
          </a:p>
          <a:p>
            <a:pPr lvl="1"/>
            <a:r>
              <a:rPr lang="en-US" dirty="0" smtClean="0"/>
              <a:t>Light Emitted</a:t>
            </a:r>
            <a:r>
              <a:rPr lang="en-US" dirty="0"/>
              <a:t> Diodes</a:t>
            </a:r>
            <a:endParaRPr lang="en-US" dirty="0" smtClean="0"/>
          </a:p>
          <a:p>
            <a:r>
              <a:rPr lang="en-US" dirty="0"/>
              <a:t>Using Light </a:t>
            </a:r>
            <a:r>
              <a:rPr lang="en-US" dirty="0" smtClean="0"/>
              <a:t>Detectors with </a:t>
            </a:r>
            <a:r>
              <a:rPr lang="en-US" dirty="0"/>
              <a:t>short spectrum range </a:t>
            </a:r>
            <a:r>
              <a:rPr lang="en-US" dirty="0" smtClean="0"/>
              <a:t>accepted</a:t>
            </a:r>
          </a:p>
          <a:p>
            <a:pPr lvl="1"/>
            <a:r>
              <a:rPr lang="en-US" dirty="0" smtClean="0"/>
              <a:t>Different Sensor Types</a:t>
            </a:r>
          </a:p>
          <a:p>
            <a:r>
              <a:rPr lang="en-US" dirty="0"/>
              <a:t>Using </a:t>
            </a:r>
            <a:r>
              <a:rPr lang="en-US" dirty="0" smtClean="0"/>
              <a:t>Light Filters to short </a:t>
            </a:r>
            <a:r>
              <a:rPr lang="en-US" dirty="0"/>
              <a:t>spectrum </a:t>
            </a:r>
            <a:r>
              <a:rPr lang="en-US" dirty="0" smtClean="0"/>
              <a:t>range</a:t>
            </a:r>
          </a:p>
          <a:p>
            <a:r>
              <a:rPr lang="en-US" dirty="0" smtClean="0"/>
              <a:t>Polarize </a:t>
            </a:r>
            <a:r>
              <a:rPr lang="en-US" dirty="0"/>
              <a:t>Light </a:t>
            </a:r>
            <a:r>
              <a:rPr lang="en-US" dirty="0" smtClean="0"/>
              <a:t>by Filters</a:t>
            </a:r>
          </a:p>
          <a:p>
            <a:pPr lvl="1"/>
            <a:r>
              <a:rPr lang="en-US" dirty="0" smtClean="0"/>
              <a:t>Some kind of Films</a:t>
            </a:r>
          </a:p>
          <a:p>
            <a:pPr lvl="1"/>
            <a:r>
              <a:rPr lang="en-US" dirty="0" smtClean="0"/>
              <a:t>Some </a:t>
            </a:r>
            <a:r>
              <a:rPr lang="en-US" dirty="0"/>
              <a:t>kind of </a:t>
            </a:r>
            <a:r>
              <a:rPr lang="en-US" dirty="0" smtClean="0"/>
              <a:t>Surface Reflections</a:t>
            </a:r>
          </a:p>
          <a:p>
            <a:r>
              <a:rPr lang="en-US" dirty="0" smtClean="0"/>
              <a:t>Combination all methods above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10242" name="Picture 2" descr="http://cdn.iopscience.com/images/2040-8986/15/2/025405/Full/jopt444681f9_onli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136" y="4760077"/>
            <a:ext cx="39909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cdn.iopscience.com/images/2040-8986/15/2/025405/Full/jopt444681f9_onli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7656" y="4469045"/>
            <a:ext cx="714491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106377578"/>
              </p:ext>
            </p:extLst>
          </p:nvPr>
        </p:nvGraphicFramePr>
        <p:xfrm>
          <a:off x="9274002" y="5549699"/>
          <a:ext cx="1514763" cy="11720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9255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 Wave Length Criteria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Spot of Light can not be less of Wave Length, so if using high density chips is better to decrease Light </a:t>
            </a:r>
            <a:r>
              <a:rPr lang="en-US" dirty="0"/>
              <a:t>Wave Length </a:t>
            </a:r>
            <a:endParaRPr lang="en-US" dirty="0" smtClean="0"/>
          </a:p>
          <a:p>
            <a:r>
              <a:rPr lang="en-US" dirty="0" smtClean="0"/>
              <a:t>Diffractions and Inference </a:t>
            </a:r>
            <a:r>
              <a:rPr lang="en-US" dirty="0"/>
              <a:t>can not </a:t>
            </a:r>
            <a:r>
              <a:rPr lang="en-US" dirty="0" smtClean="0"/>
              <a:t>exists if sizes of device are small. </a:t>
            </a:r>
            <a:r>
              <a:rPr lang="en-US" dirty="0"/>
              <a:t>if sizes of device are </a:t>
            </a:r>
            <a:r>
              <a:rPr lang="en-US" dirty="0" smtClean="0"/>
              <a:t>small</a:t>
            </a:r>
            <a:r>
              <a:rPr lang="en-US" dirty="0"/>
              <a:t> is better to </a:t>
            </a:r>
            <a:r>
              <a:rPr lang="en-US" dirty="0" smtClean="0"/>
              <a:t>increase Light </a:t>
            </a:r>
            <a:r>
              <a:rPr lang="en-US" dirty="0"/>
              <a:t>Wave </a:t>
            </a:r>
            <a:r>
              <a:rPr lang="en-US" dirty="0" smtClean="0"/>
              <a:t>Length</a:t>
            </a:r>
          </a:p>
          <a:p>
            <a:r>
              <a:rPr lang="en-US" dirty="0" smtClean="0"/>
              <a:t>Red color light have </a:t>
            </a:r>
            <a:r>
              <a:rPr lang="en-US" dirty="0"/>
              <a:t>Light Wave Length </a:t>
            </a:r>
            <a:r>
              <a:rPr lang="en-US" dirty="0" smtClean="0"/>
              <a:t>about 500/1 000 000 000 meter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601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Fresnel </a:t>
            </a:r>
            <a:r>
              <a:rPr lang="en-US" dirty="0" smtClean="0"/>
              <a:t>Diffraction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5447" y="2160588"/>
            <a:ext cx="3741144" cy="3881437"/>
          </a:xfrm>
          <a:prstGeom prst="rect">
            <a:avLst/>
          </a:prstGeom>
        </p:spPr>
      </p:pic>
      <p:pic>
        <p:nvPicPr>
          <p:cNvPr id="4098" name="Picture 2" descr=" E(x,y,z)=\frac{e^{ikz}}{i \lambda z} \iint_{-\infty}^{+\infty} E(x',y',0)e^{{ik \over 2z}[(x-x')^2+(y-y')^2]}dx'dy'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093" y="1578768"/>
            <a:ext cx="462915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397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Fresnel Zone </a:t>
            </a:r>
            <a:r>
              <a:rPr lang="en-US" dirty="0" smtClean="0"/>
              <a:t>Plate</a:t>
            </a:r>
            <a:br>
              <a:rPr lang="en-US" dirty="0" smtClean="0"/>
            </a:br>
            <a:r>
              <a:rPr lang="en-US" dirty="0"/>
              <a:t>Binary </a:t>
            </a:r>
            <a:r>
              <a:rPr lang="en-US" dirty="0" smtClean="0"/>
              <a:t>&amp; Sinusoidal</a:t>
            </a:r>
            <a:endParaRPr lang="ru-RU" dirty="0"/>
          </a:p>
        </p:txBody>
      </p:sp>
      <p:pic>
        <p:nvPicPr>
          <p:cNvPr id="5122" name="Picture 2" descr="https://upload.wikimedia.org/wikipedia/commons/thumb/9/97/Zone_plate.svg/284px-Zone_plate.sv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061" y="3593105"/>
            <a:ext cx="2705100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_n = \sqrt{n \lambda f + \frac{n^2\lambda^2}{4}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739" y="2387066"/>
            <a:ext cx="15525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upload.wikimedia.org/wikipedia/commons/thumb/6/66/Zonenplatte_Cosinus.png/210px-Zonenplatte_Cosinu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573" y="3583388"/>
            <a:ext cx="2705292" cy="270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254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Zone Plate </a:t>
            </a:r>
            <a:r>
              <a:rPr lang="en-US" dirty="0"/>
              <a:t>for Optical Computing </a:t>
            </a:r>
            <a:endParaRPr lang="ru-RU" dirty="0"/>
          </a:p>
        </p:txBody>
      </p:sp>
      <p:pic>
        <p:nvPicPr>
          <p:cNvPr id="7170" name="Picture 2" descr="http://pubs.rsc.org/services/images/RSCpubs.ePlatform.Service.FreeContent.ImageService.svc/ImageService/Articleimage/2015/NJ/c4nj02017k/c4nj02017k-f4_hi-res.gi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508262"/>
            <a:ext cx="3112786" cy="243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Types of lens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4974707"/>
            <a:ext cx="3267654" cy="152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://imagebank.osa.org/getImage.xqy?img=M3cubGFyZ2Usam9zYWItNS01LTkzMy1nMDA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367" y="1508262"/>
            <a:ext cx="3578128" cy="2440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upload.wikimedia.org/wikipedia/commons/thumb/9/97/Zone_plate.svg/284px-Zone_plate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785" y="4639339"/>
            <a:ext cx="1954371" cy="1947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Стрелка вправо 4"/>
          <p:cNvSpPr/>
          <p:nvPr/>
        </p:nvSpPr>
        <p:spPr>
          <a:xfrm>
            <a:off x="4330931" y="2468880"/>
            <a:ext cx="1122218" cy="656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>
            <a:off x="4330931" y="5307179"/>
            <a:ext cx="1122218" cy="656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низ 5"/>
          <p:cNvSpPr/>
          <p:nvPr/>
        </p:nvSpPr>
        <p:spPr>
          <a:xfrm>
            <a:off x="3108960" y="3945738"/>
            <a:ext cx="3566160" cy="4410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706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</a:t>
            </a:r>
            <a:r>
              <a:rPr lang="en-US" dirty="0" smtClean="0"/>
              <a:t>Box Model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349" y="2160588"/>
            <a:ext cx="7161339" cy="3881437"/>
          </a:xfrm>
        </p:spPr>
      </p:pic>
    </p:spTree>
    <p:extLst>
      <p:ext uri="{BB962C8B-B14F-4D97-AF65-F5344CB8AC3E}">
        <p14:creationId xmlns:p14="http://schemas.microsoft.com/office/powerpoint/2010/main" val="2044074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Box </a:t>
            </a:r>
            <a:r>
              <a:rPr lang="en-US" dirty="0" smtClean="0"/>
              <a:t>Design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" y="2160588"/>
            <a:ext cx="8386362" cy="3881437"/>
          </a:xfrm>
        </p:spPr>
      </p:pic>
    </p:spTree>
    <p:extLst>
      <p:ext uri="{BB962C8B-B14F-4D97-AF65-F5344CB8AC3E}">
        <p14:creationId xmlns:p14="http://schemas.microsoft.com/office/powerpoint/2010/main" val="634436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Box </a:t>
            </a:r>
            <a:r>
              <a:rPr lang="en-US" dirty="0" smtClean="0"/>
              <a:t>Design Description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80161"/>
            <a:ext cx="8596668" cy="476120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Chips of LD, DLPs and MIS are mount on one side of a Circuit Board in row with equal step. LD and MIP are placed at left and right DLPs are placed in the middle.</a:t>
            </a:r>
          </a:p>
          <a:p>
            <a:r>
              <a:rPr lang="en-US" dirty="0" smtClean="0"/>
              <a:t>The Circuit Board is places at one side of a Frame</a:t>
            </a:r>
          </a:p>
          <a:p>
            <a:r>
              <a:rPr lang="en-US" dirty="0" smtClean="0"/>
              <a:t>At another side of the Frame placed a Film with printed FZPs, a Polarizing </a:t>
            </a:r>
            <a:r>
              <a:rPr lang="en-US" dirty="0"/>
              <a:t>F</a:t>
            </a:r>
            <a:r>
              <a:rPr lang="en-US" dirty="0" smtClean="0"/>
              <a:t>ilter, a Color Filter and a Mirror </a:t>
            </a:r>
          </a:p>
          <a:p>
            <a:r>
              <a:rPr lang="en-US" dirty="0" smtClean="0"/>
              <a:t>Sizes of the Circuit Board, </a:t>
            </a:r>
            <a:r>
              <a:rPr lang="en-US" dirty="0"/>
              <a:t>the </a:t>
            </a:r>
            <a:r>
              <a:rPr lang="en-US" dirty="0" smtClean="0"/>
              <a:t>Film with FZPs</a:t>
            </a:r>
            <a:r>
              <a:rPr lang="en-US" dirty="0"/>
              <a:t>, the</a:t>
            </a:r>
            <a:r>
              <a:rPr lang="en-US" dirty="0" smtClean="0"/>
              <a:t> </a:t>
            </a:r>
            <a:r>
              <a:rPr lang="en-US" dirty="0"/>
              <a:t>Polarizing Filter, the</a:t>
            </a:r>
            <a:r>
              <a:rPr lang="en-US" dirty="0" smtClean="0"/>
              <a:t> </a:t>
            </a:r>
            <a:r>
              <a:rPr lang="en-US" dirty="0"/>
              <a:t>Color Filter  </a:t>
            </a:r>
            <a:r>
              <a:rPr lang="en-US" dirty="0" smtClean="0"/>
              <a:t>and </a:t>
            </a:r>
            <a:r>
              <a:rPr lang="en-US" dirty="0"/>
              <a:t>the </a:t>
            </a:r>
            <a:r>
              <a:rPr lang="en-US" dirty="0" smtClean="0"/>
              <a:t>Mirror are equal</a:t>
            </a:r>
          </a:p>
          <a:p>
            <a:r>
              <a:rPr lang="en-US" dirty="0" smtClean="0"/>
              <a:t>A number of </a:t>
            </a:r>
            <a:r>
              <a:rPr lang="en-US" dirty="0"/>
              <a:t>printed FZPs </a:t>
            </a:r>
            <a:r>
              <a:rPr lang="en-US" dirty="0" smtClean="0"/>
              <a:t>is equal a number of DLPs plus two half-sized FZPs for LD and MIS</a:t>
            </a:r>
          </a:p>
          <a:p>
            <a:r>
              <a:rPr lang="en-US" dirty="0" smtClean="0"/>
              <a:t>To remove wrong light rays LD, DLPs, FZPs and MIS have collimator shutters</a:t>
            </a:r>
          </a:p>
          <a:p>
            <a:r>
              <a:rPr lang="en-US" dirty="0" smtClean="0"/>
              <a:t>Light from LD multiply time pass thru FZP and reflect from Mirror on a second side of the Frame or reflect from DLP on a first side of the Frame until MIS catch a ray.</a:t>
            </a:r>
          </a:p>
          <a:p>
            <a:r>
              <a:rPr lang="en-US" dirty="0" smtClean="0"/>
              <a:t>Distances </a:t>
            </a:r>
            <a:r>
              <a:rPr lang="en-US" dirty="0"/>
              <a:t>between a pair of LD-FZP or FZP-DLP or </a:t>
            </a:r>
            <a:r>
              <a:rPr lang="en-US" dirty="0" smtClean="0"/>
              <a:t>FZP-MIS are equal</a:t>
            </a:r>
          </a:p>
          <a:p>
            <a:r>
              <a:rPr lang="en-US" dirty="0" smtClean="0"/>
              <a:t>DLP or MIS can be combined from number of chips</a:t>
            </a:r>
          </a:p>
          <a:p>
            <a:r>
              <a:rPr lang="en-US" dirty="0" smtClean="0"/>
              <a:t>Some DLP can be replaced by mirrors to reduce number of DLP chips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0921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Usual Computing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Numbers</a:t>
            </a:r>
          </a:p>
          <a:p>
            <a:pPr lvl="1"/>
            <a:r>
              <a:rPr lang="en-US" dirty="0" smtClean="0"/>
              <a:t>Integer</a:t>
            </a:r>
          </a:p>
          <a:p>
            <a:pPr lvl="1"/>
            <a:r>
              <a:rPr lang="en-US" dirty="0" smtClean="0"/>
              <a:t>Ratio</a:t>
            </a:r>
          </a:p>
          <a:p>
            <a:pPr lvl="1"/>
            <a:r>
              <a:rPr lang="en-US" dirty="0" smtClean="0"/>
              <a:t>Real</a:t>
            </a:r>
          </a:p>
          <a:p>
            <a:pPr lvl="1"/>
            <a:r>
              <a:rPr lang="en-US" dirty="0" smtClean="0"/>
              <a:t>Complex</a:t>
            </a:r>
          </a:p>
          <a:p>
            <a:pPr lvl="1"/>
            <a:r>
              <a:rPr lang="en-US" dirty="0" smtClean="0"/>
              <a:t>Rings, Etc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Addition or Subtractions</a:t>
            </a:r>
          </a:p>
          <a:p>
            <a:pPr lvl="1"/>
            <a:r>
              <a:rPr lang="en-US" dirty="0" smtClean="0"/>
              <a:t>Multiplication or Division</a:t>
            </a:r>
          </a:p>
          <a:p>
            <a:r>
              <a:rPr lang="en-US" dirty="0" smtClean="0"/>
              <a:t>Step-by-step calculations for each math operation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2867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Box </a:t>
            </a:r>
            <a:r>
              <a:rPr lang="en-US" dirty="0" smtClean="0"/>
              <a:t>Design Description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80161"/>
            <a:ext cx="8596668" cy="4761202"/>
          </a:xfrm>
        </p:spPr>
        <p:txBody>
          <a:bodyPr>
            <a:normAutofit/>
          </a:bodyPr>
          <a:lstStyle/>
          <a:p>
            <a:r>
              <a:rPr lang="en-US" dirty="0" smtClean="0"/>
              <a:t>A number of </a:t>
            </a:r>
            <a:r>
              <a:rPr lang="en-US" dirty="0"/>
              <a:t>single Optical </a:t>
            </a:r>
            <a:r>
              <a:rPr lang="en-US" dirty="0" smtClean="0"/>
              <a:t>Boxes can by stacked or combined</a:t>
            </a:r>
          </a:p>
          <a:p>
            <a:r>
              <a:rPr lang="en-US" dirty="0" smtClean="0"/>
              <a:t>DIPs and MISs can be placed as 1D or 2D arrays</a:t>
            </a:r>
          </a:p>
          <a:p>
            <a:r>
              <a:rPr lang="en-US" dirty="0" smtClean="0"/>
              <a:t>Optical Box can be equipped by </a:t>
            </a:r>
          </a:p>
          <a:p>
            <a:pPr lvl="1"/>
            <a:r>
              <a:rPr lang="en-US" dirty="0" smtClean="0"/>
              <a:t>An internal memory to fast read MIS values and write DIPs values</a:t>
            </a:r>
          </a:p>
          <a:p>
            <a:pPr lvl="1"/>
            <a:r>
              <a:rPr lang="en-US" dirty="0" smtClean="0"/>
              <a:t>An embedded computer with embedded software</a:t>
            </a:r>
          </a:p>
          <a:p>
            <a:pPr lvl="1"/>
            <a:r>
              <a:rPr lang="en-US" dirty="0" smtClean="0"/>
              <a:t>An Ethernet port</a:t>
            </a:r>
          </a:p>
          <a:p>
            <a:pPr lvl="1"/>
            <a:r>
              <a:rPr lang="en-US" dirty="0" smtClean="0"/>
              <a:t>A front panel</a:t>
            </a:r>
          </a:p>
          <a:p>
            <a:pPr lvl="1"/>
            <a:r>
              <a:rPr lang="en-US" dirty="0" smtClean="0"/>
              <a:t>A power supply</a:t>
            </a:r>
          </a:p>
          <a:p>
            <a:pPr lvl="1"/>
            <a:r>
              <a:rPr lang="en-US" dirty="0" smtClean="0"/>
              <a:t>19’’ rack mount kids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691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DLP Usage Notes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29543"/>
            <a:ext cx="8596668" cy="4511820"/>
          </a:xfrm>
        </p:spPr>
        <p:txBody>
          <a:bodyPr>
            <a:normAutofit/>
          </a:bodyPr>
          <a:lstStyle/>
          <a:p>
            <a:r>
              <a:rPr lang="en-US" dirty="0" smtClean="0"/>
              <a:t>Usual DLP chip micro-mirrors have 3-state (3 micro-mirror reflection angle)</a:t>
            </a:r>
          </a:p>
          <a:p>
            <a:pPr lvl="1"/>
            <a:r>
              <a:rPr lang="en-US" dirty="0" smtClean="0"/>
              <a:t>Parked</a:t>
            </a:r>
          </a:p>
          <a:p>
            <a:pPr lvl="1"/>
            <a:r>
              <a:rPr lang="en-US" dirty="0" smtClean="0"/>
              <a:t>On or Off</a:t>
            </a:r>
          </a:p>
          <a:p>
            <a:pPr marL="342900" lvl="1" indent="-342900"/>
            <a:r>
              <a:rPr lang="en-US" dirty="0" smtClean="0"/>
              <a:t>Technology to generate grayed image by fast switch between On and Off states used by video projectors is not applicable by Optical Computing.</a:t>
            </a:r>
          </a:p>
          <a:p>
            <a:pPr marL="342900" lvl="1" indent="-342900"/>
            <a:r>
              <a:rPr lang="en-US" dirty="0" smtClean="0"/>
              <a:t>Solution Ways in case using </a:t>
            </a:r>
            <a:r>
              <a:rPr lang="en-US" dirty="0"/>
              <a:t>DLP chip </a:t>
            </a:r>
            <a:r>
              <a:rPr lang="en-US" dirty="0" smtClean="0"/>
              <a:t>of micro-mirrors with limited states is</a:t>
            </a:r>
          </a:p>
          <a:p>
            <a:pPr marL="742950" lvl="2" indent="-342900"/>
            <a:r>
              <a:rPr lang="en-US" dirty="0" smtClean="0"/>
              <a:t>Do calculations with 1-bit numbers and apply iteration math algorithms to up precision</a:t>
            </a:r>
          </a:p>
          <a:p>
            <a:pPr marL="742950" lvl="2" indent="-342900"/>
            <a:r>
              <a:rPr lang="en-US" dirty="0" smtClean="0"/>
              <a:t>Use group of micro-mirrors to generate gray color</a:t>
            </a:r>
          </a:p>
          <a:p>
            <a:pPr marL="342900" lvl="1" indent="-342900"/>
            <a:r>
              <a:rPr lang="en-US" dirty="0" smtClean="0"/>
              <a:t>Another way to use </a:t>
            </a:r>
            <a:r>
              <a:rPr lang="en-US" dirty="0"/>
              <a:t>micro-mirrors </a:t>
            </a:r>
            <a:r>
              <a:rPr lang="en-US" dirty="0" smtClean="0"/>
              <a:t>with 3-state in binary mode in case of slow MIS is</a:t>
            </a:r>
          </a:p>
          <a:p>
            <a:pPr marL="742950" lvl="2" indent="-342900"/>
            <a:r>
              <a:rPr lang="en-US" dirty="0" smtClean="0"/>
              <a:t>Transparent = Parked state</a:t>
            </a:r>
          </a:p>
          <a:p>
            <a:pPr marL="742950" lvl="2" indent="-342900"/>
            <a:r>
              <a:rPr lang="en-US" dirty="0" smtClean="0"/>
              <a:t>Opaque = </a:t>
            </a:r>
            <a:r>
              <a:rPr lang="en-US" dirty="0"/>
              <a:t>fast </a:t>
            </a:r>
            <a:r>
              <a:rPr lang="en-US" dirty="0" smtClean="0"/>
              <a:t>random switch </a:t>
            </a:r>
            <a:r>
              <a:rPr lang="en-US" dirty="0"/>
              <a:t>between </a:t>
            </a:r>
            <a:r>
              <a:rPr lang="en-US" dirty="0" smtClean="0"/>
              <a:t>On </a:t>
            </a:r>
            <a:r>
              <a:rPr lang="en-US" dirty="0"/>
              <a:t>and Off </a:t>
            </a:r>
            <a:r>
              <a:rPr lang="en-US" dirty="0" smtClean="0"/>
              <a:t>states. </a:t>
            </a:r>
          </a:p>
          <a:p>
            <a:pPr marL="1200150" lvl="3" indent="-342900"/>
            <a:r>
              <a:rPr lang="en-US" dirty="0" smtClean="0"/>
              <a:t>fast </a:t>
            </a:r>
            <a:r>
              <a:rPr lang="en-US" dirty="0"/>
              <a:t>random switch between </a:t>
            </a:r>
            <a:r>
              <a:rPr lang="en-US" dirty="0" smtClean="0"/>
              <a:t>two states will generate average energy picture caused </a:t>
            </a:r>
            <a:r>
              <a:rPr lang="en-US" smtClean="0"/>
              <a:t>random diffraction pictures </a:t>
            </a:r>
            <a:r>
              <a:rPr lang="en-US" dirty="0" smtClean="0"/>
              <a:t>cached by MIS </a:t>
            </a:r>
            <a:endParaRPr lang="en-US" dirty="0"/>
          </a:p>
          <a:p>
            <a:pPr marL="742950" lvl="2" indent="-342900"/>
            <a:endParaRPr lang="en-US" dirty="0" smtClean="0"/>
          </a:p>
          <a:p>
            <a:pPr marL="742950" lvl="2" indent="-342900"/>
            <a:endParaRPr lang="en-US" dirty="0" smtClean="0"/>
          </a:p>
          <a:p>
            <a:pPr marL="342900" lvl="1" indent="-34290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1927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Box </a:t>
            </a:r>
            <a:r>
              <a:rPr lang="en-US" dirty="0" smtClean="0"/>
              <a:t>Math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Optical Box Design do </a:t>
            </a:r>
            <a:r>
              <a:rPr lang="en-US" dirty="0" smtClean="0"/>
              <a:t>parallel math calculations of signals on DLP</a:t>
            </a:r>
          </a:p>
          <a:p>
            <a:r>
              <a:rPr lang="en-US" dirty="0"/>
              <a:t>Optical Box </a:t>
            </a:r>
            <a:r>
              <a:rPr lang="en-US" dirty="0" smtClean="0"/>
              <a:t>Design do not calculate Fourier </a:t>
            </a:r>
            <a:r>
              <a:rPr lang="en-US" dirty="0"/>
              <a:t>transforming </a:t>
            </a:r>
            <a:endParaRPr lang="en-US" dirty="0" smtClean="0"/>
          </a:p>
          <a:p>
            <a:r>
              <a:rPr lang="en-US" dirty="0"/>
              <a:t>Optical Box Design do </a:t>
            </a:r>
            <a:r>
              <a:rPr lang="en-US" dirty="0" smtClean="0"/>
              <a:t>calculate Some (Unknown, depended from device implementation) Matrix Multiplication transforming </a:t>
            </a:r>
            <a:r>
              <a:rPr lang="en-US" dirty="0"/>
              <a:t>of signals on each FZP </a:t>
            </a:r>
            <a:endParaRPr lang="en-US" dirty="0" smtClean="0"/>
          </a:p>
          <a:p>
            <a:r>
              <a:rPr lang="en-US" dirty="0" smtClean="0"/>
              <a:t>Because </a:t>
            </a:r>
            <a:r>
              <a:rPr lang="en-US" dirty="0"/>
              <a:t>Optical Box Design has </a:t>
            </a:r>
            <a:r>
              <a:rPr lang="en-US" dirty="0" smtClean="0"/>
              <a:t>more then two DLP</a:t>
            </a:r>
          </a:p>
          <a:p>
            <a:pPr lvl="1"/>
            <a:r>
              <a:rPr lang="en-US" dirty="0" smtClean="0"/>
              <a:t>Reverse of Unknown Matrix </a:t>
            </a:r>
          </a:p>
          <a:p>
            <a:pPr lvl="2"/>
            <a:r>
              <a:rPr lang="en-US" dirty="0" smtClean="0"/>
              <a:t>Can be calculated by experiments (during Optical </a:t>
            </a:r>
            <a:r>
              <a:rPr lang="en-US" dirty="0"/>
              <a:t>Box </a:t>
            </a:r>
            <a:r>
              <a:rPr lang="en-US" dirty="0" smtClean="0"/>
              <a:t>Calibration)</a:t>
            </a:r>
          </a:p>
          <a:p>
            <a:pPr lvl="2"/>
            <a:r>
              <a:rPr lang="en-US" dirty="0" smtClean="0"/>
              <a:t>Can be saved for future use in embedded memory of </a:t>
            </a:r>
            <a:r>
              <a:rPr lang="en-US" dirty="0"/>
              <a:t>Optical Box </a:t>
            </a:r>
            <a:endParaRPr lang="en-US" dirty="0" smtClean="0"/>
          </a:p>
          <a:p>
            <a:pPr lvl="2"/>
            <a:r>
              <a:rPr lang="en-US" dirty="0" smtClean="0"/>
              <a:t>Can be used for </a:t>
            </a:r>
            <a:r>
              <a:rPr lang="en-US" dirty="0"/>
              <a:t>calculation needed </a:t>
            </a:r>
            <a:endParaRPr lang="en-US" dirty="0" smtClean="0"/>
          </a:p>
          <a:p>
            <a:pPr lvl="1"/>
            <a:r>
              <a:rPr lang="en-US" dirty="0" smtClean="0"/>
              <a:t>One DLP (if light is high polarized) or two DLP </a:t>
            </a:r>
            <a:r>
              <a:rPr lang="en-US" dirty="0"/>
              <a:t>(if light is </a:t>
            </a:r>
            <a:r>
              <a:rPr lang="en-US" dirty="0" smtClean="0"/>
              <a:t>low polarized</a:t>
            </a:r>
            <a:r>
              <a:rPr lang="en-US" dirty="0"/>
              <a:t>)</a:t>
            </a:r>
            <a:r>
              <a:rPr lang="en-US" dirty="0" smtClean="0"/>
              <a:t> can be used to correct total matrix production for </a:t>
            </a:r>
            <a:r>
              <a:rPr lang="en-US" dirty="0"/>
              <a:t>calculation </a:t>
            </a:r>
            <a:r>
              <a:rPr lang="en-US" dirty="0" smtClean="0"/>
              <a:t>needed like </a:t>
            </a:r>
            <a:r>
              <a:rPr lang="en-US" dirty="0"/>
              <a:t>Fourier </a:t>
            </a:r>
            <a:r>
              <a:rPr lang="en-US" dirty="0" smtClean="0"/>
              <a:t>transforming,</a:t>
            </a:r>
            <a:r>
              <a:rPr lang="en-US" dirty="0"/>
              <a:t> Walsh-</a:t>
            </a:r>
            <a:r>
              <a:rPr lang="en-US" dirty="0" err="1"/>
              <a:t>Hadamar</a:t>
            </a:r>
            <a:r>
              <a:rPr lang="en-US" dirty="0"/>
              <a:t> </a:t>
            </a:r>
            <a:r>
              <a:rPr lang="en-US" dirty="0" smtClean="0"/>
              <a:t>transforming and etc.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802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</a:t>
            </a:r>
            <a:r>
              <a:rPr lang="en-US" dirty="0" smtClean="0"/>
              <a:t>Calculations Precision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</a:t>
            </a:r>
          </a:p>
          <a:p>
            <a:pPr lvl="1"/>
            <a:r>
              <a:rPr lang="en-US" dirty="0" smtClean="0"/>
              <a:t>Calculation with using optics </a:t>
            </a:r>
            <a:r>
              <a:rPr lang="en-US" dirty="0"/>
              <a:t>calculations </a:t>
            </a:r>
            <a:r>
              <a:rPr lang="en-US" dirty="0" smtClean="0"/>
              <a:t>gives rough results</a:t>
            </a:r>
          </a:p>
          <a:p>
            <a:r>
              <a:rPr lang="en-US" dirty="0" smtClean="0"/>
              <a:t>Solution Ways</a:t>
            </a:r>
          </a:p>
          <a:p>
            <a:pPr lvl="1"/>
            <a:r>
              <a:rPr lang="en-US" dirty="0" smtClean="0"/>
              <a:t>Same algorithms like sorting, brute force, branch-and-bounds and etc. do not need precision for all </a:t>
            </a:r>
            <a:r>
              <a:rPr lang="en-US" dirty="0"/>
              <a:t>results </a:t>
            </a:r>
            <a:r>
              <a:rPr lang="en-US" dirty="0" smtClean="0"/>
              <a:t>but selected only. Selected </a:t>
            </a:r>
            <a:r>
              <a:rPr lang="en-US" dirty="0"/>
              <a:t>results </a:t>
            </a:r>
            <a:r>
              <a:rPr lang="en-US" dirty="0" smtClean="0"/>
              <a:t>can by calculated traditional way.</a:t>
            </a:r>
          </a:p>
          <a:p>
            <a:pPr lvl="1"/>
            <a:r>
              <a:rPr lang="en-US" dirty="0" smtClean="0"/>
              <a:t>There are many step-by-step math iteration algorithms exists to up </a:t>
            </a:r>
            <a:r>
              <a:rPr lang="en-US" dirty="0"/>
              <a:t>precision </a:t>
            </a:r>
            <a:r>
              <a:rPr lang="en-US" dirty="0" smtClean="0"/>
              <a:t>as needed</a:t>
            </a:r>
          </a:p>
          <a:p>
            <a:r>
              <a:rPr lang="en-US" dirty="0" smtClean="0"/>
              <a:t>Conclusion</a:t>
            </a:r>
          </a:p>
          <a:p>
            <a:pPr lvl="1"/>
            <a:r>
              <a:rPr lang="en-US" sz="1800" dirty="0" smtClean="0"/>
              <a:t>Rough results can by used effectively 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619521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Contacts</a:t>
            </a:r>
          </a:p>
          <a:p>
            <a:pPr lvl="1"/>
            <a:r>
              <a:rPr lang="en-US" dirty="0"/>
              <a:t>Dmitry Protopopov, Moscow, Russia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hlinkClick r:id="rId2"/>
              </a:rPr>
              <a:t>dmitry@protopopov.ru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+7 916 </a:t>
            </a:r>
            <a:r>
              <a:rPr lang="en-US" dirty="0" smtClean="0"/>
              <a:t>6969591</a:t>
            </a:r>
          </a:p>
          <a:p>
            <a:pPr lvl="1"/>
            <a:r>
              <a:rPr lang="en-US" dirty="0"/>
              <a:t>Taras Kovtun, Boca Raton, FL, USA</a:t>
            </a:r>
            <a:br>
              <a:rPr lang="en-US" dirty="0"/>
            </a:br>
            <a:r>
              <a:rPr lang="en-US" dirty="0">
                <a:hlinkClick r:id="rId3"/>
              </a:rPr>
              <a:t>boss@rbadesign.us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4200-06F9-4C00-BF67-F73768F696CA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623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Optical Computing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Numbers</a:t>
            </a:r>
          </a:p>
          <a:p>
            <a:pPr lvl="1"/>
            <a:r>
              <a:rPr lang="en-US" dirty="0" smtClean="0"/>
              <a:t>Real as Amplitude of Complex EMW Vector</a:t>
            </a:r>
          </a:p>
          <a:p>
            <a:r>
              <a:rPr lang="en-US" dirty="0"/>
              <a:t>O</a:t>
            </a:r>
            <a:r>
              <a:rPr lang="en-US" dirty="0" smtClean="0"/>
              <a:t>perations</a:t>
            </a:r>
          </a:p>
          <a:p>
            <a:pPr marL="685800" lvl="2"/>
            <a:r>
              <a:rPr lang="en-US" sz="1600" dirty="0" smtClean="0"/>
              <a:t>Rough </a:t>
            </a:r>
            <a:r>
              <a:rPr lang="en-US" sz="1600" dirty="0"/>
              <a:t>calculations of </a:t>
            </a:r>
            <a:r>
              <a:rPr lang="en-US" sz="1600" dirty="0" smtClean="0"/>
              <a:t>Random Vector to Predefined Matrix multiplication </a:t>
            </a:r>
          </a:p>
          <a:p>
            <a:r>
              <a:rPr lang="en-US" dirty="0" smtClean="0"/>
              <a:t>Operates </a:t>
            </a:r>
            <a:r>
              <a:rPr lang="en-US" dirty="0"/>
              <a:t>with Complex EMW vectors</a:t>
            </a:r>
          </a:p>
          <a:p>
            <a:r>
              <a:rPr lang="en-US" dirty="0"/>
              <a:t>Rough Arithmetic Calculations</a:t>
            </a:r>
          </a:p>
          <a:p>
            <a:pPr marL="342900" lvl="1" indent="-342900"/>
            <a:r>
              <a:rPr lang="en-US" sz="2400" dirty="0"/>
              <a:t>Do all math calculations parallel with one step for all signal </a:t>
            </a:r>
            <a:r>
              <a:rPr lang="en-US" sz="2400" dirty="0" smtClean="0"/>
              <a:t>points</a:t>
            </a:r>
            <a:endParaRPr lang="en-US" sz="2800" dirty="0"/>
          </a:p>
          <a:p>
            <a:pPr marL="285750" lvl="1"/>
            <a:endParaRPr lang="en-US" sz="1800" dirty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03792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Optical Computing and </a:t>
            </a:r>
            <a:r>
              <a:rPr lang="en-US" dirty="0"/>
              <a:t>Optical </a:t>
            </a:r>
            <a:r>
              <a:rPr lang="en-US" dirty="0" smtClean="0"/>
              <a:t>Commutation Difference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Optical </a:t>
            </a:r>
            <a:r>
              <a:rPr lang="en-US" dirty="0" smtClean="0"/>
              <a:t>Commutation</a:t>
            </a:r>
          </a:p>
          <a:p>
            <a:pPr lvl="1"/>
            <a:r>
              <a:rPr lang="en-US" dirty="0" smtClean="0"/>
              <a:t>Operates with beams of light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 switch light beams modulated by signal from sources to destinations</a:t>
            </a:r>
          </a:p>
          <a:p>
            <a:pPr lvl="1"/>
            <a:r>
              <a:rPr lang="en-US" dirty="0" smtClean="0"/>
              <a:t>Light beams switch can be fast and exceed electrical switching</a:t>
            </a:r>
          </a:p>
          <a:p>
            <a:pPr lvl="1"/>
            <a:r>
              <a:rPr lang="en-US" dirty="0" smtClean="0"/>
              <a:t>Usually used to telecommunication lines</a:t>
            </a:r>
          </a:p>
          <a:p>
            <a:r>
              <a:rPr lang="en-US" dirty="0" smtClean="0"/>
              <a:t>Optical Computing</a:t>
            </a:r>
          </a:p>
          <a:p>
            <a:pPr lvl="1"/>
            <a:r>
              <a:rPr lang="en-US" dirty="0"/>
              <a:t>Operates </a:t>
            </a:r>
            <a:r>
              <a:rPr lang="en-US" dirty="0" smtClean="0"/>
              <a:t>with Complex EMW vectors</a:t>
            </a:r>
          </a:p>
          <a:p>
            <a:pPr lvl="1"/>
            <a:r>
              <a:rPr lang="en-US" dirty="0" smtClean="0"/>
              <a:t>Rough Arithmetic Calculations</a:t>
            </a:r>
          </a:p>
          <a:p>
            <a:pPr lvl="1"/>
            <a:r>
              <a:rPr lang="en-US" dirty="0" smtClean="0"/>
              <a:t>Using Interference and Diffraction of light (EMW)</a:t>
            </a:r>
          </a:p>
          <a:p>
            <a:pPr lvl="1"/>
            <a:r>
              <a:rPr lang="en-US" dirty="0" smtClean="0"/>
              <a:t>Do all math calculations parallel with one step for all signal points</a:t>
            </a:r>
          </a:p>
          <a:p>
            <a:pPr lvl="1"/>
            <a:endParaRPr lang="ru-RU" dirty="0"/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002" y="3867100"/>
            <a:ext cx="2482721" cy="2174262"/>
          </a:xfrm>
          <a:prstGeom prst="rect">
            <a:avLst/>
          </a:prstGeom>
        </p:spPr>
      </p:pic>
      <p:pic>
        <p:nvPicPr>
          <p:cNvPr id="5" name="Объект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4002" y="813566"/>
            <a:ext cx="2316587" cy="240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743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 for Optical </a:t>
            </a:r>
            <a:r>
              <a:rPr lang="en-US" dirty="0"/>
              <a:t>Computing </a:t>
            </a:r>
            <a:endParaRPr lang="ru-RU" dirty="0"/>
          </a:p>
        </p:txBody>
      </p:sp>
      <p:pic>
        <p:nvPicPr>
          <p:cNvPr id="1026" name="Picture 2" descr="https://upload.wikimedia.org/wikipedia/commons/thumb/c/cf/EM_Spectrum_Properties_edit.svg/675px-EM_Spectrum_Properties_edit.sv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331" y="2196306"/>
            <a:ext cx="64293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597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Visible Light </a:t>
            </a:r>
            <a:r>
              <a:rPr lang="en-US" dirty="0"/>
              <a:t>for Optical Computing </a:t>
            </a:r>
            <a:endParaRPr lang="ru-RU" dirty="0"/>
          </a:p>
        </p:txBody>
      </p:sp>
      <p:pic>
        <p:nvPicPr>
          <p:cNvPr id="2050" name="Picture 2" descr="https://upload.wikimedia.org/wikipedia/commons/7/76/Rainbow_above_Kaviskis_Lake%2C_Lithuania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425" y="2119024"/>
            <a:ext cx="2359536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srh.noaa.gov/jetstream/clouds/images/visible_spectru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445" y="2630992"/>
            <a:ext cx="70294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472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Interference and Diffraction for Optical Computing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0394" y="2791446"/>
            <a:ext cx="3143250" cy="275272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799" y="2581358"/>
            <a:ext cx="2863888" cy="297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23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transforming property of lenses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334185"/>
            <a:ext cx="8596312" cy="353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85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Hardware implementation of the system transfer </a:t>
            </a:r>
            <a:r>
              <a:rPr lang="en-US" dirty="0" smtClean="0"/>
              <a:t>function</a:t>
            </a:r>
            <a:br>
              <a:rPr lang="en-US" dirty="0" smtClean="0"/>
            </a:br>
            <a:r>
              <a:rPr lang="en-US" b="1" dirty="0"/>
              <a:t>The 4F </a:t>
            </a:r>
            <a:r>
              <a:rPr lang="en-US" b="1" dirty="0" smtClean="0"/>
              <a:t>correlator</a:t>
            </a:r>
            <a:endParaRPr lang="ru-RU" dirty="0"/>
          </a:p>
        </p:txBody>
      </p:sp>
      <p:pic>
        <p:nvPicPr>
          <p:cNvPr id="3074" name="Picture 2" descr="https://upload.wikimedia.org/wikipedia/commons/thumb/e/e6/4F_Correlator.svg/944px-4F_Correlator.sv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746" y="2160588"/>
            <a:ext cx="6016546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623433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497</TotalTime>
  <Words>929</Words>
  <Application>Microsoft Office PowerPoint</Application>
  <PresentationFormat>Широкоэкранный</PresentationFormat>
  <Paragraphs>132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8" baseType="lpstr">
      <vt:lpstr>Arial</vt:lpstr>
      <vt:lpstr>Trebuchet MS</vt:lpstr>
      <vt:lpstr>Wingdings 3</vt:lpstr>
      <vt:lpstr>Грань</vt:lpstr>
      <vt:lpstr>Optical Box  for Optical Computing</vt:lpstr>
      <vt:lpstr>What is Usual Computing</vt:lpstr>
      <vt:lpstr>What is Optical Computing</vt:lpstr>
      <vt:lpstr>Optical Computing and Optical Commutation Difference</vt:lpstr>
      <vt:lpstr>Light for Optical Computing </vt:lpstr>
      <vt:lpstr>Visible Light for Optical Computing </vt:lpstr>
      <vt:lpstr>Interference and Diffraction for Optical Computing </vt:lpstr>
      <vt:lpstr>Fourier transforming property of lenses</vt:lpstr>
      <vt:lpstr>Hardware implementation of the system transfer function The 4F correlator</vt:lpstr>
      <vt:lpstr>Ideal Light for Optical Computing </vt:lpstr>
      <vt:lpstr>Real Light Properties</vt:lpstr>
      <vt:lpstr>Using Real Light for Optical Computing </vt:lpstr>
      <vt:lpstr>Light Wave Length Criteria</vt:lpstr>
      <vt:lpstr>Fresnel Diffraction</vt:lpstr>
      <vt:lpstr>Fresnel Zone Plate Binary &amp; Sinusoidal</vt:lpstr>
      <vt:lpstr>Using Zone Plate for Optical Computing </vt:lpstr>
      <vt:lpstr>Optical Box Model</vt:lpstr>
      <vt:lpstr>Optical Box Design</vt:lpstr>
      <vt:lpstr>Optical Box Design Description</vt:lpstr>
      <vt:lpstr>Optical Box Design Description</vt:lpstr>
      <vt:lpstr>DLP Usage Notes</vt:lpstr>
      <vt:lpstr>Optical Box Math</vt:lpstr>
      <vt:lpstr>Optical Calculations Precision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Box  for Optical Computing</dc:title>
  <dc:creator>User</dc:creator>
  <cp:lastModifiedBy>User</cp:lastModifiedBy>
  <cp:revision>52</cp:revision>
  <dcterms:created xsi:type="dcterms:W3CDTF">2015-08-17T03:09:06Z</dcterms:created>
  <dcterms:modified xsi:type="dcterms:W3CDTF">2015-08-20T20:35:12Z</dcterms:modified>
</cp:coreProperties>
</file>