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7" r:id="rId3"/>
    <p:sldId id="283" r:id="rId4"/>
    <p:sldId id="284" r:id="rId5"/>
    <p:sldId id="285" r:id="rId6"/>
    <p:sldId id="286" r:id="rId7"/>
    <p:sldId id="293" r:id="rId8"/>
    <p:sldId id="287" r:id="rId9"/>
    <p:sldId id="288" r:id="rId10"/>
    <p:sldId id="258" r:id="rId11"/>
    <p:sldId id="260" r:id="rId12"/>
    <p:sldId id="259" r:id="rId13"/>
    <p:sldId id="261" r:id="rId14"/>
    <p:sldId id="262" r:id="rId15"/>
    <p:sldId id="266" r:id="rId16"/>
    <p:sldId id="263" r:id="rId17"/>
    <p:sldId id="264" r:id="rId18"/>
    <p:sldId id="265" r:id="rId19"/>
    <p:sldId id="267" r:id="rId20"/>
    <p:sldId id="268" r:id="rId21"/>
    <p:sldId id="274" r:id="rId22"/>
    <p:sldId id="269" r:id="rId23"/>
    <p:sldId id="270" r:id="rId24"/>
    <p:sldId id="271" r:id="rId25"/>
    <p:sldId id="272" r:id="rId26"/>
    <p:sldId id="289" r:id="rId27"/>
    <p:sldId id="290" r:id="rId28"/>
    <p:sldId id="291" r:id="rId29"/>
    <p:sldId id="275" r:id="rId30"/>
    <p:sldId id="276" r:id="rId31"/>
    <p:sldId id="294" r:id="rId32"/>
    <p:sldId id="278" r:id="rId33"/>
    <p:sldId id="282" r:id="rId34"/>
    <p:sldId id="279" r:id="rId35"/>
    <p:sldId id="280" r:id="rId36"/>
    <p:sldId id="292" r:id="rId37"/>
    <p:sldId id="281" r:id="rId38"/>
    <p:sldId id="295" r:id="rId39"/>
    <p:sldId id="296" r:id="rId40"/>
    <p:sldId id="273"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6E6E2-C5AC-4AF4-AD46-9897128AC1E0}" type="doc">
      <dgm:prSet loTypeId="urn:microsoft.com/office/officeart/2005/8/layout/chevron1" loCatId="process" qsTypeId="urn:microsoft.com/office/officeart/2005/8/quickstyle/simple1" qsCatId="simple" csTypeId="urn:microsoft.com/office/officeart/2005/8/colors/accent1_2" csCatId="accent1" phldr="1"/>
      <dgm:spPr/>
    </dgm:pt>
    <dgm:pt modelId="{51F3E3E8-5284-4151-8FF2-CC3BEE4CB220}">
      <dgm:prSet phldrT="[Текст]"/>
      <dgm:spPr/>
      <dgm:t>
        <a:bodyPr/>
        <a:lstStyle/>
        <a:p>
          <a:r>
            <a:rPr lang="en-US" dirty="0" smtClean="0"/>
            <a:t>a</a:t>
          </a:r>
          <a:endParaRPr lang="ru-RU" dirty="0"/>
        </a:p>
      </dgm:t>
    </dgm:pt>
    <dgm:pt modelId="{305DB6CC-5D25-43DC-B8FE-CEF9A494163F}" type="parTrans" cxnId="{8C023297-639E-4AC6-A5B8-972184782AF9}">
      <dgm:prSet/>
      <dgm:spPr/>
      <dgm:t>
        <a:bodyPr/>
        <a:lstStyle/>
        <a:p>
          <a:endParaRPr lang="ru-RU"/>
        </a:p>
      </dgm:t>
    </dgm:pt>
    <dgm:pt modelId="{85D249F9-50C8-4EE5-A282-77608914D807}" type="sibTrans" cxnId="{8C023297-639E-4AC6-A5B8-972184782AF9}">
      <dgm:prSet/>
      <dgm:spPr/>
      <dgm:t>
        <a:bodyPr/>
        <a:lstStyle/>
        <a:p>
          <a:endParaRPr lang="ru-RU"/>
        </a:p>
      </dgm:t>
    </dgm:pt>
    <dgm:pt modelId="{5D955E93-00E4-413D-9650-B57BE8889DCF}">
      <dgm:prSet phldrT="[Текст]"/>
      <dgm:spPr/>
      <dgm:t>
        <a:bodyPr/>
        <a:lstStyle/>
        <a:p>
          <a:r>
            <a:rPr lang="en-US" dirty="0" smtClean="0"/>
            <a:t>b</a:t>
          </a:r>
          <a:endParaRPr lang="ru-RU" dirty="0"/>
        </a:p>
      </dgm:t>
    </dgm:pt>
    <dgm:pt modelId="{ABA39EC2-443F-4B1C-A986-BD540A3DC13A}" type="parTrans" cxnId="{F4DB1FDB-DFCE-40F8-9F64-553F68364F62}">
      <dgm:prSet/>
      <dgm:spPr/>
      <dgm:t>
        <a:bodyPr/>
        <a:lstStyle/>
        <a:p>
          <a:endParaRPr lang="ru-RU"/>
        </a:p>
      </dgm:t>
    </dgm:pt>
    <dgm:pt modelId="{1A12C570-D307-4BAF-A8E2-D7A6DF52F36A}" type="sibTrans" cxnId="{F4DB1FDB-DFCE-40F8-9F64-553F68364F62}">
      <dgm:prSet/>
      <dgm:spPr/>
      <dgm:t>
        <a:bodyPr/>
        <a:lstStyle/>
        <a:p>
          <a:endParaRPr lang="ru-RU"/>
        </a:p>
      </dgm:t>
    </dgm:pt>
    <dgm:pt modelId="{029C1235-8C90-4533-9182-2DA6BA6735EE}">
      <dgm:prSet phldrT="[Текст]"/>
      <dgm:spPr/>
      <dgm:t>
        <a:bodyPr/>
        <a:lstStyle/>
        <a:p>
          <a:r>
            <a:rPr lang="en-US" dirty="0" smtClean="0"/>
            <a:t>c</a:t>
          </a:r>
          <a:endParaRPr lang="ru-RU" dirty="0"/>
        </a:p>
      </dgm:t>
    </dgm:pt>
    <dgm:pt modelId="{D764217A-BCBB-4F1B-A713-3AB16FAA2E4B}" type="parTrans" cxnId="{E1BC7C4F-D600-46F0-917E-1C3671EAD052}">
      <dgm:prSet/>
      <dgm:spPr/>
      <dgm:t>
        <a:bodyPr/>
        <a:lstStyle/>
        <a:p>
          <a:endParaRPr lang="ru-RU"/>
        </a:p>
      </dgm:t>
    </dgm:pt>
    <dgm:pt modelId="{41207314-3664-4357-A3AC-32D5145708D3}" type="sibTrans" cxnId="{E1BC7C4F-D600-46F0-917E-1C3671EAD052}">
      <dgm:prSet/>
      <dgm:spPr/>
      <dgm:t>
        <a:bodyPr/>
        <a:lstStyle/>
        <a:p>
          <a:endParaRPr lang="ru-RU"/>
        </a:p>
      </dgm:t>
    </dgm:pt>
    <dgm:pt modelId="{3FDAB07C-E5DD-43B7-A092-01E04DD325EA}" type="pres">
      <dgm:prSet presAssocID="{CFD6E6E2-C5AC-4AF4-AD46-9897128AC1E0}" presName="Name0" presStyleCnt="0">
        <dgm:presLayoutVars>
          <dgm:dir/>
          <dgm:animLvl val="lvl"/>
          <dgm:resizeHandles val="exact"/>
        </dgm:presLayoutVars>
      </dgm:prSet>
      <dgm:spPr/>
    </dgm:pt>
    <dgm:pt modelId="{14186881-BD02-4831-A931-95254397C784}" type="pres">
      <dgm:prSet presAssocID="{51F3E3E8-5284-4151-8FF2-CC3BEE4CB220}" presName="parTxOnly" presStyleLbl="node1" presStyleIdx="0" presStyleCnt="3">
        <dgm:presLayoutVars>
          <dgm:chMax val="0"/>
          <dgm:chPref val="0"/>
          <dgm:bulletEnabled val="1"/>
        </dgm:presLayoutVars>
      </dgm:prSet>
      <dgm:spPr/>
      <dgm:t>
        <a:bodyPr/>
        <a:lstStyle/>
        <a:p>
          <a:endParaRPr lang="ru-RU"/>
        </a:p>
      </dgm:t>
    </dgm:pt>
    <dgm:pt modelId="{C0AD972D-4B8E-44D1-958C-0F62E130434F}" type="pres">
      <dgm:prSet presAssocID="{85D249F9-50C8-4EE5-A282-77608914D807}" presName="parTxOnlySpace" presStyleCnt="0"/>
      <dgm:spPr/>
    </dgm:pt>
    <dgm:pt modelId="{4F70E059-9FD7-4CB0-B54F-D6C99CBB1EFA}" type="pres">
      <dgm:prSet presAssocID="{5D955E93-00E4-413D-9650-B57BE8889DCF}" presName="parTxOnly" presStyleLbl="node1" presStyleIdx="1" presStyleCnt="3">
        <dgm:presLayoutVars>
          <dgm:chMax val="0"/>
          <dgm:chPref val="0"/>
          <dgm:bulletEnabled val="1"/>
        </dgm:presLayoutVars>
      </dgm:prSet>
      <dgm:spPr/>
      <dgm:t>
        <a:bodyPr/>
        <a:lstStyle/>
        <a:p>
          <a:endParaRPr lang="ru-RU"/>
        </a:p>
      </dgm:t>
    </dgm:pt>
    <dgm:pt modelId="{D799F5F8-0F64-4C96-B401-0745DA38D3A8}" type="pres">
      <dgm:prSet presAssocID="{1A12C570-D307-4BAF-A8E2-D7A6DF52F36A}" presName="parTxOnlySpace" presStyleCnt="0"/>
      <dgm:spPr/>
    </dgm:pt>
    <dgm:pt modelId="{017DB2CB-7612-4580-8A52-FE254FDE8A20}" type="pres">
      <dgm:prSet presAssocID="{029C1235-8C90-4533-9182-2DA6BA6735EE}" presName="parTxOnly" presStyleLbl="node1" presStyleIdx="2" presStyleCnt="3">
        <dgm:presLayoutVars>
          <dgm:chMax val="0"/>
          <dgm:chPref val="0"/>
          <dgm:bulletEnabled val="1"/>
        </dgm:presLayoutVars>
      </dgm:prSet>
      <dgm:spPr/>
      <dgm:t>
        <a:bodyPr/>
        <a:lstStyle/>
        <a:p>
          <a:endParaRPr lang="ru-RU"/>
        </a:p>
      </dgm:t>
    </dgm:pt>
  </dgm:ptLst>
  <dgm:cxnLst>
    <dgm:cxn modelId="{FE871FC6-81D3-449D-B1CB-C812A505B31A}" type="presOf" srcId="{5D955E93-00E4-413D-9650-B57BE8889DCF}" destId="{4F70E059-9FD7-4CB0-B54F-D6C99CBB1EFA}" srcOrd="0" destOrd="0" presId="urn:microsoft.com/office/officeart/2005/8/layout/chevron1"/>
    <dgm:cxn modelId="{56B25679-F641-4F74-A287-78FE1BD2720E}" type="presOf" srcId="{029C1235-8C90-4533-9182-2DA6BA6735EE}" destId="{017DB2CB-7612-4580-8A52-FE254FDE8A20}" srcOrd="0" destOrd="0" presId="urn:microsoft.com/office/officeart/2005/8/layout/chevron1"/>
    <dgm:cxn modelId="{F4DB1FDB-DFCE-40F8-9F64-553F68364F62}" srcId="{CFD6E6E2-C5AC-4AF4-AD46-9897128AC1E0}" destId="{5D955E93-00E4-413D-9650-B57BE8889DCF}" srcOrd="1" destOrd="0" parTransId="{ABA39EC2-443F-4B1C-A986-BD540A3DC13A}" sibTransId="{1A12C570-D307-4BAF-A8E2-D7A6DF52F36A}"/>
    <dgm:cxn modelId="{7EF3FE73-6A0E-441C-BB67-608B672EA81C}" type="presOf" srcId="{51F3E3E8-5284-4151-8FF2-CC3BEE4CB220}" destId="{14186881-BD02-4831-A931-95254397C784}" srcOrd="0" destOrd="0" presId="urn:microsoft.com/office/officeart/2005/8/layout/chevron1"/>
    <dgm:cxn modelId="{E1BC7C4F-D600-46F0-917E-1C3671EAD052}" srcId="{CFD6E6E2-C5AC-4AF4-AD46-9897128AC1E0}" destId="{029C1235-8C90-4533-9182-2DA6BA6735EE}" srcOrd="2" destOrd="0" parTransId="{D764217A-BCBB-4F1B-A713-3AB16FAA2E4B}" sibTransId="{41207314-3664-4357-A3AC-32D5145708D3}"/>
    <dgm:cxn modelId="{8262F8B9-F5DC-483D-9884-BA57AF8AA4E0}" type="presOf" srcId="{CFD6E6E2-C5AC-4AF4-AD46-9897128AC1E0}" destId="{3FDAB07C-E5DD-43B7-A092-01E04DD325EA}" srcOrd="0" destOrd="0" presId="urn:microsoft.com/office/officeart/2005/8/layout/chevron1"/>
    <dgm:cxn modelId="{8C023297-639E-4AC6-A5B8-972184782AF9}" srcId="{CFD6E6E2-C5AC-4AF4-AD46-9897128AC1E0}" destId="{51F3E3E8-5284-4151-8FF2-CC3BEE4CB220}" srcOrd="0" destOrd="0" parTransId="{305DB6CC-5D25-43DC-B8FE-CEF9A494163F}" sibTransId="{85D249F9-50C8-4EE5-A282-77608914D807}"/>
    <dgm:cxn modelId="{B17869FF-5784-4331-943D-0B695E4818DA}" type="presParOf" srcId="{3FDAB07C-E5DD-43B7-A092-01E04DD325EA}" destId="{14186881-BD02-4831-A931-95254397C784}" srcOrd="0" destOrd="0" presId="urn:microsoft.com/office/officeart/2005/8/layout/chevron1"/>
    <dgm:cxn modelId="{72E16EA4-95DC-41C9-BAB1-BC1318188B23}" type="presParOf" srcId="{3FDAB07C-E5DD-43B7-A092-01E04DD325EA}" destId="{C0AD972D-4B8E-44D1-958C-0F62E130434F}" srcOrd="1" destOrd="0" presId="urn:microsoft.com/office/officeart/2005/8/layout/chevron1"/>
    <dgm:cxn modelId="{2CE39DBF-A8D4-48D3-A4A4-FCF25D4FA4AF}" type="presParOf" srcId="{3FDAB07C-E5DD-43B7-A092-01E04DD325EA}" destId="{4F70E059-9FD7-4CB0-B54F-D6C99CBB1EFA}" srcOrd="2" destOrd="0" presId="urn:microsoft.com/office/officeart/2005/8/layout/chevron1"/>
    <dgm:cxn modelId="{1E930E01-33F6-418C-8147-4A2F0BFF6162}" type="presParOf" srcId="{3FDAB07C-E5DD-43B7-A092-01E04DD325EA}" destId="{D799F5F8-0F64-4C96-B401-0745DA38D3A8}" srcOrd="3" destOrd="0" presId="urn:microsoft.com/office/officeart/2005/8/layout/chevron1"/>
    <dgm:cxn modelId="{3138B29B-E10A-4625-8496-61C4957D7604}" type="presParOf" srcId="{3FDAB07C-E5DD-43B7-A092-01E04DD325EA}" destId="{017DB2CB-7612-4580-8A52-FE254FDE8A2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86881-BD02-4831-A931-95254397C784}">
      <dsp:nvSpPr>
        <dsp:cNvPr id="0" name=""/>
        <dsp:cNvSpPr/>
      </dsp:nvSpPr>
      <dsp:spPr>
        <a:xfrm>
          <a:off x="443"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a</a:t>
          </a:r>
          <a:endParaRPr lang="ru-RU" sz="1300" kern="1200" dirty="0"/>
        </a:p>
      </dsp:txBody>
      <dsp:txXfrm>
        <a:off x="108577" y="477913"/>
        <a:ext cx="324402" cy="216267"/>
      </dsp:txXfrm>
    </dsp:sp>
    <dsp:sp modelId="{4F70E059-9FD7-4CB0-B54F-D6C99CBB1EFA}">
      <dsp:nvSpPr>
        <dsp:cNvPr id="0" name=""/>
        <dsp:cNvSpPr/>
      </dsp:nvSpPr>
      <dsp:spPr>
        <a:xfrm>
          <a:off x="487046"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b</a:t>
          </a:r>
          <a:endParaRPr lang="ru-RU" sz="1300" kern="1200" dirty="0"/>
        </a:p>
      </dsp:txBody>
      <dsp:txXfrm>
        <a:off x="595180" y="477913"/>
        <a:ext cx="324402" cy="216267"/>
      </dsp:txXfrm>
    </dsp:sp>
    <dsp:sp modelId="{017DB2CB-7612-4580-8A52-FE254FDE8A20}">
      <dsp:nvSpPr>
        <dsp:cNvPr id="0" name=""/>
        <dsp:cNvSpPr/>
      </dsp:nvSpPr>
      <dsp:spPr>
        <a:xfrm>
          <a:off x="973649"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c</a:t>
          </a:r>
          <a:endParaRPr lang="ru-RU" sz="1300" kern="1200" dirty="0"/>
        </a:p>
      </dsp:txBody>
      <dsp:txXfrm>
        <a:off x="1081783" y="477913"/>
        <a:ext cx="324402" cy="216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65BDB-5C01-4139-9513-E8EA78BAB95C}" type="datetimeFigureOut">
              <a:rPr lang="ru-RU" smtClean="0"/>
              <a:t>20.08.2015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DA7D-E283-4340-B62F-002C919CC89A}" type="slidenum">
              <a:rPr lang="ru-RU" smtClean="0"/>
              <a:t>‹#›</a:t>
            </a:fld>
            <a:endParaRPr lang="ru-RU"/>
          </a:p>
        </p:txBody>
      </p:sp>
    </p:spTree>
    <p:extLst>
      <p:ext uri="{BB962C8B-B14F-4D97-AF65-F5344CB8AC3E}">
        <p14:creationId xmlns:p14="http://schemas.microsoft.com/office/powerpoint/2010/main" val="77891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F57DA7D-E283-4340-B62F-002C919CC89A}" type="slidenum">
              <a:rPr lang="ru-RU" smtClean="0"/>
              <a:t>1</a:t>
            </a:fld>
            <a:endParaRPr lang="ru-RU"/>
          </a:p>
        </p:txBody>
      </p:sp>
    </p:spTree>
    <p:extLst>
      <p:ext uri="{BB962C8B-B14F-4D97-AF65-F5344CB8AC3E}">
        <p14:creationId xmlns:p14="http://schemas.microsoft.com/office/powerpoint/2010/main" val="329127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DAFDC14-BBF4-497A-BB56-B676D1547F7F}"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70752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F3F8DB9-8227-493B-A0AD-1CC3989C1ABB}"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3574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B419EF-464C-4779-AF31-B89448570BA7}"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14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DFD84-6B9D-4E0E-9F7F-09BE48D000C8}"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9438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221666-A417-4DBC-9B46-3A22CA5326FD}"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332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17E817-5BB5-4DAE-8F3E-3F2CD7A3287B}"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41977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141C52-79A8-43A9-9723-3CE182EFD85B}"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5159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36594F7-1AF4-46CB-8712-9E91E713E1B5}"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58345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B3D54F-20DE-4414-B684-E04866F89C55}"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02714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2D666B-7C13-4D15-9F03-69B21520EDF2}" type="datetime1">
              <a:rPr lang="ru-RU" smtClean="0"/>
              <a:t>20.08.2015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33942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783CE21-E67D-48C9-91E8-9594510E3231}" type="datetime1">
              <a:rPr lang="ru-RU" smtClean="0"/>
              <a:t>20.08.2015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3381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6F211F9-15E9-4062-BC36-A6B903B58476}" type="datetime1">
              <a:rPr lang="ru-RU" smtClean="0"/>
              <a:t>20.08.2015</a:t>
            </a:fld>
            <a:endParaRPr lang="ru-RU"/>
          </a:p>
        </p:txBody>
      </p:sp>
      <p:sp>
        <p:nvSpPr>
          <p:cNvPr id="8" name="Footer Placeholder 7"/>
          <p:cNvSpPr>
            <a:spLocks noGrp="1"/>
          </p:cNvSpPr>
          <p:nvPr>
            <p:ph type="ftr" sz="quarter" idx="11"/>
          </p:nvPr>
        </p:nvSpPr>
        <p:spPr/>
        <p:txBody>
          <a:bodyPr/>
          <a:lstStyle/>
          <a:p>
            <a:r>
              <a:rPr lang="en-US" smtClean="0"/>
              <a:t>DMITRY@PROTOPOPOV.RU</a:t>
            </a:r>
            <a:endParaRPr lang="ru-RU"/>
          </a:p>
        </p:txBody>
      </p:sp>
      <p:sp>
        <p:nvSpPr>
          <p:cNvPr id="9" name="Slide Number Placeholder 8"/>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12659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1BAC305-2C37-4251-89E6-3557804A3DDE}" type="datetime1">
              <a:rPr lang="ru-RU" smtClean="0"/>
              <a:t>20.08.2015</a:t>
            </a:fld>
            <a:endParaRPr lang="ru-RU"/>
          </a:p>
        </p:txBody>
      </p:sp>
      <p:sp>
        <p:nvSpPr>
          <p:cNvPr id="4" name="Footer Placeholder 3"/>
          <p:cNvSpPr>
            <a:spLocks noGrp="1"/>
          </p:cNvSpPr>
          <p:nvPr>
            <p:ph type="ftr" sz="quarter" idx="11"/>
          </p:nvPr>
        </p:nvSpPr>
        <p:spPr/>
        <p:txBody>
          <a:bodyPr/>
          <a:lstStyle/>
          <a:p>
            <a:r>
              <a:rPr lang="en-US" smtClean="0"/>
              <a:t>DMITRY@PROTOPOPOV.RU</a:t>
            </a:r>
            <a:endParaRPr lang="ru-RU"/>
          </a:p>
        </p:txBody>
      </p:sp>
      <p:sp>
        <p:nvSpPr>
          <p:cNvPr id="5" name="Slide Number Placeholder 4"/>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66487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E1E2D-46C2-4196-8C98-10F2744AB894}" type="datetime1">
              <a:rPr lang="ru-RU" smtClean="0"/>
              <a:t>20.08.2015</a:t>
            </a:fld>
            <a:endParaRPr lang="ru-RU"/>
          </a:p>
        </p:txBody>
      </p:sp>
      <p:sp>
        <p:nvSpPr>
          <p:cNvPr id="3" name="Footer Placeholder 2"/>
          <p:cNvSpPr>
            <a:spLocks noGrp="1"/>
          </p:cNvSpPr>
          <p:nvPr>
            <p:ph type="ftr" sz="quarter" idx="11"/>
          </p:nvPr>
        </p:nvSpPr>
        <p:spPr/>
        <p:txBody>
          <a:bodyPr/>
          <a:lstStyle/>
          <a:p>
            <a:r>
              <a:rPr lang="en-US" smtClean="0"/>
              <a:t>DMITRY@PROTOPOPOV.RU</a:t>
            </a:r>
            <a:endParaRPr lang="ru-RU"/>
          </a:p>
        </p:txBody>
      </p:sp>
      <p:sp>
        <p:nvSpPr>
          <p:cNvPr id="4" name="Slide Number Placeholder 3"/>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2339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80FE139-BDD1-4F1C-92F9-C0B504D155D5}" type="datetime1">
              <a:rPr lang="ru-RU" smtClean="0"/>
              <a:t>20.08.2015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16473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
        <p:nvSpPr>
          <p:cNvPr id="5" name="Date Placeholder 4"/>
          <p:cNvSpPr>
            <a:spLocks noGrp="1"/>
          </p:cNvSpPr>
          <p:nvPr>
            <p:ph type="dt" sz="half" idx="10"/>
          </p:nvPr>
        </p:nvSpPr>
        <p:spPr/>
        <p:txBody>
          <a:bodyPr/>
          <a:lstStyle/>
          <a:p>
            <a:fld id="{5786CDF8-6869-4872-AF43-E4994A221A58}" type="datetime1">
              <a:rPr lang="ru-RU" smtClean="0"/>
              <a:t>20.08.2015</a:t>
            </a:fld>
            <a:endParaRPr lang="ru-RU"/>
          </a:p>
        </p:txBody>
      </p:sp>
    </p:spTree>
    <p:extLst>
      <p:ext uri="{BB962C8B-B14F-4D97-AF65-F5344CB8AC3E}">
        <p14:creationId xmlns:p14="http://schemas.microsoft.com/office/powerpoint/2010/main" val="146049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9CE3D6-8E5E-46A1-B98D-170B2857F33F}" type="datetime1">
              <a:rPr lang="ru-RU" smtClean="0"/>
              <a:t>20.08.2015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DMITRY@PROTOPOPOV.RU</a:t>
            </a:r>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F4200-06F9-4C00-BF67-F73768F696CA}" type="slidenum">
              <a:rPr lang="ru-RU" smtClean="0"/>
              <a:t>‹#›</a:t>
            </a:fld>
            <a:endParaRPr lang="ru-RU"/>
          </a:p>
        </p:txBody>
      </p:sp>
    </p:spTree>
    <p:extLst>
      <p:ext uri="{BB962C8B-B14F-4D97-AF65-F5344CB8AC3E}">
        <p14:creationId xmlns:p14="http://schemas.microsoft.com/office/powerpoint/2010/main" val="2203903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boss@rbadesign.us"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Optical Box</a:t>
            </a:r>
            <a:br>
              <a:rPr lang="en-US" dirty="0" smtClean="0"/>
            </a:br>
            <a:r>
              <a:rPr lang="en-US" dirty="0" smtClean="0"/>
              <a:t>for Optical Computing</a:t>
            </a:r>
            <a:endParaRPr lang="ru-RU" dirty="0"/>
          </a:p>
        </p:txBody>
      </p:sp>
      <p:sp>
        <p:nvSpPr>
          <p:cNvPr id="3" name="Подзаголовок 2"/>
          <p:cNvSpPr>
            <a:spLocks noGrp="1"/>
          </p:cNvSpPr>
          <p:nvPr>
            <p:ph type="subTitle" idx="1"/>
          </p:nvPr>
        </p:nvSpPr>
        <p:spPr/>
        <p:txBody>
          <a:bodyPr>
            <a:normAutofit fontScale="77500" lnSpcReduction="20000"/>
          </a:bodyPr>
          <a:lstStyle/>
          <a:p>
            <a:pPr algn="just"/>
            <a:r>
              <a:rPr lang="en-US" dirty="0" smtClean="0"/>
              <a:t>Optical Box operated under control of embedded computer for Optical Computing like Fourier Transform by a Lens or 2D Fourier Transform. Calculation price (or energy power per single math operation) of Optical Box is 5-10% or less of Discrete Processor calculation price. Optical Computing is not a universal panacea of Computing Industry. It has many limitations, need special knowledge, and need additional research in math, optics and algorithms.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a:t>
            </a:fld>
            <a:endParaRPr lang="ru-RU"/>
          </a:p>
        </p:txBody>
      </p:sp>
    </p:spTree>
    <p:extLst>
      <p:ext uri="{BB962C8B-B14F-4D97-AF65-F5344CB8AC3E}">
        <p14:creationId xmlns:p14="http://schemas.microsoft.com/office/powerpoint/2010/main" val="45235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t>
            </a:r>
            <a:r>
              <a:rPr lang="en-US" dirty="0" smtClean="0"/>
              <a:t>onsumer chip market analysis results</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t>My own research and analysis of price and characteristics of electronic components presented on consumer chip market (beginning of 2015), show that Optical Box for Optical Computing operated under control of embedded computer can be manufactured with follow properties:</a:t>
            </a:r>
          </a:p>
          <a:p>
            <a:r>
              <a:rPr lang="en-US" dirty="0"/>
              <a:t>Dimension of single Optical Box for Optical Computing do not exceed the dimension of modern Discrete Processor with cooling radiators.</a:t>
            </a:r>
          </a:p>
          <a:p>
            <a:r>
              <a:rPr lang="en-US" dirty="0" smtClean="0"/>
              <a:t>Computing </a:t>
            </a:r>
            <a:r>
              <a:rPr lang="en-US" dirty="0"/>
              <a:t>effectivity of Optical Box for Optical Computing (for special calculations) are compatible to computing effectivity of modern Discrete Processor of same size (with cooling radiators).</a:t>
            </a:r>
          </a:p>
          <a:p>
            <a:r>
              <a:rPr lang="en-US" dirty="0" smtClean="0"/>
              <a:t>Manufacturing </a:t>
            </a:r>
            <a:r>
              <a:rPr lang="en-US" dirty="0"/>
              <a:t>price of Optical Box for Optical Computing is chipper than manufacturing price of modern Discrete Processor and do not required so expensive equipment and buildings.</a:t>
            </a:r>
          </a:p>
          <a:p>
            <a:r>
              <a:rPr lang="en-US" b="1" dirty="0" smtClean="0"/>
              <a:t>Calculation </a:t>
            </a:r>
            <a:r>
              <a:rPr lang="en-US" b="1" dirty="0"/>
              <a:t>price (or energy power per single math operation) of Optical Box is 5-10% or less of Discrete Processor calculation price.</a:t>
            </a:r>
            <a:r>
              <a:rPr lang="en-US" dirty="0"/>
              <a:t> </a:t>
            </a:r>
            <a:endParaRPr lang="en-US" dirty="0" smtClean="0"/>
          </a:p>
          <a:p>
            <a:pPr lvl="1"/>
            <a:r>
              <a:rPr lang="en-US" dirty="0" smtClean="0"/>
              <a:t>Therefore</a:t>
            </a:r>
            <a:r>
              <a:rPr lang="en-US" dirty="0"/>
              <a:t>, Optical Box do not required additional cooling system like modern Discrete Processor</a:t>
            </a:r>
            <a:r>
              <a:rPr lang="en-US" dirty="0" smtClean="0"/>
              <a:t>.	</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10</a:t>
            </a:fld>
            <a:endParaRPr lang="ru-RU"/>
          </a:p>
        </p:txBody>
      </p:sp>
    </p:spTree>
    <p:extLst>
      <p:ext uri="{BB962C8B-B14F-4D97-AF65-F5344CB8AC3E}">
        <p14:creationId xmlns:p14="http://schemas.microsoft.com/office/powerpoint/2010/main" val="187637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Comparisons matrix </a:t>
            </a:r>
            <a:br>
              <a:rPr lang="en-US" dirty="0" smtClean="0"/>
            </a:br>
            <a:r>
              <a:rPr lang="en-US" dirty="0" smtClean="0"/>
              <a:t>of stock prices and energy power required</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127589630"/>
              </p:ext>
            </p:extLst>
          </p:nvPr>
        </p:nvGraphicFramePr>
        <p:xfrm>
          <a:off x="677333" y="2128056"/>
          <a:ext cx="10511598" cy="3649289"/>
        </p:xfrm>
        <a:graphic>
          <a:graphicData uri="http://schemas.openxmlformats.org/drawingml/2006/table">
            <a:tbl>
              <a:tblPr firstRow="1" firstCol="1" bandRow="1">
                <a:tableStyleId>{5C22544A-7EE6-4342-B048-85BDC9FD1C3A}</a:tableStyleId>
              </a:tblPr>
              <a:tblGrid>
                <a:gridCol w="3381259"/>
                <a:gridCol w="2170935"/>
                <a:gridCol w="2580375"/>
                <a:gridCol w="2379029"/>
              </a:tblGrid>
              <a:tr h="461605">
                <a:tc>
                  <a:txBody>
                    <a:bodyPr/>
                    <a:lstStyle/>
                    <a:p>
                      <a:pPr algn="just">
                        <a:lnSpc>
                          <a:spcPct val="115000"/>
                        </a:lnSpc>
                        <a:spcBef>
                          <a:spcPts val="500"/>
                        </a:spcBef>
                        <a:spcAft>
                          <a:spcPts val="0"/>
                        </a:spcAft>
                      </a:pPr>
                      <a:r>
                        <a:rPr lang="en-US" sz="1000" dirty="0" smtClean="0">
                          <a:effectLst/>
                        </a:rPr>
                        <a:t>Processor</a:t>
                      </a:r>
                      <a:r>
                        <a:rPr lang="en-US" sz="1000" baseline="0" dirty="0" smtClean="0">
                          <a:effectLst/>
                        </a:rPr>
                        <a:t> Type</a:t>
                      </a: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Xeon E5</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79659">
                <a:tc>
                  <a:txBody>
                    <a:bodyPr/>
                    <a:lstStyle/>
                    <a:p>
                      <a:pPr algn="just">
                        <a:lnSpc>
                          <a:spcPct val="115000"/>
                        </a:lnSpc>
                        <a:spcBef>
                          <a:spcPts val="500"/>
                        </a:spcBef>
                        <a:spcAft>
                          <a:spcPts val="0"/>
                        </a:spcAft>
                      </a:pPr>
                      <a:r>
                        <a:rPr lang="en-US" sz="1000" dirty="0" smtClean="0">
                          <a:effectLst/>
                        </a:rPr>
                        <a:t>Chips for Full </a:t>
                      </a:r>
                      <a:r>
                        <a:rPr lang="en-US" sz="1000" dirty="0">
                          <a:effectLst/>
                        </a:rPr>
                        <a:t>HD </a:t>
                      </a:r>
                      <a:r>
                        <a:rPr lang="ru-RU" sz="1150" dirty="0">
                          <a:effectLst/>
                        </a:rPr>
                        <a:t>1920 * 1080 50Hz</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~200</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~512</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latin typeface="+mn-lt"/>
                          <a:ea typeface="+mn-ea"/>
                          <a:cs typeface="+mn-cs"/>
                        </a:rPr>
                        <a:t>Stock</a:t>
                      </a:r>
                      <a:r>
                        <a:rPr lang="en-US" sz="1000" baseline="0" dirty="0" smtClean="0">
                          <a:effectLst/>
                          <a:latin typeface="+mn-lt"/>
                          <a:ea typeface="+mn-ea"/>
                          <a:cs typeface="+mn-cs"/>
                        </a:rPr>
                        <a:t> price</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150USD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~3000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Energy power</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~135</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latin typeface="+mn-lt"/>
                          <a:ea typeface="+mn-ea"/>
                          <a:cs typeface="+mn-cs"/>
                        </a:rPr>
                        <a:t>Stock</a:t>
                      </a:r>
                      <a:r>
                        <a:rPr lang="en-US" sz="1000" baseline="0" dirty="0" smtClean="0">
                          <a:effectLst/>
                          <a:latin typeface="+mn-lt"/>
                          <a:ea typeface="+mn-ea"/>
                          <a:cs typeface="+mn-cs"/>
                        </a:rPr>
                        <a:t> price</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~150</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~6</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rPr>
                        <a:t>Energy power </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~0.75</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~0.2</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11</a:t>
            </a:fld>
            <a:endParaRPr lang="ru-RU"/>
          </a:p>
        </p:txBody>
      </p:sp>
    </p:spTree>
    <p:extLst>
      <p:ext uri="{BB962C8B-B14F-4D97-AF65-F5344CB8AC3E}">
        <p14:creationId xmlns:p14="http://schemas.microsoft.com/office/powerpoint/2010/main" val="21288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Trends Analysis</a:t>
            </a:r>
            <a:endParaRPr lang="ru-RU" dirty="0"/>
          </a:p>
        </p:txBody>
      </p:sp>
      <p:sp>
        <p:nvSpPr>
          <p:cNvPr id="3" name="Объект 2"/>
          <p:cNvSpPr>
            <a:spLocks noGrp="1"/>
          </p:cNvSpPr>
          <p:nvPr>
            <p:ph idx="1"/>
          </p:nvPr>
        </p:nvSpPr>
        <p:spPr/>
        <p:txBody>
          <a:bodyPr/>
          <a:lstStyle/>
          <a:p>
            <a:pPr marL="0" indent="0">
              <a:buNone/>
            </a:pPr>
            <a:r>
              <a:rPr lang="en-US" dirty="0"/>
              <a:t>Analysis of trends show me that single Optical Box for Optical Computing with a size like the size of modern Discrete Processor </a:t>
            </a:r>
            <a:r>
              <a:rPr lang="en-US" dirty="0" smtClean="0"/>
              <a:t>with cooling </a:t>
            </a:r>
            <a:r>
              <a:rPr lang="en-US" dirty="0"/>
              <a:t>radiators will have the bigger computing effectivity and smaller calculation price (or energy power per single math operation) </a:t>
            </a:r>
            <a:r>
              <a:rPr lang="en-US" dirty="0" smtClean="0"/>
              <a:t>then </a:t>
            </a:r>
            <a:r>
              <a:rPr lang="en-US" dirty="0"/>
              <a:t>the same size Discrete </a:t>
            </a:r>
            <a:r>
              <a:rPr lang="en-US" dirty="0" smtClean="0"/>
              <a:t>Processor </a:t>
            </a:r>
            <a:r>
              <a:rPr lang="en-US" dirty="0"/>
              <a:t>with cooling </a:t>
            </a:r>
            <a:r>
              <a:rPr lang="en-US" dirty="0" smtClean="0"/>
              <a:t>radiators.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12</a:t>
            </a:fld>
            <a:endParaRPr lang="ru-RU"/>
          </a:p>
        </p:txBody>
      </p:sp>
    </p:spTree>
    <p:extLst>
      <p:ext uri="{BB962C8B-B14F-4D97-AF65-F5344CB8AC3E}">
        <p14:creationId xmlns:p14="http://schemas.microsoft.com/office/powerpoint/2010/main" val="302601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Optical Computing? </a:t>
            </a:r>
            <a:endParaRPr lang="ru-RU" dirty="0"/>
          </a:p>
        </p:txBody>
      </p:sp>
      <p:sp>
        <p:nvSpPr>
          <p:cNvPr id="3" name="Объект 2"/>
          <p:cNvSpPr>
            <a:spLocks noGrp="1"/>
          </p:cNvSpPr>
          <p:nvPr>
            <p:ph idx="1"/>
          </p:nvPr>
        </p:nvSpPr>
        <p:spPr/>
        <p:txBody>
          <a:bodyPr/>
          <a:lstStyle/>
          <a:p>
            <a:r>
              <a:rPr lang="en-US" dirty="0"/>
              <a:t>Optical Computing is not a universal panacea of Computing Industry. It has many limitations, need special knowledge, and need additional research in math, optics and algorithms. </a:t>
            </a:r>
            <a:endParaRPr lang="en-US" dirty="0" smtClean="0"/>
          </a:p>
          <a:p>
            <a:r>
              <a:rPr lang="en-US" b="1" dirty="0" smtClean="0"/>
              <a:t>With using </a:t>
            </a:r>
            <a:r>
              <a:rPr lang="en-US" b="1" dirty="0"/>
              <a:t>Optical Computing a lot of money and </a:t>
            </a:r>
            <a:r>
              <a:rPr lang="en-US" b="1" dirty="0" smtClean="0"/>
              <a:t>energy spend </a:t>
            </a:r>
            <a:r>
              <a:rPr lang="en-US" b="1" dirty="0"/>
              <a:t>to </a:t>
            </a:r>
            <a:r>
              <a:rPr lang="en-US" b="1" dirty="0" smtClean="0"/>
              <a:t>simple math calculation </a:t>
            </a:r>
            <a:r>
              <a:rPr lang="en-US" b="1" dirty="0"/>
              <a:t>will be saved.</a:t>
            </a:r>
            <a:endParaRPr lang="ru-RU" b="1"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13</a:t>
            </a:fld>
            <a:endParaRPr lang="ru-RU"/>
          </a:p>
        </p:txBody>
      </p:sp>
    </p:spTree>
    <p:extLst>
      <p:ext uri="{BB962C8B-B14F-4D97-AF65-F5344CB8AC3E}">
        <p14:creationId xmlns:p14="http://schemas.microsoft.com/office/powerpoint/2010/main" val="279994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Economics</a:t>
            </a:r>
            <a:endParaRPr lang="ru-RU" dirty="0"/>
          </a:p>
        </p:txBody>
      </p:sp>
      <p:sp>
        <p:nvSpPr>
          <p:cNvPr id="3" name="Объект 2"/>
          <p:cNvSpPr>
            <a:spLocks noGrp="1"/>
          </p:cNvSpPr>
          <p:nvPr>
            <p:ph idx="1"/>
          </p:nvPr>
        </p:nvSpPr>
        <p:spPr/>
        <p:txBody>
          <a:bodyPr>
            <a:normAutofit fontScale="92500" lnSpcReduction="20000"/>
          </a:bodyPr>
          <a:lstStyle/>
          <a:p>
            <a:r>
              <a:rPr lang="en-US" dirty="0"/>
              <a:t>Average </a:t>
            </a:r>
            <a:r>
              <a:rPr lang="en-US" dirty="0" smtClean="0"/>
              <a:t>computer mainframe </a:t>
            </a:r>
            <a:r>
              <a:rPr lang="en-US" dirty="0"/>
              <a:t>electric bill can </a:t>
            </a:r>
            <a:r>
              <a:rPr lang="en-US" dirty="0" smtClean="0"/>
              <a:t>be 100K$/month and up.</a:t>
            </a:r>
          </a:p>
          <a:p>
            <a:r>
              <a:rPr lang="en-US" dirty="0" smtClean="0"/>
              <a:t>Number </a:t>
            </a:r>
            <a:r>
              <a:rPr lang="en-US" dirty="0"/>
              <a:t>of mainframes worldwide are hundreds. </a:t>
            </a:r>
            <a:endParaRPr lang="en-US" dirty="0" smtClean="0"/>
          </a:p>
          <a:p>
            <a:r>
              <a:rPr lang="en-US" dirty="0" smtClean="0"/>
              <a:t>Big </a:t>
            </a:r>
            <a:r>
              <a:rPr lang="en-US" dirty="0"/>
              <a:t>part of </a:t>
            </a:r>
            <a:r>
              <a:rPr lang="en-US" dirty="0" smtClean="0"/>
              <a:t>money </a:t>
            </a:r>
            <a:r>
              <a:rPr lang="en-US" dirty="0"/>
              <a:t>are spend to energy power for typical calculations that can be done with Optical Computing with price 90-95% or more less as usually. </a:t>
            </a:r>
            <a:endParaRPr lang="en-US" dirty="0" smtClean="0"/>
          </a:p>
          <a:p>
            <a:r>
              <a:rPr lang="en-US" dirty="0" smtClean="0"/>
              <a:t>Take </a:t>
            </a:r>
            <a:r>
              <a:rPr lang="en-US" dirty="0"/>
              <a:t>part of money saved is a main </a:t>
            </a:r>
            <a:r>
              <a:rPr lang="en-US" dirty="0" smtClean="0"/>
              <a:t>aim for </a:t>
            </a:r>
            <a:r>
              <a:rPr lang="en-US" dirty="0"/>
              <a:t>this project.</a:t>
            </a:r>
          </a:p>
          <a:p>
            <a:r>
              <a:rPr lang="en-US" dirty="0"/>
              <a:t>For example, </a:t>
            </a:r>
          </a:p>
          <a:p>
            <a:pPr lvl="1"/>
            <a:r>
              <a:rPr lang="en-US" dirty="0"/>
              <a:t>Let 100 mainframes have average electric bill can </a:t>
            </a:r>
            <a:r>
              <a:rPr lang="en-US" dirty="0" smtClean="0"/>
              <a:t>be 100K</a:t>
            </a:r>
            <a:r>
              <a:rPr lang="en-US" dirty="0"/>
              <a:t>$/month </a:t>
            </a:r>
            <a:endParaRPr lang="en-US" dirty="0" smtClean="0"/>
          </a:p>
          <a:p>
            <a:pPr lvl="1"/>
            <a:r>
              <a:rPr lang="en-US" dirty="0" smtClean="0"/>
              <a:t>Let using </a:t>
            </a:r>
            <a:r>
              <a:rPr lang="en-US" dirty="0"/>
              <a:t>Optical Computing </a:t>
            </a:r>
            <a:r>
              <a:rPr lang="en-US" dirty="0" smtClean="0"/>
              <a:t>will cut </a:t>
            </a:r>
            <a:r>
              <a:rPr lang="en-US" dirty="0"/>
              <a:t>electric bill to 50%. </a:t>
            </a:r>
            <a:endParaRPr lang="en-US" dirty="0" smtClean="0"/>
          </a:p>
          <a:p>
            <a:pPr lvl="1"/>
            <a:r>
              <a:rPr lang="en-US" dirty="0" smtClean="0"/>
              <a:t>If </a:t>
            </a:r>
            <a:r>
              <a:rPr lang="en-US" dirty="0"/>
              <a:t>10% of saved money will be spend to Optical Computing </a:t>
            </a:r>
            <a:r>
              <a:rPr lang="en-US" dirty="0" smtClean="0"/>
              <a:t>maintenance</a:t>
            </a:r>
          </a:p>
          <a:p>
            <a:pPr lvl="1"/>
            <a:r>
              <a:rPr lang="en-US" dirty="0" smtClean="0"/>
              <a:t>Then </a:t>
            </a:r>
            <a:r>
              <a:rPr lang="en-US" dirty="0"/>
              <a:t>100*100K$/month*50%*10% = </a:t>
            </a:r>
            <a:r>
              <a:rPr lang="en-US" b="1" dirty="0"/>
              <a:t>500K$/month </a:t>
            </a:r>
            <a:r>
              <a:rPr lang="en-US" dirty="0" smtClean="0"/>
              <a:t>can </a:t>
            </a:r>
            <a:r>
              <a:rPr lang="en-US" dirty="0"/>
              <a:t>be </a:t>
            </a:r>
            <a:r>
              <a:rPr lang="en-US" dirty="0" smtClean="0"/>
              <a:t>spend as </a:t>
            </a:r>
            <a:r>
              <a:rPr lang="en-US" dirty="0"/>
              <a:t>subscription plan for Optical </a:t>
            </a:r>
            <a:r>
              <a:rPr lang="en-US" dirty="0" smtClean="0"/>
              <a:t>Computing</a:t>
            </a:r>
            <a:r>
              <a:rPr lang="en-US" dirty="0"/>
              <a:t> maintenance</a:t>
            </a:r>
            <a:r>
              <a:rPr lang="en-US" dirty="0" smtClean="0"/>
              <a:t>.</a:t>
            </a:r>
            <a:endParaRPr lang="en-US" dirty="0"/>
          </a:p>
          <a:p>
            <a:r>
              <a:rPr lang="en-US" dirty="0" smtClean="0"/>
              <a:t>Hardware sales</a:t>
            </a:r>
            <a:r>
              <a:rPr lang="en-US" dirty="0"/>
              <a:t>, third-party software licensing and consulting will generate additional money </a:t>
            </a:r>
            <a:r>
              <a:rPr lang="en-US" dirty="0" smtClean="0"/>
              <a:t>income for project.</a:t>
            </a:r>
            <a:endParaRPr lang="en-US" dirty="0"/>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14</a:t>
            </a:fld>
            <a:endParaRPr lang="ru-RU"/>
          </a:p>
        </p:txBody>
      </p:sp>
    </p:spTree>
    <p:extLst>
      <p:ext uri="{BB962C8B-B14F-4D97-AF65-F5344CB8AC3E}">
        <p14:creationId xmlns:p14="http://schemas.microsoft.com/office/powerpoint/2010/main" val="159141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Planned Cash Income Sources</a:t>
            </a:r>
            <a:endParaRPr lang="ru-RU" dirty="0"/>
          </a:p>
        </p:txBody>
      </p:sp>
      <p:sp>
        <p:nvSpPr>
          <p:cNvPr id="3" name="Объект 2"/>
          <p:cNvSpPr>
            <a:spLocks noGrp="1"/>
          </p:cNvSpPr>
          <p:nvPr>
            <p:ph idx="1"/>
          </p:nvPr>
        </p:nvSpPr>
        <p:spPr/>
        <p:txBody>
          <a:bodyPr/>
          <a:lstStyle/>
          <a:p>
            <a:r>
              <a:rPr lang="en-US" dirty="0" smtClean="0"/>
              <a:t>Subscription Plans</a:t>
            </a:r>
          </a:p>
          <a:p>
            <a:r>
              <a:rPr lang="en-US" dirty="0" smtClean="0"/>
              <a:t>Hardware Sales</a:t>
            </a:r>
          </a:p>
          <a:p>
            <a:r>
              <a:rPr lang="en-US" dirty="0" smtClean="0"/>
              <a:t>Third-Party Software Licensing</a:t>
            </a:r>
          </a:p>
          <a:p>
            <a:r>
              <a:rPr lang="en-US" dirty="0" smtClean="0"/>
              <a:t>Consulting</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15</a:t>
            </a:fld>
            <a:endParaRPr lang="ru-RU"/>
          </a:p>
        </p:txBody>
      </p:sp>
    </p:spTree>
    <p:extLst>
      <p:ext uri="{BB962C8B-B14F-4D97-AF65-F5344CB8AC3E}">
        <p14:creationId xmlns:p14="http://schemas.microsoft.com/office/powerpoint/2010/main" val="66916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Applied Fields</a:t>
            </a:r>
            <a:br>
              <a:rPr lang="en-US" dirty="0" smtClean="0"/>
            </a:br>
            <a:r>
              <a:rPr lang="en-US" dirty="0" smtClean="0"/>
              <a:t>of </a:t>
            </a:r>
            <a:r>
              <a:rPr lang="en-US" dirty="0"/>
              <a:t>Optical Computing</a:t>
            </a:r>
            <a:endParaRPr lang="ru-RU" dirty="0"/>
          </a:p>
        </p:txBody>
      </p:sp>
      <p:sp>
        <p:nvSpPr>
          <p:cNvPr id="3" name="Объект 2"/>
          <p:cNvSpPr>
            <a:spLocks noGrp="1"/>
          </p:cNvSpPr>
          <p:nvPr>
            <p:ph idx="1"/>
          </p:nvPr>
        </p:nvSpPr>
        <p:spPr/>
        <p:txBody>
          <a:bodyPr/>
          <a:lstStyle/>
          <a:p>
            <a:r>
              <a:rPr lang="en-US" dirty="0" smtClean="0"/>
              <a:t>Video </a:t>
            </a:r>
            <a:r>
              <a:rPr lang="en-US" dirty="0"/>
              <a:t>and Audio Processing.</a:t>
            </a:r>
          </a:p>
          <a:p>
            <a:r>
              <a:rPr lang="en-US" dirty="0" smtClean="0"/>
              <a:t>Patterns </a:t>
            </a:r>
            <a:r>
              <a:rPr lang="en-US" dirty="0"/>
              <a:t>Recognitions.</a:t>
            </a:r>
          </a:p>
          <a:p>
            <a:r>
              <a:rPr lang="en-US" dirty="0" smtClean="0"/>
              <a:t>Trends </a:t>
            </a:r>
            <a:r>
              <a:rPr lang="en-US" dirty="0"/>
              <a:t>Analysis.</a:t>
            </a:r>
          </a:p>
          <a:p>
            <a:r>
              <a:rPr lang="en-US" dirty="0" smtClean="0"/>
              <a:t>Network </a:t>
            </a:r>
            <a:r>
              <a:rPr lang="en-US" dirty="0"/>
              <a:t>Data Transmission.</a:t>
            </a:r>
          </a:p>
          <a:p>
            <a:r>
              <a:rPr lang="en-US" dirty="0" smtClean="0"/>
              <a:t>Cryptography</a:t>
            </a:r>
            <a:r>
              <a:rPr lang="en-US" dirty="0"/>
              <a:t>.</a:t>
            </a:r>
          </a:p>
          <a:p>
            <a:r>
              <a:rPr lang="en-US" dirty="0" smtClean="0"/>
              <a:t>Scientific </a:t>
            </a:r>
            <a:r>
              <a:rPr lang="en-US" dirty="0"/>
              <a:t>Calculations</a:t>
            </a:r>
            <a:r>
              <a:rPr lang="en-US" dirty="0" smtClean="0"/>
              <a:t>.</a:t>
            </a:r>
          </a:p>
          <a:p>
            <a:r>
              <a:rPr lang="en-US" dirty="0"/>
              <a:t>And more, more and </a:t>
            </a:r>
            <a:r>
              <a:rPr lang="en-US" dirty="0" smtClean="0"/>
              <a:t>more</a:t>
            </a:r>
            <a:endParaRPr lang="en-US" dirty="0"/>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16</a:t>
            </a:fld>
            <a:endParaRPr lang="ru-RU"/>
          </a:p>
        </p:txBody>
      </p:sp>
    </p:spTree>
    <p:extLst>
      <p:ext uri="{BB962C8B-B14F-4D97-AF65-F5344CB8AC3E}">
        <p14:creationId xmlns:p14="http://schemas.microsoft.com/office/powerpoint/2010/main" val="281728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Who </a:t>
            </a:r>
            <a:r>
              <a:rPr lang="en-US" dirty="0" smtClean="0"/>
              <a:t>will use </a:t>
            </a:r>
            <a:br>
              <a:rPr lang="en-US" dirty="0" smtClean="0"/>
            </a:br>
            <a:r>
              <a:rPr lang="en-US" dirty="0" smtClean="0"/>
              <a:t>Optical </a:t>
            </a:r>
            <a:r>
              <a:rPr lang="en-US" dirty="0"/>
              <a:t>Computing?</a:t>
            </a:r>
            <a:endParaRPr lang="ru-RU" dirty="0"/>
          </a:p>
        </p:txBody>
      </p:sp>
      <p:sp>
        <p:nvSpPr>
          <p:cNvPr id="3" name="Объект 2"/>
          <p:cNvSpPr>
            <a:spLocks noGrp="1"/>
          </p:cNvSpPr>
          <p:nvPr>
            <p:ph idx="1"/>
          </p:nvPr>
        </p:nvSpPr>
        <p:spPr/>
        <p:txBody>
          <a:bodyPr/>
          <a:lstStyle/>
          <a:p>
            <a:r>
              <a:rPr lang="en-US" dirty="0" smtClean="0"/>
              <a:t>Banks </a:t>
            </a:r>
            <a:r>
              <a:rPr lang="en-US" dirty="0"/>
              <a:t>and Brokerages to predict stock trends.</a:t>
            </a:r>
          </a:p>
          <a:p>
            <a:r>
              <a:rPr lang="en-US" dirty="0" smtClean="0"/>
              <a:t>Medical </a:t>
            </a:r>
            <a:r>
              <a:rPr lang="en-US" dirty="0"/>
              <a:t>Laboratory to analyze microscope images.</a:t>
            </a:r>
          </a:p>
          <a:p>
            <a:r>
              <a:rPr lang="en-US" dirty="0" smtClean="0"/>
              <a:t>3D </a:t>
            </a:r>
            <a:r>
              <a:rPr lang="en-US" dirty="0"/>
              <a:t>and 2D Designers to render images of scene.</a:t>
            </a:r>
          </a:p>
          <a:p>
            <a:r>
              <a:rPr lang="en-US" dirty="0" smtClean="0"/>
              <a:t>Sound </a:t>
            </a:r>
            <a:r>
              <a:rPr lang="en-US" dirty="0"/>
              <a:t>Recorders to remove noise or detect voice</a:t>
            </a:r>
            <a:r>
              <a:rPr lang="en-US" dirty="0" smtClean="0"/>
              <a:t>.</a:t>
            </a:r>
          </a:p>
          <a:p>
            <a:r>
              <a:rPr lang="en-US" dirty="0" smtClean="0"/>
              <a:t>Robot Designers for computer vision or AI.</a:t>
            </a:r>
            <a:endParaRPr lang="en-US" dirty="0"/>
          </a:p>
          <a:p>
            <a:r>
              <a:rPr lang="en-US" dirty="0" smtClean="0"/>
              <a:t>And </a:t>
            </a:r>
            <a:r>
              <a:rPr lang="en-US" dirty="0"/>
              <a:t>more, more and more</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17</a:t>
            </a:fld>
            <a:endParaRPr lang="ru-RU"/>
          </a:p>
        </p:txBody>
      </p:sp>
    </p:spTree>
    <p:extLst>
      <p:ext uri="{BB962C8B-B14F-4D97-AF65-F5344CB8AC3E}">
        <p14:creationId xmlns:p14="http://schemas.microsoft.com/office/powerpoint/2010/main" val="143774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Hard &amp; Soft</a:t>
            </a:r>
            <a:endParaRPr lang="ru-RU" dirty="0"/>
          </a:p>
        </p:txBody>
      </p:sp>
      <p:sp>
        <p:nvSpPr>
          <p:cNvPr id="3" name="Объект 2"/>
          <p:cNvSpPr>
            <a:spLocks noGrp="1"/>
          </p:cNvSpPr>
          <p:nvPr>
            <p:ph idx="1"/>
          </p:nvPr>
        </p:nvSpPr>
        <p:spPr/>
        <p:txBody>
          <a:bodyPr/>
          <a:lstStyle/>
          <a:p>
            <a:r>
              <a:rPr lang="en-US" dirty="0"/>
              <a:t>I intend to manufactory Optical Box for Optical Computing as 19’’ rack-mount case with an embedded control system and network interfaces. This manufacturing schema allow using Optical Box for Optical Computing as a Personal Device or as a Mainframe Part.</a:t>
            </a:r>
          </a:p>
          <a:p>
            <a:r>
              <a:rPr lang="en-US" dirty="0"/>
              <a:t>The Optical Box for Optical Computing will operate with other application and tools using web-based API (Application Program Interface) like REST, SOAP or similar. Plugins and Add-ons will be developed for the most popular applications like Adobe Photoshop, </a:t>
            </a:r>
            <a:r>
              <a:rPr lang="en-US" dirty="0" err="1"/>
              <a:t>Solidworks</a:t>
            </a:r>
            <a:r>
              <a:rPr lang="en-US" dirty="0"/>
              <a:t>, 3D Max, </a:t>
            </a:r>
            <a:r>
              <a:rPr lang="en-US" dirty="0" err="1"/>
              <a:t>Ninjatrader</a:t>
            </a:r>
            <a:r>
              <a:rPr lang="en-US" dirty="0"/>
              <a:t>, etc. </a:t>
            </a:r>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18</a:t>
            </a:fld>
            <a:endParaRPr lang="ru-RU"/>
          </a:p>
        </p:txBody>
      </p:sp>
      <p:pic>
        <p:nvPicPr>
          <p:cNvPr id="6" name="Рисунок 5"/>
          <p:cNvPicPr>
            <a:picLocks noChangeAspect="1"/>
          </p:cNvPicPr>
          <p:nvPr/>
        </p:nvPicPr>
        <p:blipFill>
          <a:blip r:embed="rId2"/>
          <a:stretch>
            <a:fillRect/>
          </a:stretch>
        </p:blipFill>
        <p:spPr>
          <a:xfrm>
            <a:off x="6976128" y="4968373"/>
            <a:ext cx="1426588" cy="1072989"/>
          </a:xfrm>
          <a:prstGeom prst="rect">
            <a:avLst/>
          </a:prstGeom>
        </p:spPr>
      </p:pic>
      <p:pic>
        <p:nvPicPr>
          <p:cNvPr id="7" name="Рисунок 6"/>
          <p:cNvPicPr>
            <a:picLocks noChangeAspect="1"/>
          </p:cNvPicPr>
          <p:nvPr/>
        </p:nvPicPr>
        <p:blipFill>
          <a:blip r:embed="rId3"/>
          <a:stretch>
            <a:fillRect/>
          </a:stretch>
        </p:blipFill>
        <p:spPr>
          <a:xfrm>
            <a:off x="8718871" y="4561414"/>
            <a:ext cx="1670449" cy="1664352"/>
          </a:xfrm>
          <a:prstGeom prst="rect">
            <a:avLst/>
          </a:prstGeom>
        </p:spPr>
      </p:pic>
    </p:spTree>
    <p:extLst>
      <p:ext uri="{BB962C8B-B14F-4D97-AF65-F5344CB8AC3E}">
        <p14:creationId xmlns:p14="http://schemas.microsoft.com/office/powerpoint/2010/main" val="389392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Roadmap</a:t>
            </a:r>
            <a:endParaRPr lang="ru-RU" dirty="0"/>
          </a:p>
        </p:txBody>
      </p:sp>
      <p:sp>
        <p:nvSpPr>
          <p:cNvPr id="3" name="Объект 2"/>
          <p:cNvSpPr>
            <a:spLocks noGrp="1"/>
          </p:cNvSpPr>
          <p:nvPr>
            <p:ph idx="1"/>
          </p:nvPr>
        </p:nvSpPr>
        <p:spPr/>
        <p:txBody>
          <a:bodyPr/>
          <a:lstStyle/>
          <a:p>
            <a:r>
              <a:rPr lang="en-US" dirty="0"/>
              <a:t>A roadmap for </a:t>
            </a:r>
            <a:r>
              <a:rPr lang="en-US" dirty="0" smtClean="0"/>
              <a:t>project </a:t>
            </a:r>
            <a:r>
              <a:rPr lang="en-US" dirty="0"/>
              <a:t>required 1 year </a:t>
            </a:r>
            <a:r>
              <a:rPr lang="en-US" dirty="0" smtClean="0"/>
              <a:t>to start and include</a:t>
            </a:r>
          </a:p>
          <a:p>
            <a:pPr lvl="1"/>
            <a:r>
              <a:rPr lang="en-US" dirty="0" smtClean="0"/>
              <a:t>R&amp;D</a:t>
            </a:r>
            <a:r>
              <a:rPr lang="en-US" dirty="0"/>
              <a:t>, </a:t>
            </a:r>
            <a:endParaRPr lang="en-US" dirty="0" smtClean="0"/>
          </a:p>
          <a:p>
            <a:pPr lvl="1"/>
            <a:r>
              <a:rPr lang="en-US" dirty="0" smtClean="0"/>
              <a:t>Market </a:t>
            </a:r>
            <a:r>
              <a:rPr lang="en-US" dirty="0"/>
              <a:t>Analysis, </a:t>
            </a:r>
            <a:endParaRPr lang="en-US" dirty="0" smtClean="0"/>
          </a:p>
          <a:p>
            <a:pPr lvl="1"/>
            <a:r>
              <a:rPr lang="en-US" dirty="0" smtClean="0"/>
              <a:t>Negotiations</a:t>
            </a:r>
            <a:r>
              <a:rPr lang="en-US" dirty="0"/>
              <a:t>, </a:t>
            </a:r>
            <a:endParaRPr lang="en-US" dirty="0" smtClean="0"/>
          </a:p>
          <a:p>
            <a:pPr lvl="1"/>
            <a:r>
              <a:rPr lang="en-US" dirty="0" smtClean="0"/>
              <a:t>Agreements,</a:t>
            </a:r>
          </a:p>
          <a:p>
            <a:pPr lvl="1"/>
            <a:r>
              <a:rPr lang="en-US" dirty="0" smtClean="0"/>
              <a:t>Patents </a:t>
            </a:r>
            <a:r>
              <a:rPr lang="en-US" dirty="0"/>
              <a:t>and Legal.</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19</a:t>
            </a:fld>
            <a:endParaRPr lang="ru-RU"/>
          </a:p>
        </p:txBody>
      </p:sp>
    </p:spTree>
    <p:extLst>
      <p:ext uri="{BB962C8B-B14F-4D97-AF65-F5344CB8AC3E}">
        <p14:creationId xmlns:p14="http://schemas.microsoft.com/office/powerpoint/2010/main" val="98997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History</a:t>
            </a:r>
            <a:endParaRPr lang="ru-RU" dirty="0"/>
          </a:p>
        </p:txBody>
      </p:sp>
      <p:sp>
        <p:nvSpPr>
          <p:cNvPr id="3" name="Объект 2"/>
          <p:cNvSpPr>
            <a:spLocks noGrp="1"/>
          </p:cNvSpPr>
          <p:nvPr>
            <p:ph idx="1"/>
          </p:nvPr>
        </p:nvSpPr>
        <p:spPr/>
        <p:txBody>
          <a:bodyPr>
            <a:normAutofit/>
          </a:bodyPr>
          <a:lstStyle/>
          <a:p>
            <a:pPr algn="just"/>
            <a:r>
              <a:rPr lang="en-US" dirty="0" smtClean="0"/>
              <a:t>Optical Computing is not a modern idea or technology. Optical Computing idea was popular during 1980-1990. There are many publications and research exists, but until now, no one device sold for public.</a:t>
            </a:r>
          </a:p>
          <a:p>
            <a:pPr algn="just"/>
            <a:r>
              <a:rPr lang="en-US" dirty="0" smtClean="0"/>
              <a:t>Major technics used for Optical Computing is Fourier Transform by a Lens or 2D Fourier Transform. </a:t>
            </a:r>
          </a:p>
          <a:p>
            <a:pPr algn="just"/>
            <a:r>
              <a:rPr lang="en-US" dirty="0" smtClean="0"/>
              <a:t>During previous century electronic components was expensive, other components was unique and do not provide required quality to make product for everyone. Therefore, computing technology has been concentrated to manufactory Discrete Processors based on logic of switchers and transistors.</a:t>
            </a:r>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a:t>
            </a:fld>
            <a:endParaRPr lang="ru-RU"/>
          </a:p>
        </p:txBody>
      </p:sp>
    </p:spTree>
    <p:extLst>
      <p:ext uri="{BB962C8B-B14F-4D97-AF65-F5344CB8AC3E}">
        <p14:creationId xmlns:p14="http://schemas.microsoft.com/office/powerpoint/2010/main" val="243841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R&amp;D main steps</a:t>
            </a:r>
            <a:endParaRPr lang="ru-RU" dirty="0"/>
          </a:p>
        </p:txBody>
      </p:sp>
      <p:sp>
        <p:nvSpPr>
          <p:cNvPr id="3" name="Объект 2"/>
          <p:cNvSpPr>
            <a:spLocks noGrp="1"/>
          </p:cNvSpPr>
          <p:nvPr>
            <p:ph idx="1"/>
          </p:nvPr>
        </p:nvSpPr>
        <p:spPr/>
        <p:txBody>
          <a:bodyPr/>
          <a:lstStyle/>
          <a:p>
            <a:r>
              <a:rPr lang="en-US" dirty="0"/>
              <a:t>R&amp;D include Optical Box design and Optical Box Emulator development. </a:t>
            </a:r>
            <a:endParaRPr lang="en-US" dirty="0" smtClean="0"/>
          </a:p>
          <a:p>
            <a:r>
              <a:rPr lang="en-US" dirty="0" smtClean="0"/>
              <a:t>Optical </a:t>
            </a:r>
            <a:r>
              <a:rPr lang="en-US" dirty="0"/>
              <a:t>Box Emulator will allow test and demonstrate functionality to customers and investors without full Optical Box manufacturing process. </a:t>
            </a:r>
            <a:endParaRPr lang="en-US" dirty="0" smtClean="0"/>
          </a:p>
          <a:p>
            <a:r>
              <a:rPr lang="en-US" dirty="0" smtClean="0"/>
              <a:t>Optical </a:t>
            </a:r>
            <a:r>
              <a:rPr lang="en-US" dirty="0"/>
              <a:t>Box design required Component Supplier Analysis to be first.</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20</a:t>
            </a:fld>
            <a:endParaRPr lang="ru-RU"/>
          </a:p>
        </p:txBody>
      </p:sp>
    </p:spTree>
    <p:extLst>
      <p:ext uri="{BB962C8B-B14F-4D97-AF65-F5344CB8AC3E}">
        <p14:creationId xmlns:p14="http://schemas.microsoft.com/office/powerpoint/2010/main" val="408989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transforming property of lenses</a:t>
            </a:r>
            <a:endParaRPr lang="ru-RU" dirty="0"/>
          </a:p>
        </p:txBody>
      </p:sp>
      <p:pic>
        <p:nvPicPr>
          <p:cNvPr id="4" name="Объект 3"/>
          <p:cNvPicPr>
            <a:picLocks noGrp="1" noChangeAspect="1"/>
          </p:cNvPicPr>
          <p:nvPr>
            <p:ph idx="1"/>
          </p:nvPr>
        </p:nvPicPr>
        <p:blipFill>
          <a:blip r:embed="rId2"/>
          <a:stretch>
            <a:fillRect/>
          </a:stretch>
        </p:blipFill>
        <p:spPr>
          <a:xfrm>
            <a:off x="677863" y="2334185"/>
            <a:ext cx="8596312" cy="3534243"/>
          </a:xfrm>
          <a:prstGeom prst="rect">
            <a:avLst/>
          </a:prstGeom>
        </p:spPr>
      </p:pic>
    </p:spTree>
    <p:extLst>
      <p:ext uri="{BB962C8B-B14F-4D97-AF65-F5344CB8AC3E}">
        <p14:creationId xmlns:p14="http://schemas.microsoft.com/office/powerpoint/2010/main" val="358549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 Usage Samples</a:t>
            </a:r>
            <a:endParaRPr lang="ru-RU" dirty="0"/>
          </a:p>
        </p:txBody>
      </p:sp>
      <p:sp>
        <p:nvSpPr>
          <p:cNvPr id="3" name="Объект 2"/>
          <p:cNvSpPr>
            <a:spLocks noGrp="1"/>
          </p:cNvSpPr>
          <p:nvPr>
            <p:ph idx="1"/>
          </p:nvPr>
        </p:nvSpPr>
        <p:spPr/>
        <p:txBody>
          <a:bodyPr/>
          <a:lstStyle/>
          <a:p>
            <a:r>
              <a:rPr lang="en-US" dirty="0"/>
              <a:t>To show how Optical Computing with 2D Fourier Transform can be used I develop some examples of image processing tools with 2D Discrete Fast Fourier Transform which is closed analogy of 2D Infinity Fourier Transform by </a:t>
            </a:r>
            <a:r>
              <a:rPr lang="en-US" dirty="0" smtClean="0"/>
              <a:t>Lens</a:t>
            </a:r>
          </a:p>
          <a:p>
            <a:pPr lvl="1"/>
            <a:r>
              <a:rPr lang="en-US" dirty="0" smtClean="0"/>
              <a:t>Image </a:t>
            </a:r>
            <a:r>
              <a:rPr lang="en-US" dirty="0"/>
              <a:t>Resize, </a:t>
            </a:r>
            <a:endParaRPr lang="en-US" dirty="0" smtClean="0"/>
          </a:p>
          <a:p>
            <a:pPr lvl="1"/>
            <a:r>
              <a:rPr lang="en-US" dirty="0" smtClean="0"/>
              <a:t>Image </a:t>
            </a:r>
            <a:r>
              <a:rPr lang="en-US" dirty="0"/>
              <a:t>Blur, </a:t>
            </a:r>
            <a:endParaRPr lang="en-US" dirty="0" smtClean="0"/>
          </a:p>
          <a:p>
            <a:pPr lvl="1"/>
            <a:r>
              <a:rPr lang="en-US" dirty="0" smtClean="0"/>
              <a:t>Piece of Image Position Detection.</a:t>
            </a:r>
            <a:endParaRPr lang="ru-RU" dirty="0" smtClean="0"/>
          </a:p>
          <a:p>
            <a:r>
              <a:rPr lang="en-US" dirty="0" smtClean="0"/>
              <a:t>Software Packages and Tools was used for samples development</a:t>
            </a:r>
          </a:p>
          <a:p>
            <a:pPr lvl="1"/>
            <a:r>
              <a:rPr lang="en-US" dirty="0" smtClean="0"/>
              <a:t>Microsoft Visual Studio 2013 C#</a:t>
            </a:r>
          </a:p>
          <a:p>
            <a:pPr lvl="1"/>
            <a:r>
              <a:rPr lang="en-US" dirty="0" err="1" smtClean="0"/>
              <a:t>EmguCV</a:t>
            </a:r>
            <a:r>
              <a:rPr lang="en-US" dirty="0" smtClean="0"/>
              <a:t>/</a:t>
            </a:r>
            <a:r>
              <a:rPr lang="en-US" dirty="0" err="1" smtClean="0"/>
              <a:t>OpenCV</a:t>
            </a:r>
            <a:r>
              <a:rPr lang="en-US" dirty="0" smtClean="0"/>
              <a:t> – C++ computer vision library (bitmap data management part)</a:t>
            </a:r>
          </a:p>
          <a:p>
            <a:pPr lvl="1"/>
            <a:r>
              <a:rPr lang="en-US" dirty="0" err="1" smtClean="0"/>
              <a:t>FFTWSharp</a:t>
            </a:r>
            <a:r>
              <a:rPr lang="en-US" dirty="0" smtClean="0"/>
              <a:t>/FFTW – C++ Discrete </a:t>
            </a:r>
            <a:r>
              <a:rPr lang="en-US" dirty="0"/>
              <a:t>F</a:t>
            </a:r>
            <a:r>
              <a:rPr lang="en-US" dirty="0" smtClean="0"/>
              <a:t>ast Fourier Transform implementation</a:t>
            </a:r>
          </a:p>
          <a:p>
            <a:pPr lvl="1"/>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22</a:t>
            </a:fld>
            <a:endParaRPr lang="ru-RU"/>
          </a:p>
        </p:txBody>
      </p:sp>
    </p:spTree>
    <p:extLst>
      <p:ext uri="{BB962C8B-B14F-4D97-AF65-F5344CB8AC3E}">
        <p14:creationId xmlns:p14="http://schemas.microsoft.com/office/powerpoint/2010/main" val="54293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a:t>
            </a:r>
            <a:r>
              <a:rPr lang="en-US" dirty="0" smtClean="0"/>
              <a:t>Resize</a:t>
            </a:r>
            <a:br>
              <a:rPr lang="en-US" dirty="0" smtClean="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23</a:t>
            </a:fld>
            <a:endParaRPr lang="ru-RU"/>
          </a:p>
        </p:txBody>
      </p:sp>
    </p:spTree>
    <p:extLst>
      <p:ext uri="{BB962C8B-B14F-4D97-AF65-F5344CB8AC3E}">
        <p14:creationId xmlns:p14="http://schemas.microsoft.com/office/powerpoint/2010/main" val="408417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Blur</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24</a:t>
            </a:fld>
            <a:endParaRPr lang="ru-RU"/>
          </a:p>
        </p:txBody>
      </p:sp>
    </p:spTree>
    <p:extLst>
      <p:ext uri="{BB962C8B-B14F-4D97-AF65-F5344CB8AC3E}">
        <p14:creationId xmlns:p14="http://schemas.microsoft.com/office/powerpoint/2010/main" val="197834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Piece of Image Position Detection</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5466" y="2160588"/>
            <a:ext cx="6441105"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25</a:t>
            </a:fld>
            <a:endParaRPr lang="ru-RU"/>
          </a:p>
        </p:txBody>
      </p:sp>
    </p:spTree>
    <p:extLst>
      <p:ext uri="{BB962C8B-B14F-4D97-AF65-F5344CB8AC3E}">
        <p14:creationId xmlns:p14="http://schemas.microsoft.com/office/powerpoint/2010/main" val="327244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a:t>
            </a:r>
            <a:r>
              <a:rPr lang="en-US" dirty="0" smtClean="0"/>
              <a:t>Diffraction</a:t>
            </a:r>
            <a:endParaRPr lang="ru-RU" dirty="0"/>
          </a:p>
        </p:txBody>
      </p:sp>
      <p:pic>
        <p:nvPicPr>
          <p:cNvPr id="4" name="Объект 3"/>
          <p:cNvPicPr>
            <a:picLocks noGrp="1" noChangeAspect="1"/>
          </p:cNvPicPr>
          <p:nvPr>
            <p:ph idx="1"/>
          </p:nvPr>
        </p:nvPicPr>
        <p:blipFill>
          <a:blip r:embed="rId2"/>
          <a:stretch>
            <a:fillRect/>
          </a:stretch>
        </p:blipFill>
        <p:spPr>
          <a:xfrm>
            <a:off x="3105447" y="2160588"/>
            <a:ext cx="3741144" cy="3881437"/>
          </a:xfrm>
          <a:prstGeom prst="rect">
            <a:avLst/>
          </a:prstGeom>
        </p:spPr>
      </p:pic>
      <p:pic>
        <p:nvPicPr>
          <p:cNvPr id="4098" name="Picture 2" descr=" E(x,y,z)=\frac{e^{ikz}}{i \lambda z} \iint_{-\infty}^{+\infty} E(x',y',0)e^{{ik \over 2z}[(x-x')^2+(y-y')^2]}dx'd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093" y="1578768"/>
            <a:ext cx="4629150"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42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Zone </a:t>
            </a:r>
            <a:r>
              <a:rPr lang="en-US" dirty="0" smtClean="0"/>
              <a:t>Plate</a:t>
            </a:r>
            <a:br>
              <a:rPr lang="en-US" dirty="0" smtClean="0"/>
            </a:br>
            <a:r>
              <a:rPr lang="en-US" dirty="0"/>
              <a:t>Binary </a:t>
            </a:r>
            <a:r>
              <a:rPr lang="en-US" dirty="0" smtClean="0"/>
              <a:t>&amp; Sinusoidal</a:t>
            </a:r>
            <a:endParaRPr lang="ru-RU" dirty="0"/>
          </a:p>
        </p:txBody>
      </p:sp>
      <p:pic>
        <p:nvPicPr>
          <p:cNvPr id="5122" name="Picture 2" descr="https://upload.wikimedia.org/wikipedia/commons/thumb/9/97/Zone_plate.svg/284px-Zone_plate.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061" y="3593105"/>
            <a:ext cx="270510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_n = \sqrt{n \lambda f + \frac{n^2\lambda^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739" y="2387066"/>
            <a:ext cx="15525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6/66/Zonenplatte_Cosinus.png/210px-Zonenplatte_Cosin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573" y="3583388"/>
            <a:ext cx="2705292" cy="270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9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Zone Plate </a:t>
            </a:r>
            <a:r>
              <a:rPr lang="en-US" dirty="0"/>
              <a:t>for Optical Computing </a:t>
            </a:r>
            <a:endParaRPr lang="ru-RU" dirty="0"/>
          </a:p>
        </p:txBody>
      </p:sp>
      <p:pic>
        <p:nvPicPr>
          <p:cNvPr id="7170" name="Picture 2" descr="http://pubs.rsc.org/services/images/RSCpubs.ePlatform.Service.FreeContent.ImageService.svc/ImageService/Articleimage/2015/NJ/c4nj02017k/c4nj02017k-f4_hi-res.g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08262"/>
            <a:ext cx="3112786" cy="24374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ypes of le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4974707"/>
            <a:ext cx="3267654" cy="152613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imagebank.osa.org/getImage.xqy?img=M3cubGFyZ2Usam9zYWItNS01LTkzMy1nMD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367" y="1508262"/>
            <a:ext cx="3578128" cy="2440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wikimedia.org/wikipedia/commons/thumb/9/97/Zone_plate.svg/284px-Zone_plat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0785" y="4639339"/>
            <a:ext cx="1954371" cy="1947489"/>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a:off x="4330931" y="2468880"/>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4330931" y="5307179"/>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p:cNvSpPr/>
          <p:nvPr/>
        </p:nvSpPr>
        <p:spPr>
          <a:xfrm>
            <a:off x="3108960" y="3945738"/>
            <a:ext cx="3566160" cy="441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6667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a:t>
            </a:r>
            <a:r>
              <a:rPr lang="en-US" dirty="0" smtClean="0"/>
              <a:t>Box Draft Model</a:t>
            </a: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349" y="2160588"/>
            <a:ext cx="7161339" cy="3881437"/>
          </a:xfrm>
        </p:spPr>
      </p:pic>
    </p:spTree>
    <p:extLst>
      <p:ext uri="{BB962C8B-B14F-4D97-AF65-F5344CB8AC3E}">
        <p14:creationId xmlns:p14="http://schemas.microsoft.com/office/powerpoint/2010/main" val="30539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Optical Computing</a:t>
            </a:r>
            <a:endParaRPr lang="ru-RU" dirty="0"/>
          </a:p>
        </p:txBody>
      </p:sp>
      <p:sp>
        <p:nvSpPr>
          <p:cNvPr id="3" name="Объект 2"/>
          <p:cNvSpPr>
            <a:spLocks noGrp="1"/>
          </p:cNvSpPr>
          <p:nvPr>
            <p:ph idx="1"/>
          </p:nvPr>
        </p:nvSpPr>
        <p:spPr/>
        <p:txBody>
          <a:bodyPr>
            <a:normAutofit/>
          </a:bodyPr>
          <a:lstStyle/>
          <a:p>
            <a:r>
              <a:rPr lang="en-US" dirty="0" smtClean="0"/>
              <a:t>Numbers</a:t>
            </a:r>
          </a:p>
          <a:p>
            <a:pPr lvl="1"/>
            <a:r>
              <a:rPr lang="en-US" dirty="0" smtClean="0"/>
              <a:t>Real as Amplitude of Complex EMW Vector</a:t>
            </a:r>
          </a:p>
          <a:p>
            <a:r>
              <a:rPr lang="en-US" dirty="0"/>
              <a:t>O</a:t>
            </a:r>
            <a:r>
              <a:rPr lang="en-US" dirty="0" smtClean="0"/>
              <a:t>perations</a:t>
            </a:r>
          </a:p>
          <a:p>
            <a:pPr marL="685800" lvl="2"/>
            <a:r>
              <a:rPr lang="en-US" sz="1600" dirty="0" smtClean="0"/>
              <a:t>Rough </a:t>
            </a:r>
            <a:r>
              <a:rPr lang="en-US" sz="1600" dirty="0"/>
              <a:t>calculations of Amplitude </a:t>
            </a:r>
            <a:r>
              <a:rPr lang="en-US" sz="1600" dirty="0" smtClean="0"/>
              <a:t>of Random Vector to Predefined Matrix multiplication </a:t>
            </a:r>
          </a:p>
          <a:p>
            <a:pPr marL="285750" lvl="1"/>
            <a:r>
              <a:rPr lang="en-US" sz="1800" dirty="0"/>
              <a:t>Do all math calculations parallel with one step for all signal points</a:t>
            </a:r>
          </a:p>
          <a:p>
            <a:r>
              <a:rPr lang="en-US" dirty="0" smtClean="0"/>
              <a:t>Operates </a:t>
            </a:r>
            <a:r>
              <a:rPr lang="en-US" dirty="0"/>
              <a:t>with Complex EMW vectors</a:t>
            </a:r>
          </a:p>
          <a:p>
            <a:r>
              <a:rPr lang="en-US" dirty="0"/>
              <a:t>Rough Arithmetic Calculations</a:t>
            </a:r>
          </a:p>
          <a:p>
            <a:r>
              <a:rPr lang="en-US" sz="2800" dirty="0"/>
              <a:t>Using Interference and Diffraction of light (EMW)</a:t>
            </a:r>
          </a:p>
          <a:p>
            <a:pPr marL="0" lvl="1" indent="0">
              <a:buNone/>
            </a:pPr>
            <a:endParaRPr lang="en-US" sz="2800" dirty="0"/>
          </a:p>
          <a:p>
            <a:pPr marL="285750" lvl="1"/>
            <a:endParaRPr lang="en-US" sz="1800" dirty="0"/>
          </a:p>
          <a:p>
            <a:endParaRPr lang="ru-RU" sz="1600" dirty="0"/>
          </a:p>
        </p:txBody>
      </p:sp>
      <p:pic>
        <p:nvPicPr>
          <p:cNvPr id="4" name="Объект 3"/>
          <p:cNvPicPr>
            <a:picLocks noChangeAspect="1"/>
          </p:cNvPicPr>
          <p:nvPr/>
        </p:nvPicPr>
        <p:blipFill>
          <a:blip r:embed="rId2"/>
          <a:stretch>
            <a:fillRect/>
          </a:stretch>
        </p:blipFill>
        <p:spPr>
          <a:xfrm>
            <a:off x="9274002" y="3867100"/>
            <a:ext cx="2482721" cy="2174262"/>
          </a:xfrm>
          <a:prstGeom prst="rect">
            <a:avLst/>
          </a:prstGeom>
        </p:spPr>
      </p:pic>
      <p:pic>
        <p:nvPicPr>
          <p:cNvPr id="5" name="Объект 3"/>
          <p:cNvPicPr>
            <a:picLocks noChangeAspect="1"/>
          </p:cNvPicPr>
          <p:nvPr/>
        </p:nvPicPr>
        <p:blipFill>
          <a:blip r:embed="rId3"/>
          <a:stretch>
            <a:fillRect/>
          </a:stretch>
        </p:blipFill>
        <p:spPr>
          <a:xfrm>
            <a:off x="9274002" y="813566"/>
            <a:ext cx="2492857" cy="2586339"/>
          </a:xfrm>
          <a:prstGeom prst="rect">
            <a:avLst/>
          </a:prstGeom>
        </p:spPr>
      </p:pic>
    </p:spTree>
    <p:extLst>
      <p:ext uri="{BB962C8B-B14F-4D97-AF65-F5344CB8AC3E}">
        <p14:creationId xmlns:p14="http://schemas.microsoft.com/office/powerpoint/2010/main" val="426298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Draft Design</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38" y="2160588"/>
            <a:ext cx="8386362" cy="3881437"/>
          </a:xfrm>
        </p:spPr>
      </p:pic>
    </p:spTree>
    <p:extLst>
      <p:ext uri="{BB962C8B-B14F-4D97-AF65-F5344CB8AC3E}">
        <p14:creationId xmlns:p14="http://schemas.microsoft.com/office/powerpoint/2010/main" val="341144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Design Description</a:t>
            </a:r>
            <a:endParaRPr lang="ru-RU" dirty="0"/>
          </a:p>
        </p:txBody>
      </p:sp>
      <p:sp>
        <p:nvSpPr>
          <p:cNvPr id="3" name="Объект 2"/>
          <p:cNvSpPr>
            <a:spLocks noGrp="1"/>
          </p:cNvSpPr>
          <p:nvPr>
            <p:ph idx="1"/>
          </p:nvPr>
        </p:nvSpPr>
        <p:spPr>
          <a:xfrm>
            <a:off x="677334" y="1280161"/>
            <a:ext cx="8596668" cy="4761202"/>
          </a:xfrm>
        </p:spPr>
        <p:txBody>
          <a:bodyPr>
            <a:normAutofit fontScale="92500" lnSpcReduction="10000"/>
          </a:bodyPr>
          <a:lstStyle/>
          <a:p>
            <a:r>
              <a:rPr lang="en-US" dirty="0" smtClean="0"/>
              <a:t>Chips of LD, DLPs and MIS are mount on one side of a Circuit Board in row with equal step. LD and MIP are placed at left and right DLPs are placed in the middle.</a:t>
            </a:r>
          </a:p>
          <a:p>
            <a:r>
              <a:rPr lang="en-US" dirty="0" smtClean="0"/>
              <a:t>The Circuit Board is places at one side of a Frame</a:t>
            </a:r>
          </a:p>
          <a:p>
            <a:r>
              <a:rPr lang="en-US" dirty="0" smtClean="0"/>
              <a:t>At another side of the Frame placed a Film with printed FZPs, a Polarizing </a:t>
            </a:r>
            <a:r>
              <a:rPr lang="en-US" dirty="0"/>
              <a:t>F</a:t>
            </a:r>
            <a:r>
              <a:rPr lang="en-US" dirty="0" smtClean="0"/>
              <a:t>ilter, a Color Filter and a Mirror </a:t>
            </a:r>
          </a:p>
          <a:p>
            <a:r>
              <a:rPr lang="en-US" dirty="0" smtClean="0"/>
              <a:t>Sizes of the Circuit Board, </a:t>
            </a:r>
            <a:r>
              <a:rPr lang="en-US" dirty="0"/>
              <a:t>the </a:t>
            </a:r>
            <a:r>
              <a:rPr lang="en-US" dirty="0" smtClean="0"/>
              <a:t>Film with FZPs</a:t>
            </a:r>
            <a:r>
              <a:rPr lang="en-US" dirty="0"/>
              <a:t>, the</a:t>
            </a:r>
            <a:r>
              <a:rPr lang="en-US" dirty="0" smtClean="0"/>
              <a:t> </a:t>
            </a:r>
            <a:r>
              <a:rPr lang="en-US" dirty="0"/>
              <a:t>Polarizing Filter, the</a:t>
            </a:r>
            <a:r>
              <a:rPr lang="en-US" dirty="0" smtClean="0"/>
              <a:t> </a:t>
            </a:r>
            <a:r>
              <a:rPr lang="en-US" dirty="0"/>
              <a:t>Color Filter  </a:t>
            </a:r>
            <a:r>
              <a:rPr lang="en-US" dirty="0" smtClean="0"/>
              <a:t>and </a:t>
            </a:r>
            <a:r>
              <a:rPr lang="en-US" dirty="0"/>
              <a:t>the </a:t>
            </a:r>
            <a:r>
              <a:rPr lang="en-US" dirty="0" smtClean="0"/>
              <a:t>Mirror are equal</a:t>
            </a:r>
          </a:p>
          <a:p>
            <a:r>
              <a:rPr lang="en-US" dirty="0" smtClean="0"/>
              <a:t>A number of </a:t>
            </a:r>
            <a:r>
              <a:rPr lang="en-US" dirty="0"/>
              <a:t>printed FZPs </a:t>
            </a:r>
            <a:r>
              <a:rPr lang="en-US" dirty="0" smtClean="0"/>
              <a:t>is equal a number of DLPs plus two half-sized FZPs for LD and MIS</a:t>
            </a:r>
          </a:p>
          <a:p>
            <a:r>
              <a:rPr lang="en-US" dirty="0" smtClean="0"/>
              <a:t>To remove wrong light rays LD, DLPs, FZPs and MIS have collimator shutters</a:t>
            </a:r>
          </a:p>
          <a:p>
            <a:r>
              <a:rPr lang="en-US" dirty="0" smtClean="0"/>
              <a:t>Light from LD multiply time pass thru FZP and reflect from Mirror on a second side of the Frame or reflect from DLP on a first side of the Frame until MIS catch a ray.</a:t>
            </a:r>
          </a:p>
          <a:p>
            <a:r>
              <a:rPr lang="en-US" dirty="0" smtClean="0"/>
              <a:t>Distances </a:t>
            </a:r>
            <a:r>
              <a:rPr lang="en-US" dirty="0"/>
              <a:t>between a pair of LD-FZP or FZP-DLP or </a:t>
            </a:r>
            <a:r>
              <a:rPr lang="en-US" dirty="0" smtClean="0"/>
              <a:t>FZP-MIS are equal</a:t>
            </a:r>
          </a:p>
          <a:p>
            <a:r>
              <a:rPr lang="en-US" dirty="0" smtClean="0"/>
              <a:t>DLP or MIS can be combined from number of chips</a:t>
            </a:r>
          </a:p>
          <a:p>
            <a:r>
              <a:rPr lang="en-US" dirty="0" smtClean="0"/>
              <a:t>Some DLP can be replaced by mirrors to reduce number of DLP chips</a:t>
            </a:r>
          </a:p>
          <a:p>
            <a:endParaRPr lang="ru-RU" dirty="0"/>
          </a:p>
        </p:txBody>
      </p:sp>
    </p:spTree>
    <p:extLst>
      <p:ext uri="{BB962C8B-B14F-4D97-AF65-F5344CB8AC3E}">
        <p14:creationId xmlns:p14="http://schemas.microsoft.com/office/powerpoint/2010/main" val="202102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Draft Design </a:t>
            </a:r>
            <a:r>
              <a:rPr lang="en-US" dirty="0" smtClean="0"/>
              <a:t>Description</a:t>
            </a:r>
            <a:endParaRPr lang="ru-RU" dirty="0"/>
          </a:p>
        </p:txBody>
      </p:sp>
      <p:sp>
        <p:nvSpPr>
          <p:cNvPr id="3" name="Объект 2"/>
          <p:cNvSpPr>
            <a:spLocks noGrp="1"/>
          </p:cNvSpPr>
          <p:nvPr>
            <p:ph idx="1"/>
          </p:nvPr>
        </p:nvSpPr>
        <p:spPr>
          <a:xfrm>
            <a:off x="677334" y="1280161"/>
            <a:ext cx="8596668" cy="4761202"/>
          </a:xfrm>
        </p:spPr>
        <p:txBody>
          <a:bodyPr>
            <a:normAutofit/>
          </a:bodyPr>
          <a:lstStyle/>
          <a:p>
            <a:r>
              <a:rPr lang="en-US" dirty="0" smtClean="0"/>
              <a:t>A number of </a:t>
            </a:r>
            <a:r>
              <a:rPr lang="en-US" dirty="0"/>
              <a:t>single Optical </a:t>
            </a:r>
            <a:r>
              <a:rPr lang="en-US" dirty="0" smtClean="0"/>
              <a:t>Boxes can by stacked or combined</a:t>
            </a:r>
          </a:p>
          <a:p>
            <a:r>
              <a:rPr lang="en-US" dirty="0" smtClean="0"/>
              <a:t>DIPs and MISs can be placed as 1D or 2D arrays</a:t>
            </a:r>
          </a:p>
          <a:p>
            <a:r>
              <a:rPr lang="en-US" dirty="0" smtClean="0"/>
              <a:t>Optical Box can be equipped by </a:t>
            </a:r>
          </a:p>
          <a:p>
            <a:pPr lvl="1"/>
            <a:r>
              <a:rPr lang="en-US" dirty="0" smtClean="0"/>
              <a:t>An internal memory to fast read MIS values and write DIPs values</a:t>
            </a:r>
          </a:p>
          <a:p>
            <a:pPr lvl="1"/>
            <a:r>
              <a:rPr lang="en-US" dirty="0" smtClean="0"/>
              <a:t>An embedded computer with embedded software</a:t>
            </a:r>
          </a:p>
          <a:p>
            <a:pPr lvl="1"/>
            <a:r>
              <a:rPr lang="en-US" dirty="0" smtClean="0"/>
              <a:t>An Ethernet port</a:t>
            </a:r>
          </a:p>
          <a:p>
            <a:pPr lvl="1"/>
            <a:r>
              <a:rPr lang="en-US" dirty="0" smtClean="0"/>
              <a:t>A front panel</a:t>
            </a:r>
          </a:p>
          <a:p>
            <a:pPr lvl="1"/>
            <a:r>
              <a:rPr lang="en-US" dirty="0" smtClean="0"/>
              <a:t>A power supply</a:t>
            </a:r>
          </a:p>
          <a:p>
            <a:pPr lvl="1"/>
            <a:r>
              <a:rPr lang="en-US" dirty="0" smtClean="0"/>
              <a:t>19’’ rack mount kids</a:t>
            </a:r>
          </a:p>
          <a:p>
            <a:endParaRPr lang="ru-RU" dirty="0"/>
          </a:p>
        </p:txBody>
      </p:sp>
    </p:spTree>
    <p:extLst>
      <p:ext uri="{BB962C8B-B14F-4D97-AF65-F5344CB8AC3E}">
        <p14:creationId xmlns:p14="http://schemas.microsoft.com/office/powerpoint/2010/main" val="269281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DLP Usage Notes</a:t>
            </a:r>
            <a:endParaRPr lang="ru-RU" dirty="0"/>
          </a:p>
        </p:txBody>
      </p:sp>
      <p:sp>
        <p:nvSpPr>
          <p:cNvPr id="3" name="Объект 2"/>
          <p:cNvSpPr>
            <a:spLocks noGrp="1"/>
          </p:cNvSpPr>
          <p:nvPr>
            <p:ph idx="1"/>
          </p:nvPr>
        </p:nvSpPr>
        <p:spPr>
          <a:xfrm>
            <a:off x="677334" y="1529543"/>
            <a:ext cx="8596668" cy="4511820"/>
          </a:xfrm>
        </p:spPr>
        <p:txBody>
          <a:bodyPr>
            <a:normAutofit/>
          </a:bodyPr>
          <a:lstStyle/>
          <a:p>
            <a:r>
              <a:rPr lang="en-US" dirty="0" smtClean="0"/>
              <a:t>Usual DLP chip micro-mirrors have 3-state (3 micro-mirror reflection angle)</a:t>
            </a:r>
          </a:p>
          <a:p>
            <a:pPr lvl="1"/>
            <a:r>
              <a:rPr lang="en-US" dirty="0" smtClean="0"/>
              <a:t>Parked</a:t>
            </a:r>
          </a:p>
          <a:p>
            <a:pPr lvl="1"/>
            <a:r>
              <a:rPr lang="en-US" dirty="0" smtClean="0"/>
              <a:t>On or Off</a:t>
            </a:r>
          </a:p>
          <a:p>
            <a:pPr marL="342900" lvl="1" indent="-342900"/>
            <a:r>
              <a:rPr lang="en-US" dirty="0" smtClean="0"/>
              <a:t>Technology to generate grayed image by fast switch between On and Off states used by video projectors is not applicable by Optical Computing.</a:t>
            </a:r>
          </a:p>
          <a:p>
            <a:pPr marL="342900" lvl="1" indent="-342900"/>
            <a:r>
              <a:rPr lang="en-US" dirty="0" smtClean="0"/>
              <a:t>Solution Ways in case using </a:t>
            </a:r>
            <a:r>
              <a:rPr lang="en-US" dirty="0"/>
              <a:t>DLP chip </a:t>
            </a:r>
            <a:r>
              <a:rPr lang="en-US" dirty="0" smtClean="0"/>
              <a:t>of micro-mirrors with limited states is</a:t>
            </a:r>
          </a:p>
          <a:p>
            <a:pPr marL="742950" lvl="2" indent="-342900"/>
            <a:r>
              <a:rPr lang="en-US" dirty="0" smtClean="0"/>
              <a:t>Do calculations with 1-bit numbers and apply iteration math algorithms to up precision</a:t>
            </a:r>
          </a:p>
          <a:p>
            <a:pPr marL="742950" lvl="2" indent="-342900"/>
            <a:r>
              <a:rPr lang="en-US" dirty="0" smtClean="0"/>
              <a:t>Use group of micro-mirrors to generate gray color</a:t>
            </a:r>
          </a:p>
          <a:p>
            <a:pPr marL="342900" lvl="1" indent="-342900"/>
            <a:r>
              <a:rPr lang="en-US" dirty="0" smtClean="0"/>
              <a:t>Another way to use </a:t>
            </a:r>
            <a:r>
              <a:rPr lang="en-US" dirty="0"/>
              <a:t>micro-mirrors </a:t>
            </a:r>
            <a:r>
              <a:rPr lang="en-US" dirty="0" smtClean="0"/>
              <a:t>with 3-state in binary mode in case of slow MIS is</a:t>
            </a:r>
          </a:p>
          <a:p>
            <a:pPr marL="742950" lvl="2" indent="-342900"/>
            <a:r>
              <a:rPr lang="en-US" dirty="0" smtClean="0"/>
              <a:t>Transparent = Parked state</a:t>
            </a:r>
          </a:p>
          <a:p>
            <a:pPr marL="742950" lvl="2" indent="-342900"/>
            <a:r>
              <a:rPr lang="en-US" dirty="0" smtClean="0"/>
              <a:t>Opaque = </a:t>
            </a:r>
            <a:r>
              <a:rPr lang="en-US" dirty="0"/>
              <a:t>fast </a:t>
            </a:r>
            <a:r>
              <a:rPr lang="en-US" dirty="0" smtClean="0"/>
              <a:t>random switch </a:t>
            </a:r>
            <a:r>
              <a:rPr lang="en-US" dirty="0"/>
              <a:t>between </a:t>
            </a:r>
            <a:r>
              <a:rPr lang="en-US" dirty="0" smtClean="0"/>
              <a:t>On </a:t>
            </a:r>
            <a:r>
              <a:rPr lang="en-US" dirty="0"/>
              <a:t>and Off </a:t>
            </a:r>
            <a:r>
              <a:rPr lang="en-US" dirty="0" smtClean="0"/>
              <a:t>states. </a:t>
            </a:r>
          </a:p>
          <a:p>
            <a:pPr marL="1200150" lvl="3" indent="-342900"/>
            <a:r>
              <a:rPr lang="en-US" dirty="0" smtClean="0"/>
              <a:t>fast </a:t>
            </a:r>
            <a:r>
              <a:rPr lang="en-US" dirty="0"/>
              <a:t>random switch between </a:t>
            </a:r>
            <a:r>
              <a:rPr lang="en-US" dirty="0" smtClean="0"/>
              <a:t>two states will generate average energy picture caused random diffraction pictures cached by MIS </a:t>
            </a:r>
            <a:endParaRPr lang="en-US" dirty="0"/>
          </a:p>
          <a:p>
            <a:pPr marL="742950" lvl="2" indent="-342900"/>
            <a:endParaRPr lang="en-US" dirty="0" smtClean="0"/>
          </a:p>
          <a:p>
            <a:pPr marL="742950" lvl="2" indent="-342900"/>
            <a:endParaRPr lang="en-US" dirty="0" smtClean="0"/>
          </a:p>
          <a:p>
            <a:pPr marL="342900" lvl="1" indent="-342900"/>
            <a:endParaRPr lang="ru-RU" dirty="0"/>
          </a:p>
        </p:txBody>
      </p:sp>
    </p:spTree>
    <p:extLst>
      <p:ext uri="{BB962C8B-B14F-4D97-AF65-F5344CB8AC3E}">
        <p14:creationId xmlns:p14="http://schemas.microsoft.com/office/powerpoint/2010/main" val="12385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Math</a:t>
            </a:r>
            <a:endParaRPr lang="ru-RU" dirty="0"/>
          </a:p>
        </p:txBody>
      </p:sp>
      <p:sp>
        <p:nvSpPr>
          <p:cNvPr id="3" name="Объект 2"/>
          <p:cNvSpPr>
            <a:spLocks noGrp="1"/>
          </p:cNvSpPr>
          <p:nvPr>
            <p:ph idx="1"/>
          </p:nvPr>
        </p:nvSpPr>
        <p:spPr>
          <a:xfrm>
            <a:off x="677334" y="1787237"/>
            <a:ext cx="8596668" cy="4254126"/>
          </a:xfrm>
        </p:spPr>
        <p:txBody>
          <a:bodyPr>
            <a:normAutofit/>
          </a:bodyPr>
          <a:lstStyle/>
          <a:p>
            <a:r>
              <a:rPr lang="en-US" dirty="0"/>
              <a:t>Optical Box Design do </a:t>
            </a:r>
            <a:r>
              <a:rPr lang="en-US" dirty="0" smtClean="0"/>
              <a:t>parallel math calculations of signals on DLP</a:t>
            </a:r>
          </a:p>
          <a:p>
            <a:r>
              <a:rPr lang="en-US" dirty="0"/>
              <a:t>Optical Box </a:t>
            </a:r>
            <a:r>
              <a:rPr lang="en-US" dirty="0" smtClean="0"/>
              <a:t>Design do not calculate Fourier </a:t>
            </a:r>
            <a:r>
              <a:rPr lang="en-US" dirty="0"/>
              <a:t>transforming </a:t>
            </a:r>
            <a:endParaRPr lang="en-US" dirty="0" smtClean="0"/>
          </a:p>
          <a:p>
            <a:r>
              <a:rPr lang="en-US" dirty="0"/>
              <a:t>Optical Box Design do </a:t>
            </a:r>
            <a:r>
              <a:rPr lang="en-US" dirty="0" smtClean="0"/>
              <a:t>calculate Some (Unknown, depended from device implementation) Matrix Multiplication transforming </a:t>
            </a:r>
            <a:r>
              <a:rPr lang="en-US" dirty="0"/>
              <a:t>of signals on each FZP </a:t>
            </a:r>
            <a:endParaRPr lang="en-US" dirty="0" smtClean="0"/>
          </a:p>
          <a:p>
            <a:r>
              <a:rPr lang="en-US" dirty="0" smtClean="0"/>
              <a:t>Because </a:t>
            </a:r>
            <a:r>
              <a:rPr lang="en-US" dirty="0"/>
              <a:t>Optical Box Design has </a:t>
            </a:r>
            <a:r>
              <a:rPr lang="en-US" dirty="0" smtClean="0"/>
              <a:t>more then two DLP</a:t>
            </a:r>
          </a:p>
          <a:p>
            <a:pPr lvl="1"/>
            <a:r>
              <a:rPr lang="en-US" dirty="0" smtClean="0"/>
              <a:t>Reverse of Unknown Matrix </a:t>
            </a:r>
          </a:p>
          <a:p>
            <a:pPr lvl="2"/>
            <a:r>
              <a:rPr lang="en-US" dirty="0" smtClean="0"/>
              <a:t>Can be calculated by experiments (during Optical </a:t>
            </a:r>
            <a:r>
              <a:rPr lang="en-US" dirty="0"/>
              <a:t>Box </a:t>
            </a:r>
            <a:r>
              <a:rPr lang="en-US" dirty="0" smtClean="0"/>
              <a:t>Calibration)</a:t>
            </a:r>
          </a:p>
          <a:p>
            <a:pPr lvl="2"/>
            <a:r>
              <a:rPr lang="en-US" dirty="0" smtClean="0"/>
              <a:t>Can be saved for future use in embedded memory of </a:t>
            </a:r>
            <a:r>
              <a:rPr lang="en-US" dirty="0"/>
              <a:t>Optical Box </a:t>
            </a:r>
            <a:endParaRPr lang="en-US" dirty="0" smtClean="0"/>
          </a:p>
          <a:p>
            <a:pPr lvl="2"/>
            <a:r>
              <a:rPr lang="en-US" dirty="0" smtClean="0"/>
              <a:t>Can be used for </a:t>
            </a:r>
            <a:r>
              <a:rPr lang="en-US" dirty="0"/>
              <a:t>calculation needed </a:t>
            </a:r>
            <a:endParaRPr lang="en-US" dirty="0" smtClean="0"/>
          </a:p>
          <a:p>
            <a:pPr lvl="1"/>
            <a:r>
              <a:rPr lang="en-US" dirty="0" smtClean="0"/>
              <a:t>One DLP (if light is high polarized) or two DLP </a:t>
            </a:r>
            <a:r>
              <a:rPr lang="en-US" dirty="0"/>
              <a:t>(if light is </a:t>
            </a:r>
            <a:r>
              <a:rPr lang="en-US" dirty="0" smtClean="0"/>
              <a:t>low polarized</a:t>
            </a:r>
            <a:r>
              <a:rPr lang="en-US" dirty="0"/>
              <a:t>)</a:t>
            </a:r>
            <a:r>
              <a:rPr lang="en-US" dirty="0" smtClean="0"/>
              <a:t> can be used to correct total matrix production for </a:t>
            </a:r>
            <a:r>
              <a:rPr lang="en-US" dirty="0"/>
              <a:t>calculation </a:t>
            </a:r>
            <a:r>
              <a:rPr lang="en-US" dirty="0" smtClean="0"/>
              <a:t>needed like </a:t>
            </a:r>
            <a:r>
              <a:rPr lang="en-US" dirty="0"/>
              <a:t>Fourier </a:t>
            </a:r>
            <a:r>
              <a:rPr lang="en-US" dirty="0" smtClean="0"/>
              <a:t>transforming,</a:t>
            </a:r>
            <a:r>
              <a:rPr lang="en-US" dirty="0"/>
              <a:t> Walsh-</a:t>
            </a:r>
            <a:r>
              <a:rPr lang="en-US" dirty="0" err="1"/>
              <a:t>Hadamar</a:t>
            </a:r>
            <a:r>
              <a:rPr lang="en-US" dirty="0"/>
              <a:t> </a:t>
            </a:r>
            <a:r>
              <a:rPr lang="en-US" dirty="0" smtClean="0"/>
              <a:t>transforming and etc.</a:t>
            </a:r>
            <a:endParaRPr lang="ru-RU" dirty="0"/>
          </a:p>
        </p:txBody>
      </p:sp>
    </p:spTree>
    <p:extLst>
      <p:ext uri="{BB962C8B-B14F-4D97-AF65-F5344CB8AC3E}">
        <p14:creationId xmlns:p14="http://schemas.microsoft.com/office/powerpoint/2010/main" val="4190557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Calibration</a:t>
            </a:r>
            <a:r>
              <a:rPr lang="en-US" dirty="0"/>
              <a:t> </a:t>
            </a:r>
            <a:r>
              <a:rPr lang="en-US" dirty="0" smtClean="0"/>
              <a:t>Definition</a:t>
            </a:r>
            <a:endParaRPr lang="ru-RU" dirty="0"/>
          </a:p>
        </p:txBody>
      </p:sp>
      <p:sp>
        <p:nvSpPr>
          <p:cNvPr id="3" name="Объект 2"/>
          <p:cNvSpPr>
            <a:spLocks noGrp="1"/>
          </p:cNvSpPr>
          <p:nvPr>
            <p:ph idx="1"/>
          </p:nvPr>
        </p:nvSpPr>
        <p:spPr/>
        <p:txBody>
          <a:bodyPr/>
          <a:lstStyle/>
          <a:p>
            <a:pPr marL="342900" lvl="1" indent="-342900"/>
            <a:r>
              <a:rPr lang="en-US" dirty="0"/>
              <a:t>If Y = OUTPUT(X1,X2,X3,…) is an output from Optical Box with X1, X2, X3 … values of </a:t>
            </a:r>
            <a:r>
              <a:rPr lang="en-US" dirty="0" smtClean="0"/>
              <a:t>DLPs</a:t>
            </a:r>
          </a:p>
          <a:p>
            <a:pPr marL="342900" lvl="1" indent="-342900"/>
            <a:r>
              <a:rPr lang="en-US" dirty="0" smtClean="0"/>
              <a:t>If </a:t>
            </a:r>
            <a:r>
              <a:rPr lang="en-US" dirty="0"/>
              <a:t>F(X1,…,Xn-1) = max || OUTPUT(X1,…,Xn-1,X) - | X*M | ||  for all </a:t>
            </a:r>
            <a:r>
              <a:rPr lang="en-US" dirty="0" smtClean="0"/>
              <a:t>X</a:t>
            </a:r>
          </a:p>
          <a:p>
            <a:pPr marL="342900" lvl="1" indent="-342900"/>
            <a:r>
              <a:rPr lang="en-US" dirty="0" smtClean="0"/>
              <a:t>If </a:t>
            </a:r>
            <a:r>
              <a:rPr lang="en-US" dirty="0"/>
              <a:t>F(C1,…,Cn-1 ) = min F(X1,…,Xn-1)  for all X1,…,</a:t>
            </a:r>
            <a:r>
              <a:rPr lang="en-US" dirty="0" smtClean="0"/>
              <a:t>Xn-1</a:t>
            </a:r>
          </a:p>
          <a:p>
            <a:pPr marL="342900" lvl="1" indent="-342900"/>
            <a:r>
              <a:rPr lang="en-US" dirty="0" smtClean="0"/>
              <a:t>Then values </a:t>
            </a:r>
            <a:r>
              <a:rPr lang="en-US" dirty="0"/>
              <a:t>C1,…,Cn-1 will be named Calibration for transformation matrix M and</a:t>
            </a:r>
          </a:p>
          <a:p>
            <a:pPr marL="0" lvl="1" indent="0" algn="ctr">
              <a:buNone/>
            </a:pPr>
            <a:r>
              <a:rPr lang="en-US" b="1" dirty="0"/>
              <a:t>Y=| X*M | = OUTPUT(C1,…,Cn-1,X) </a:t>
            </a:r>
            <a:endParaRPr lang="en-US" b="1" dirty="0" smtClean="0"/>
          </a:p>
          <a:p>
            <a:pPr marL="285750" lvl="1"/>
            <a:r>
              <a:rPr lang="en-US" dirty="0" smtClean="0"/>
              <a:t>Calculations can be done with PC and </a:t>
            </a:r>
            <a:r>
              <a:rPr lang="en-US" dirty="0"/>
              <a:t>Optical Box </a:t>
            </a:r>
            <a:r>
              <a:rPr lang="en-US" dirty="0" smtClean="0"/>
              <a:t>together or within </a:t>
            </a:r>
            <a:r>
              <a:rPr lang="en-US" dirty="0"/>
              <a:t>Optical Box only </a:t>
            </a:r>
            <a:r>
              <a:rPr lang="en-US" dirty="0" smtClean="0"/>
              <a:t>using embedded discrete computer</a:t>
            </a:r>
            <a:endParaRPr lang="en-US" dirty="0"/>
          </a:p>
          <a:p>
            <a:pPr marL="342900" lvl="1" indent="-342900"/>
            <a:endParaRPr lang="en-US" dirty="0"/>
          </a:p>
          <a:p>
            <a:pPr marL="342900" lvl="1" indent="-342900"/>
            <a:endParaRPr lang="en-US" dirty="0"/>
          </a:p>
          <a:p>
            <a:endParaRPr lang="ru-RU" dirty="0"/>
          </a:p>
        </p:txBody>
      </p:sp>
    </p:spTree>
    <p:extLst>
      <p:ext uri="{BB962C8B-B14F-4D97-AF65-F5344CB8AC3E}">
        <p14:creationId xmlns:p14="http://schemas.microsoft.com/office/powerpoint/2010/main" val="334127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Minimal Optical </a:t>
            </a:r>
            <a:r>
              <a:rPr lang="en-US" dirty="0"/>
              <a:t>Box Calibration Size</a:t>
            </a:r>
            <a:endParaRPr lang="ru-RU" dirty="0"/>
          </a:p>
        </p:txBody>
      </p:sp>
      <p:sp>
        <p:nvSpPr>
          <p:cNvPr id="3" name="Объект 2"/>
          <p:cNvSpPr>
            <a:spLocks noGrp="1"/>
          </p:cNvSpPr>
          <p:nvPr>
            <p:ph idx="1"/>
          </p:nvPr>
        </p:nvSpPr>
        <p:spPr/>
        <p:txBody>
          <a:bodyPr>
            <a:normAutofit fontScale="92500" lnSpcReduction="20000"/>
          </a:bodyPr>
          <a:lstStyle/>
          <a:p>
            <a:r>
              <a:rPr lang="en-US" dirty="0"/>
              <a:t>Calibration allow to remove non-linear distortion due non-ideal conditions of single lens transformation</a:t>
            </a:r>
            <a:r>
              <a:rPr lang="en-US" dirty="0" smtClean="0"/>
              <a:t>.</a:t>
            </a:r>
          </a:p>
          <a:p>
            <a:pPr marL="342900" lvl="2" indent="-342900"/>
            <a:r>
              <a:rPr lang="en-US" sz="1800" dirty="0"/>
              <a:t>The main distortion for Interference and Diffraction of light caused by Non-Polarized </a:t>
            </a:r>
            <a:r>
              <a:rPr lang="en-US" sz="1800" dirty="0" smtClean="0"/>
              <a:t>light. Some materials can change light polarization during light reflection or pass thru transparent material.</a:t>
            </a:r>
          </a:p>
          <a:p>
            <a:pPr marL="800100" lvl="3" indent="-342900"/>
            <a:r>
              <a:rPr lang="en-US" sz="1600" dirty="0" smtClean="0"/>
              <a:t>EMW consists of Electric and Magnetic Parts</a:t>
            </a:r>
          </a:p>
          <a:p>
            <a:pPr marL="1257300" lvl="4" indent="-342900"/>
            <a:r>
              <a:rPr lang="en-US" sz="1600" dirty="0" smtClean="0"/>
              <a:t>If light is Non-Polarized Electric(or Magnetic) Parts of two beams are not summarize as values but </a:t>
            </a:r>
            <a:r>
              <a:rPr lang="en-US" sz="1600" dirty="0"/>
              <a:t>summarize as </a:t>
            </a:r>
            <a:r>
              <a:rPr lang="en-US" sz="1600" dirty="0" smtClean="0"/>
              <a:t>direct vectors so light detector catch average power for all cells and do not recognize Interference/Diffraction picture of two beams of light.</a:t>
            </a:r>
          </a:p>
          <a:p>
            <a:pPr marL="800100" lvl="3" indent="-342900"/>
            <a:r>
              <a:rPr lang="en-US" sz="1600" dirty="0"/>
              <a:t>Electric and Magnetic </a:t>
            </a:r>
            <a:r>
              <a:rPr lang="en-US" sz="1600" dirty="0" smtClean="0"/>
              <a:t>Parts of any </a:t>
            </a:r>
            <a:r>
              <a:rPr lang="en-US" sz="1600" dirty="0"/>
              <a:t>EMW </a:t>
            </a:r>
            <a:r>
              <a:rPr lang="en-US" sz="1600" dirty="0" smtClean="0"/>
              <a:t>can be present as complex number or as a pair of real numbers</a:t>
            </a:r>
          </a:p>
          <a:p>
            <a:pPr marL="342900" lvl="2" indent="-342900"/>
            <a:r>
              <a:rPr lang="en-US" sz="1800" dirty="0" smtClean="0"/>
              <a:t>Calibration which can remove </a:t>
            </a:r>
            <a:r>
              <a:rPr lang="en-US" sz="1800" dirty="0"/>
              <a:t>distortion </a:t>
            </a:r>
            <a:r>
              <a:rPr lang="en-US" sz="1800" dirty="0" smtClean="0"/>
              <a:t>caused by </a:t>
            </a:r>
            <a:r>
              <a:rPr lang="en-US" sz="1800" dirty="0"/>
              <a:t>Non-Polarized</a:t>
            </a:r>
            <a:r>
              <a:rPr lang="en-US" sz="1800" dirty="0" smtClean="0"/>
              <a:t> </a:t>
            </a:r>
            <a:r>
              <a:rPr lang="en-US" sz="1800" dirty="0"/>
              <a:t>light </a:t>
            </a:r>
            <a:r>
              <a:rPr lang="en-US" sz="1800" dirty="0" smtClean="0"/>
              <a:t>must contains a </a:t>
            </a:r>
            <a:r>
              <a:rPr lang="en-US" sz="1800" dirty="0"/>
              <a:t>pair of real </a:t>
            </a:r>
            <a:r>
              <a:rPr lang="en-US" sz="1800" dirty="0" smtClean="0"/>
              <a:t>calibration values for any output amplitude value at point as real number.</a:t>
            </a:r>
            <a:endParaRPr lang="en-US" sz="1800" dirty="0"/>
          </a:p>
          <a:p>
            <a:pPr marL="1257300" lvl="4" indent="-342900"/>
            <a:endParaRPr lang="en-US" sz="1600" dirty="0"/>
          </a:p>
          <a:p>
            <a:endParaRPr lang="en-US" dirty="0"/>
          </a:p>
          <a:p>
            <a:endParaRPr lang="ru-RU" dirty="0"/>
          </a:p>
        </p:txBody>
      </p:sp>
    </p:spTree>
    <p:extLst>
      <p:ext uri="{BB962C8B-B14F-4D97-AF65-F5344CB8AC3E}">
        <p14:creationId xmlns:p14="http://schemas.microsoft.com/office/powerpoint/2010/main" val="3781655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Calculations </a:t>
            </a:r>
            <a:r>
              <a:rPr lang="en-US" dirty="0" smtClean="0"/>
              <a:t>Precision</a:t>
            </a:r>
            <a:endParaRPr lang="ru-RU" dirty="0"/>
          </a:p>
        </p:txBody>
      </p:sp>
      <p:sp>
        <p:nvSpPr>
          <p:cNvPr id="3" name="Объект 2"/>
          <p:cNvSpPr>
            <a:spLocks noGrp="1"/>
          </p:cNvSpPr>
          <p:nvPr>
            <p:ph idx="1"/>
          </p:nvPr>
        </p:nvSpPr>
        <p:spPr/>
        <p:txBody>
          <a:bodyPr/>
          <a:lstStyle/>
          <a:p>
            <a:r>
              <a:rPr lang="en-US" dirty="0" smtClean="0"/>
              <a:t>Fact</a:t>
            </a:r>
          </a:p>
          <a:p>
            <a:pPr lvl="1"/>
            <a:r>
              <a:rPr lang="en-US" dirty="0" smtClean="0"/>
              <a:t>Calculation with using optics </a:t>
            </a:r>
            <a:r>
              <a:rPr lang="en-US" dirty="0"/>
              <a:t>calculations </a:t>
            </a:r>
            <a:r>
              <a:rPr lang="en-US" dirty="0" smtClean="0"/>
              <a:t>gives rough results</a:t>
            </a:r>
          </a:p>
          <a:p>
            <a:r>
              <a:rPr lang="en-US" dirty="0" smtClean="0"/>
              <a:t>Solution Ways</a:t>
            </a:r>
          </a:p>
          <a:p>
            <a:pPr lvl="1"/>
            <a:r>
              <a:rPr lang="en-US" dirty="0" smtClean="0"/>
              <a:t>Same algorithms like sorting, brute force, branch-and-bounds and etc. do not need precision for all </a:t>
            </a:r>
            <a:r>
              <a:rPr lang="en-US" dirty="0"/>
              <a:t>results </a:t>
            </a:r>
            <a:r>
              <a:rPr lang="en-US" dirty="0" smtClean="0"/>
              <a:t>but selected only. Selected </a:t>
            </a:r>
            <a:r>
              <a:rPr lang="en-US" dirty="0"/>
              <a:t>results </a:t>
            </a:r>
            <a:r>
              <a:rPr lang="en-US" dirty="0" smtClean="0"/>
              <a:t>can by calculated traditional way or improved by </a:t>
            </a:r>
            <a:r>
              <a:rPr lang="en-US" dirty="0"/>
              <a:t>additional math iteration algorithms of </a:t>
            </a:r>
            <a:r>
              <a:rPr lang="en-US" dirty="0" smtClean="0"/>
              <a:t>selected results.</a:t>
            </a:r>
          </a:p>
          <a:p>
            <a:pPr lvl="1"/>
            <a:r>
              <a:rPr lang="en-US" dirty="0" smtClean="0"/>
              <a:t>There are many step-by-step math iteration algorithms exists to up </a:t>
            </a:r>
            <a:r>
              <a:rPr lang="en-US" dirty="0"/>
              <a:t>precision </a:t>
            </a:r>
            <a:r>
              <a:rPr lang="en-US" dirty="0" smtClean="0"/>
              <a:t>as needed</a:t>
            </a:r>
          </a:p>
          <a:p>
            <a:r>
              <a:rPr lang="en-US" dirty="0" smtClean="0"/>
              <a:t>Conclusion</a:t>
            </a:r>
          </a:p>
          <a:p>
            <a:pPr lvl="1"/>
            <a:r>
              <a:rPr lang="en-US" sz="2400" dirty="0" smtClean="0"/>
              <a:t>Rough results can by used effectively </a:t>
            </a:r>
            <a:endParaRPr lang="ru-RU" sz="2400" dirty="0"/>
          </a:p>
        </p:txBody>
      </p:sp>
    </p:spTree>
    <p:extLst>
      <p:ext uri="{BB962C8B-B14F-4D97-AF65-F5344CB8AC3E}">
        <p14:creationId xmlns:p14="http://schemas.microsoft.com/office/powerpoint/2010/main" val="30494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Optic Box Tools Developed</a:t>
            </a:r>
            <a:endParaRPr lang="ru-RU" dirty="0"/>
          </a:p>
        </p:txBody>
      </p:sp>
      <p:sp>
        <p:nvSpPr>
          <p:cNvPr id="3" name="Объект 2"/>
          <p:cNvSpPr>
            <a:spLocks noGrp="1"/>
          </p:cNvSpPr>
          <p:nvPr>
            <p:ph idx="1"/>
          </p:nvPr>
        </p:nvSpPr>
        <p:spPr/>
        <p:txBody>
          <a:bodyPr/>
          <a:lstStyle/>
          <a:p>
            <a:r>
              <a:rPr lang="en-US" dirty="0"/>
              <a:t>Optic Box Tools </a:t>
            </a:r>
            <a:endParaRPr lang="en-US" dirty="0" smtClean="0"/>
          </a:p>
          <a:p>
            <a:pPr lvl="1"/>
            <a:r>
              <a:rPr lang="en-US" dirty="0" smtClean="0"/>
              <a:t>FZP Builder</a:t>
            </a:r>
          </a:p>
          <a:p>
            <a:r>
              <a:rPr lang="en-US" dirty="0"/>
              <a:t>Software Packages and Tools was used for samples development</a:t>
            </a:r>
          </a:p>
          <a:p>
            <a:pPr lvl="1"/>
            <a:r>
              <a:rPr lang="en-US" dirty="0"/>
              <a:t>Microsoft Visual Studio 2013 C#</a:t>
            </a:r>
          </a:p>
          <a:p>
            <a:pPr lvl="1"/>
            <a:r>
              <a:rPr lang="en-US" dirty="0" err="1"/>
              <a:t>EmguCV</a:t>
            </a:r>
            <a:r>
              <a:rPr lang="en-US" dirty="0"/>
              <a:t>/</a:t>
            </a:r>
            <a:r>
              <a:rPr lang="en-US" dirty="0" err="1"/>
              <a:t>OpenCV</a:t>
            </a:r>
            <a:r>
              <a:rPr lang="en-US" dirty="0"/>
              <a:t> – C++ computer vision library (bitmap data management part)</a:t>
            </a:r>
          </a:p>
          <a:p>
            <a:pPr lvl="1"/>
            <a:r>
              <a:rPr lang="en-US" dirty="0" err="1"/>
              <a:t>FFTWSharp</a:t>
            </a:r>
            <a:r>
              <a:rPr lang="en-US" dirty="0"/>
              <a:t>/FFTW – C++ Discrete Fast Fourier Transform implementation</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38</a:t>
            </a:fld>
            <a:endParaRPr lang="ru-RU"/>
          </a:p>
        </p:txBody>
      </p:sp>
    </p:spTree>
    <p:extLst>
      <p:ext uri="{BB962C8B-B14F-4D97-AF65-F5344CB8AC3E}">
        <p14:creationId xmlns:p14="http://schemas.microsoft.com/office/powerpoint/2010/main" val="1214516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FZP </a:t>
            </a:r>
            <a:r>
              <a:rPr lang="en-US" dirty="0" smtClean="0"/>
              <a:t>Builder</a:t>
            </a:r>
            <a:br>
              <a:rPr lang="en-US" dirty="0" smtClean="0"/>
            </a:br>
            <a:r>
              <a:rPr lang="en-US" dirty="0"/>
              <a:t>Optic Box Tools Developed</a:t>
            </a:r>
            <a:br>
              <a:rPr lang="en-US" dirty="0"/>
            </a:b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419" y="2361406"/>
            <a:ext cx="7315200" cy="3479800"/>
          </a:xfrm>
        </p:spPr>
      </p:pic>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39</a:t>
            </a:fld>
            <a:endParaRPr lang="ru-RU"/>
          </a:p>
        </p:txBody>
      </p:sp>
    </p:spTree>
    <p:extLst>
      <p:ext uri="{BB962C8B-B14F-4D97-AF65-F5344CB8AC3E}">
        <p14:creationId xmlns:p14="http://schemas.microsoft.com/office/powerpoint/2010/main" val="212694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Light for Optical </a:t>
            </a:r>
            <a:r>
              <a:rPr lang="en-US" dirty="0"/>
              <a:t>Computing </a:t>
            </a:r>
            <a:endParaRPr lang="ru-RU" dirty="0"/>
          </a:p>
        </p:txBody>
      </p:sp>
      <p:pic>
        <p:nvPicPr>
          <p:cNvPr id="1026" name="Picture 2" descr="https://upload.wikimedia.org/wikipedia/commons/thumb/c/cf/EM_Spectrum_Properties_edit.svg/675px-EM_Spectrum_Properties_edit.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331" y="2196306"/>
            <a:ext cx="64293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915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Thank You</a:t>
            </a:r>
            <a:endParaRPr lang="ru-RU" dirty="0"/>
          </a:p>
        </p:txBody>
      </p:sp>
      <p:sp>
        <p:nvSpPr>
          <p:cNvPr id="3" name="Объект 2"/>
          <p:cNvSpPr>
            <a:spLocks noGrp="1"/>
          </p:cNvSpPr>
          <p:nvPr>
            <p:ph idx="1"/>
          </p:nvPr>
        </p:nvSpPr>
        <p:spPr/>
        <p:txBody>
          <a:bodyPr/>
          <a:lstStyle/>
          <a:p>
            <a:r>
              <a:rPr lang="en-US" dirty="0" smtClean="0"/>
              <a:t>Contacts</a:t>
            </a:r>
          </a:p>
          <a:p>
            <a:pPr lvl="1"/>
            <a:r>
              <a:rPr lang="en-US" dirty="0"/>
              <a:t>Dmitry Protopopov, Moscow, Russia</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p>
          <a:p>
            <a:pPr lvl="1"/>
            <a:r>
              <a:rPr lang="en-US" dirty="0"/>
              <a:t>Taras Kovtun, Boca Raton, FL, USA</a:t>
            </a:r>
            <a:br>
              <a:rPr lang="en-US" dirty="0"/>
            </a:br>
            <a:r>
              <a:rPr lang="en-US" dirty="0">
                <a:hlinkClick r:id="rId3"/>
              </a:rPr>
              <a:t>boss@rbadesign.us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40</a:t>
            </a:fld>
            <a:endParaRPr lang="ru-RU"/>
          </a:p>
        </p:txBody>
      </p:sp>
    </p:spTree>
    <p:extLst>
      <p:ext uri="{BB962C8B-B14F-4D97-AF65-F5344CB8AC3E}">
        <p14:creationId xmlns:p14="http://schemas.microsoft.com/office/powerpoint/2010/main" val="21806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Visible Light </a:t>
            </a:r>
            <a:r>
              <a:rPr lang="en-US" dirty="0"/>
              <a:t>for Optical Computing </a:t>
            </a:r>
            <a:endParaRPr lang="ru-RU" dirty="0"/>
          </a:p>
        </p:txBody>
      </p:sp>
      <p:pic>
        <p:nvPicPr>
          <p:cNvPr id="2050" name="Picture 2" descr="https://upload.wikimedia.org/wikipedia/commons/7/76/Rainbow_above_Kaviskis_Lake%2C_Lithuania.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36425" y="2119024"/>
            <a:ext cx="2359536" cy="3881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rh.noaa.gov/jetstream/clouds/images/visible_spect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445" y="2630992"/>
            <a:ext cx="7029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Interference and Diffraction for Optical Computing</a:t>
            </a:r>
            <a:r>
              <a:rPr lang="en-US" dirty="0" smtClean="0"/>
              <a:t> </a:t>
            </a:r>
            <a:endParaRPr lang="ru-RU" dirty="0"/>
          </a:p>
        </p:txBody>
      </p:sp>
      <p:pic>
        <p:nvPicPr>
          <p:cNvPr id="4" name="Объект 3"/>
          <p:cNvPicPr>
            <a:picLocks noGrp="1" noChangeAspect="1"/>
          </p:cNvPicPr>
          <p:nvPr>
            <p:ph idx="1"/>
          </p:nvPr>
        </p:nvPicPr>
        <p:blipFill>
          <a:blip r:embed="rId2"/>
          <a:stretch>
            <a:fillRect/>
          </a:stretch>
        </p:blipFill>
        <p:spPr>
          <a:xfrm>
            <a:off x="5690394" y="2791446"/>
            <a:ext cx="3143250" cy="2752725"/>
          </a:xfrm>
          <a:prstGeom prst="rect">
            <a:avLst/>
          </a:prstGeom>
        </p:spPr>
      </p:pic>
      <p:pic>
        <p:nvPicPr>
          <p:cNvPr id="3" name="Рисунок 2"/>
          <p:cNvPicPr>
            <a:picLocks noChangeAspect="1"/>
          </p:cNvPicPr>
          <p:nvPr/>
        </p:nvPicPr>
        <p:blipFill>
          <a:blip r:embed="rId3"/>
          <a:stretch>
            <a:fillRect/>
          </a:stretch>
        </p:blipFill>
        <p:spPr>
          <a:xfrm>
            <a:off x="1708112" y="2431729"/>
            <a:ext cx="2863888" cy="2976936"/>
          </a:xfrm>
          <a:prstGeom prst="rect">
            <a:avLst/>
          </a:prstGeom>
        </p:spPr>
      </p:pic>
    </p:spTree>
    <p:extLst>
      <p:ext uri="{BB962C8B-B14F-4D97-AF65-F5344CB8AC3E}">
        <p14:creationId xmlns:p14="http://schemas.microsoft.com/office/powerpoint/2010/main" val="31349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Is Experiments with Light Interference </a:t>
            </a:r>
            <a:r>
              <a:rPr lang="en-US" dirty="0"/>
              <a:t>and Diffraction </a:t>
            </a:r>
            <a:r>
              <a:rPr lang="en-US" dirty="0" smtClean="0"/>
              <a:t>Need a Deep Leaning</a:t>
            </a:r>
            <a:r>
              <a:rPr lang="en-US" dirty="0"/>
              <a:t>?</a:t>
            </a:r>
            <a:endParaRPr lang="ru-RU" dirty="0"/>
          </a:p>
        </p:txBody>
      </p:sp>
      <p:sp>
        <p:nvSpPr>
          <p:cNvPr id="3" name="Объект 2"/>
          <p:cNvSpPr>
            <a:spLocks noGrp="1"/>
          </p:cNvSpPr>
          <p:nvPr>
            <p:ph idx="1"/>
          </p:nvPr>
        </p:nvSpPr>
        <p:spPr/>
        <p:txBody>
          <a:bodyPr/>
          <a:lstStyle/>
          <a:p>
            <a:r>
              <a:rPr lang="en-US" dirty="0" smtClean="0"/>
              <a:t>An answer – No.</a:t>
            </a:r>
          </a:p>
          <a:p>
            <a:r>
              <a:rPr lang="en-US" dirty="0" smtClean="0"/>
              <a:t>There are sold many DIY Kids to do experiments </a:t>
            </a:r>
            <a:r>
              <a:rPr lang="en-US" dirty="0"/>
              <a:t>with Light Interference and </a:t>
            </a:r>
            <a:r>
              <a:rPr lang="en-US" dirty="0" smtClean="0"/>
              <a:t>Diffraction</a:t>
            </a:r>
          </a:p>
          <a:p>
            <a:pPr lvl="1"/>
            <a:r>
              <a:rPr lang="en-US" dirty="0" smtClean="0"/>
              <a:t>Laser Diode Pen Stick and printed lines and holes</a:t>
            </a:r>
          </a:p>
          <a:p>
            <a:pPr lvl="1"/>
            <a:r>
              <a:rPr lang="en-US" dirty="0" smtClean="0"/>
              <a:t>Fresnel </a:t>
            </a:r>
            <a:r>
              <a:rPr lang="en-US" dirty="0"/>
              <a:t>Zone </a:t>
            </a:r>
            <a:r>
              <a:rPr lang="en-US" dirty="0" smtClean="0"/>
              <a:t>Plate used as a lens</a:t>
            </a:r>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7</a:t>
            </a:fld>
            <a:endParaRPr lang="ru-RU"/>
          </a:p>
        </p:txBody>
      </p:sp>
      <p:pic>
        <p:nvPicPr>
          <p:cNvPr id="1026" name="Picture 2" descr="http://physics.nad.ru/Physics/Cyrillic/DG10/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539" y="4938050"/>
            <a:ext cx="5238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hysics.nad.ru/Physics/Cyrillic/DG10/Photo/c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506" y="3183860"/>
            <a:ext cx="260032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3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Ideal Light for </a:t>
            </a:r>
            <a:r>
              <a:rPr lang="en-US" dirty="0"/>
              <a:t>Optical Computing </a:t>
            </a:r>
            <a:endParaRPr lang="ru-RU" dirty="0"/>
          </a:p>
        </p:txBody>
      </p:sp>
      <p:sp>
        <p:nvSpPr>
          <p:cNvPr id="3" name="Объект 2"/>
          <p:cNvSpPr>
            <a:spLocks noGrp="1"/>
          </p:cNvSpPr>
          <p:nvPr>
            <p:ph idx="1"/>
          </p:nvPr>
        </p:nvSpPr>
        <p:spPr/>
        <p:txBody>
          <a:bodyPr/>
          <a:lstStyle/>
          <a:p>
            <a:r>
              <a:rPr lang="en-US" dirty="0" smtClean="0"/>
              <a:t>Monochrome</a:t>
            </a:r>
            <a:endParaRPr lang="en-US" dirty="0"/>
          </a:p>
          <a:p>
            <a:r>
              <a:rPr lang="en-US" dirty="0" smtClean="0"/>
              <a:t>Polarized</a:t>
            </a:r>
          </a:p>
          <a:p>
            <a:r>
              <a:rPr lang="en-US" dirty="0" smtClean="0"/>
              <a:t>Single Source</a:t>
            </a:r>
          </a:p>
          <a:p>
            <a:pPr marL="0" indent="0">
              <a:buNone/>
            </a:pPr>
            <a:endParaRPr lang="en-US" dirty="0" smtClean="0"/>
          </a:p>
          <a:p>
            <a:endParaRPr lang="en-US" dirty="0" smtClean="0"/>
          </a:p>
          <a:p>
            <a:endParaRPr lang="en-US" dirty="0" smtClean="0"/>
          </a:p>
          <a:p>
            <a:endParaRPr lang="en-US" dirty="0" smtClean="0"/>
          </a:p>
          <a:p>
            <a:endParaRPr lang="ru-RU" dirty="0"/>
          </a:p>
        </p:txBody>
      </p:sp>
      <p:pic>
        <p:nvPicPr>
          <p:cNvPr id="8194" name="Picture 2" descr="https://encrypted-tbn1.gstatic.com/images?q=tbn:ANd9GcTzushlTN1bBcNsl1TOB1XVZNVXAoQA6Y7gfzIzYX4IgZFqOsFY-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887" y="3388128"/>
            <a:ext cx="4374862" cy="304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6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Real </a:t>
            </a:r>
            <a:r>
              <a:rPr lang="en-US" dirty="0"/>
              <a:t>Light for Optical Computing </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Using Light </a:t>
            </a:r>
            <a:r>
              <a:rPr lang="en-US" dirty="0"/>
              <a:t>S</a:t>
            </a:r>
            <a:r>
              <a:rPr lang="en-US" dirty="0" smtClean="0"/>
              <a:t>ources with short spectrum range emitted and small emitted area</a:t>
            </a:r>
          </a:p>
          <a:p>
            <a:pPr lvl="1"/>
            <a:r>
              <a:rPr lang="en-US" dirty="0" smtClean="0"/>
              <a:t>Lasers</a:t>
            </a:r>
          </a:p>
          <a:p>
            <a:pPr lvl="1"/>
            <a:r>
              <a:rPr lang="en-US" dirty="0" smtClean="0"/>
              <a:t>Laser Diodes</a:t>
            </a:r>
          </a:p>
          <a:p>
            <a:pPr lvl="1"/>
            <a:r>
              <a:rPr lang="en-US" dirty="0" smtClean="0"/>
              <a:t>Light Emitted</a:t>
            </a:r>
            <a:r>
              <a:rPr lang="en-US" dirty="0"/>
              <a:t> Diodes</a:t>
            </a:r>
            <a:endParaRPr lang="en-US" dirty="0" smtClean="0"/>
          </a:p>
          <a:p>
            <a:r>
              <a:rPr lang="en-US" dirty="0"/>
              <a:t>Using Light </a:t>
            </a:r>
            <a:r>
              <a:rPr lang="en-US" dirty="0" smtClean="0"/>
              <a:t>Detectors with </a:t>
            </a:r>
            <a:r>
              <a:rPr lang="en-US" dirty="0"/>
              <a:t>short spectrum range </a:t>
            </a:r>
            <a:r>
              <a:rPr lang="en-US" dirty="0" smtClean="0"/>
              <a:t>accepted</a:t>
            </a:r>
          </a:p>
          <a:p>
            <a:pPr lvl="1"/>
            <a:r>
              <a:rPr lang="en-US" dirty="0" smtClean="0"/>
              <a:t>Different Sensor Types</a:t>
            </a:r>
          </a:p>
          <a:p>
            <a:r>
              <a:rPr lang="en-US" dirty="0"/>
              <a:t>Using </a:t>
            </a:r>
            <a:r>
              <a:rPr lang="en-US" dirty="0" smtClean="0"/>
              <a:t>Light Filters to short </a:t>
            </a:r>
            <a:r>
              <a:rPr lang="en-US" dirty="0"/>
              <a:t>spectrum </a:t>
            </a:r>
            <a:r>
              <a:rPr lang="en-US" dirty="0" smtClean="0"/>
              <a:t>range</a:t>
            </a:r>
          </a:p>
          <a:p>
            <a:r>
              <a:rPr lang="en-US" dirty="0" smtClean="0"/>
              <a:t>Polarize </a:t>
            </a:r>
            <a:r>
              <a:rPr lang="en-US" dirty="0"/>
              <a:t>Light </a:t>
            </a:r>
            <a:r>
              <a:rPr lang="en-US" dirty="0" smtClean="0"/>
              <a:t>by Filters</a:t>
            </a:r>
          </a:p>
          <a:p>
            <a:pPr lvl="1"/>
            <a:r>
              <a:rPr lang="en-US" dirty="0" smtClean="0"/>
              <a:t>Some kind of Films</a:t>
            </a:r>
          </a:p>
          <a:p>
            <a:pPr lvl="1"/>
            <a:r>
              <a:rPr lang="en-US" dirty="0" smtClean="0"/>
              <a:t>Some </a:t>
            </a:r>
            <a:r>
              <a:rPr lang="en-US" dirty="0"/>
              <a:t>kind of </a:t>
            </a:r>
            <a:r>
              <a:rPr lang="en-US" dirty="0" smtClean="0"/>
              <a:t>Surface Reflections</a:t>
            </a:r>
          </a:p>
          <a:p>
            <a:r>
              <a:rPr lang="en-US" dirty="0" smtClean="0"/>
              <a:t>Combination all methods above</a:t>
            </a:r>
            <a:endParaRPr lang="en-US" dirty="0"/>
          </a:p>
          <a:p>
            <a:endParaRPr lang="en-US" dirty="0"/>
          </a:p>
          <a:p>
            <a:endParaRPr lang="ru-RU" dirty="0"/>
          </a:p>
        </p:txBody>
      </p:sp>
      <p:pic>
        <p:nvPicPr>
          <p:cNvPr id="10242"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36" y="4760077"/>
            <a:ext cx="399097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656" y="4469045"/>
            <a:ext cx="714491" cy="1933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Схема 3"/>
          <p:cNvGraphicFramePr/>
          <p:nvPr>
            <p:extLst/>
          </p:nvPr>
        </p:nvGraphicFramePr>
        <p:xfrm>
          <a:off x="9274002" y="5549699"/>
          <a:ext cx="1514763" cy="1172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58583"/>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TotalTime>
  <Words>2188</Words>
  <Application>Microsoft Office PowerPoint</Application>
  <PresentationFormat>Широкоэкранный</PresentationFormat>
  <Paragraphs>273</Paragraphs>
  <Slides>40</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40</vt:i4>
      </vt:variant>
    </vt:vector>
  </HeadingPairs>
  <TitlesOfParts>
    <vt:vector size="46" baseType="lpstr">
      <vt:lpstr>Arial</vt:lpstr>
      <vt:lpstr>Calibri</vt:lpstr>
      <vt:lpstr>Times New Roman</vt:lpstr>
      <vt:lpstr>Trebuchet MS</vt:lpstr>
      <vt:lpstr>Wingdings 3</vt:lpstr>
      <vt:lpstr>Грань</vt:lpstr>
      <vt:lpstr>Optical Box for Optical Computing</vt:lpstr>
      <vt:lpstr>History</vt:lpstr>
      <vt:lpstr>What is Optical Computing</vt:lpstr>
      <vt:lpstr>Light for Optical Computing </vt:lpstr>
      <vt:lpstr>Visible Light for Optical Computing </vt:lpstr>
      <vt:lpstr>Interference and Diffraction for Optical Computing </vt:lpstr>
      <vt:lpstr>Is Experiments with Light Interference and Diffraction Need a Deep Leaning?</vt:lpstr>
      <vt:lpstr>Ideal Light for Optical Computing </vt:lpstr>
      <vt:lpstr>Using Real Light for Optical Computing </vt:lpstr>
      <vt:lpstr>Consumer chip market analysis results</vt:lpstr>
      <vt:lpstr>Comparisons matrix  of stock prices and energy power required</vt:lpstr>
      <vt:lpstr>Trends Analysis</vt:lpstr>
      <vt:lpstr>Why Optical Computing? </vt:lpstr>
      <vt:lpstr>Economics</vt:lpstr>
      <vt:lpstr>Planned Cash Income Sources</vt:lpstr>
      <vt:lpstr>Applied Fields of Optical Computing</vt:lpstr>
      <vt:lpstr>Who will use  Optical Computing?</vt:lpstr>
      <vt:lpstr>Hard &amp; Soft</vt:lpstr>
      <vt:lpstr>Roadmap</vt:lpstr>
      <vt:lpstr>R&amp;D main steps</vt:lpstr>
      <vt:lpstr>Fourier transforming property of lenses</vt:lpstr>
      <vt:lpstr>Fourier Transform Usage Samples</vt:lpstr>
      <vt:lpstr>Image Resize Fourier Transform Usage Sample</vt:lpstr>
      <vt:lpstr>Image Blur Fourier Transform Usage Sample</vt:lpstr>
      <vt:lpstr>Piece of Image Position Detection Fourier Transform Usage Sample</vt:lpstr>
      <vt:lpstr>Fresnel Diffraction</vt:lpstr>
      <vt:lpstr>Fresnel Zone Plate Binary &amp; Sinusoidal</vt:lpstr>
      <vt:lpstr>Using Zone Plate for Optical Computing </vt:lpstr>
      <vt:lpstr>Optical Box Draft Model</vt:lpstr>
      <vt:lpstr>Optical Box Draft Design</vt:lpstr>
      <vt:lpstr>Optical Box Design Description</vt:lpstr>
      <vt:lpstr>Optical Box Draft Design Description</vt:lpstr>
      <vt:lpstr>DLP Usage Notes</vt:lpstr>
      <vt:lpstr>Optical Box Math</vt:lpstr>
      <vt:lpstr>Optical Box Calibration Definition</vt:lpstr>
      <vt:lpstr>Minimal Optical Box Calibration Size</vt:lpstr>
      <vt:lpstr>Optical Box Calculations Precision</vt:lpstr>
      <vt:lpstr>Optic Box Tools Developed</vt:lpstr>
      <vt:lpstr>FZP Builder Optic Box Tools Developed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Box for Optical Computing</dc:title>
  <dc:creator>User</dc:creator>
  <cp:lastModifiedBy>User</cp:lastModifiedBy>
  <cp:revision>43</cp:revision>
  <dcterms:created xsi:type="dcterms:W3CDTF">2015-08-05T04:01:08Z</dcterms:created>
  <dcterms:modified xsi:type="dcterms:W3CDTF">2015-08-20T20:37:58Z</dcterms:modified>
</cp:coreProperties>
</file>