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59" r:id="rId5"/>
    <p:sldId id="260" r:id="rId6"/>
    <p:sldId id="272" r:id="rId7"/>
    <p:sldId id="270" r:id="rId8"/>
    <p:sldId id="261" r:id="rId9"/>
    <p:sldId id="264" r:id="rId10"/>
    <p:sldId id="265" r:id="rId11"/>
    <p:sldId id="266" r:id="rId12"/>
    <p:sldId id="267" r:id="rId13"/>
    <p:sldId id="268" r:id="rId14"/>
    <p:sldId id="262" r:id="rId15"/>
    <p:sldId id="271" r:id="rId16"/>
    <p:sldId id="26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2152-1EF8-4FD0-A563-4B7EA3D2B43D}" type="datetimeFigureOut">
              <a:rPr lang="ru-RU" smtClean="0"/>
              <a:t>18.08.2015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B526-9DF5-4B88-BA7F-927C2C4C1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97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2152-1EF8-4FD0-A563-4B7EA3D2B43D}" type="datetimeFigureOut">
              <a:rPr lang="ru-RU" smtClean="0"/>
              <a:t>18.08.2015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B526-9DF5-4B88-BA7F-927C2C4C1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60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2152-1EF8-4FD0-A563-4B7EA3D2B43D}" type="datetimeFigureOut">
              <a:rPr lang="ru-RU" smtClean="0"/>
              <a:t>18.08.2015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B526-9DF5-4B88-BA7F-927C2C4C1DB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520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2152-1EF8-4FD0-A563-4B7EA3D2B43D}" type="datetimeFigureOut">
              <a:rPr lang="ru-RU" smtClean="0"/>
              <a:t>18.08.2015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B526-9DF5-4B88-BA7F-927C2C4C1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526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2152-1EF8-4FD0-A563-4B7EA3D2B43D}" type="datetimeFigureOut">
              <a:rPr lang="ru-RU" smtClean="0"/>
              <a:t>18.08.2015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B526-9DF5-4B88-BA7F-927C2C4C1DB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7759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2152-1EF8-4FD0-A563-4B7EA3D2B43D}" type="datetimeFigureOut">
              <a:rPr lang="ru-RU" smtClean="0"/>
              <a:t>18.08.2015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B526-9DF5-4B88-BA7F-927C2C4C1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128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2152-1EF8-4FD0-A563-4B7EA3D2B43D}" type="datetimeFigureOut">
              <a:rPr lang="ru-RU" smtClean="0"/>
              <a:t>18.08.2015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B526-9DF5-4B88-BA7F-927C2C4C1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790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2152-1EF8-4FD0-A563-4B7EA3D2B43D}" type="datetimeFigureOut">
              <a:rPr lang="ru-RU" smtClean="0"/>
              <a:t>18.08.2015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B526-9DF5-4B88-BA7F-927C2C4C1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84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2152-1EF8-4FD0-A563-4B7EA3D2B43D}" type="datetimeFigureOut">
              <a:rPr lang="ru-RU" smtClean="0"/>
              <a:t>18.08.2015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B526-9DF5-4B88-BA7F-927C2C4C1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08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2152-1EF8-4FD0-A563-4B7EA3D2B43D}" type="datetimeFigureOut">
              <a:rPr lang="ru-RU" smtClean="0"/>
              <a:t>18.08.2015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B526-9DF5-4B88-BA7F-927C2C4C1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9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2152-1EF8-4FD0-A563-4B7EA3D2B43D}" type="datetimeFigureOut">
              <a:rPr lang="ru-RU" smtClean="0"/>
              <a:t>18.08.2015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B526-9DF5-4B88-BA7F-927C2C4C1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95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2152-1EF8-4FD0-A563-4B7EA3D2B43D}" type="datetimeFigureOut">
              <a:rPr lang="ru-RU" smtClean="0"/>
              <a:t>18.08.2015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B526-9DF5-4B88-BA7F-927C2C4C1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34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2152-1EF8-4FD0-A563-4B7EA3D2B43D}" type="datetimeFigureOut">
              <a:rPr lang="ru-RU" smtClean="0"/>
              <a:t>18.08.2015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B526-9DF5-4B88-BA7F-927C2C4C1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51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2152-1EF8-4FD0-A563-4B7EA3D2B43D}" type="datetimeFigureOut">
              <a:rPr lang="ru-RU" smtClean="0"/>
              <a:t>18.08.2015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B526-9DF5-4B88-BA7F-927C2C4C1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28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2152-1EF8-4FD0-A563-4B7EA3D2B43D}" type="datetimeFigureOut">
              <a:rPr lang="ru-RU" smtClean="0"/>
              <a:t>18.08.2015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B526-9DF5-4B88-BA7F-927C2C4C1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95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B526-9DF5-4B88-BA7F-927C2C4C1DBC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2152-1EF8-4FD0-A563-4B7EA3D2B43D}" type="datetimeFigureOut">
              <a:rPr lang="ru-RU" smtClean="0"/>
              <a:t>18.08.2015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09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D2152-1EF8-4FD0-A563-4B7EA3D2B43D}" type="datetimeFigureOut">
              <a:rPr lang="ru-RU" smtClean="0"/>
              <a:t>18.08.2015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EEB526-9DF5-4B88-BA7F-927C2C4C1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76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boss@rbadesign.us" TargetMode="External"/><Relationship Id="rId2" Type="http://schemas.openxmlformats.org/officeDocument/2006/relationships/hyperlink" Target="mailto:dmitry@protopopov.r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Optical Box </a:t>
            </a:r>
            <a:br>
              <a:rPr lang="en-US" dirty="0" smtClean="0"/>
            </a:br>
            <a:r>
              <a:rPr lang="en-US" dirty="0" smtClean="0"/>
              <a:t>for Optical Computing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Optical Box Math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E2AF-D83D-49D4-BEA0-018207C40C9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945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Box </a:t>
            </a:r>
            <a:r>
              <a:rPr lang="en-US" dirty="0" smtClean="0"/>
              <a:t>Calibration Procedure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/>
            <a:r>
              <a:rPr lang="en-US" dirty="0" smtClean="0"/>
              <a:t>Let we need calculate fast Y=| X*M | where M – transform matrix like forward or backward Fourier </a:t>
            </a:r>
            <a:r>
              <a:rPr lang="en-US" dirty="0"/>
              <a:t>transforming, Walsh-</a:t>
            </a:r>
            <a:r>
              <a:rPr lang="en-US" dirty="0" err="1"/>
              <a:t>Hadamar</a:t>
            </a:r>
            <a:r>
              <a:rPr lang="en-US" dirty="0"/>
              <a:t> transforming </a:t>
            </a:r>
            <a:r>
              <a:rPr lang="en-US" dirty="0" smtClean="0"/>
              <a:t>or any another linear transform we need.</a:t>
            </a:r>
          </a:p>
          <a:p>
            <a:pPr marL="342900" lvl="1" indent="-342900"/>
            <a:r>
              <a:rPr lang="en-US" dirty="0" smtClean="0"/>
              <a:t>If Y = OUTPUT(X1,X2,X3,…) is an output </a:t>
            </a:r>
            <a:r>
              <a:rPr lang="en-US" dirty="0"/>
              <a:t>from Optical Box </a:t>
            </a:r>
            <a:r>
              <a:rPr lang="en-US" dirty="0" smtClean="0"/>
              <a:t>with X1</a:t>
            </a:r>
            <a:r>
              <a:rPr lang="en-US" dirty="0"/>
              <a:t>, X2, X3 … </a:t>
            </a:r>
            <a:r>
              <a:rPr lang="en-US" dirty="0" smtClean="0"/>
              <a:t>values </a:t>
            </a:r>
            <a:r>
              <a:rPr lang="en-US" dirty="0"/>
              <a:t>of </a:t>
            </a:r>
            <a:r>
              <a:rPr lang="en-US" dirty="0" smtClean="0"/>
              <a:t>DLPs</a:t>
            </a:r>
          </a:p>
          <a:p>
            <a:pPr marL="342900" lvl="1" indent="-342900"/>
            <a:r>
              <a:rPr lang="en-US" dirty="0" smtClean="0"/>
              <a:t>Let calculate with using PC </a:t>
            </a:r>
            <a:r>
              <a:rPr lang="en-US" dirty="0"/>
              <a:t>and Optical Box </a:t>
            </a:r>
            <a:r>
              <a:rPr lang="en-US" dirty="0" smtClean="0"/>
              <a:t>both function </a:t>
            </a:r>
          </a:p>
          <a:p>
            <a:pPr marL="0" lvl="1" indent="0" algn="ctr">
              <a:buNone/>
            </a:pPr>
            <a:r>
              <a:rPr lang="en-US" dirty="0" smtClean="0"/>
              <a:t>F(X1,…,Xn-1) = max || OUTPUT(X1,…,Xn-1,X) - | X*M |</a:t>
            </a:r>
            <a:r>
              <a:rPr lang="en-US" dirty="0"/>
              <a:t> ||</a:t>
            </a:r>
            <a:r>
              <a:rPr lang="en-US" dirty="0" smtClean="0"/>
              <a:t>  for all X</a:t>
            </a:r>
          </a:p>
          <a:p>
            <a:pPr marL="0" lvl="1" indent="0" algn="ctr">
              <a:buNone/>
            </a:pPr>
            <a:r>
              <a:rPr lang="en-US" dirty="0" smtClean="0"/>
              <a:t>Where || a - b|| is difference of two vectors</a:t>
            </a:r>
            <a:endParaRPr lang="ru-RU" dirty="0"/>
          </a:p>
          <a:p>
            <a:pPr lvl="1"/>
            <a:r>
              <a:rPr lang="en-US" dirty="0" smtClean="0"/>
              <a:t>For fixed X1</a:t>
            </a:r>
            <a:r>
              <a:rPr lang="en-US" dirty="0"/>
              <a:t>,…,</a:t>
            </a:r>
            <a:r>
              <a:rPr lang="en-US" dirty="0" smtClean="0"/>
              <a:t>Xn-1</a:t>
            </a:r>
            <a:r>
              <a:rPr lang="en-US" dirty="0"/>
              <a:t> </a:t>
            </a:r>
            <a:r>
              <a:rPr lang="en-US" dirty="0" smtClean="0"/>
              <a:t>to find out </a:t>
            </a:r>
            <a:r>
              <a:rPr lang="en-US" dirty="0"/>
              <a:t>max || OUTPUT(X1,…,Xn-1,X) - | X*M | || </a:t>
            </a:r>
            <a:r>
              <a:rPr lang="en-US" dirty="0" smtClean="0"/>
              <a:t>optimization algorithms of nonlinear function can be used as described in many student materials.</a:t>
            </a:r>
          </a:p>
          <a:p>
            <a:pPr lvl="1"/>
            <a:r>
              <a:rPr lang="en-US" dirty="0" smtClean="0"/>
              <a:t>Calculations of </a:t>
            </a:r>
            <a:r>
              <a:rPr lang="en-US" dirty="0"/>
              <a:t>|| OUTPUT(X1,…,Xn-1,X) - | X*M | || </a:t>
            </a:r>
            <a:r>
              <a:rPr lang="en-US" dirty="0" smtClean="0"/>
              <a:t>are </a:t>
            </a:r>
            <a:r>
              <a:rPr lang="en-US" dirty="0" err="1" smtClean="0"/>
              <a:t>usualy</a:t>
            </a:r>
            <a:r>
              <a:rPr lang="en-US" dirty="0" smtClean="0"/>
              <a:t> fast</a:t>
            </a:r>
          </a:p>
          <a:p>
            <a:r>
              <a:rPr lang="en-US" dirty="0" smtClean="0"/>
              <a:t>Main task is </a:t>
            </a:r>
            <a:r>
              <a:rPr lang="en-US" dirty="0"/>
              <a:t>find </a:t>
            </a:r>
            <a:r>
              <a:rPr lang="en-US" dirty="0" smtClean="0"/>
              <a:t>out C1,…,Cn-1 such F(C1</a:t>
            </a:r>
            <a:r>
              <a:rPr lang="en-US" dirty="0"/>
              <a:t>,…,Cn-1 </a:t>
            </a:r>
            <a:r>
              <a:rPr lang="en-US" dirty="0" smtClean="0"/>
              <a:t>) = min F(X1</a:t>
            </a:r>
            <a:r>
              <a:rPr lang="en-US" dirty="0"/>
              <a:t>,…,Xn-1) </a:t>
            </a:r>
            <a:r>
              <a:rPr lang="en-US" dirty="0" smtClean="0"/>
              <a:t> for all X1</a:t>
            </a:r>
            <a:r>
              <a:rPr lang="en-US" dirty="0"/>
              <a:t>,…,</a:t>
            </a:r>
            <a:r>
              <a:rPr lang="en-US" dirty="0" smtClean="0"/>
              <a:t>Xn-1</a:t>
            </a:r>
          </a:p>
          <a:p>
            <a:pPr marL="742950" lvl="2" indent="-342900"/>
            <a:r>
              <a:rPr lang="en-US" dirty="0"/>
              <a:t>optimization algorithms of nonlinear function can be used as described in many student </a:t>
            </a:r>
            <a:r>
              <a:rPr lang="en-US" dirty="0" smtClean="0"/>
              <a:t>materials too.</a:t>
            </a:r>
          </a:p>
          <a:p>
            <a:pPr marL="342900" lvl="1" indent="-342900"/>
            <a:r>
              <a:rPr lang="en-US" dirty="0" smtClean="0"/>
              <a:t>Values C1</a:t>
            </a:r>
            <a:r>
              <a:rPr lang="en-US" dirty="0"/>
              <a:t>,…,</a:t>
            </a:r>
            <a:r>
              <a:rPr lang="en-US" dirty="0" smtClean="0"/>
              <a:t>Cn-1 will be named Calibration for transformation matrix M and</a:t>
            </a:r>
          </a:p>
          <a:p>
            <a:pPr marL="0" lvl="1" indent="0" algn="ctr">
              <a:buNone/>
            </a:pPr>
            <a:r>
              <a:rPr lang="en-US" b="1" dirty="0"/>
              <a:t>Y=| X*M </a:t>
            </a:r>
            <a:r>
              <a:rPr lang="en-US" b="1" dirty="0" smtClean="0"/>
              <a:t>| = OUTPUT(C1</a:t>
            </a:r>
            <a:r>
              <a:rPr lang="en-US" b="1" dirty="0"/>
              <a:t>,…,</a:t>
            </a:r>
            <a:r>
              <a:rPr lang="en-US" b="1" dirty="0" smtClean="0"/>
              <a:t>Cn-1,X) </a:t>
            </a:r>
          </a:p>
          <a:p>
            <a:pPr marL="742950" lvl="2" indent="-342900"/>
            <a:r>
              <a:rPr lang="en-US" dirty="0"/>
              <a:t>Where OUTPUT(C1,…,Cn-1,X) </a:t>
            </a:r>
            <a:r>
              <a:rPr lang="en-US" dirty="0" smtClean="0"/>
              <a:t>is an output </a:t>
            </a:r>
            <a:r>
              <a:rPr lang="en-US" dirty="0"/>
              <a:t>from Optical Box with C1,…,</a:t>
            </a:r>
            <a:r>
              <a:rPr lang="en-US" dirty="0" smtClean="0"/>
              <a:t>Cn-1, X </a:t>
            </a:r>
            <a:r>
              <a:rPr lang="en-US" dirty="0"/>
              <a:t>values of DLPs</a:t>
            </a:r>
          </a:p>
          <a:p>
            <a:pPr marL="342900" lvl="1" indent="-342900"/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8350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Box </a:t>
            </a:r>
            <a:r>
              <a:rPr lang="en-US" dirty="0" smtClean="0"/>
              <a:t>Calibration</a:t>
            </a:r>
            <a:r>
              <a:rPr lang="en-US" dirty="0"/>
              <a:t> </a:t>
            </a:r>
            <a:r>
              <a:rPr lang="en-US" dirty="0" smtClean="0"/>
              <a:t>Definition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dirty="0"/>
              <a:t>If Y = OUTPUT(X1,X2,X3,…) is an output from Optical Box with X1, X2, X3 … values of </a:t>
            </a:r>
            <a:r>
              <a:rPr lang="en-US" dirty="0" smtClean="0"/>
              <a:t>DLPs</a:t>
            </a:r>
          </a:p>
          <a:p>
            <a:pPr marL="342900" lvl="1" indent="-342900"/>
            <a:r>
              <a:rPr lang="en-US" dirty="0" smtClean="0"/>
              <a:t>If </a:t>
            </a:r>
            <a:r>
              <a:rPr lang="en-US" dirty="0"/>
              <a:t>F(X1,…,Xn-1) = max || OUTPUT(X1,…,Xn-1,X) - | X*M | ||  for all </a:t>
            </a:r>
            <a:r>
              <a:rPr lang="en-US" dirty="0" smtClean="0"/>
              <a:t>X</a:t>
            </a:r>
          </a:p>
          <a:p>
            <a:pPr marL="342900" lvl="1" indent="-342900"/>
            <a:r>
              <a:rPr lang="en-US" dirty="0" smtClean="0"/>
              <a:t>If </a:t>
            </a:r>
            <a:r>
              <a:rPr lang="en-US" dirty="0"/>
              <a:t>F(C1,…,Cn-1 ) = min F(X1,…,Xn-1)  for all X1,…,</a:t>
            </a:r>
            <a:r>
              <a:rPr lang="en-US" dirty="0" smtClean="0"/>
              <a:t>Xn-1</a:t>
            </a:r>
          </a:p>
          <a:p>
            <a:pPr marL="342900" lvl="1" indent="-342900"/>
            <a:r>
              <a:rPr lang="en-US" dirty="0" smtClean="0"/>
              <a:t>Then values </a:t>
            </a:r>
            <a:r>
              <a:rPr lang="en-US" dirty="0"/>
              <a:t>C1,…,Cn-1 will be named Calibration for transformation matrix M and</a:t>
            </a:r>
          </a:p>
          <a:p>
            <a:pPr marL="0" lvl="1" indent="0" algn="ctr">
              <a:buNone/>
            </a:pPr>
            <a:r>
              <a:rPr lang="en-US" b="1" dirty="0"/>
              <a:t>Y=| X*M | = OUTPUT(C1,…,Cn-1,X) </a:t>
            </a:r>
            <a:endParaRPr lang="en-US" b="1" dirty="0" smtClean="0"/>
          </a:p>
          <a:p>
            <a:pPr marL="285750" lvl="1"/>
            <a:r>
              <a:rPr lang="en-US" dirty="0" smtClean="0"/>
              <a:t>Calculations can be done with PC and </a:t>
            </a:r>
            <a:r>
              <a:rPr lang="en-US" dirty="0"/>
              <a:t>Optical Box </a:t>
            </a:r>
            <a:r>
              <a:rPr lang="en-US" dirty="0" smtClean="0"/>
              <a:t>together or within </a:t>
            </a:r>
            <a:r>
              <a:rPr lang="en-US" dirty="0"/>
              <a:t>Optical Box only </a:t>
            </a:r>
            <a:r>
              <a:rPr lang="en-US" dirty="0" smtClean="0"/>
              <a:t>using embedded discrete computer</a:t>
            </a:r>
            <a:endParaRPr lang="en-US" dirty="0"/>
          </a:p>
          <a:p>
            <a:pPr marL="342900" lvl="1" indent="-342900"/>
            <a:endParaRPr lang="en-US" dirty="0"/>
          </a:p>
          <a:p>
            <a:pPr marL="342900" lvl="1" indent="-342900"/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6563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Box Calibration </a:t>
            </a:r>
            <a:r>
              <a:rPr lang="en-US" dirty="0" smtClean="0"/>
              <a:t>Size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Optical Box </a:t>
            </a:r>
            <a:r>
              <a:rPr lang="en-US" dirty="0" smtClean="0"/>
              <a:t>OUTPUT(X1</a:t>
            </a:r>
            <a:r>
              <a:rPr lang="en-US" dirty="0"/>
              <a:t>,…,Xn-1,X</a:t>
            </a:r>
            <a:r>
              <a:rPr lang="en-US" dirty="0" smtClean="0"/>
              <a:t>) define COUNT(X1</a:t>
            </a:r>
            <a:r>
              <a:rPr lang="en-US" dirty="0"/>
              <a:t>,…,</a:t>
            </a:r>
            <a:r>
              <a:rPr lang="en-US" dirty="0" smtClean="0"/>
              <a:t>Xn-1) functions like</a:t>
            </a:r>
          </a:p>
          <a:p>
            <a:pPr marL="0" indent="0" algn="ctr">
              <a:buNone/>
            </a:pPr>
            <a:r>
              <a:rPr lang="en-US" dirty="0" smtClean="0"/>
              <a:t> G(X)=</a:t>
            </a:r>
            <a:r>
              <a:rPr lang="en-US" dirty="0"/>
              <a:t> OUTPUT(X1,…,Xn-1,X) </a:t>
            </a:r>
            <a:endParaRPr lang="en-US" dirty="0" smtClean="0"/>
          </a:p>
          <a:p>
            <a:r>
              <a:rPr lang="en-US" dirty="0" smtClean="0"/>
              <a:t>Because RANG(X1</a:t>
            </a:r>
            <a:r>
              <a:rPr lang="en-US" dirty="0"/>
              <a:t>,…,Xn-1) </a:t>
            </a:r>
            <a:r>
              <a:rPr lang="en-US" dirty="0" smtClean="0"/>
              <a:t> &gt; RANG(X) </a:t>
            </a:r>
          </a:p>
          <a:p>
            <a:r>
              <a:rPr lang="en-US" dirty="0" smtClean="0"/>
              <a:t>Then not all functions like G(X</a:t>
            </a:r>
            <a:r>
              <a:rPr lang="en-US" dirty="0"/>
              <a:t>)= OUTPUT(X1,…,Xn-1,X</a:t>
            </a:r>
            <a:r>
              <a:rPr lang="en-US" dirty="0" smtClean="0"/>
              <a:t>) are linear</a:t>
            </a:r>
          </a:p>
          <a:p>
            <a:r>
              <a:rPr lang="en-US" dirty="0" smtClean="0"/>
              <a:t>But Optical Calculations with single lens in ideal conditions generate only linear transformations due EMW Composition Principle.</a:t>
            </a:r>
          </a:p>
          <a:p>
            <a:r>
              <a:rPr lang="en-US" dirty="0" smtClean="0"/>
              <a:t>Therefore </a:t>
            </a:r>
            <a:r>
              <a:rPr lang="en-US" dirty="0"/>
              <a:t>Calibration </a:t>
            </a:r>
            <a:r>
              <a:rPr lang="en-US" dirty="0" smtClean="0"/>
              <a:t>allow to remove non-linear distortion due non-ideal </a:t>
            </a:r>
            <a:r>
              <a:rPr lang="en-US" dirty="0"/>
              <a:t>conditions </a:t>
            </a:r>
            <a:r>
              <a:rPr lang="en-US" dirty="0" smtClean="0"/>
              <a:t>of </a:t>
            </a:r>
            <a:r>
              <a:rPr lang="en-US" dirty="0"/>
              <a:t>single lens </a:t>
            </a:r>
            <a:r>
              <a:rPr lang="en-US" dirty="0" smtClean="0"/>
              <a:t>transformation.</a:t>
            </a:r>
          </a:p>
          <a:p>
            <a:pPr lvl="1"/>
            <a:r>
              <a:rPr lang="en-US" dirty="0" smtClean="0"/>
              <a:t>Non-ideal light</a:t>
            </a:r>
          </a:p>
          <a:p>
            <a:pPr lvl="2"/>
            <a:r>
              <a:rPr lang="en-US" dirty="0"/>
              <a:t>Non-Monochrome</a:t>
            </a:r>
          </a:p>
          <a:p>
            <a:pPr lvl="2"/>
            <a:r>
              <a:rPr lang="en-US" dirty="0"/>
              <a:t>Non-Polarized</a:t>
            </a:r>
          </a:p>
          <a:p>
            <a:pPr lvl="2"/>
            <a:r>
              <a:rPr lang="en-US" dirty="0"/>
              <a:t>Many Independent </a:t>
            </a:r>
            <a:r>
              <a:rPr lang="en-US" dirty="0" smtClean="0"/>
              <a:t>Sources and </a:t>
            </a:r>
            <a:r>
              <a:rPr lang="en-US" dirty="0"/>
              <a:t>Additional </a:t>
            </a:r>
            <a:r>
              <a:rPr lang="en-US" dirty="0" smtClean="0"/>
              <a:t>Reflections </a:t>
            </a:r>
          </a:p>
          <a:p>
            <a:pPr lvl="1"/>
            <a:r>
              <a:rPr lang="en-US" dirty="0" smtClean="0"/>
              <a:t>Non-ideal geometry and etc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5784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Optical </a:t>
            </a:r>
            <a:r>
              <a:rPr lang="en-US" dirty="0"/>
              <a:t>Box Calibration Size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Calibration allow to remove non-linear distortion due non-ideal conditions of single lens transformation</a:t>
            </a:r>
            <a:r>
              <a:rPr lang="en-US" dirty="0" smtClean="0"/>
              <a:t>.</a:t>
            </a:r>
          </a:p>
          <a:p>
            <a:pPr marL="342900" lvl="2" indent="-342900"/>
            <a:r>
              <a:rPr lang="en-US" sz="1800" dirty="0"/>
              <a:t>The main distortion for Interference and Diffraction of light caused by Non-Polarized </a:t>
            </a:r>
            <a:r>
              <a:rPr lang="en-US" sz="1800" dirty="0" smtClean="0"/>
              <a:t>light. Some materials can change light polarization during light reflection or pass thru transparent material.</a:t>
            </a:r>
          </a:p>
          <a:p>
            <a:pPr marL="800100" lvl="3" indent="-342900"/>
            <a:r>
              <a:rPr lang="en-US" sz="1600" dirty="0" smtClean="0"/>
              <a:t>EMW consists of Electric and Magnetic Parts</a:t>
            </a:r>
          </a:p>
          <a:p>
            <a:pPr marL="1257300" lvl="4" indent="-342900"/>
            <a:r>
              <a:rPr lang="en-US" sz="1600" dirty="0" smtClean="0"/>
              <a:t>If light is Non-Polarized Electric(or Magnetic) Parts of two beams are not summarize as values but </a:t>
            </a:r>
            <a:r>
              <a:rPr lang="en-US" sz="1600" dirty="0"/>
              <a:t>summarize as </a:t>
            </a:r>
            <a:r>
              <a:rPr lang="en-US" sz="1600" dirty="0" smtClean="0"/>
              <a:t>direct vectors so light detector catch average power for all cells and do not recognize Interference/Diffraction picture of two beams of light.</a:t>
            </a:r>
          </a:p>
          <a:p>
            <a:pPr marL="800100" lvl="3" indent="-342900"/>
            <a:r>
              <a:rPr lang="en-US" sz="1600" dirty="0"/>
              <a:t>Electric and Magnetic </a:t>
            </a:r>
            <a:r>
              <a:rPr lang="en-US" sz="1600" dirty="0" smtClean="0"/>
              <a:t>Parts of any </a:t>
            </a:r>
            <a:r>
              <a:rPr lang="en-US" sz="1600" dirty="0"/>
              <a:t>EMW </a:t>
            </a:r>
            <a:r>
              <a:rPr lang="en-US" sz="1600" dirty="0" smtClean="0"/>
              <a:t>can be present as complex number or as a pair of real numbers</a:t>
            </a:r>
          </a:p>
          <a:p>
            <a:pPr marL="342900" lvl="2" indent="-342900"/>
            <a:r>
              <a:rPr lang="en-US" sz="1800" dirty="0" smtClean="0"/>
              <a:t>Calibration which can remove </a:t>
            </a:r>
            <a:r>
              <a:rPr lang="en-US" sz="1800" dirty="0"/>
              <a:t>distortion </a:t>
            </a:r>
            <a:r>
              <a:rPr lang="en-US" sz="1800" dirty="0" smtClean="0"/>
              <a:t>caused by </a:t>
            </a:r>
            <a:r>
              <a:rPr lang="en-US" sz="1800" dirty="0"/>
              <a:t>Non-Polarized</a:t>
            </a:r>
            <a:r>
              <a:rPr lang="en-US" sz="1800" dirty="0" smtClean="0"/>
              <a:t> </a:t>
            </a:r>
            <a:r>
              <a:rPr lang="en-US" sz="1800" dirty="0"/>
              <a:t>light </a:t>
            </a:r>
            <a:r>
              <a:rPr lang="en-US" sz="1800" dirty="0" smtClean="0"/>
              <a:t>must contains a </a:t>
            </a:r>
            <a:r>
              <a:rPr lang="en-US" sz="1800" dirty="0"/>
              <a:t>pair of real calibration values for </a:t>
            </a:r>
            <a:r>
              <a:rPr lang="en-US" sz="1800" dirty="0" smtClean="0"/>
              <a:t>any output amplitude value at point as real number.</a:t>
            </a:r>
            <a:endParaRPr lang="en-US" sz="1800" dirty="0"/>
          </a:p>
          <a:p>
            <a:pPr marL="1257300" lvl="4" indent="-342900"/>
            <a:endParaRPr lang="en-US" sz="1600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0527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Box Calculations </a:t>
            </a:r>
            <a:r>
              <a:rPr lang="en-US" dirty="0" smtClean="0"/>
              <a:t>Precision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</a:t>
            </a:r>
          </a:p>
          <a:p>
            <a:pPr lvl="1"/>
            <a:r>
              <a:rPr lang="en-US" dirty="0" smtClean="0"/>
              <a:t>Calculation with using optics </a:t>
            </a:r>
            <a:r>
              <a:rPr lang="en-US" dirty="0"/>
              <a:t>calculations </a:t>
            </a:r>
            <a:r>
              <a:rPr lang="en-US" dirty="0" smtClean="0"/>
              <a:t>gives rough results</a:t>
            </a:r>
          </a:p>
          <a:p>
            <a:r>
              <a:rPr lang="en-US" dirty="0" smtClean="0"/>
              <a:t>Solution Ways</a:t>
            </a:r>
          </a:p>
          <a:p>
            <a:pPr lvl="1"/>
            <a:r>
              <a:rPr lang="en-US" dirty="0" smtClean="0"/>
              <a:t>Same algorithms like sorting, brute force, branch-and-bounds and etc. do not need precision for all </a:t>
            </a:r>
            <a:r>
              <a:rPr lang="en-US" dirty="0"/>
              <a:t>results </a:t>
            </a:r>
            <a:r>
              <a:rPr lang="en-US" dirty="0" smtClean="0"/>
              <a:t>but selected only. Selected </a:t>
            </a:r>
            <a:r>
              <a:rPr lang="en-US" dirty="0"/>
              <a:t>results </a:t>
            </a:r>
            <a:r>
              <a:rPr lang="en-US" dirty="0" smtClean="0"/>
              <a:t>can by calculated traditional way.</a:t>
            </a:r>
          </a:p>
          <a:p>
            <a:pPr lvl="1"/>
            <a:r>
              <a:rPr lang="en-US" dirty="0" smtClean="0"/>
              <a:t>There are many step-by-step math iteration algorithms exists to up </a:t>
            </a:r>
            <a:r>
              <a:rPr lang="en-US" dirty="0"/>
              <a:t>precision </a:t>
            </a:r>
            <a:r>
              <a:rPr lang="en-US" dirty="0" smtClean="0"/>
              <a:t>as needed</a:t>
            </a:r>
          </a:p>
          <a:p>
            <a:r>
              <a:rPr lang="en-US" dirty="0" smtClean="0"/>
              <a:t>Conclusion</a:t>
            </a:r>
          </a:p>
          <a:p>
            <a:pPr lvl="1"/>
            <a:r>
              <a:rPr lang="en-US" sz="2400" dirty="0" smtClean="0"/>
              <a:t>Rough results can by used effectively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26306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DLP Usage Notes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29543"/>
            <a:ext cx="8596668" cy="4511820"/>
          </a:xfrm>
        </p:spPr>
        <p:txBody>
          <a:bodyPr>
            <a:normAutofit/>
          </a:bodyPr>
          <a:lstStyle/>
          <a:p>
            <a:r>
              <a:rPr lang="en-US" dirty="0" smtClean="0"/>
              <a:t>Usual DLP chip micro-mirrors have 3-state (3 micro-mirror reflection angle)</a:t>
            </a:r>
          </a:p>
          <a:p>
            <a:pPr lvl="1"/>
            <a:r>
              <a:rPr lang="en-US" dirty="0" smtClean="0"/>
              <a:t>Parked</a:t>
            </a:r>
          </a:p>
          <a:p>
            <a:pPr lvl="1"/>
            <a:r>
              <a:rPr lang="en-US" dirty="0" smtClean="0"/>
              <a:t>On or Off</a:t>
            </a:r>
          </a:p>
          <a:p>
            <a:pPr marL="342900" lvl="1" indent="-342900"/>
            <a:r>
              <a:rPr lang="en-US" dirty="0" smtClean="0"/>
              <a:t>Technology to generate grayed image by fast switch between On and Off states used by video projectors is not applicable by Optical Computing.</a:t>
            </a:r>
          </a:p>
          <a:p>
            <a:pPr marL="342900" lvl="1" indent="-342900"/>
            <a:r>
              <a:rPr lang="en-US" dirty="0" smtClean="0"/>
              <a:t>Solution Ways in case using </a:t>
            </a:r>
            <a:r>
              <a:rPr lang="en-US" dirty="0"/>
              <a:t>DLP chip </a:t>
            </a:r>
            <a:r>
              <a:rPr lang="en-US" dirty="0" smtClean="0"/>
              <a:t>of micro-mirrors with limited states is</a:t>
            </a:r>
          </a:p>
          <a:p>
            <a:pPr marL="742950" lvl="2" indent="-342900"/>
            <a:r>
              <a:rPr lang="en-US" dirty="0" smtClean="0"/>
              <a:t>Do calculations with 1-bit numbers and apply iteration math algorithms to up precision</a:t>
            </a:r>
          </a:p>
          <a:p>
            <a:pPr marL="742950" lvl="2" indent="-342900"/>
            <a:r>
              <a:rPr lang="en-US" dirty="0" smtClean="0"/>
              <a:t>Use group of micro-mirrors to generate gray color</a:t>
            </a:r>
          </a:p>
          <a:p>
            <a:pPr marL="342900" lvl="1" indent="-342900"/>
            <a:r>
              <a:rPr lang="en-US" dirty="0" smtClean="0"/>
              <a:t>Another way to use </a:t>
            </a:r>
            <a:r>
              <a:rPr lang="en-US" dirty="0"/>
              <a:t>micro-mirrors </a:t>
            </a:r>
            <a:r>
              <a:rPr lang="en-US" dirty="0" smtClean="0"/>
              <a:t>with 3-state in binary mode in case of slow MIS is</a:t>
            </a:r>
          </a:p>
          <a:p>
            <a:pPr marL="742950" lvl="2" indent="-342900"/>
            <a:r>
              <a:rPr lang="en-US" dirty="0" smtClean="0"/>
              <a:t>Transparent = Parked state</a:t>
            </a:r>
          </a:p>
          <a:p>
            <a:pPr marL="742950" lvl="2" indent="-342900"/>
            <a:r>
              <a:rPr lang="en-US" dirty="0" smtClean="0"/>
              <a:t>Opaque = </a:t>
            </a:r>
            <a:r>
              <a:rPr lang="en-US" dirty="0"/>
              <a:t>fast </a:t>
            </a:r>
            <a:r>
              <a:rPr lang="en-US" dirty="0" smtClean="0"/>
              <a:t>random switch </a:t>
            </a:r>
            <a:r>
              <a:rPr lang="en-US" dirty="0"/>
              <a:t>between </a:t>
            </a:r>
            <a:r>
              <a:rPr lang="en-US" dirty="0" smtClean="0"/>
              <a:t>On </a:t>
            </a:r>
            <a:r>
              <a:rPr lang="en-US" dirty="0"/>
              <a:t>and Off </a:t>
            </a:r>
            <a:r>
              <a:rPr lang="en-US" dirty="0" smtClean="0"/>
              <a:t>states. </a:t>
            </a:r>
          </a:p>
          <a:p>
            <a:pPr marL="1200150" lvl="3" indent="-342900"/>
            <a:r>
              <a:rPr lang="en-US" dirty="0" smtClean="0"/>
              <a:t>fast </a:t>
            </a:r>
            <a:r>
              <a:rPr lang="en-US" dirty="0"/>
              <a:t>random switch between </a:t>
            </a:r>
            <a:r>
              <a:rPr lang="en-US" dirty="0" smtClean="0"/>
              <a:t>two states will generate average energy picture caused random diffraction pictures cached by MIS </a:t>
            </a:r>
            <a:endParaRPr lang="en-US" dirty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342900" lvl="1" indent="-34290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5303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Contacts</a:t>
            </a:r>
          </a:p>
          <a:p>
            <a:pPr lvl="1"/>
            <a:r>
              <a:rPr lang="en-US" dirty="0"/>
              <a:t>Dmitry Protopopov, Moscow, Russia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hlinkClick r:id="rId2"/>
              </a:rPr>
              <a:t>dmitry@protopopov.ru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+7 916 </a:t>
            </a:r>
            <a:r>
              <a:rPr lang="en-US" dirty="0" smtClean="0"/>
              <a:t>6969591</a:t>
            </a:r>
          </a:p>
          <a:p>
            <a:pPr lvl="1"/>
            <a:r>
              <a:rPr lang="en-US" dirty="0"/>
              <a:t>Taras Kovtun, Boca Raton, FL, USA</a:t>
            </a:r>
            <a:br>
              <a:rPr lang="en-US" dirty="0"/>
            </a:br>
            <a:r>
              <a:rPr lang="en-US" dirty="0">
                <a:hlinkClick r:id="rId3"/>
              </a:rPr>
              <a:t>boss@rbadesign.us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F4200-06F9-4C00-BF67-F73768F696C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86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Optical Computing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Real as Amplitude of Complex EMW Vector</a:t>
            </a:r>
          </a:p>
          <a:p>
            <a:r>
              <a:rPr lang="en-US" dirty="0"/>
              <a:t>O</a:t>
            </a:r>
            <a:r>
              <a:rPr lang="en-US" dirty="0" smtClean="0"/>
              <a:t>perations</a:t>
            </a:r>
          </a:p>
          <a:p>
            <a:pPr marL="685800" lvl="2"/>
            <a:r>
              <a:rPr lang="en-US" sz="1600" dirty="0" smtClean="0"/>
              <a:t>Rough </a:t>
            </a:r>
            <a:r>
              <a:rPr lang="en-US" sz="1600" dirty="0"/>
              <a:t>calculations of Amplitude </a:t>
            </a:r>
            <a:r>
              <a:rPr lang="en-US" sz="1600" dirty="0" smtClean="0"/>
              <a:t>of Random Vector to Predefined Matrix multiplication </a:t>
            </a:r>
          </a:p>
          <a:p>
            <a:pPr marL="285750" lvl="1"/>
            <a:r>
              <a:rPr lang="en-US" sz="1800" dirty="0"/>
              <a:t>Do all math calculations parallel with one step for all signal points</a:t>
            </a:r>
          </a:p>
          <a:p>
            <a:r>
              <a:rPr lang="en-US" dirty="0" smtClean="0"/>
              <a:t>Operates </a:t>
            </a:r>
            <a:r>
              <a:rPr lang="en-US" dirty="0"/>
              <a:t>with Complex EMW vectors</a:t>
            </a:r>
          </a:p>
          <a:p>
            <a:r>
              <a:rPr lang="en-US" dirty="0"/>
              <a:t>Rough Arithmetic Calculations</a:t>
            </a:r>
          </a:p>
          <a:p>
            <a:r>
              <a:rPr lang="en-US" sz="2800" dirty="0"/>
              <a:t>Using Interference and Diffraction of light (EMW)</a:t>
            </a:r>
          </a:p>
          <a:p>
            <a:pPr marL="0" lvl="1" indent="0">
              <a:buNone/>
            </a:pPr>
            <a:endParaRPr lang="en-US" sz="2800" dirty="0"/>
          </a:p>
          <a:p>
            <a:pPr marL="285750" lvl="1"/>
            <a:endParaRPr lang="en-US" sz="1800" dirty="0"/>
          </a:p>
          <a:p>
            <a:endParaRPr lang="ru-RU" sz="1600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3867100"/>
            <a:ext cx="2482721" cy="2174262"/>
          </a:xfrm>
          <a:prstGeom prst="rect">
            <a:avLst/>
          </a:prstGeom>
        </p:spPr>
      </p:pic>
      <p:pic>
        <p:nvPicPr>
          <p:cNvPr id="5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002" y="813566"/>
            <a:ext cx="2316587" cy="240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4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transforming property of lenses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34185"/>
            <a:ext cx="8596312" cy="353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7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</a:t>
            </a:r>
            <a:r>
              <a:rPr lang="en-US" dirty="0" smtClean="0"/>
              <a:t>Box Model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49" y="2160588"/>
            <a:ext cx="7161339" cy="3881437"/>
          </a:xfrm>
        </p:spPr>
      </p:pic>
    </p:spTree>
    <p:extLst>
      <p:ext uri="{BB962C8B-B14F-4D97-AF65-F5344CB8AC3E}">
        <p14:creationId xmlns:p14="http://schemas.microsoft.com/office/powerpoint/2010/main" val="48691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Box </a:t>
            </a:r>
            <a:r>
              <a:rPr lang="en-US" dirty="0" smtClean="0"/>
              <a:t>Design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" y="2160588"/>
            <a:ext cx="8386362" cy="3881437"/>
          </a:xfrm>
        </p:spPr>
      </p:pic>
    </p:spTree>
    <p:extLst>
      <p:ext uri="{BB962C8B-B14F-4D97-AF65-F5344CB8AC3E}">
        <p14:creationId xmlns:p14="http://schemas.microsoft.com/office/powerpoint/2010/main" val="159230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Box </a:t>
            </a:r>
            <a:r>
              <a:rPr lang="en-US" dirty="0" smtClean="0"/>
              <a:t>Design Description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80161"/>
            <a:ext cx="8596668" cy="476120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Chips of LD, DLPs and MIS are mount on one side of a Circuit Board in row with equal step. LD and MIP </a:t>
            </a:r>
            <a:r>
              <a:rPr lang="en-US" dirty="0" smtClean="0"/>
              <a:t>are placed </a:t>
            </a:r>
            <a:r>
              <a:rPr lang="en-US" dirty="0" smtClean="0"/>
              <a:t>at left and right DLPs </a:t>
            </a:r>
            <a:r>
              <a:rPr lang="en-US" dirty="0" smtClean="0"/>
              <a:t>are placed in </a:t>
            </a:r>
            <a:r>
              <a:rPr lang="en-US" dirty="0" smtClean="0"/>
              <a:t>the middle.</a:t>
            </a:r>
          </a:p>
          <a:p>
            <a:r>
              <a:rPr lang="en-US" dirty="0" smtClean="0"/>
              <a:t>The Circuit Board is places at one side of a Frame</a:t>
            </a:r>
          </a:p>
          <a:p>
            <a:r>
              <a:rPr lang="en-US" dirty="0" smtClean="0"/>
              <a:t>At another side of the Frame placed a Film with printed </a:t>
            </a:r>
            <a:r>
              <a:rPr lang="en-US" dirty="0" smtClean="0"/>
              <a:t>FZPs, a Polarizing </a:t>
            </a:r>
            <a:r>
              <a:rPr lang="en-US" dirty="0"/>
              <a:t>F</a:t>
            </a:r>
            <a:r>
              <a:rPr lang="en-US" dirty="0" smtClean="0"/>
              <a:t>ilter, a Color Filter and a Mirror </a:t>
            </a:r>
          </a:p>
          <a:p>
            <a:r>
              <a:rPr lang="en-US" dirty="0" smtClean="0"/>
              <a:t>Sizes </a:t>
            </a:r>
            <a:r>
              <a:rPr lang="en-US" dirty="0" smtClean="0"/>
              <a:t>of </a:t>
            </a:r>
            <a:r>
              <a:rPr lang="en-US" dirty="0" smtClean="0"/>
              <a:t>the</a:t>
            </a:r>
            <a:r>
              <a:rPr lang="en-US" dirty="0" smtClean="0"/>
              <a:t> Circuit </a:t>
            </a:r>
            <a:r>
              <a:rPr lang="en-US" dirty="0" smtClean="0"/>
              <a:t>Board, </a:t>
            </a:r>
            <a:r>
              <a:rPr lang="en-US" dirty="0"/>
              <a:t>the </a:t>
            </a:r>
            <a:r>
              <a:rPr lang="en-US" dirty="0" smtClean="0"/>
              <a:t>Film with FZPs</a:t>
            </a:r>
            <a:r>
              <a:rPr lang="en-US" dirty="0"/>
              <a:t>, the</a:t>
            </a:r>
            <a:r>
              <a:rPr lang="en-US" dirty="0" smtClean="0"/>
              <a:t> </a:t>
            </a:r>
            <a:r>
              <a:rPr lang="en-US" dirty="0"/>
              <a:t>Polarizing Filter, the</a:t>
            </a:r>
            <a:r>
              <a:rPr lang="en-US" dirty="0" smtClean="0"/>
              <a:t> </a:t>
            </a:r>
            <a:r>
              <a:rPr lang="en-US" dirty="0"/>
              <a:t>Color Filter  </a:t>
            </a:r>
            <a:r>
              <a:rPr lang="en-US" dirty="0" smtClean="0"/>
              <a:t>and </a:t>
            </a:r>
            <a:r>
              <a:rPr lang="en-US" dirty="0"/>
              <a:t>the </a:t>
            </a:r>
            <a:r>
              <a:rPr lang="en-US" dirty="0" smtClean="0"/>
              <a:t>Mirror </a:t>
            </a:r>
            <a:r>
              <a:rPr lang="en-US" dirty="0" smtClean="0"/>
              <a:t>are equal</a:t>
            </a:r>
          </a:p>
          <a:p>
            <a:r>
              <a:rPr lang="en-US" dirty="0" smtClean="0"/>
              <a:t>A number of </a:t>
            </a:r>
            <a:r>
              <a:rPr lang="en-US" dirty="0"/>
              <a:t>printed FZPs </a:t>
            </a:r>
            <a:r>
              <a:rPr lang="en-US" dirty="0" smtClean="0"/>
              <a:t>is equal a number of </a:t>
            </a:r>
            <a:r>
              <a:rPr lang="en-US" dirty="0" smtClean="0"/>
              <a:t>DLPs plus two half-sized </a:t>
            </a:r>
            <a:r>
              <a:rPr lang="en-US" dirty="0" smtClean="0"/>
              <a:t>FZPs for LD and MIS</a:t>
            </a:r>
            <a:endParaRPr lang="en-US" dirty="0" smtClean="0"/>
          </a:p>
          <a:p>
            <a:r>
              <a:rPr lang="en-US" dirty="0" smtClean="0"/>
              <a:t>To remove wrong light rays LD, DLPs, FZPs and MIS have collimator shutters</a:t>
            </a:r>
          </a:p>
          <a:p>
            <a:r>
              <a:rPr lang="en-US" dirty="0" smtClean="0"/>
              <a:t>Light from LD multiply time pass thru FZP and reflect from Mirror on a second side of the Frame or reflect from DLP on a first side of the Frame until MIS catch a ray.</a:t>
            </a:r>
          </a:p>
          <a:p>
            <a:r>
              <a:rPr lang="en-US" dirty="0" smtClean="0"/>
              <a:t>Distances </a:t>
            </a:r>
            <a:r>
              <a:rPr lang="en-US" dirty="0"/>
              <a:t>between a pair of LD-FZP or FZP-DLP or </a:t>
            </a:r>
            <a:r>
              <a:rPr lang="en-US" dirty="0" smtClean="0"/>
              <a:t>FZP-MIS are equal</a:t>
            </a:r>
          </a:p>
          <a:p>
            <a:r>
              <a:rPr lang="en-US" dirty="0" smtClean="0"/>
              <a:t>DLP or MIS can be combined from number of </a:t>
            </a:r>
            <a:r>
              <a:rPr lang="en-US" dirty="0" smtClean="0"/>
              <a:t>chips</a:t>
            </a:r>
          </a:p>
          <a:p>
            <a:r>
              <a:rPr lang="en-US" dirty="0" smtClean="0"/>
              <a:t>Some DLP can be replaced by mirrors to reduce number of DLP chips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216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Box </a:t>
            </a:r>
            <a:r>
              <a:rPr lang="en-US" dirty="0" smtClean="0"/>
              <a:t>Design Description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80161"/>
            <a:ext cx="8596668" cy="4761202"/>
          </a:xfrm>
        </p:spPr>
        <p:txBody>
          <a:bodyPr>
            <a:normAutofit/>
          </a:bodyPr>
          <a:lstStyle/>
          <a:p>
            <a:r>
              <a:rPr lang="en-US" dirty="0" smtClean="0"/>
              <a:t>A number of </a:t>
            </a:r>
            <a:r>
              <a:rPr lang="en-US" dirty="0"/>
              <a:t>single Optical </a:t>
            </a:r>
            <a:r>
              <a:rPr lang="en-US" dirty="0" smtClean="0"/>
              <a:t>Boxes can by stacked or combined</a:t>
            </a:r>
          </a:p>
          <a:p>
            <a:r>
              <a:rPr lang="en-US" dirty="0" smtClean="0"/>
              <a:t>DIPs and MISs can be placed as 1D or 2D arrays</a:t>
            </a:r>
          </a:p>
          <a:p>
            <a:r>
              <a:rPr lang="en-US" dirty="0" smtClean="0"/>
              <a:t>Optical Box can be equipped by </a:t>
            </a:r>
          </a:p>
          <a:p>
            <a:pPr lvl="1"/>
            <a:r>
              <a:rPr lang="en-US" dirty="0" smtClean="0"/>
              <a:t>An internal memory to fast read MIS values and write DIPs values</a:t>
            </a:r>
          </a:p>
          <a:p>
            <a:pPr lvl="1"/>
            <a:r>
              <a:rPr lang="en-US" dirty="0" smtClean="0"/>
              <a:t>An embedded computer with embedded software</a:t>
            </a:r>
          </a:p>
          <a:p>
            <a:pPr lvl="1"/>
            <a:r>
              <a:rPr lang="en-US" dirty="0" smtClean="0"/>
              <a:t>An Ethernet port</a:t>
            </a:r>
          </a:p>
          <a:p>
            <a:pPr lvl="1"/>
            <a:r>
              <a:rPr lang="en-US" dirty="0" smtClean="0"/>
              <a:t>A front panel</a:t>
            </a:r>
          </a:p>
          <a:p>
            <a:pPr lvl="1"/>
            <a:r>
              <a:rPr lang="en-US" dirty="0" smtClean="0"/>
              <a:t>A power supply</a:t>
            </a:r>
          </a:p>
          <a:p>
            <a:pPr lvl="1"/>
            <a:r>
              <a:rPr lang="en-US" dirty="0" smtClean="0"/>
              <a:t>19’’ rack mount kids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837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Box </a:t>
            </a:r>
            <a:r>
              <a:rPr lang="en-US" dirty="0" smtClean="0"/>
              <a:t>Math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87237"/>
            <a:ext cx="8596668" cy="4254126"/>
          </a:xfrm>
        </p:spPr>
        <p:txBody>
          <a:bodyPr>
            <a:normAutofit/>
          </a:bodyPr>
          <a:lstStyle/>
          <a:p>
            <a:r>
              <a:rPr lang="en-US" dirty="0"/>
              <a:t>Optical Box Design do </a:t>
            </a:r>
            <a:r>
              <a:rPr lang="en-US" dirty="0" smtClean="0"/>
              <a:t>parallel math calculations of signals on DLP</a:t>
            </a:r>
          </a:p>
          <a:p>
            <a:r>
              <a:rPr lang="en-US" dirty="0"/>
              <a:t>Optical Box </a:t>
            </a:r>
            <a:r>
              <a:rPr lang="en-US" dirty="0" smtClean="0"/>
              <a:t>Design do not calculate Fourier </a:t>
            </a:r>
            <a:r>
              <a:rPr lang="en-US" dirty="0"/>
              <a:t>transforming </a:t>
            </a:r>
            <a:endParaRPr lang="en-US" dirty="0" smtClean="0"/>
          </a:p>
          <a:p>
            <a:r>
              <a:rPr lang="en-US" dirty="0"/>
              <a:t>Optical Box Design do </a:t>
            </a:r>
            <a:r>
              <a:rPr lang="en-US" dirty="0" smtClean="0"/>
              <a:t>calculate Some (Unknown, depended from device implementation) Matrix Multiplication transforming </a:t>
            </a:r>
            <a:r>
              <a:rPr lang="en-US" dirty="0"/>
              <a:t>of signals on each FZP </a:t>
            </a:r>
            <a:endParaRPr lang="en-US" dirty="0" smtClean="0"/>
          </a:p>
          <a:p>
            <a:r>
              <a:rPr lang="en-US" dirty="0" smtClean="0"/>
              <a:t>Because </a:t>
            </a:r>
            <a:r>
              <a:rPr lang="en-US" dirty="0"/>
              <a:t>Optical Box Design has </a:t>
            </a:r>
            <a:r>
              <a:rPr lang="en-US" dirty="0" smtClean="0"/>
              <a:t>more then two DLP</a:t>
            </a:r>
          </a:p>
          <a:p>
            <a:pPr lvl="1"/>
            <a:r>
              <a:rPr lang="en-US" dirty="0" smtClean="0"/>
              <a:t>Reverse of Unknown Matrix </a:t>
            </a:r>
          </a:p>
          <a:p>
            <a:pPr lvl="2"/>
            <a:r>
              <a:rPr lang="en-US" dirty="0" smtClean="0"/>
              <a:t>Can be calculated by experiments (during Optical </a:t>
            </a:r>
            <a:r>
              <a:rPr lang="en-US" dirty="0"/>
              <a:t>Box </a:t>
            </a:r>
            <a:r>
              <a:rPr lang="en-US" dirty="0" smtClean="0"/>
              <a:t>Calibration)</a:t>
            </a:r>
          </a:p>
          <a:p>
            <a:pPr lvl="2"/>
            <a:r>
              <a:rPr lang="en-US" dirty="0" smtClean="0"/>
              <a:t>Can be saved for future use in embedded memory of </a:t>
            </a:r>
            <a:r>
              <a:rPr lang="en-US" dirty="0"/>
              <a:t>Optical Box </a:t>
            </a:r>
            <a:endParaRPr lang="en-US" dirty="0" smtClean="0"/>
          </a:p>
          <a:p>
            <a:pPr lvl="2"/>
            <a:r>
              <a:rPr lang="en-US" dirty="0" smtClean="0"/>
              <a:t>Can be used for </a:t>
            </a:r>
            <a:r>
              <a:rPr lang="en-US" dirty="0"/>
              <a:t>calculation needed </a:t>
            </a:r>
            <a:endParaRPr lang="en-US" dirty="0" smtClean="0"/>
          </a:p>
          <a:p>
            <a:pPr lvl="1"/>
            <a:r>
              <a:rPr lang="en-US" dirty="0" smtClean="0"/>
              <a:t>One DLP (if light is high polarized) or two DLP </a:t>
            </a:r>
            <a:r>
              <a:rPr lang="en-US" dirty="0"/>
              <a:t>(if light is </a:t>
            </a:r>
            <a:r>
              <a:rPr lang="en-US" dirty="0" smtClean="0"/>
              <a:t>low polarized</a:t>
            </a:r>
            <a:r>
              <a:rPr lang="en-US" dirty="0"/>
              <a:t>)</a:t>
            </a:r>
            <a:r>
              <a:rPr lang="en-US" dirty="0" smtClean="0"/>
              <a:t> can be used to correct total matrix production for </a:t>
            </a:r>
            <a:r>
              <a:rPr lang="en-US" dirty="0"/>
              <a:t>calculation </a:t>
            </a:r>
            <a:r>
              <a:rPr lang="en-US" dirty="0" smtClean="0"/>
              <a:t>needed like </a:t>
            </a:r>
            <a:r>
              <a:rPr lang="en-US" dirty="0"/>
              <a:t>Fourier </a:t>
            </a:r>
            <a:r>
              <a:rPr lang="en-US" dirty="0" smtClean="0"/>
              <a:t>transforming,</a:t>
            </a:r>
            <a:r>
              <a:rPr lang="en-US" dirty="0"/>
              <a:t> Walsh-</a:t>
            </a:r>
            <a:r>
              <a:rPr lang="en-US" dirty="0" err="1"/>
              <a:t>Hadamar</a:t>
            </a:r>
            <a:r>
              <a:rPr lang="en-US" dirty="0"/>
              <a:t> </a:t>
            </a:r>
            <a:r>
              <a:rPr lang="en-US" dirty="0" smtClean="0"/>
              <a:t>transforming and etc.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13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</a:t>
            </a:r>
            <a:r>
              <a:rPr lang="en-US" dirty="0" smtClean="0"/>
              <a:t>Math Laws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79419"/>
            <a:ext cx="8596668" cy="44619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Classical view to</a:t>
            </a:r>
            <a:r>
              <a:rPr lang="en-US" dirty="0"/>
              <a:t> Optical Box </a:t>
            </a:r>
            <a:r>
              <a:rPr lang="en-US" dirty="0" smtClean="0"/>
              <a:t>Model give us a formula suggested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Y</a:t>
            </a:r>
            <a:r>
              <a:rPr lang="en-US" dirty="0" smtClean="0"/>
              <a:t> = | X1 * M1 x X2 * M2 x X3 * M3 … |</a:t>
            </a:r>
          </a:p>
          <a:p>
            <a:pPr marL="0" indent="0" algn="ctr">
              <a:buNone/>
            </a:pPr>
            <a:r>
              <a:rPr lang="en-US" dirty="0" smtClean="0"/>
              <a:t>Where are X1, X2, X3 … is real values of DLPs, </a:t>
            </a:r>
          </a:p>
          <a:p>
            <a:pPr marL="0" indent="0" algn="ctr">
              <a:buNone/>
            </a:pPr>
            <a:r>
              <a:rPr lang="en-US" dirty="0" smtClean="0"/>
              <a:t>M1, M2, M3 … is complex transformation matrices depended from current device</a:t>
            </a:r>
          </a:p>
          <a:p>
            <a:pPr marL="0" indent="0" algn="ctr">
              <a:buNone/>
            </a:pPr>
            <a:r>
              <a:rPr lang="en-US" dirty="0" smtClean="0"/>
              <a:t>Operator “x” – by-item vector multiplication</a:t>
            </a:r>
          </a:p>
          <a:p>
            <a:pPr marL="0" indent="0" algn="ctr">
              <a:buNone/>
            </a:pPr>
            <a:r>
              <a:rPr lang="en-US" dirty="0"/>
              <a:t>Operator </a:t>
            </a:r>
            <a:r>
              <a:rPr lang="en-US" dirty="0" smtClean="0"/>
              <a:t>“*” </a:t>
            </a:r>
            <a:r>
              <a:rPr lang="en-US" dirty="0"/>
              <a:t>– </a:t>
            </a:r>
            <a:r>
              <a:rPr lang="en-US" dirty="0" smtClean="0"/>
              <a:t>vector-to-matrix multiplication</a:t>
            </a:r>
          </a:p>
          <a:p>
            <a:pPr marL="0" indent="0" algn="ctr">
              <a:buNone/>
            </a:pPr>
            <a:r>
              <a:rPr lang="en-US" dirty="0" smtClean="0"/>
              <a:t>Operator || - </a:t>
            </a:r>
            <a:r>
              <a:rPr lang="en-US" dirty="0"/>
              <a:t>by-item </a:t>
            </a:r>
            <a:r>
              <a:rPr lang="en-US" dirty="0" smtClean="0"/>
              <a:t>amplitude taken </a:t>
            </a:r>
          </a:p>
          <a:p>
            <a:pPr marL="0" indent="0" algn="just">
              <a:buNone/>
            </a:pPr>
            <a:r>
              <a:rPr lang="en-US" dirty="0" smtClean="0"/>
              <a:t>This formula suggested is based on classical linear optics with ideal light, precision sizes, etc. and is not valid for us because </a:t>
            </a:r>
            <a:r>
              <a:rPr lang="en-US" dirty="0"/>
              <a:t>we are use Interference and Diffraction of light (EMW) </a:t>
            </a:r>
            <a:r>
              <a:rPr lang="en-US" dirty="0" smtClean="0"/>
              <a:t>on a real not high-precision device.</a:t>
            </a:r>
          </a:p>
          <a:p>
            <a:pPr marL="0" indent="0" algn="just">
              <a:buNone/>
            </a:pPr>
            <a:r>
              <a:rPr lang="en-US" dirty="0" smtClean="0"/>
              <a:t>If Interference </a:t>
            </a:r>
            <a:r>
              <a:rPr lang="en-US" dirty="0"/>
              <a:t>and Diffraction of light (EMW</a:t>
            </a:r>
            <a:r>
              <a:rPr lang="en-US" dirty="0" smtClean="0"/>
              <a:t>) the result effect is more complex and optic physics can guaranty only</a:t>
            </a:r>
          </a:p>
          <a:p>
            <a:pPr marL="0" indent="0" algn="ctr">
              <a:buNone/>
            </a:pPr>
            <a:r>
              <a:rPr lang="en-US" dirty="0" err="1"/>
              <a:t>d</a:t>
            </a:r>
            <a:r>
              <a:rPr lang="en-US" dirty="0" err="1" smtClean="0"/>
              <a:t>Yi</a:t>
            </a:r>
            <a:r>
              <a:rPr lang="en-US" dirty="0" smtClean="0"/>
              <a:t> = | </a:t>
            </a:r>
            <a:r>
              <a:rPr lang="en-US" dirty="0" err="1" smtClean="0"/>
              <a:t>gi</a:t>
            </a:r>
            <a:r>
              <a:rPr lang="en-US" dirty="0" smtClean="0"/>
              <a:t>(X1</a:t>
            </a:r>
            <a:r>
              <a:rPr lang="en-US" dirty="0"/>
              <a:t>,…</a:t>
            </a:r>
            <a:r>
              <a:rPr lang="en-US" dirty="0" smtClean="0"/>
              <a:t>Xi) + </a:t>
            </a:r>
            <a:r>
              <a:rPr lang="en-US" dirty="0" err="1" smtClean="0"/>
              <a:t>dXi</a:t>
            </a:r>
            <a:r>
              <a:rPr lang="en-US" dirty="0" smtClean="0"/>
              <a:t>*</a:t>
            </a:r>
            <a:r>
              <a:rPr lang="en-US" dirty="0" err="1" smtClean="0"/>
              <a:t>Mi</a:t>
            </a:r>
            <a:r>
              <a:rPr lang="en-US" dirty="0" smtClean="0"/>
              <a:t> |</a:t>
            </a:r>
            <a:endParaRPr lang="ru-RU" dirty="0"/>
          </a:p>
          <a:p>
            <a:pPr marL="0" indent="0" algn="ctr">
              <a:buNone/>
            </a:pPr>
            <a:r>
              <a:rPr lang="en-US" dirty="0" smtClean="0"/>
              <a:t>Or </a:t>
            </a:r>
            <a:r>
              <a:rPr lang="en-US" dirty="0" err="1" smtClean="0"/>
              <a:t>dY</a:t>
            </a:r>
            <a:r>
              <a:rPr lang="en-US" dirty="0" smtClean="0"/>
              <a:t> = | g(X1,…,</a:t>
            </a:r>
            <a:r>
              <a:rPr lang="en-US" dirty="0" err="1" smtClean="0"/>
              <a:t>Xn</a:t>
            </a:r>
            <a:r>
              <a:rPr lang="en-US" dirty="0" smtClean="0"/>
              <a:t>) + </a:t>
            </a:r>
            <a:r>
              <a:rPr lang="en-US" dirty="0" err="1" smtClean="0"/>
              <a:t>dXn</a:t>
            </a:r>
            <a:r>
              <a:rPr lang="en-US" dirty="0" smtClean="0"/>
              <a:t>*</a:t>
            </a:r>
            <a:r>
              <a:rPr lang="en-US" dirty="0" err="1" smtClean="0"/>
              <a:t>Mn</a:t>
            </a:r>
            <a:r>
              <a:rPr lang="en-US" dirty="0" smtClean="0"/>
              <a:t> |</a:t>
            </a:r>
            <a:endParaRPr lang="ru-RU" dirty="0"/>
          </a:p>
          <a:p>
            <a:pPr marL="0" indent="0" algn="ctr">
              <a:buNone/>
            </a:pPr>
            <a:r>
              <a:rPr lang="en-US" dirty="0"/>
              <a:t>Where </a:t>
            </a:r>
            <a:r>
              <a:rPr lang="en-US" dirty="0" smtClean="0"/>
              <a:t>are g –</a:t>
            </a:r>
            <a:r>
              <a:rPr lang="ru-RU" dirty="0" smtClean="0"/>
              <a:t> </a:t>
            </a:r>
            <a:r>
              <a:rPr lang="en-US" dirty="0" smtClean="0"/>
              <a:t>non-linear function, low depended from O(</a:t>
            </a:r>
            <a:r>
              <a:rPr lang="en-US" dirty="0" err="1" smtClean="0"/>
              <a:t>dXn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913207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359</TotalTime>
  <Words>1409</Words>
  <Application>Microsoft Office PowerPoint</Application>
  <PresentationFormat>Широкоэкранный</PresentationFormat>
  <Paragraphs>129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Грань</vt:lpstr>
      <vt:lpstr>Optical Box  for Optical Computing</vt:lpstr>
      <vt:lpstr>What is Optical Computing</vt:lpstr>
      <vt:lpstr>Fourier transforming property of lenses</vt:lpstr>
      <vt:lpstr>Optical Box Model</vt:lpstr>
      <vt:lpstr>Optical Box Design</vt:lpstr>
      <vt:lpstr>Optical Box Design Description</vt:lpstr>
      <vt:lpstr>Optical Box Design Description</vt:lpstr>
      <vt:lpstr>Optical Box Math</vt:lpstr>
      <vt:lpstr>Optical Math Laws</vt:lpstr>
      <vt:lpstr>Optical Box Calibration Procedure</vt:lpstr>
      <vt:lpstr>Optical Box Calibration Definition</vt:lpstr>
      <vt:lpstr>Optical Box Calibration Size</vt:lpstr>
      <vt:lpstr>Minimal Optical Box Calibration Size</vt:lpstr>
      <vt:lpstr>Optical Box Calculations Precision</vt:lpstr>
      <vt:lpstr>DLP Usage Notes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Box  for Optical Computing</dc:title>
  <dc:creator>User</dc:creator>
  <cp:lastModifiedBy>User</cp:lastModifiedBy>
  <cp:revision>53</cp:revision>
  <dcterms:created xsi:type="dcterms:W3CDTF">2015-08-17T07:14:47Z</dcterms:created>
  <dcterms:modified xsi:type="dcterms:W3CDTF">2015-08-18T18:38:27Z</dcterms:modified>
</cp:coreProperties>
</file>