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8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5661-2165-4138-B0D1-982F1FC4A8C7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583D4-94DA-496D-9B7F-5D93F803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7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83D4-94DA-496D-9B7F-5D93F803A41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1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D640-2565-4D78-9ABC-1FD41F451D28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838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9904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9439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5235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6373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3720-31CF-4EA3-9D0A-83E58CEBDEC0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6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3F62-29C8-4FD4-BEBC-1ACC7E9BA221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2B49-8782-4477-9356-301AE20B5675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7B5D-4C7E-48FE-912C-DC1378B7C2EB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A03B-2A94-4FB7-864B-0AC6398F6D15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CDFC-1288-4168-BADA-B1EEC984503D}" type="datetime1">
              <a:rPr lang="ru-RU" smtClean="0"/>
              <a:t>04.09.2015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23DE-8921-4F31-82E1-C11AA984EEDD}" type="datetime1">
              <a:rPr lang="ru-RU" smtClean="0"/>
              <a:t>04.09.2015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14A-8EC1-4FEC-8B88-48D7957F79E3}" type="datetime1">
              <a:rPr lang="ru-RU" smtClean="0"/>
              <a:t>04.09.2015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1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04B5-4DA7-4A35-86D5-EA595B267980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EBD8-7F47-44F7-A6DA-765BA4D5D3B3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1E23-6114-4106-9594-F82AD9AC6287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mssov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широкополосного сигнала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3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#4. </a:t>
            </a:r>
            <a:br>
              <a:rPr lang="ru-RU" dirty="0" smtClean="0"/>
            </a:br>
            <a:r>
              <a:rPr lang="ru-RU" sz="2800" dirty="0" smtClean="0"/>
              <a:t>Роль коэффициентов в схеме голосования.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Коэффициенты голосов, при использовании статистического критерия "Наиболее мощный", могут быть вычислены по формуле -</a:t>
            </a:r>
            <a:r>
              <a:rPr lang="ru-RU" dirty="0" err="1" smtClean="0"/>
              <a:t>log</a:t>
            </a:r>
            <a:r>
              <a:rPr lang="ru-RU" dirty="0" smtClean="0"/>
              <a:t>(P1(x)/P0(x)), </a:t>
            </a:r>
            <a:endParaRPr lang="en-US" dirty="0" smtClean="0"/>
          </a:p>
          <a:p>
            <a:r>
              <a:rPr lang="ru-RU" dirty="0" smtClean="0"/>
              <a:t>где P0 и P1 - значение вероятности у исследуемых статистик, а величина x является значением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Pn</a:t>
            </a:r>
            <a:r>
              <a:rPr lang="ru-RU" dirty="0" smtClean="0"/>
              <a:t>(x) = </a:t>
            </a:r>
            <a:r>
              <a:rPr lang="ru-RU" dirty="0" err="1" smtClean="0"/>
              <a:t>exp</a:t>
            </a:r>
            <a:r>
              <a:rPr lang="ru-RU" dirty="0" smtClean="0"/>
              <a:t>(-(x-A)^2/A^2)/(SQRT(2pi)A) 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Pn</a:t>
            </a:r>
            <a:r>
              <a:rPr lang="ru-RU" dirty="0" smtClean="0"/>
              <a:t>(x))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 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exp</a:t>
            </a:r>
            <a:r>
              <a:rPr lang="ru-RU" dirty="0" smtClean="0"/>
              <a:t>(-(x-A)^2/A^2)/(SQRT(2pi)A))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 (x-A)^2/A^2+log(SQRT(2pi)A), </a:t>
            </a:r>
            <a:endParaRPr lang="en-US" dirty="0" smtClean="0"/>
          </a:p>
          <a:p>
            <a:r>
              <a:rPr lang="ru-RU" dirty="0" smtClean="0"/>
              <a:t>а значит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Pn</a:t>
            </a:r>
            <a:r>
              <a:rPr lang="ru-RU" dirty="0" smtClean="0"/>
              <a:t>(x)/</a:t>
            </a:r>
            <a:r>
              <a:rPr lang="ru-RU" dirty="0" err="1" smtClean="0"/>
              <a:t>Pn</a:t>
            </a:r>
            <a:r>
              <a:rPr lang="ru-RU" dirty="0" smtClean="0"/>
              <a:t>(-x))=(x-A)^2/A^2+log(SQRT(2pi)A)-(-x-A)^2/A^2-log(SQRT(2pi)A)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=((x-A)^2-(</a:t>
            </a:r>
            <a:r>
              <a:rPr lang="ru-RU" dirty="0" err="1" smtClean="0"/>
              <a:t>x+A</a:t>
            </a:r>
            <a:r>
              <a:rPr lang="ru-RU" dirty="0" smtClean="0"/>
              <a:t>)^2)/A^2 = 4*x/A^2 = O(x) </a:t>
            </a:r>
            <a:endParaRPr lang="en-US" dirty="0" smtClean="0"/>
          </a:p>
          <a:p>
            <a:r>
              <a:rPr lang="ru-RU" dirty="0" smtClean="0"/>
              <a:t>Таким образом использование схемы голосования с коэффициентами голосов равными разности между средним значением яркости и яркостью голосующего пикселя является статистического критерием разделения двух простых статистических гипотез известного под названием "Наиболее мощный" для разделения двух простых гипотез о нормальном распределении с параметрами (A,A) и с параметрами (-A,A).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#5. </a:t>
            </a:r>
            <a:br>
              <a:rPr lang="ru-RU" dirty="0" smtClean="0"/>
            </a:br>
            <a:r>
              <a:rPr lang="ru-RU" sz="2800" dirty="0" smtClean="0"/>
              <a:t>Улучшение схемы голосования.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Будем продолжать использовать статистической критерий разделения двух простых статистических гипотез известного под названием "Наиболее мощный", однако для расчёта вероятностей используем не предопределённую гипотезу о нормальном распределении разности между средним значением яркости и яркостью голосующего пикселя, а фактическую выборочную статистическую информацию из имеющихся в наличии данных. 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err="1" smtClean="0"/>
              <a:t>Pw</a:t>
            </a:r>
            <a:r>
              <a:rPr lang="ru-RU" dirty="0" smtClean="0"/>
              <a:t>(x) - выборочное распределение фактически вычисленных значений 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], где 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и 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сопоставленные i-</a:t>
            </a:r>
            <a:r>
              <a:rPr lang="ru-RU" dirty="0" err="1" smtClean="0"/>
              <a:t>му</a:t>
            </a:r>
            <a:r>
              <a:rPr lang="ru-RU" dirty="0" smtClean="0"/>
              <a:t> биту декодируемых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y[j]. </a:t>
            </a:r>
            <a:endParaRPr lang="en-US" dirty="0" smtClean="0"/>
          </a:p>
          <a:p>
            <a:r>
              <a:rPr lang="ru-RU" dirty="0" err="1" smtClean="0"/>
              <a:t>dCw</a:t>
            </a:r>
            <a:r>
              <a:rPr lang="ru-RU" dirty="0" smtClean="0"/>
              <a:t> = A(p0-p1) = E </a:t>
            </a:r>
            <a:r>
              <a:rPr lang="ru-RU" dirty="0" err="1" smtClean="0"/>
              <a:t>Pw</a:t>
            </a:r>
            <a:r>
              <a:rPr lang="ru-RU" dirty="0" smtClean="0"/>
              <a:t> = SUM </a:t>
            </a:r>
            <a:r>
              <a:rPr lang="ru-RU" dirty="0" err="1" smtClean="0"/>
              <a:t>iPw</a:t>
            </a:r>
            <a:r>
              <a:rPr lang="ru-RU" dirty="0" smtClean="0"/>
              <a:t>(i) =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 - выборочная средняя значение смещения яркости у размытого изображения </a:t>
            </a:r>
            <a:endParaRPr lang="en-US" dirty="0" smtClean="0"/>
          </a:p>
          <a:p>
            <a:r>
              <a:rPr lang="ru-RU" dirty="0" err="1" smtClean="0"/>
              <a:t>Aw</a:t>
            </a:r>
            <a:r>
              <a:rPr lang="ru-RU" dirty="0" smtClean="0"/>
              <a:t> = SQRT(E Pw^2 - (E </a:t>
            </a:r>
            <a:r>
              <a:rPr lang="ru-RU" dirty="0" err="1" smtClean="0"/>
              <a:t>Pw</a:t>
            </a:r>
            <a:r>
              <a:rPr lang="ru-RU" dirty="0" smtClean="0"/>
              <a:t>)^2) = SQRT(SUM i^2Pw(i) - (SUM </a:t>
            </a:r>
            <a:r>
              <a:rPr lang="ru-RU" dirty="0" err="1" smtClean="0"/>
              <a:t>iPw</a:t>
            </a:r>
            <a:r>
              <a:rPr lang="ru-RU" dirty="0" smtClean="0"/>
              <a:t>(i))^2) - выборочная дисперсия значение смещения яркости у размытого изображения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7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Используем поправочный коэффициент </a:t>
            </a:r>
            <a:r>
              <a:rPr lang="ru-RU" dirty="0" err="1" smtClean="0"/>
              <a:t>dCw</a:t>
            </a:r>
            <a:r>
              <a:rPr lang="ru-RU" dirty="0" smtClean="0"/>
              <a:t> при подсчёте голосов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dCw</a:t>
            </a:r>
            <a:r>
              <a:rPr lang="ru-RU" dirty="0" smtClean="0"/>
              <a:t>)(-1)^y[j]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Будем применять статистический критерий "Наиболее мощный" для разделения двух гипотез со средними значениями выше и ниже величины </a:t>
            </a:r>
            <a:r>
              <a:rPr lang="ru-RU" dirty="0" err="1" smtClean="0"/>
              <a:t>dCw</a:t>
            </a:r>
            <a:r>
              <a:rPr lang="ru-RU" dirty="0" smtClean="0"/>
              <a:t> и функциями распределения P1 и P2, такими, что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P1(</a:t>
            </a:r>
            <a:r>
              <a:rPr lang="ru-RU" dirty="0" err="1" smtClean="0"/>
              <a:t>dCw+x</a:t>
            </a:r>
            <a:r>
              <a:rPr lang="ru-RU" dirty="0" smtClean="0"/>
              <a:t>)=P0(</a:t>
            </a:r>
            <a:r>
              <a:rPr lang="ru-RU" dirty="0" err="1" smtClean="0"/>
              <a:t>dCw</a:t>
            </a:r>
            <a:r>
              <a:rPr lang="ru-RU" dirty="0" smtClean="0"/>
              <a:t>-x) и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P1xP0=</a:t>
            </a:r>
            <a:r>
              <a:rPr lang="ru-RU" dirty="0" err="1" smtClean="0"/>
              <a:t>Pw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где P1xP0(t)= SUM P1(i)*P0(j)|</a:t>
            </a:r>
            <a:r>
              <a:rPr lang="ru-RU" dirty="0" err="1" smtClean="0"/>
              <a:t>i+j</a:t>
            </a:r>
            <a:r>
              <a:rPr lang="ru-RU" dirty="0" smtClean="0"/>
              <a:t>=t - операция свёртки двух функций.</a:t>
            </a:r>
          </a:p>
          <a:p>
            <a:endParaRPr lang="ru-RU" dirty="0" smtClean="0"/>
          </a:p>
          <a:p>
            <a:r>
              <a:rPr lang="ru-RU" dirty="0" smtClean="0"/>
              <a:t>Полагая P1(</a:t>
            </a:r>
            <a:r>
              <a:rPr lang="ru-RU" dirty="0" err="1" smtClean="0"/>
              <a:t>dCw+x</a:t>
            </a:r>
            <a:r>
              <a:rPr lang="ru-RU" dirty="0" smtClean="0"/>
              <a:t>)=P0(</a:t>
            </a:r>
            <a:r>
              <a:rPr lang="ru-RU" dirty="0" err="1" smtClean="0"/>
              <a:t>dCw</a:t>
            </a:r>
            <a:r>
              <a:rPr lang="ru-RU" dirty="0" smtClean="0"/>
              <a:t>-x)=f(x), восстановим неизвестное распределение f(x) из её функции собственной свёртки </a:t>
            </a:r>
            <a:r>
              <a:rPr lang="ru-RU" dirty="0" err="1" smtClean="0"/>
              <a:t>fxf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Полагаем что для известного вычисленного выборочного распределения </a:t>
            </a:r>
            <a:r>
              <a:rPr lang="ru-RU" dirty="0" err="1" smtClean="0"/>
              <a:t>Pw</a:t>
            </a:r>
            <a:r>
              <a:rPr lang="ru-RU" dirty="0" smtClean="0"/>
              <a:t>(x), выполняется равенство </a:t>
            </a:r>
            <a:r>
              <a:rPr lang="ru-RU" dirty="0" err="1" smtClean="0"/>
              <a:t>fxf</a:t>
            </a:r>
            <a:r>
              <a:rPr lang="ru-RU" dirty="0" smtClean="0"/>
              <a:t>(x)=</a:t>
            </a:r>
            <a:r>
              <a:rPr lang="ru-RU" dirty="0" err="1" smtClean="0"/>
              <a:t>Pw</a:t>
            </a:r>
            <a:r>
              <a:rPr lang="ru-RU" dirty="0" smtClean="0"/>
              <a:t>(</a:t>
            </a:r>
            <a:r>
              <a:rPr lang="ru-RU" dirty="0" err="1" smtClean="0"/>
              <a:t>dCw+x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ru-RU" dirty="0" smtClean="0"/>
              <a:t>После того как будет вычислена функция f(x), будем использовать для голосования коэффициенты голосов вычисляемые по формуле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-</a:t>
            </a:r>
            <a:r>
              <a:rPr lang="ru-RU" dirty="0" err="1" smtClean="0"/>
              <a:t>log</a:t>
            </a:r>
            <a:r>
              <a:rPr lang="ru-RU" dirty="0" smtClean="0"/>
              <a:t>(f(x-</a:t>
            </a:r>
            <a:r>
              <a:rPr lang="ru-RU" dirty="0" err="1" smtClean="0"/>
              <a:t>dCw</a:t>
            </a:r>
            <a:r>
              <a:rPr lang="ru-RU" dirty="0" smtClean="0"/>
              <a:t>)/f(</a:t>
            </a:r>
            <a:r>
              <a:rPr lang="ru-RU" dirty="0" err="1" smtClean="0"/>
              <a:t>x+dCw</a:t>
            </a:r>
            <a:r>
              <a:rPr lang="ru-RU" dirty="0" smtClean="0"/>
              <a:t>))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Формулы реализованные в библиотеке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b="1" dirty="0"/>
              <a:t>Формула размещения данных в графическом </a:t>
            </a:r>
            <a:r>
              <a:rPr lang="ru-RU" sz="2700" b="1" dirty="0" smtClean="0"/>
              <a:t>файле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Формула изменения яркостей пикселей в зависимости от значения i-</a:t>
            </a:r>
            <a:r>
              <a:rPr lang="ru-RU" dirty="0" err="1" smtClean="0"/>
              <a:t>го</a:t>
            </a:r>
            <a:r>
              <a:rPr lang="ru-RU" dirty="0" smtClean="0"/>
              <a:t> бита данных x[i] и j-</a:t>
            </a:r>
            <a:r>
              <a:rPr lang="ru-RU" dirty="0" err="1" smtClean="0"/>
              <a:t>го</a:t>
            </a:r>
            <a:r>
              <a:rPr lang="ru-RU" dirty="0" smtClean="0"/>
              <a:t> бита псевдослучайной последовательности y[j]: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C[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r>
              <a:rPr lang="ru-RU" dirty="0" smtClean="0"/>
              <a:t>где C[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 = SQRT( AVG (C[</a:t>
            </a:r>
            <a:r>
              <a:rPr lang="ru-RU" dirty="0" err="1" smtClean="0"/>
              <a:t>i,j</a:t>
            </a:r>
            <a:r>
              <a:rPr lang="ru-RU" dirty="0" smtClean="0"/>
              <a:t>]-M[</a:t>
            </a:r>
            <a:r>
              <a:rPr lang="ru-RU" dirty="0" err="1" smtClean="0"/>
              <a:t>i,j</a:t>
            </a:r>
            <a:r>
              <a:rPr lang="ru-RU" dirty="0" smtClean="0"/>
              <a:t>])^2 )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0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Формулы реализованные в библиотеке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b="1" dirty="0"/>
              <a:t>Формула извлечения данных из графического </a:t>
            </a:r>
            <a:r>
              <a:rPr lang="ru-RU" sz="2700" b="1" dirty="0" smtClean="0"/>
              <a:t>файла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извлечении данных из массива яркостей пикселей применяется взвешенная схема голосования с коэффициентами равными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Pn</a:t>
            </a:r>
            <a:r>
              <a:rPr lang="ru-RU" dirty="0" smtClean="0"/>
              <a:t>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])/</a:t>
            </a:r>
            <a:r>
              <a:rPr lang="ru-RU" dirty="0" err="1" smtClean="0"/>
              <a:t>Pn</a:t>
            </a:r>
            <a:r>
              <a:rPr lang="ru-RU" dirty="0" smtClean="0"/>
              <a:t>(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]))(-1)^y[j]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r>
              <a:rPr lang="ru-RU" dirty="0" smtClean="0"/>
              <a:t>где </a:t>
            </a:r>
            <a:r>
              <a:rPr lang="ru-RU" dirty="0" err="1" smtClean="0"/>
              <a:t>Pn</a:t>
            </a:r>
            <a:r>
              <a:rPr lang="ru-RU" dirty="0" smtClean="0"/>
              <a:t> - значение вероятности у статистики с нормальным распределением, средним значением и значением дисперсии равным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A=SQRT(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])^2 ) </a:t>
            </a:r>
            <a:endParaRPr lang="en-US" dirty="0" smtClean="0"/>
          </a:p>
          <a:p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размер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</a:p>
          <a:p>
            <a:r>
              <a:rPr lang="ru-RU" dirty="0" smtClean="0"/>
              <a:t>L8 - количество бит передаваемых данных</a:t>
            </a:r>
          </a:p>
          <a:p>
            <a:r>
              <a:rPr lang="ru-RU" dirty="0" smtClean="0"/>
              <a:t>N - количество изменяемых пикселей на каждый переданный бит то требуемое количество пикселей в графическом изображении должно быть не менее L8N, то есть должно выполняться неравенство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L8N &gt;= WHK, </a:t>
            </a:r>
            <a:endParaRPr lang="en-US" dirty="0" smtClean="0"/>
          </a:p>
          <a:p>
            <a:r>
              <a:rPr lang="ru-RU" dirty="0" smtClean="0"/>
              <a:t>где W и H - ширина и высота графического изображения, K - количество цветовых каналов у графического изображения.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5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метода широкополосного сигнала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выработки псевдослучайной последовательности и для выработки индексов позиций для внедрения бит данных в изображение используются алгоритмы с использованием данных, задаваемых пользователем, и называемых стеганографическим ключом.</a:t>
            </a:r>
          </a:p>
          <a:p>
            <a:r>
              <a:rPr lang="ru-RU" dirty="0" smtClean="0"/>
              <a:t>Хотя для выработки псевдослучайной последовательности и для выработки индексов используются криптографические алгоритмы, как алгоритмы с наиболее изученными статистическими свойствами, метод широкополосного сигнала НЕ ЯВЛЯЕТСЯ ШИФРОВАНИЕМ, а является одним из методов скрытной передачи информации, то есть СТЕГАНОГРАФИЧЕСКИМ методом.</a:t>
            </a:r>
          </a:p>
          <a:p>
            <a:r>
              <a:rPr lang="ru-RU" dirty="0" smtClean="0"/>
              <a:t>Значения средней яркости пикселей получены применением графического фильтра размытия к поступившему графическому изображению.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7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Дополнительные опции в текущей реализации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дополнение к самому методу широкополосного сигнала в текущей реализации библиотеки встроены алгоритмы, с помощью которых</a:t>
            </a:r>
          </a:p>
          <a:p>
            <a:r>
              <a:rPr lang="ru-RU" dirty="0" smtClean="0"/>
              <a:t>исходный образец графического изображения может быть автоматически масштабирован до размера достаточного для передачи всех необходимых данных</a:t>
            </a:r>
          </a:p>
          <a:p>
            <a:r>
              <a:rPr lang="ru-RU" dirty="0" smtClean="0"/>
              <a:t>требуемая глубина погружения может вычисляется автоматически</a:t>
            </a:r>
          </a:p>
          <a:p>
            <a:r>
              <a:rPr lang="ru-RU" dirty="0" smtClean="0"/>
              <a:t>исходные данные являются текстов формата RTF и могут быть сжаты алгоритмом компрессии данных,</a:t>
            </a:r>
          </a:p>
          <a:p>
            <a:r>
              <a:rPr lang="ru-RU" dirty="0" smtClean="0"/>
              <a:t>к передаваемым данным могут быть добавлены коды исправления ошибок,</a:t>
            </a:r>
          </a:p>
          <a:p>
            <a:r>
              <a:rPr lang="ru-RU" dirty="0" smtClean="0"/>
              <a:t>последовательности бит могут размещаться в изображении не последовательно, а в соответствии с выбранным алгоритмом размещения бит в графическом файле.</a:t>
            </a:r>
          </a:p>
          <a:p>
            <a:r>
              <a:rPr lang="ru-RU" dirty="0" smtClean="0"/>
              <a:t>параметры алгоритмов программы могут быть внедрены в передаваемое изображение в виде баркода. Для выработки псевдослучайной последовательности и для выработки индексов для внедрения бит данных в изображение используются алгоритмы с использованием строки, вводимой пользователем, и называемы</a:t>
            </a:r>
            <a:r>
              <a:rPr lang="ru-RU" dirty="0"/>
              <a:t>й</a:t>
            </a:r>
            <a:r>
              <a:rPr lang="ru-RU" dirty="0" smtClean="0"/>
              <a:t> стеганографическим ключом. При передаче данных стеганографический ключ передаётся вместе с баркодом.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0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52" y="478963"/>
            <a:ext cx="7183338" cy="4351338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95455" y="2527070"/>
            <a:ext cx="6866312" cy="40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Предисловие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200" dirty="0" smtClean="0"/>
              <a:t>из статьи КОМПЬЮТЕРНАЯ СТЕГАНОГРАФИЯ ВЧЕРА, СЕГОДНЯ, ЗАВТРА. Технологии информационной безопасности 21 века. /Барсуков В. С., к.т.н., Романцов А.П./1998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Задача надежной защиты информации от несанкционированного доступа является одной из древнейших и не решенных до настоящего времени проблем. Способы и методы скрытия секретных сообщений известны с давних времен, причем, данная сфера человеческой деятельности получила название стеганография. Это слово происходит от греческих слов steganos (секрет, тайна) и graphy (запись) и, таким образом, означает буквально “тайнопись”, хотя методы стеганографии появились, вероятно, раньше, чем появилась сама письменность (первоначально использовались условные знаки и обозначения).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дальнейшем для защиты информации стали использоваться более эффективные на время создания методы кодирования и криптографии.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известно, цель криптографии состоит в блокировании несанкционированного доступа к информации путем шифрования содержания секретных сообщений. Стеганография имеет другую задачу, и ее цель — скрыть сам факт существования секретного сообщения. При этом, оба способа могут быть объединены и использованы для повышения эффективности защиты информации (например, для передачи криптографических ключей).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 любые инструменты, стеганографические методы требуют к себе внимания и осторожного обращения, так как могут быть использованы как для целей защиты, так и для целей нападения.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77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13" y="462338"/>
            <a:ext cx="6962140" cy="4351338"/>
          </a:xfrm>
          <a:prstGeom prst="rect">
            <a:avLst/>
          </a:prstGeom>
        </p:spPr>
      </p:pic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11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0" y="1700934"/>
            <a:ext cx="7296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Visual Studio 2013 C# - </a:t>
            </a:r>
            <a:r>
              <a:rPr lang="ru-RU" dirty="0" smtClean="0"/>
              <a:t>среда и язык программирования</a:t>
            </a:r>
          </a:p>
          <a:p>
            <a:r>
              <a:rPr lang="en-US" dirty="0" smtClean="0"/>
              <a:t>EmguCV/OpenCV – C#/C++ </a:t>
            </a:r>
            <a:r>
              <a:rPr lang="ru-RU" dirty="0" smtClean="0"/>
              <a:t>библиотека структур и алгоритмов для обработки изображений</a:t>
            </a:r>
          </a:p>
          <a:p>
            <a:r>
              <a:rPr lang="en-US" dirty="0" smtClean="0"/>
              <a:t>FFTWSharp/FFTW – C#/C++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</a:p>
          <a:p>
            <a:r>
              <a:rPr lang="en-US" dirty="0" err="1" smtClean="0"/>
              <a:t>ZXing.Net</a:t>
            </a:r>
            <a:r>
              <a:rPr lang="en-US" dirty="0" smtClean="0"/>
              <a:t> -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библиотека для обработки </a:t>
            </a:r>
            <a:r>
              <a:rPr lang="ru-RU" dirty="0" err="1" smtClean="0"/>
              <a:t>баркодов</a:t>
            </a:r>
            <a:endParaRPr lang="ru-RU" dirty="0" smtClean="0"/>
          </a:p>
          <a:p>
            <a:r>
              <a:rPr lang="en-US" dirty="0" err="1" smtClean="0"/>
              <a:t>FFTTools</a:t>
            </a:r>
            <a:r>
              <a:rPr lang="en-US" dirty="0" smtClean="0"/>
              <a:t> - C# </a:t>
            </a:r>
            <a:r>
              <a:rPr lang="ru-RU" dirty="0" smtClean="0"/>
              <a:t>библиотека реализующая алгоритмы использования БФП для цифровой обработки изображений </a:t>
            </a:r>
            <a:r>
              <a:rPr lang="en-US" dirty="0" smtClean="0"/>
              <a:t>https://github.com/dprotopopov/FFTTools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3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Барсуков Вячеслав Сергеевич, кандидат технических наук. Романцов Андрей Петрович. КОМПЬЮТЕРНАЯ СТЕГАНОГРАФИЯ ВЧЕРА, СЕГОДНЯ, ЗАВТРА. Технологии информационной безопасности 21 века. Публикация. 1998. http://www.ess.ru/sites/default/files/files/articles/1998/0405/1998_0405_03.pdf</a:t>
            </a:r>
          </a:p>
          <a:p>
            <a:r>
              <a:rPr lang="ru-RU" dirty="0" smtClean="0"/>
              <a:t>Дмитрий Протопопов. Фурье-обработка цифровых изображений. Интернет-публикация. http://habrahabr.ru/post/265781/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8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https://github.com/dprotopopov/mssove2</a:t>
            </a:r>
            <a:endParaRPr lang="ru-RU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1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соответствии с методом широкополосного сигнала, каждый бит данных кодируется последовательностью изменённых яркостей пикселей в соответствии со значениями бит псевдослучайной последовательности. Метод широкополосного сигнала предполагает возможность выработки у отправляемой и принимающих сторон одинаковой псевдослучайной последовательности или, по крайней мере, псевдослучайных последовательностей со статистическими характеристиками эквивалентными равным.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5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размещения данных в графическом файле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Формула изменения яркостей пикселей в зависимости от значения i-</a:t>
            </a:r>
            <a:r>
              <a:rPr lang="ru-RU" dirty="0" err="1" smtClean="0"/>
              <a:t>го</a:t>
            </a:r>
            <a:r>
              <a:rPr lang="ru-RU" dirty="0" smtClean="0"/>
              <a:t> бита данных x[i] и j-</a:t>
            </a:r>
            <a:r>
              <a:rPr lang="ru-RU" dirty="0" err="1" smtClean="0"/>
              <a:t>го</a:t>
            </a:r>
            <a:r>
              <a:rPr lang="ru-RU" dirty="0" smtClean="0"/>
              <a:t> бита псевдослучайной последовательности y[j]: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C[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C[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A - значение изменения яркости (параметр метода - глубина погружения)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3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извлечения данных из графического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извлечении данных из массива яркостей пикселей применяется взвешенная схема голосования с коэффициентами равными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])(-1)^y[j]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Комментарий #1. </a:t>
            </a:r>
            <a:br>
              <a:rPr lang="ru-RU" dirty="0" smtClean="0"/>
            </a:br>
            <a:r>
              <a:rPr lang="ru-RU" sz="2700" dirty="0" smtClean="0"/>
              <a:t>Компенсация изменения средней яркости изображения при применении метода широкополосного сигнала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Использование псевдослучайной последовательности с характеристиками приближенными к равновероятной, для кодирования данных, позволяет сохранить среднюю яркость пикселей у исходного графического изображения и у изображения, содержащего внедрённые данные. Однако при прямом и дословном применении алгоритма средняя яркость пикселей могла бы иметь смещение относительно средней яркости у исходного изображения. Для оценки величины смещения производится статистический подсчёт числа нулей и единиц у функции 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r>
              <a:rPr lang="ru-RU" dirty="0" smtClean="0"/>
              <a:t>И если p0 - вероятность нулей, а p1 - вероятность единиц, то оценка величины изменения средней яркости вычисляется по формуле: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dC</a:t>
            </a:r>
            <a:r>
              <a:rPr lang="ru-RU" dirty="0" smtClean="0"/>
              <a:t> = A(p0-p1) </a:t>
            </a:r>
            <a:endParaRPr lang="en-US" dirty="0" smtClean="0"/>
          </a:p>
          <a:p>
            <a:r>
              <a:rPr lang="ru-RU" dirty="0" smtClean="0"/>
              <a:t>Данную оценку </a:t>
            </a:r>
            <a:r>
              <a:rPr lang="ru-RU" dirty="0" err="1" smtClean="0"/>
              <a:t>dC</a:t>
            </a:r>
            <a:r>
              <a:rPr lang="ru-RU" dirty="0" smtClean="0"/>
              <a:t> будем использовать в формуле самого алгоритма метода широкополосных сигналов для компенсации смещения средней яркости изображения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C[</a:t>
            </a:r>
            <a:r>
              <a:rPr lang="ru-RU" dirty="0" err="1" smtClean="0"/>
              <a:t>i,j</a:t>
            </a:r>
            <a:r>
              <a:rPr lang="ru-RU" dirty="0" smtClean="0"/>
              <a:t>] + A(-1)^(x[i] </a:t>
            </a:r>
            <a:r>
              <a:rPr lang="ru-RU" dirty="0" err="1" smtClean="0"/>
              <a:t>xor</a:t>
            </a:r>
            <a:r>
              <a:rPr lang="ru-RU" dirty="0" smtClean="0"/>
              <a:t> y[j]) - </a:t>
            </a:r>
            <a:r>
              <a:rPr lang="ru-RU" dirty="0" err="1" smtClean="0"/>
              <a:t>dC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#2. </a:t>
            </a:r>
            <a:br>
              <a:rPr lang="ru-RU" dirty="0" smtClean="0"/>
            </a:br>
            <a:r>
              <a:rPr lang="ru-RU" sz="2700" dirty="0" smtClean="0"/>
              <a:t>Использование изображения с подавлением шумов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Поскольку изменение яркостей в большую или меньшую сторону носит равновероятный характер (или по крайней мере это предполагается методикой), то усреднённая яркость исходного изображения должна практически совпадать с усреднённой яркостью у сформированного применением метода изображения. Это же правило, видимо, должно выполнятся и для небольших участков изображения. Таким образом можно предполагать, что практически должны совпадать изображения полученные в результате устранения шумов из исходного изображения и в результате устранения шумов из сформированного изображения, а значит изображение полученное применением фильтра устранения шумов может быть выбрано в качестве известной отправителю и получателю информации. Таким образом формула размещения данных в графическом файле может быть заменена на формулу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M[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r>
              <a:rPr lang="ru-RU" dirty="0" smtClean="0"/>
              <a:t>где M[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#3. </a:t>
            </a:r>
            <a:br>
              <a:rPr lang="ru-RU" dirty="0" smtClean="0"/>
            </a:br>
            <a:r>
              <a:rPr lang="ru-RU" sz="2700" dirty="0" smtClean="0"/>
              <a:t>Автоматическое вычисление глубины погружения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использовании для размещения данных в графическом файле формулы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С[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- </a:t>
            </a:r>
            <a:r>
              <a:rPr lang="ru-RU" dirty="0" err="1" smtClean="0"/>
              <a:t>dC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а для извлечения данных из графического файла формулы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])(-1)^y[j]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r>
              <a:rPr lang="ru-RU" dirty="0" smtClean="0"/>
              <a:t>можно дать оценку для выбора оптимального значения параметра алгоритма - величины погружения A исходя из статистических оценок. Так добавление или вычитание значения A из значений яркости пикселей увеличит квадрат дисперсии итогового изображения на величину A^2. При этом полагаем равновероятным добавление и вычитание значения A из яркости пикселя. А значит, при использовании в формуле восстановления локально усреднённой величины M, можно задать значение A по следующей формуле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 = SQRT( AVG (C[</a:t>
            </a:r>
            <a:r>
              <a:rPr lang="ru-RU" dirty="0" err="1" smtClean="0"/>
              <a:t>i,j</a:t>
            </a:r>
            <a:r>
              <a:rPr lang="ru-RU" dirty="0" smtClean="0"/>
              <a:t>]-M[</a:t>
            </a:r>
            <a:r>
              <a:rPr lang="ru-RU" dirty="0" err="1" smtClean="0"/>
              <a:t>i,j</a:t>
            </a:r>
            <a:r>
              <a:rPr lang="ru-RU" dirty="0" smtClean="0"/>
              <a:t>])^2 )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1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#4. </a:t>
            </a:r>
            <a:br>
              <a:rPr lang="ru-RU" dirty="0" smtClean="0"/>
            </a:br>
            <a:r>
              <a:rPr lang="ru-RU" sz="2800" dirty="0" smtClean="0"/>
              <a:t>Роль коэффициентов в схеме голосования.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использовании в оригинальной методике схемы голосования, коэффициенты голосов, равные разности между средним значением яркости и яркостью голосующего пикселя, являются коэффициентами голосов из статистического критерия разделения двух простых статистических гипотез известного под названием "Наиболее мощный" для разделения двух простых гипотез о нормальном распределении либо с параметрами (A,A), либо с параметрами (-A,A). </a:t>
            </a:r>
            <a:endParaRPr lang="en-US" dirty="0" smtClean="0"/>
          </a:p>
          <a:p>
            <a:r>
              <a:rPr lang="ru-RU" dirty="0" smtClean="0"/>
              <a:t>Поскольку, при получении и извлечении данных из графического файла достоверно не известна величина A, то в качестве среднего может быть выбрана её оценка, равная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= </a:t>
            </a:r>
            <a:r>
              <a:rPr lang="ru-RU" dirty="0" smtClean="0"/>
              <a:t>SQRT(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])^2 ), </a:t>
            </a:r>
            <a:endParaRPr lang="en-US" dirty="0" smtClean="0"/>
          </a:p>
          <a:p>
            <a:r>
              <a:rPr lang="ru-RU" dirty="0" smtClean="0"/>
              <a:t>которая в свою очередь, совпадает и с дисперсией этого же распределения.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2048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2084</Words>
  <Application>Microsoft Office PowerPoint</Application>
  <PresentationFormat>Широкоэкранный</PresentationFormat>
  <Paragraphs>142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Грань</vt:lpstr>
      <vt:lpstr>Метод широкополосного сигнала </vt:lpstr>
      <vt:lpstr>Предисловие из статьи КОМПЬЮТЕРНАЯ СТЕГАНОГРАФИЯ ВЧЕРА, СЕГОДНЯ, ЗАВТРА. Технологии информационной безопасности 21 века. /Барсуков В. С., к.т.н., Романцов А.П./1998</vt:lpstr>
      <vt:lpstr>Алгоритм</vt:lpstr>
      <vt:lpstr>Формула размещения данных в графическом файле</vt:lpstr>
      <vt:lpstr>Формула извлечения данных из графического файла</vt:lpstr>
      <vt:lpstr>Комментарий #1.  Компенсация изменения средней яркости изображения при применении метода широкополосного сигнала</vt:lpstr>
      <vt:lpstr>Комментарий #2.  Использование изображения с подавлением шумов</vt:lpstr>
      <vt:lpstr>Комментарий #3.  Автоматическое вычисление глубины погружения</vt:lpstr>
      <vt:lpstr>Комментарий #4.  Роль коэффициентов в схеме голосования.</vt:lpstr>
      <vt:lpstr>Комментарий #4.  Роль коэффициентов в схеме голосования.</vt:lpstr>
      <vt:lpstr>Комментарий #5.  Улучшение схемы голосования.</vt:lpstr>
      <vt:lpstr>Способ 1.</vt:lpstr>
      <vt:lpstr>Способ 2.</vt:lpstr>
      <vt:lpstr>Формулы реализованные в библиотеке Формула размещения данных в графическом файле</vt:lpstr>
      <vt:lpstr>Формулы реализованные в библиотеке Формула извлечения данных из графического файла</vt:lpstr>
      <vt:lpstr>Требуемый размер изображения</vt:lpstr>
      <vt:lpstr>Реализация метода широкополосного сигнала</vt:lpstr>
      <vt:lpstr>Дополнительные опции в текущей реализации библиотеки</vt:lpstr>
      <vt:lpstr>Презентация PowerPoint</vt:lpstr>
      <vt:lpstr>Презентация PowerPoint</vt:lpstr>
      <vt:lpstr>Используемое программное обеспечение</vt:lpstr>
      <vt:lpstr>Литература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широкополосного сигнала </dc:title>
  <dc:creator>User</dc:creator>
  <cp:lastModifiedBy>User</cp:lastModifiedBy>
  <cp:revision>13</cp:revision>
  <dcterms:created xsi:type="dcterms:W3CDTF">2015-09-04T00:34:58Z</dcterms:created>
  <dcterms:modified xsi:type="dcterms:W3CDTF">2015-09-04T01:34:51Z</dcterms:modified>
</cp:coreProperties>
</file>