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9" r:id="rId15"/>
    <p:sldId id="269" r:id="rId16"/>
    <p:sldId id="270" r:id="rId17"/>
    <p:sldId id="271" r:id="rId18"/>
    <p:sldId id="272" r:id="rId19"/>
    <p:sldId id="273" r:id="rId20"/>
    <p:sldId id="276" r:id="rId21"/>
    <p:sldId id="278" r:id="rId22"/>
    <p:sldId id="274" r:id="rId23"/>
    <p:sldId id="275" r:id="rId24"/>
    <p:sldId id="277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55661-2165-4138-B0D1-982F1FC4A8C7}" type="datetimeFigureOut">
              <a:rPr lang="ru-RU" smtClean="0"/>
              <a:t>10.09.2015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583D4-94DA-496D-9B7F-5D93F803A4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572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583D4-94DA-496D-9B7F-5D93F803A41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013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D640-2565-4D78-9ABC-1FD41F451D28}" type="datetime1">
              <a:rPr lang="ru-RU" smtClean="0"/>
              <a:t>10.09.2015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6E9-AF56-42EC-B014-3D4E1FAAE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06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1E23-6114-4106-9594-F82AD9AC6287}" type="datetime1">
              <a:rPr lang="ru-RU" smtClean="0"/>
              <a:t>10.09.2015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6E9-AF56-42EC-B014-3D4E1FAAE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483828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1E23-6114-4106-9594-F82AD9AC6287}" type="datetime1">
              <a:rPr lang="ru-RU" smtClean="0"/>
              <a:t>10.09.2015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6E9-AF56-42EC-B014-3D4E1FAAEE9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999045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1E23-6114-4106-9594-F82AD9AC6287}" type="datetime1">
              <a:rPr lang="ru-RU" smtClean="0"/>
              <a:t>10.09.2015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6E9-AF56-42EC-B014-3D4E1FAAE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094392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1E23-6114-4106-9594-F82AD9AC6287}" type="datetime1">
              <a:rPr lang="ru-RU" smtClean="0"/>
              <a:t>10.09.2015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6E9-AF56-42EC-B014-3D4E1FAAEE9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852357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1E23-6114-4106-9594-F82AD9AC6287}" type="datetime1">
              <a:rPr lang="ru-RU" smtClean="0"/>
              <a:t>10.09.2015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6E9-AF56-42EC-B014-3D4E1FAAE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363733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3720-31CF-4EA3-9D0A-83E58CEBDEC0}" type="datetime1">
              <a:rPr lang="ru-RU" smtClean="0"/>
              <a:t>10.09.2015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6E9-AF56-42EC-B014-3D4E1FAAE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969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3F62-29C8-4FD4-BEBC-1ACC7E9BA221}" type="datetime1">
              <a:rPr lang="ru-RU" smtClean="0"/>
              <a:t>10.09.2015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6E9-AF56-42EC-B014-3D4E1FAAE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63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2B49-8782-4477-9356-301AE20B5675}" type="datetime1">
              <a:rPr lang="ru-RU" smtClean="0"/>
              <a:t>10.09.2015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6E9-AF56-42EC-B014-3D4E1FAAE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18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7B5D-4C7E-48FE-912C-DC1378B7C2EB}" type="datetime1">
              <a:rPr lang="ru-RU" smtClean="0"/>
              <a:t>10.09.2015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6E9-AF56-42EC-B014-3D4E1FAAE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84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A03B-2A94-4FB7-864B-0AC6398F6D15}" type="datetime1">
              <a:rPr lang="ru-RU" smtClean="0"/>
              <a:t>10.09.2015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6E9-AF56-42EC-B014-3D4E1FAAE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59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CDFC-1288-4168-BADA-B1EEC984503D}" type="datetime1">
              <a:rPr lang="ru-RU" smtClean="0"/>
              <a:t>10.09.2015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6E9-AF56-42EC-B014-3D4E1FAAE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3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23DE-8921-4F31-82E1-C11AA984EEDD}" type="datetime1">
              <a:rPr lang="ru-RU" smtClean="0"/>
              <a:t>10.09.2015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6E9-AF56-42EC-B014-3D4E1FAAE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71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814A-8EC1-4FEC-8B88-48D7957F79E3}" type="datetime1">
              <a:rPr lang="ru-RU" smtClean="0"/>
              <a:t>10.09.2015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6E9-AF56-42EC-B014-3D4E1FAAE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12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04B5-4DA7-4A35-86D5-EA595B267980}" type="datetime1">
              <a:rPr lang="ru-RU" smtClean="0"/>
              <a:t>10.09.2015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6E9-AF56-42EC-B014-3D4E1FAAE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60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EBD8-7F47-44F7-A6DA-765BA4D5D3B3}" type="datetime1">
              <a:rPr lang="ru-RU" smtClean="0"/>
              <a:t>10.09.2015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76E9-AF56-42EC-B014-3D4E1FAAE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91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1E23-6114-4106-9594-F82AD9AC6287}" type="datetime1">
              <a:rPr lang="ru-RU" smtClean="0"/>
              <a:t>10.09.2015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dmitry@protopopov.ru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3B76E9-AF56-42EC-B014-3D4E1FAAEE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54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dmitry@protopopov.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protopopov/mssove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Метод широкополосного сигнала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библиотека классов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632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Комментарий #4. </a:t>
            </a:r>
            <a:br>
              <a:rPr lang="ru-RU" dirty="0" smtClean="0"/>
            </a:br>
            <a:r>
              <a:rPr lang="ru-RU" sz="2800" dirty="0" smtClean="0"/>
              <a:t>Роль коэффициентов в схеме голосования.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Коэффициенты голосов, при использовании статистического критерия "Наиболее мощный", могут быть вычислены по формуле -</a:t>
            </a:r>
            <a:r>
              <a:rPr lang="ru-RU" dirty="0" err="1" smtClean="0"/>
              <a:t>log</a:t>
            </a:r>
            <a:r>
              <a:rPr lang="ru-RU" dirty="0" smtClean="0"/>
              <a:t>(P1(x)/P0(x)), </a:t>
            </a:r>
            <a:endParaRPr lang="en-US" dirty="0" smtClean="0"/>
          </a:p>
          <a:p>
            <a:r>
              <a:rPr lang="ru-RU" dirty="0" smtClean="0"/>
              <a:t>где P0 и P1 - значение вероятности у исследуемых статистик, а величина x является значением разности между средним значением яркости и яркостью голосующего пикселя.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err="1" smtClean="0"/>
              <a:t>Pn</a:t>
            </a:r>
            <a:r>
              <a:rPr lang="ru-RU" dirty="0" smtClean="0"/>
              <a:t>(x) = </a:t>
            </a:r>
            <a:r>
              <a:rPr lang="ru-RU" dirty="0" err="1" smtClean="0"/>
              <a:t>exp</a:t>
            </a:r>
            <a:r>
              <a:rPr lang="ru-RU" dirty="0" smtClean="0"/>
              <a:t>(-(x-A)^2/A^2)/(SQRT(2pi)A) -</a:t>
            </a:r>
            <a:r>
              <a:rPr lang="ru-RU" dirty="0" err="1" smtClean="0"/>
              <a:t>log</a:t>
            </a:r>
            <a:r>
              <a:rPr lang="ru-RU" dirty="0" smtClean="0"/>
              <a:t>(</a:t>
            </a:r>
            <a:r>
              <a:rPr lang="ru-RU" dirty="0" err="1" smtClean="0"/>
              <a:t>Pn</a:t>
            </a:r>
            <a:r>
              <a:rPr lang="ru-RU" dirty="0" smtClean="0"/>
              <a:t>(x))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= -</a:t>
            </a:r>
            <a:r>
              <a:rPr lang="ru-RU" dirty="0" err="1" smtClean="0"/>
              <a:t>log</a:t>
            </a:r>
            <a:r>
              <a:rPr lang="ru-RU" dirty="0" smtClean="0"/>
              <a:t>(</a:t>
            </a:r>
            <a:r>
              <a:rPr lang="ru-RU" dirty="0" err="1" smtClean="0"/>
              <a:t>exp</a:t>
            </a:r>
            <a:r>
              <a:rPr lang="ru-RU" dirty="0" smtClean="0"/>
              <a:t>(-(x-A)^2/A^2)/(SQRT(2pi)A))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= (x-A)^2/A^2+log(SQRT(2pi)A), </a:t>
            </a:r>
            <a:endParaRPr lang="en-US" dirty="0" smtClean="0"/>
          </a:p>
          <a:p>
            <a:r>
              <a:rPr lang="ru-RU" dirty="0" smtClean="0"/>
              <a:t>а значит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-</a:t>
            </a:r>
            <a:r>
              <a:rPr lang="ru-RU" dirty="0" err="1" smtClean="0"/>
              <a:t>log</a:t>
            </a:r>
            <a:r>
              <a:rPr lang="ru-RU" dirty="0" smtClean="0"/>
              <a:t>(</a:t>
            </a:r>
            <a:r>
              <a:rPr lang="ru-RU" dirty="0" err="1" smtClean="0"/>
              <a:t>Pn</a:t>
            </a:r>
            <a:r>
              <a:rPr lang="ru-RU" dirty="0" smtClean="0"/>
              <a:t>(x)/</a:t>
            </a:r>
            <a:r>
              <a:rPr lang="ru-RU" dirty="0" err="1" smtClean="0"/>
              <a:t>Pn</a:t>
            </a:r>
            <a:r>
              <a:rPr lang="ru-RU" dirty="0" smtClean="0"/>
              <a:t>(-x))=(x-A)^2/A^2+log(SQRT(2pi)A)-(-x-A)^2/A^2-log(SQRT(2pi)A)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=((x-A)^2-(</a:t>
            </a:r>
            <a:r>
              <a:rPr lang="ru-RU" dirty="0" err="1" smtClean="0"/>
              <a:t>x+A</a:t>
            </a:r>
            <a:r>
              <a:rPr lang="ru-RU" dirty="0" smtClean="0"/>
              <a:t>)^2)/A^2 = 4*x/A^2 = O(x) </a:t>
            </a:r>
            <a:endParaRPr lang="en-US" dirty="0" smtClean="0"/>
          </a:p>
          <a:p>
            <a:r>
              <a:rPr lang="ru-RU" dirty="0" smtClean="0"/>
              <a:t>Таким образом использование схемы голосования с коэффициентами голосов равными разности между средним значением яркости и яркостью голосующего пикселя является статистического критерием разделения двух простых статистических гипотез известного под названием "Наиболее мощный" для разделения двух простых гипотез о нормальном распределении с параметрами (A,A) и с параметрами (-A,A).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89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Комментарий #5. </a:t>
            </a:r>
            <a:br>
              <a:rPr lang="ru-RU" dirty="0" smtClean="0"/>
            </a:br>
            <a:r>
              <a:rPr lang="ru-RU" sz="2800" dirty="0" smtClean="0"/>
              <a:t>Улучшение схемы голосования</a:t>
            </a:r>
            <a:r>
              <a:rPr lang="ru-RU" sz="2800" dirty="0"/>
              <a:t>.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000" dirty="0" smtClean="0"/>
              <a:t>Использование статистической информации </a:t>
            </a:r>
            <a:r>
              <a:rPr lang="ru-RU" sz="2000" dirty="0"/>
              <a:t>из имеющихся в наличии данных.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Будем продолжать использовать статистической критерий разделения двух простых статистических гипотез известного под названием "Наиболее мощный", однако для расчёта вероятностей используем не предопределённую гипотезу о нормальном распределении разности между средним значением яркости и яркостью голосующего пикселя, а фактическую выборочную статистическую информацию из имеющихся в наличии данных. </a:t>
            </a:r>
            <a:endParaRPr lang="en-US" dirty="0" smtClean="0"/>
          </a:p>
          <a:p>
            <a:r>
              <a:rPr lang="ru-RU" dirty="0" smtClean="0"/>
              <a:t>Пусть </a:t>
            </a:r>
            <a:r>
              <a:rPr lang="ru-RU" dirty="0" err="1" smtClean="0"/>
              <a:t>Pw</a:t>
            </a:r>
            <a:r>
              <a:rPr lang="ru-RU" dirty="0" smtClean="0"/>
              <a:t>(x) - выборочное распределение фактически вычисленных значений </a:t>
            </a:r>
            <a:r>
              <a:rPr lang="ru-RU" dirty="0" err="1" smtClean="0"/>
              <a:t>Cw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]-</a:t>
            </a:r>
            <a:r>
              <a:rPr lang="ru-RU" dirty="0" err="1" smtClean="0"/>
              <a:t>Mw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], где </a:t>
            </a:r>
            <a:r>
              <a:rPr lang="ru-RU" dirty="0" err="1" smtClean="0"/>
              <a:t>Cw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 - значение яркости пикселя декодируемого графического изображения и </a:t>
            </a:r>
            <a:r>
              <a:rPr lang="ru-RU" dirty="0" err="1" smtClean="0"/>
              <a:t>Mw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 - значение средней яркости пикселей вокруг пикселя декодируемого графического изображения сопоставленные i-</a:t>
            </a:r>
            <a:r>
              <a:rPr lang="ru-RU" dirty="0" err="1" smtClean="0"/>
              <a:t>му</a:t>
            </a:r>
            <a:r>
              <a:rPr lang="ru-RU" dirty="0" smtClean="0"/>
              <a:t> биту декодируемых данных x[i] и j-</a:t>
            </a:r>
            <a:r>
              <a:rPr lang="ru-RU" dirty="0" err="1" smtClean="0"/>
              <a:t>му</a:t>
            </a:r>
            <a:r>
              <a:rPr lang="ru-RU" dirty="0" smtClean="0"/>
              <a:t> биту псевдослучайной последовательности y[j]. </a:t>
            </a:r>
            <a:endParaRPr lang="en-US" dirty="0" smtClean="0"/>
          </a:p>
          <a:p>
            <a:r>
              <a:rPr lang="ru-RU" dirty="0" err="1" smtClean="0"/>
              <a:t>dCw</a:t>
            </a:r>
            <a:r>
              <a:rPr lang="ru-RU" dirty="0" smtClean="0"/>
              <a:t> = A(p0-p1) = E </a:t>
            </a:r>
            <a:r>
              <a:rPr lang="ru-RU" dirty="0" err="1" smtClean="0"/>
              <a:t>Pw</a:t>
            </a:r>
            <a:r>
              <a:rPr lang="ru-RU" dirty="0" smtClean="0"/>
              <a:t> = SUM </a:t>
            </a:r>
            <a:r>
              <a:rPr lang="ru-RU" dirty="0" err="1" smtClean="0"/>
              <a:t>iPw</a:t>
            </a:r>
            <a:r>
              <a:rPr lang="ru-RU" dirty="0" smtClean="0"/>
              <a:t>(i) = AVG (</a:t>
            </a:r>
            <a:r>
              <a:rPr lang="ru-RU" dirty="0" err="1" smtClean="0"/>
              <a:t>Cw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]-</a:t>
            </a:r>
            <a:r>
              <a:rPr lang="ru-RU" dirty="0" err="1" smtClean="0"/>
              <a:t>Mw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]) - выборочная средняя значение смещения яркости у размытого изображения </a:t>
            </a:r>
            <a:endParaRPr lang="en-US" dirty="0" smtClean="0"/>
          </a:p>
          <a:p>
            <a:r>
              <a:rPr lang="ru-RU" dirty="0" err="1" smtClean="0"/>
              <a:t>Aw</a:t>
            </a:r>
            <a:r>
              <a:rPr lang="ru-RU" dirty="0" smtClean="0"/>
              <a:t> = SQRT(E Pw^2 - (E </a:t>
            </a:r>
            <a:r>
              <a:rPr lang="ru-RU" dirty="0" err="1" smtClean="0"/>
              <a:t>Pw</a:t>
            </a:r>
            <a:r>
              <a:rPr lang="ru-RU" dirty="0" smtClean="0"/>
              <a:t>)^2) = SQRT(SUM i^2Pw(i) - (SUM </a:t>
            </a:r>
            <a:r>
              <a:rPr lang="ru-RU" dirty="0" err="1" smtClean="0"/>
              <a:t>iPw</a:t>
            </a:r>
            <a:r>
              <a:rPr lang="ru-RU" dirty="0" smtClean="0"/>
              <a:t>(i))^2) - выборочная дисперсия значение смещения яркости у размытого изображения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575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 1.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Используем поправочный коэффициент </a:t>
            </a:r>
            <a:r>
              <a:rPr lang="ru-RU" dirty="0" err="1" smtClean="0"/>
              <a:t>dCw</a:t>
            </a:r>
            <a:r>
              <a:rPr lang="ru-RU" dirty="0" smtClean="0"/>
              <a:t> при подсчёте голосов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V[i]= SUM (</a:t>
            </a:r>
            <a:r>
              <a:rPr lang="ru-RU" dirty="0" err="1" smtClean="0"/>
              <a:t>Cw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]-</a:t>
            </a:r>
            <a:r>
              <a:rPr lang="ru-RU" dirty="0" err="1" smtClean="0"/>
              <a:t>Mw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]-</a:t>
            </a:r>
            <a:r>
              <a:rPr lang="ru-RU" dirty="0" err="1" smtClean="0"/>
              <a:t>dCw</a:t>
            </a:r>
            <a:r>
              <a:rPr lang="ru-RU" dirty="0" smtClean="0"/>
              <a:t>)(-1)^y[j]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434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 2.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Будем применять статистический критерий "Наиболее мощный" для разделения двух гипотез со средними значениями выше и ниже величины </a:t>
            </a:r>
            <a:r>
              <a:rPr lang="ru-RU" dirty="0" err="1" smtClean="0"/>
              <a:t>dCw</a:t>
            </a:r>
            <a:r>
              <a:rPr lang="ru-RU" dirty="0" smtClean="0"/>
              <a:t> и функциями распределения P1 и P2, такими, что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P1(</a:t>
            </a:r>
            <a:r>
              <a:rPr lang="ru-RU" dirty="0" err="1" smtClean="0"/>
              <a:t>dCw+x</a:t>
            </a:r>
            <a:r>
              <a:rPr lang="ru-RU" dirty="0" smtClean="0"/>
              <a:t>)=P0(</a:t>
            </a:r>
            <a:r>
              <a:rPr lang="ru-RU" dirty="0" err="1" smtClean="0"/>
              <a:t>dCw</a:t>
            </a:r>
            <a:r>
              <a:rPr lang="ru-RU" dirty="0" smtClean="0"/>
              <a:t>-x) и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P1xP0=</a:t>
            </a:r>
            <a:r>
              <a:rPr lang="ru-RU" dirty="0" err="1" smtClean="0"/>
              <a:t>Pw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smtClean="0"/>
              <a:t>где P1xP0(t)= SUM P1(i)*P0(j)|</a:t>
            </a:r>
            <a:r>
              <a:rPr lang="ru-RU" dirty="0" err="1" smtClean="0"/>
              <a:t>i+j</a:t>
            </a:r>
            <a:r>
              <a:rPr lang="ru-RU" dirty="0" smtClean="0"/>
              <a:t>=t - операция свёртки двух функций.</a:t>
            </a:r>
          </a:p>
          <a:p>
            <a:endParaRPr lang="ru-RU" dirty="0" smtClean="0"/>
          </a:p>
          <a:p>
            <a:r>
              <a:rPr lang="ru-RU" dirty="0" smtClean="0"/>
              <a:t>Полагая P1(</a:t>
            </a:r>
            <a:r>
              <a:rPr lang="ru-RU" dirty="0" err="1" smtClean="0"/>
              <a:t>dCw+x</a:t>
            </a:r>
            <a:r>
              <a:rPr lang="ru-RU" dirty="0" smtClean="0"/>
              <a:t>)=P0(</a:t>
            </a:r>
            <a:r>
              <a:rPr lang="ru-RU" dirty="0" err="1" smtClean="0"/>
              <a:t>dCw</a:t>
            </a:r>
            <a:r>
              <a:rPr lang="ru-RU" dirty="0" smtClean="0"/>
              <a:t>-x)=f(x), восстановим неизвестное распределение f(x) из её функции собственной свёртки </a:t>
            </a:r>
            <a:r>
              <a:rPr lang="ru-RU" dirty="0" err="1" smtClean="0"/>
              <a:t>fxf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smtClean="0"/>
              <a:t>Полагаем что для известного вычисленного выборочного распределения </a:t>
            </a:r>
            <a:r>
              <a:rPr lang="ru-RU" dirty="0" err="1" smtClean="0"/>
              <a:t>Pw</a:t>
            </a:r>
            <a:r>
              <a:rPr lang="ru-RU" dirty="0" smtClean="0"/>
              <a:t>(x), выполняется равенство </a:t>
            </a:r>
            <a:r>
              <a:rPr lang="ru-RU" dirty="0" err="1" smtClean="0"/>
              <a:t>fxf</a:t>
            </a:r>
            <a:r>
              <a:rPr lang="ru-RU" dirty="0" smtClean="0"/>
              <a:t>(x)=</a:t>
            </a:r>
            <a:r>
              <a:rPr lang="ru-RU" dirty="0" err="1" smtClean="0"/>
              <a:t>Pw</a:t>
            </a:r>
            <a:r>
              <a:rPr lang="ru-RU" dirty="0" smtClean="0"/>
              <a:t>(</a:t>
            </a:r>
            <a:r>
              <a:rPr lang="ru-RU" dirty="0" err="1" smtClean="0"/>
              <a:t>dCw+x</a:t>
            </a:r>
            <a:r>
              <a:rPr lang="ru-RU" dirty="0" smtClean="0"/>
              <a:t>) </a:t>
            </a:r>
            <a:endParaRPr lang="en-US" dirty="0" smtClean="0"/>
          </a:p>
          <a:p>
            <a:r>
              <a:rPr lang="ru-RU" dirty="0" smtClean="0"/>
              <a:t>После того как будет вычислена функция f(x), будем использовать для голосования коэффициенты голосов вычисляемые по формуле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-</a:t>
            </a:r>
            <a:r>
              <a:rPr lang="ru-RU" dirty="0" err="1" smtClean="0"/>
              <a:t>log</a:t>
            </a:r>
            <a:r>
              <a:rPr lang="ru-RU" dirty="0" smtClean="0"/>
              <a:t>(f(x-</a:t>
            </a:r>
            <a:r>
              <a:rPr lang="ru-RU" dirty="0" err="1" smtClean="0"/>
              <a:t>dCw</a:t>
            </a:r>
            <a:r>
              <a:rPr lang="ru-RU" dirty="0" smtClean="0"/>
              <a:t>)/f(</a:t>
            </a:r>
            <a:r>
              <a:rPr lang="ru-RU" dirty="0" err="1" smtClean="0"/>
              <a:t>x+dCw</a:t>
            </a:r>
            <a:r>
              <a:rPr lang="ru-RU" dirty="0" smtClean="0"/>
              <a:t>))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233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Комментарий </a:t>
            </a:r>
            <a:r>
              <a:rPr lang="ru-RU" dirty="0" smtClean="0"/>
              <a:t>#</a:t>
            </a:r>
            <a:r>
              <a:rPr lang="en-US" dirty="0" smtClean="0"/>
              <a:t>6</a:t>
            </a:r>
            <a:r>
              <a:rPr lang="ru-RU" dirty="0" smtClean="0"/>
              <a:t>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800" dirty="0" smtClean="0"/>
              <a:t>Улучшение схемы голосования</a:t>
            </a:r>
            <a:r>
              <a:rPr lang="ru-RU" sz="2800" dirty="0" smtClean="0"/>
              <a:t>.</a:t>
            </a:r>
            <a:br>
              <a:rPr lang="ru-RU" sz="2800" dirty="0" smtClean="0"/>
            </a:br>
            <a:r>
              <a:rPr lang="ru-RU" sz="2400" dirty="0" smtClean="0"/>
              <a:t>С</a:t>
            </a:r>
            <a:r>
              <a:rPr lang="ru-RU" sz="2400" dirty="0" smtClean="0"/>
              <a:t>опоставление весовых коэффициентов </a:t>
            </a:r>
            <a:r>
              <a:rPr lang="ru-RU" sz="2400" dirty="0"/>
              <a:t>пикселям </a:t>
            </a:r>
            <a:r>
              <a:rPr lang="en-US" sz="2400" dirty="0"/>
              <a:t/>
            </a:r>
            <a:br>
              <a:rPr lang="en-US" sz="2400" dirty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При размещении данных в изображении пикселям можно сопоставить весовые коэффициенты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W[i,j] ~ F / ( F + </a:t>
            </a:r>
            <a:r>
              <a:rPr lang="en-US" dirty="0" smtClean="0"/>
              <a:t>ABS( </a:t>
            </a:r>
            <a:r>
              <a:rPr lang="en-US" dirty="0" smtClean="0"/>
              <a:t>M[i,j] </a:t>
            </a:r>
            <a:r>
              <a:rPr lang="en-US" dirty="0"/>
              <a:t>– AVG</a:t>
            </a:r>
            <a:r>
              <a:rPr lang="en-US" dirty="0" smtClean="0"/>
              <a:t>( M[</a:t>
            </a:r>
            <a:r>
              <a:rPr lang="en-US" dirty="0"/>
              <a:t>i</a:t>
            </a:r>
            <a:r>
              <a:rPr lang="en-US" dirty="0" smtClean="0"/>
              <a:t>,j] ) </a:t>
            </a:r>
            <a:r>
              <a:rPr lang="en-US" dirty="0" smtClean="0"/>
              <a:t>) – </a:t>
            </a:r>
            <a:r>
              <a:rPr lang="ru-RU" dirty="0" smtClean="0"/>
              <a:t>при размещении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Ww</a:t>
            </a:r>
            <a:r>
              <a:rPr lang="en-US" dirty="0" smtClean="0"/>
              <a:t>[i,j</a:t>
            </a:r>
            <a:r>
              <a:rPr lang="en-US" dirty="0"/>
              <a:t>] ~ F / ( F + ABS( </a:t>
            </a:r>
            <a:r>
              <a:rPr lang="en-US" dirty="0" smtClean="0"/>
              <a:t>Mw[i,j</a:t>
            </a:r>
            <a:r>
              <a:rPr lang="en-US" dirty="0"/>
              <a:t>] – AVG( </a:t>
            </a:r>
            <a:r>
              <a:rPr lang="en-US" dirty="0" smtClean="0"/>
              <a:t>Mw[i,j</a:t>
            </a:r>
            <a:r>
              <a:rPr lang="en-US" dirty="0"/>
              <a:t>] ) ) </a:t>
            </a:r>
            <a:r>
              <a:rPr lang="ru-RU" dirty="0" smtClean="0"/>
              <a:t>– при декодировании</a:t>
            </a:r>
            <a:endParaRPr lang="en-US" dirty="0" smtClean="0"/>
          </a:p>
          <a:p>
            <a:pPr marL="457200" lvl="1" indent="0">
              <a:buNone/>
            </a:pPr>
            <a:r>
              <a:rPr lang="ru-RU" dirty="0" smtClean="0"/>
              <a:t>Где </a:t>
            </a:r>
            <a:r>
              <a:rPr lang="en-US" dirty="0"/>
              <a:t>M[i,j</a:t>
            </a:r>
            <a:r>
              <a:rPr lang="en-US" dirty="0" smtClean="0"/>
              <a:t>] </a:t>
            </a:r>
            <a:r>
              <a:rPr lang="ru-RU" dirty="0" smtClean="0"/>
              <a:t>и </a:t>
            </a:r>
            <a:r>
              <a:rPr lang="en-US" dirty="0"/>
              <a:t>Mw[i,j] </a:t>
            </a:r>
            <a:r>
              <a:rPr lang="ru-RU" dirty="0" smtClean="0"/>
              <a:t>значения </a:t>
            </a:r>
            <a:r>
              <a:rPr lang="ru-RU" dirty="0"/>
              <a:t>средней яркости пикселей вокруг пикселя </a:t>
            </a:r>
            <a:r>
              <a:rPr lang="ru-RU" dirty="0" smtClean="0"/>
              <a:t>кодируемого и декодируемого графических изображений сопоставленные </a:t>
            </a:r>
            <a:r>
              <a:rPr lang="ru-RU" dirty="0"/>
              <a:t>i-</a:t>
            </a:r>
            <a:r>
              <a:rPr lang="ru-RU" dirty="0" err="1"/>
              <a:t>му</a:t>
            </a:r>
            <a:r>
              <a:rPr lang="ru-RU" dirty="0"/>
              <a:t> биту данных x[i] и j-</a:t>
            </a:r>
            <a:r>
              <a:rPr lang="ru-RU" dirty="0" err="1"/>
              <a:t>му</a:t>
            </a:r>
            <a:r>
              <a:rPr lang="ru-RU" dirty="0"/>
              <a:t> биту псевдослучайной последовательности y[j]</a:t>
            </a:r>
            <a:endParaRPr lang="ru-RU" dirty="0" smtClean="0"/>
          </a:p>
          <a:p>
            <a:r>
              <a:rPr lang="ru-RU" dirty="0"/>
              <a:t>Формула размещения данных в графическом </a:t>
            </a:r>
            <a:r>
              <a:rPr lang="ru-RU" dirty="0" smtClean="0"/>
              <a:t>файле и извлечения данных будут следующие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</a:p>
          <a:p>
            <a:pPr marL="0" indent="0" algn="ctr">
              <a:buNone/>
            </a:pPr>
            <a:r>
              <a:rPr lang="ru-RU" dirty="0" err="1" smtClean="0"/>
              <a:t>Cw</a:t>
            </a:r>
            <a:r>
              <a:rPr lang="ru-RU" dirty="0" smtClean="0"/>
              <a:t>[i,j</a:t>
            </a:r>
            <a:r>
              <a:rPr lang="ru-RU" dirty="0"/>
              <a:t>] = С[i,j] + </a:t>
            </a:r>
            <a:r>
              <a:rPr lang="en-US" dirty="0" smtClean="0"/>
              <a:t>W</a:t>
            </a:r>
            <a:r>
              <a:rPr lang="ru-RU" dirty="0" smtClean="0"/>
              <a:t>[i,j</a:t>
            </a:r>
            <a:r>
              <a:rPr lang="ru-RU" dirty="0"/>
              <a:t>] </a:t>
            </a:r>
            <a:r>
              <a:rPr lang="en-US" dirty="0" smtClean="0"/>
              <a:t>* ( </a:t>
            </a:r>
            <a:r>
              <a:rPr lang="ru-RU" dirty="0" smtClean="0"/>
              <a:t>A</a:t>
            </a:r>
            <a:r>
              <a:rPr lang="ru-RU" dirty="0"/>
              <a:t>*(-1)^(x[i] </a:t>
            </a:r>
            <a:r>
              <a:rPr lang="ru-RU" dirty="0" err="1"/>
              <a:t>xor</a:t>
            </a:r>
            <a:r>
              <a:rPr lang="ru-RU" dirty="0"/>
              <a:t> y[j]) - </a:t>
            </a:r>
            <a:r>
              <a:rPr lang="ru-RU" dirty="0" err="1"/>
              <a:t>dC</a:t>
            </a:r>
            <a:r>
              <a:rPr lang="ru-RU" dirty="0"/>
              <a:t> </a:t>
            </a:r>
            <a:r>
              <a:rPr lang="en-US" dirty="0" smtClean="0"/>
              <a:t>)</a:t>
            </a:r>
            <a:endParaRPr lang="en-US" dirty="0"/>
          </a:p>
          <a:p>
            <a:pPr marL="0" indent="0" algn="ctr">
              <a:buNone/>
            </a:pPr>
            <a:r>
              <a:rPr lang="ru-RU" dirty="0" smtClean="0"/>
              <a:t>V[i</a:t>
            </a:r>
            <a:r>
              <a:rPr lang="ru-RU" dirty="0"/>
              <a:t>]= SUM </a:t>
            </a:r>
            <a:r>
              <a:rPr lang="en-US" dirty="0" err="1" smtClean="0"/>
              <a:t>Ww</a:t>
            </a:r>
            <a:r>
              <a:rPr lang="ru-RU" dirty="0" smtClean="0"/>
              <a:t>[i,j</a:t>
            </a:r>
            <a:r>
              <a:rPr lang="ru-RU" dirty="0"/>
              <a:t>] </a:t>
            </a:r>
            <a:r>
              <a:rPr lang="en-US" dirty="0" smtClean="0"/>
              <a:t>* ( </a:t>
            </a:r>
            <a:r>
              <a:rPr lang="ru-RU" dirty="0" smtClean="0"/>
              <a:t>(</a:t>
            </a:r>
            <a:r>
              <a:rPr lang="ru-RU" dirty="0" err="1"/>
              <a:t>Cw</a:t>
            </a:r>
            <a:r>
              <a:rPr lang="ru-RU" dirty="0"/>
              <a:t>[i,j</a:t>
            </a:r>
            <a:r>
              <a:rPr lang="ru-RU" dirty="0" smtClean="0"/>
              <a:t>]</a:t>
            </a:r>
            <a:r>
              <a:rPr lang="en-US" dirty="0" smtClean="0"/>
              <a:t> </a:t>
            </a:r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ru-RU" dirty="0" err="1" smtClean="0"/>
              <a:t>Mw</a:t>
            </a:r>
            <a:r>
              <a:rPr lang="ru-RU" dirty="0" smtClean="0"/>
              <a:t>[i,j]</a:t>
            </a:r>
            <a:r>
              <a:rPr lang="en-US" dirty="0"/>
              <a:t> – </a:t>
            </a:r>
            <a:r>
              <a:rPr lang="en-US" dirty="0" err="1"/>
              <a:t>dCw</a:t>
            </a:r>
            <a:r>
              <a:rPr lang="en-US" dirty="0"/>
              <a:t> </a:t>
            </a:r>
            <a:r>
              <a:rPr lang="ru-RU" dirty="0" smtClean="0"/>
              <a:t>)(-</a:t>
            </a:r>
            <a:r>
              <a:rPr lang="ru-RU" dirty="0"/>
              <a:t>1)^y[j</a:t>
            </a:r>
            <a:r>
              <a:rPr lang="ru-RU" dirty="0" smtClean="0"/>
              <a:t>]</a:t>
            </a:r>
            <a:r>
              <a:rPr lang="en-US" dirty="0" smtClean="0"/>
              <a:t> )</a:t>
            </a:r>
            <a:endParaRPr lang="en-US" dirty="0"/>
          </a:p>
          <a:p>
            <a:pPr marL="0" indent="0" algn="ctr">
              <a:buNone/>
            </a:pPr>
            <a:r>
              <a:rPr lang="ru-RU" dirty="0" err="1"/>
              <a:t>if</a:t>
            </a:r>
            <a:r>
              <a:rPr lang="ru-RU" dirty="0"/>
              <a:t> V[i]&lt;0 </a:t>
            </a:r>
            <a:r>
              <a:rPr lang="ru-RU" dirty="0" err="1"/>
              <a:t>then</a:t>
            </a:r>
            <a:r>
              <a:rPr lang="ru-RU" dirty="0"/>
              <a:t> x[i] == 0 </a:t>
            </a:r>
            <a:r>
              <a:rPr lang="ru-RU" dirty="0" err="1"/>
              <a:t>else</a:t>
            </a:r>
            <a:r>
              <a:rPr lang="ru-RU" dirty="0"/>
              <a:t> x[i] == 1 </a:t>
            </a:r>
            <a:endParaRPr lang="en-US" dirty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212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Формулы реализованные в библиотеке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2700" b="1" dirty="0"/>
              <a:t>Формула размещения данных в графическом </a:t>
            </a:r>
            <a:r>
              <a:rPr lang="ru-RU" sz="2700" b="1" dirty="0" smtClean="0"/>
              <a:t>файле</a:t>
            </a:r>
            <a:endParaRPr lang="ru-RU" sz="27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Формула изменения яркостей пикселей в зависимости от значения i-</a:t>
            </a:r>
            <a:r>
              <a:rPr lang="ru-RU" dirty="0" err="1" smtClean="0"/>
              <a:t>го</a:t>
            </a:r>
            <a:r>
              <a:rPr lang="ru-RU" dirty="0" smtClean="0"/>
              <a:t> бита данных x[i] и j-</a:t>
            </a:r>
            <a:r>
              <a:rPr lang="ru-RU" dirty="0" err="1" smtClean="0"/>
              <a:t>го</a:t>
            </a:r>
            <a:r>
              <a:rPr lang="ru-RU" dirty="0" smtClean="0"/>
              <a:t> бита псевдослучайной последовательности y[j]: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err="1" smtClean="0"/>
              <a:t>Cw</a:t>
            </a:r>
            <a:r>
              <a:rPr lang="ru-RU" dirty="0" smtClean="0"/>
              <a:t>[i,j] = C[i,j] + </a:t>
            </a:r>
            <a:r>
              <a:rPr lang="en-US" dirty="0"/>
              <a:t>W</a:t>
            </a:r>
            <a:r>
              <a:rPr lang="ru-RU" dirty="0" smtClean="0"/>
              <a:t>[i,j</a:t>
            </a:r>
            <a:r>
              <a:rPr lang="ru-RU" dirty="0"/>
              <a:t>] </a:t>
            </a:r>
            <a:r>
              <a:rPr lang="ru-RU" dirty="0" smtClean="0"/>
              <a:t>*</a:t>
            </a:r>
            <a:r>
              <a:rPr lang="en-US" dirty="0" smtClean="0"/>
              <a:t> ( </a:t>
            </a:r>
            <a:r>
              <a:rPr lang="ru-RU" dirty="0" smtClean="0"/>
              <a:t>A</a:t>
            </a:r>
            <a:r>
              <a:rPr lang="ru-RU" dirty="0" smtClean="0"/>
              <a:t>*(-1)^(x[i] </a:t>
            </a:r>
            <a:r>
              <a:rPr lang="ru-RU" dirty="0" err="1" smtClean="0"/>
              <a:t>xor</a:t>
            </a:r>
            <a:r>
              <a:rPr lang="ru-RU" dirty="0" smtClean="0"/>
              <a:t> y[j]) </a:t>
            </a:r>
            <a:r>
              <a:rPr lang="en-US" dirty="0" smtClean="0"/>
              <a:t>– </a:t>
            </a:r>
            <a:r>
              <a:rPr lang="en-US" dirty="0" err="1" smtClean="0"/>
              <a:t>dC</a:t>
            </a:r>
            <a:r>
              <a:rPr lang="ru-RU" dirty="0" smtClean="0"/>
              <a:t> 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ru-RU" dirty="0" smtClean="0"/>
              <a:t>где C[</a:t>
            </a:r>
            <a:r>
              <a:rPr lang="ru-RU" dirty="0" err="1" smtClean="0"/>
              <a:t>i,j</a:t>
            </a:r>
            <a:r>
              <a:rPr lang="ru-RU" dirty="0" smtClean="0"/>
              <a:t>] - значение яркости пикселя графического изображения сопоставленного i-</a:t>
            </a:r>
            <a:r>
              <a:rPr lang="ru-RU" dirty="0" err="1" smtClean="0"/>
              <a:t>му</a:t>
            </a:r>
            <a:r>
              <a:rPr lang="ru-RU" dirty="0" smtClean="0"/>
              <a:t> биту данных x[i] и j-</a:t>
            </a:r>
            <a:r>
              <a:rPr lang="ru-RU" dirty="0" err="1" smtClean="0"/>
              <a:t>му</a:t>
            </a:r>
            <a:r>
              <a:rPr lang="ru-RU" dirty="0" smtClean="0"/>
              <a:t> биту псевдослучайной последовательности y[j]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A = SQRT( AVG (C[</a:t>
            </a:r>
            <a:r>
              <a:rPr lang="ru-RU" dirty="0" err="1" smtClean="0"/>
              <a:t>i,j</a:t>
            </a:r>
            <a:r>
              <a:rPr lang="ru-RU" dirty="0" smtClean="0"/>
              <a:t>]-M[</a:t>
            </a:r>
            <a:r>
              <a:rPr lang="ru-RU" dirty="0" err="1" smtClean="0"/>
              <a:t>i,j</a:t>
            </a:r>
            <a:r>
              <a:rPr lang="ru-RU" dirty="0" smtClean="0"/>
              <a:t>])^2 )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505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Формулы реализованные в библиотеке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2700" b="1" dirty="0"/>
              <a:t>Формула извлечения данных из графического </a:t>
            </a:r>
            <a:r>
              <a:rPr lang="ru-RU" sz="2700" b="1" dirty="0" smtClean="0"/>
              <a:t>файла</a:t>
            </a:r>
            <a:endParaRPr lang="ru-RU" sz="27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При извлечении данных из массива яркостей пикселей применяется взвешенная схема голосования с коэффициентами равными разности между средним значением яркости и яркостью голосующего пикселя.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V[i]= </a:t>
            </a:r>
            <a:r>
              <a:rPr lang="ru-RU" dirty="0" smtClean="0"/>
              <a:t>SUM</a:t>
            </a:r>
            <a:r>
              <a:rPr lang="en-US" dirty="0" smtClean="0"/>
              <a:t> W</a:t>
            </a:r>
            <a:r>
              <a:rPr lang="ru-RU" dirty="0" smtClean="0"/>
              <a:t>w[i,j]</a:t>
            </a:r>
            <a:r>
              <a:rPr lang="en-US" dirty="0" smtClean="0"/>
              <a:t> *</a:t>
            </a:r>
            <a:r>
              <a:rPr lang="ru-RU" dirty="0" smtClean="0"/>
              <a:t> </a:t>
            </a:r>
            <a:r>
              <a:rPr lang="ru-RU" dirty="0" smtClean="0"/>
              <a:t>( </a:t>
            </a:r>
            <a:r>
              <a:rPr lang="ru-RU" dirty="0" err="1" smtClean="0"/>
              <a:t>Cw</a:t>
            </a:r>
            <a:r>
              <a:rPr lang="ru-RU" dirty="0" smtClean="0"/>
              <a:t>[i,j]</a:t>
            </a:r>
            <a:r>
              <a:rPr lang="en-US" dirty="0" smtClean="0"/>
              <a:t> </a:t>
            </a:r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ru-RU" dirty="0" err="1" smtClean="0"/>
              <a:t>Mw</a:t>
            </a:r>
            <a:r>
              <a:rPr lang="ru-RU" dirty="0" smtClean="0"/>
              <a:t>[i,j]</a:t>
            </a:r>
            <a:r>
              <a:rPr lang="en-US" dirty="0" smtClean="0"/>
              <a:t> – </a:t>
            </a:r>
            <a:r>
              <a:rPr lang="en-US" dirty="0" err="1" smtClean="0"/>
              <a:t>dCw</a:t>
            </a:r>
            <a:r>
              <a:rPr lang="en-US" dirty="0" smtClean="0"/>
              <a:t> </a:t>
            </a:r>
            <a:r>
              <a:rPr lang="ru-RU" dirty="0" smtClean="0"/>
              <a:t>)</a:t>
            </a:r>
            <a:r>
              <a:rPr lang="en-US" dirty="0" smtClean="0"/>
              <a:t> * </a:t>
            </a:r>
            <a:r>
              <a:rPr lang="ru-RU" dirty="0" smtClean="0"/>
              <a:t>(-</a:t>
            </a:r>
            <a:r>
              <a:rPr lang="ru-RU" dirty="0" smtClean="0"/>
              <a:t>1)^y[j]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err="1" smtClean="0"/>
              <a:t>if</a:t>
            </a:r>
            <a:r>
              <a:rPr lang="ru-RU" dirty="0" smtClean="0"/>
              <a:t> V[i]&lt;0 </a:t>
            </a:r>
            <a:r>
              <a:rPr lang="ru-RU" dirty="0" err="1" smtClean="0"/>
              <a:t>then</a:t>
            </a:r>
            <a:r>
              <a:rPr lang="ru-RU" dirty="0" smtClean="0"/>
              <a:t> x[i] == 0 </a:t>
            </a:r>
            <a:r>
              <a:rPr lang="ru-RU" dirty="0" err="1" smtClean="0"/>
              <a:t>else</a:t>
            </a:r>
            <a:r>
              <a:rPr lang="ru-RU" dirty="0" smtClean="0"/>
              <a:t> x[i] == 1 </a:t>
            </a:r>
            <a:endParaRPr lang="en-US" dirty="0" smtClean="0"/>
          </a:p>
          <a:p>
            <a:r>
              <a:rPr lang="ru-RU" dirty="0" smtClean="0"/>
              <a:t>где </a:t>
            </a:r>
            <a:r>
              <a:rPr lang="ru-RU" dirty="0" err="1" smtClean="0"/>
              <a:t>Pn</a:t>
            </a:r>
            <a:r>
              <a:rPr lang="ru-RU" dirty="0" smtClean="0"/>
              <a:t> - значение вероятности у статистики с нормальным распределением, средним значением и значением дисперсии равным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A=SQRT( AVG (</a:t>
            </a:r>
            <a:r>
              <a:rPr lang="ru-RU" dirty="0" err="1" smtClean="0"/>
              <a:t>Cw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]-</a:t>
            </a:r>
            <a:r>
              <a:rPr lang="ru-RU" dirty="0" err="1" smtClean="0"/>
              <a:t>Mw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])^2 ) </a:t>
            </a:r>
            <a:endParaRPr lang="en-US" dirty="0" smtClean="0"/>
          </a:p>
          <a:p>
            <a:r>
              <a:rPr lang="ru-RU" dirty="0" err="1" smtClean="0"/>
              <a:t>Cw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 - значение яркости пикселя декодируемого графического изображения сопоставленного i-</a:t>
            </a:r>
            <a:r>
              <a:rPr lang="ru-RU" dirty="0" err="1" smtClean="0"/>
              <a:t>му</a:t>
            </a:r>
            <a:r>
              <a:rPr lang="ru-RU" dirty="0" smtClean="0"/>
              <a:t> биту данных x[i] и j-</a:t>
            </a:r>
            <a:r>
              <a:rPr lang="ru-RU" dirty="0" err="1" smtClean="0"/>
              <a:t>му</a:t>
            </a:r>
            <a:r>
              <a:rPr lang="ru-RU" dirty="0" smtClean="0"/>
              <a:t> биту псевдослучайной последовательности y[j] </a:t>
            </a:r>
            <a:endParaRPr lang="en-US" dirty="0" smtClean="0"/>
          </a:p>
          <a:p>
            <a:r>
              <a:rPr lang="ru-RU" dirty="0" err="1" smtClean="0"/>
              <a:t>Mw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 - значение средней яркости пикселей вокруг пикселя декодируемого графического изображения сопоставленного i-</a:t>
            </a:r>
            <a:r>
              <a:rPr lang="ru-RU" dirty="0" err="1" smtClean="0"/>
              <a:t>му</a:t>
            </a:r>
            <a:r>
              <a:rPr lang="ru-RU" dirty="0" smtClean="0"/>
              <a:t> биту данных x[i] и j-</a:t>
            </a:r>
            <a:r>
              <a:rPr lang="ru-RU" dirty="0" err="1" smtClean="0"/>
              <a:t>му</a:t>
            </a:r>
            <a:r>
              <a:rPr lang="ru-RU" dirty="0" smtClean="0"/>
              <a:t> биту псевдослучайной последовательности y[j]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669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Требуемый размер изображения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</a:t>
            </a:r>
          </a:p>
          <a:p>
            <a:r>
              <a:rPr lang="ru-RU" dirty="0" smtClean="0"/>
              <a:t>L8 - количество бит передаваемых данных</a:t>
            </a:r>
          </a:p>
          <a:p>
            <a:r>
              <a:rPr lang="ru-RU" dirty="0" smtClean="0"/>
              <a:t>N - количество изменяемых пикселей на каждый переданный бит то требуемое количество пикселей в графическом изображении должно быть не менее L8N, то есть должно выполняться неравенство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L8N &gt;= WHK, </a:t>
            </a:r>
            <a:endParaRPr lang="en-US" dirty="0" smtClean="0"/>
          </a:p>
          <a:p>
            <a:r>
              <a:rPr lang="ru-RU" dirty="0" smtClean="0"/>
              <a:t>где W и H - ширина и высота графического изображения, K - количество цветовых каналов у графического изображения.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657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метода широкополосного сигнала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выработки псевдослучайной последовательности и для выработки индексов позиций для внедрения бит данных в изображение используются алгоритмы с использованием данных, задаваемых пользователем, и называемых стеганографическим ключом.</a:t>
            </a:r>
          </a:p>
          <a:p>
            <a:r>
              <a:rPr lang="ru-RU" dirty="0" smtClean="0"/>
              <a:t>Хотя для выработки псевдослучайной последовательности и для выработки индексов используются криптографические алгоритмы, как алгоритмы с наиболее изученными статистическими свойствами, метод широкополосного сигнала НЕ ЯВЛЯЕТСЯ ШИФРОВАНИЕМ, а является одним из методов скрытной передачи информации, то есть СТЕГАНОГРАФИЧЕСКИМ методом.</a:t>
            </a:r>
          </a:p>
          <a:p>
            <a:r>
              <a:rPr lang="ru-RU" dirty="0" smtClean="0"/>
              <a:t>Значения средней яркости пикселей получены применением графического фильтра размытия к поступившему графическому изображению.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373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Дополнительные опции в текущей реализации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В дополнение к самому методу широкополосного сигнала в текущей реализации библиотеки встроены алгоритмы, с помощью которых</a:t>
            </a:r>
          </a:p>
          <a:p>
            <a:r>
              <a:rPr lang="ru-RU" dirty="0" smtClean="0"/>
              <a:t>Возможно использование в качестве контейнера для данных либо самого изображения, либо его спектр, полученный в результате дискретных Фурье преобразований.</a:t>
            </a:r>
            <a:endParaRPr lang="en-US" dirty="0" smtClean="0"/>
          </a:p>
          <a:p>
            <a:r>
              <a:rPr lang="ru-RU" dirty="0" smtClean="0"/>
              <a:t>исходный </a:t>
            </a:r>
            <a:r>
              <a:rPr lang="ru-RU" dirty="0" smtClean="0"/>
              <a:t>образец графического изображения может быть автоматически масштабирован до размера достаточного для передачи всех необходимых данных</a:t>
            </a:r>
          </a:p>
          <a:p>
            <a:r>
              <a:rPr lang="ru-RU" dirty="0" smtClean="0"/>
              <a:t>требуемая глубина погружения может вычисляется автоматически</a:t>
            </a:r>
          </a:p>
          <a:p>
            <a:r>
              <a:rPr lang="ru-RU" dirty="0" smtClean="0"/>
              <a:t>исходные данные являются текстов формата RTF и могут быть сжаты алгоритмом компрессии данных,</a:t>
            </a:r>
          </a:p>
          <a:p>
            <a:r>
              <a:rPr lang="ru-RU" dirty="0" smtClean="0"/>
              <a:t>к передаваемым данным могут быть добавлены коды исправления ошибок,</a:t>
            </a:r>
          </a:p>
          <a:p>
            <a:r>
              <a:rPr lang="ru-RU" dirty="0" smtClean="0"/>
              <a:t>последовательности бит могут размещаться в изображении не последовательно, а в соответствии с выбранным алгоритмом размещения бит в графическом файле.</a:t>
            </a:r>
          </a:p>
          <a:p>
            <a:r>
              <a:rPr lang="ru-RU" dirty="0" smtClean="0"/>
              <a:t>параметры алгоритмов программы могут быть внедрены в передаваемое изображение в виде баркода. Для выработки псевдослучайной последовательности и для выработки индексов для внедрения бит данных в изображение используются алгоритмы с использованием строки, вводимой пользователем, и называемы</a:t>
            </a:r>
            <a:r>
              <a:rPr lang="ru-RU" dirty="0"/>
              <a:t>й</a:t>
            </a:r>
            <a:r>
              <a:rPr lang="ru-RU" dirty="0" smtClean="0"/>
              <a:t> стеганографическим ключом. При передаче данных стеганографический ключ передаётся вместе с баркодом.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60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Предисловие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2200" dirty="0" smtClean="0"/>
              <a:t>из статьи КОМПЬЮТЕРНАЯ СТЕГАНОГРАФИЯ ВЧЕРА, СЕГОДНЯ, ЗАВТРА. Технологии информационной безопасности 21 века. /Барсуков В. С., к.т.н., Романцов А.П./1998</a:t>
            </a:r>
            <a:endParaRPr lang="ru-RU" sz="2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Задача надежной защиты информации от несанкционированного доступа является одной из древнейших и не решенных до настоящего времени проблем. Способы и методы скрытия секретных сообщений известны с давних времен, причем, данная сфера человеческой деятельности получила название стеганография. Это слово происходит от греческих слов steganos (секрет, тайна) и graphy (запись) и, таким образом, означает буквально “тайнопись”, хотя методы стеганографии появились, вероятно, раньше, чем появилась сама письменность (первоначально использовались условные знаки и обозначения).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дальнейшем для защиты информации стали использоваться более эффективные на время создания методы кодирования и криптографии.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Как </a:t>
            </a:r>
            <a:r>
              <a:rPr lang="ru-RU" dirty="0"/>
              <a:t>известно, цель криптографии состоит в блокировании несанкционированного доступа к информации путем шифрования содержания секретных сообщений. Стеганография имеет другую задачу, и ее цель — скрыть сам факт существования секретного сообщения. При этом, оба способа могут быть объединены и использованы для повышения эффективности защиты информации (например, для передачи криптографических ключей).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Как </a:t>
            </a:r>
            <a:r>
              <a:rPr lang="ru-RU" dirty="0"/>
              <a:t>и любые инструменты, стеганографические методы требуют к себе внимания и осторожного обращения, так как могут быть использованы как для целей защиты, так и для целей нападения.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774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152" y="478963"/>
            <a:ext cx="7183338" cy="4351338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195455" y="2527070"/>
            <a:ext cx="6866312" cy="405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93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313" y="462338"/>
            <a:ext cx="6962140" cy="4351338"/>
          </a:xfrm>
          <a:prstGeom prst="rect">
            <a:avLst/>
          </a:prstGeom>
        </p:spPr>
      </p:pic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  <p:pic>
        <p:nvPicPr>
          <p:cNvPr id="11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170" y="1700934"/>
            <a:ext cx="72965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10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Используемое программное обеспечение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Microsoft Visual Studio 2013 C# - </a:t>
            </a:r>
            <a:r>
              <a:rPr lang="ru-RU" dirty="0" smtClean="0"/>
              <a:t>среда и язык программирования</a:t>
            </a:r>
          </a:p>
          <a:p>
            <a:r>
              <a:rPr lang="en-US" dirty="0" smtClean="0"/>
              <a:t>EmguCV/OpenCV – C#/C++ </a:t>
            </a:r>
            <a:r>
              <a:rPr lang="ru-RU" dirty="0" smtClean="0"/>
              <a:t>библиотека структур и алгоритмов для обработки изображений</a:t>
            </a:r>
          </a:p>
          <a:p>
            <a:r>
              <a:rPr lang="en-US" dirty="0" smtClean="0"/>
              <a:t>FFTWSharp/FFTW – C#/C++ </a:t>
            </a:r>
            <a:r>
              <a:rPr lang="ru-RU" dirty="0" smtClean="0"/>
              <a:t>библиотека реализующая алгоритмы быстрого дискретного преобразования Фурье</a:t>
            </a:r>
          </a:p>
          <a:p>
            <a:r>
              <a:rPr lang="en-US" dirty="0" err="1" smtClean="0"/>
              <a:t>ZXing.Net</a:t>
            </a:r>
            <a:r>
              <a:rPr lang="en-US" dirty="0" smtClean="0"/>
              <a:t> -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ru-RU" dirty="0" smtClean="0"/>
              <a:t>библиотека для обработки </a:t>
            </a:r>
            <a:r>
              <a:rPr lang="ru-RU" dirty="0" err="1" smtClean="0"/>
              <a:t>баркодов</a:t>
            </a:r>
            <a:endParaRPr lang="ru-RU" dirty="0" smtClean="0"/>
          </a:p>
          <a:p>
            <a:r>
              <a:rPr lang="en-US" dirty="0" err="1" smtClean="0"/>
              <a:t>FFTTools</a:t>
            </a:r>
            <a:r>
              <a:rPr lang="en-US" dirty="0" smtClean="0"/>
              <a:t> - C# </a:t>
            </a:r>
            <a:r>
              <a:rPr lang="ru-RU" dirty="0" smtClean="0"/>
              <a:t>библиотека реализующая алгоритмы использования БФП для цифровой обработки изображений </a:t>
            </a:r>
            <a:r>
              <a:rPr lang="en-US" dirty="0" smtClean="0"/>
              <a:t>https://github.com/dprotopopov/FFTTools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133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Барсуков Вячеслав Сергеевич, кандидат технических наук. Романцов Андрей Петрович. КОМПЬЮТЕРНАЯ СТЕГАНОГРАФИЯ ВЧЕРА, СЕГОДНЯ, ЗАВТРА. Технологии информационной безопасности 21 века. Публикация. 1998. http://www.ess.ru/sites/default/files/files/articles/1998/0405/1998_0405_03.pdf</a:t>
            </a:r>
          </a:p>
          <a:p>
            <a:r>
              <a:rPr lang="ru-RU" dirty="0" smtClean="0"/>
              <a:t>Дмитрий Протопопов. Фурье-обработка цифровых изображений. Интернет-публикация. http://habrahabr.ru/post/265781/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884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Контакты</a:t>
            </a:r>
            <a:endParaRPr lang="en-US" dirty="0" smtClean="0"/>
          </a:p>
          <a:p>
            <a:pPr lvl="1"/>
            <a:r>
              <a:rPr lang="ru-RU" dirty="0" smtClean="0"/>
              <a:t>Дмитрий Протопопов</a:t>
            </a:r>
            <a:r>
              <a:rPr lang="en-US" dirty="0" smtClean="0"/>
              <a:t>, </a:t>
            </a:r>
            <a:r>
              <a:rPr lang="ru-RU" dirty="0" smtClean="0"/>
              <a:t>Москва, Россия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hlinkClick r:id="rId3"/>
              </a:rPr>
              <a:t>dmitry@protopopov.ru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+7 916 </a:t>
            </a:r>
            <a:r>
              <a:rPr lang="en-US" dirty="0" smtClean="0"/>
              <a:t>6969591</a:t>
            </a:r>
            <a:endParaRPr lang="ru-RU" dirty="0" smtClean="0"/>
          </a:p>
          <a:p>
            <a:pPr lvl="1"/>
            <a:endParaRPr lang="ru-RU" dirty="0"/>
          </a:p>
          <a:p>
            <a:pPr lvl="1"/>
            <a:r>
              <a:rPr lang="ru-RU" dirty="0" smtClean="0"/>
              <a:t>Интернет-адрес проекта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https://github.com/dprotopopov/mssove2</a:t>
            </a:r>
            <a:endParaRPr lang="ru-RU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14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В соответствии с методом широкополосного сигнала, каждый бит данных кодируется последовательностью изменённых яркостей пикселей в соответствии со значениями бит псевдослучайной последовательности. Метод широкополосного сигнала предполагает возможность выработки у отправляемой и принимающих сторон одинаковой псевдослучайной последовательности или, по крайней мере, псевдослучайных последовательностей со статистическими характеристиками эквивалентными равным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При этом в качестве контейнера для размещения данных может выступать не только само изображение, но и обратимое преобразование этого изображения, например, спектр, получаемый в резу</a:t>
            </a:r>
            <a:r>
              <a:rPr lang="ru-RU" dirty="0" smtClean="0"/>
              <a:t>ль</a:t>
            </a:r>
            <a:r>
              <a:rPr lang="ru-RU" dirty="0"/>
              <a:t>тате Фурье </a:t>
            </a:r>
            <a:r>
              <a:rPr lang="ru-RU" dirty="0" smtClean="0"/>
              <a:t>преобразований. </a:t>
            </a:r>
            <a:r>
              <a:rPr lang="ru-RU" dirty="0"/>
              <a:t>Наличие большого числа библиотек, реализующих Фурье преобразований (во всевозможных вариантах быстрых версий), делает реализацию алгоритмов </a:t>
            </a:r>
            <a:r>
              <a:rPr lang="ru-RU" dirty="0" smtClean="0"/>
              <a:t>не </a:t>
            </a:r>
            <a:r>
              <a:rPr lang="ru-RU" dirty="0"/>
              <a:t>очень сложной задачей для программирования.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dmitry@protopopov.ru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151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Формула размещения данных в графическом файле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Формула изменения яркостей пикселей в зависимости от значения i-</a:t>
            </a:r>
            <a:r>
              <a:rPr lang="ru-RU" dirty="0" err="1" smtClean="0"/>
              <a:t>го</a:t>
            </a:r>
            <a:r>
              <a:rPr lang="ru-RU" dirty="0" smtClean="0"/>
              <a:t> бита данных x[i] и j-</a:t>
            </a:r>
            <a:r>
              <a:rPr lang="ru-RU" dirty="0" err="1" smtClean="0"/>
              <a:t>го</a:t>
            </a:r>
            <a:r>
              <a:rPr lang="ru-RU" dirty="0" smtClean="0"/>
              <a:t> бита псевдослучайной последовательности y[j]: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err="1" smtClean="0"/>
              <a:t>Cw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 = C[</a:t>
            </a:r>
            <a:r>
              <a:rPr lang="ru-RU" dirty="0" err="1" smtClean="0"/>
              <a:t>i,j</a:t>
            </a:r>
            <a:r>
              <a:rPr lang="ru-RU" dirty="0" smtClean="0"/>
              <a:t>] + A*(-1)^(x[i] </a:t>
            </a:r>
            <a:r>
              <a:rPr lang="ru-RU" dirty="0" err="1" smtClean="0"/>
              <a:t>xor</a:t>
            </a:r>
            <a:r>
              <a:rPr lang="ru-RU" dirty="0" smtClean="0"/>
              <a:t> y[j])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где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C[</a:t>
            </a:r>
            <a:r>
              <a:rPr lang="ru-RU" dirty="0" err="1" smtClean="0"/>
              <a:t>i,j</a:t>
            </a:r>
            <a:r>
              <a:rPr lang="ru-RU" dirty="0" smtClean="0"/>
              <a:t>] - значение яркости пикселя графического изображения сопоставленного i-</a:t>
            </a:r>
            <a:r>
              <a:rPr lang="ru-RU" dirty="0" err="1" smtClean="0"/>
              <a:t>му</a:t>
            </a:r>
            <a:r>
              <a:rPr lang="ru-RU" dirty="0" smtClean="0"/>
              <a:t> биту данных x[i] и j-</a:t>
            </a:r>
            <a:r>
              <a:rPr lang="ru-RU" dirty="0" err="1" smtClean="0"/>
              <a:t>му</a:t>
            </a:r>
            <a:r>
              <a:rPr lang="ru-RU" dirty="0" smtClean="0"/>
              <a:t> биту псевдослучайной последовательности y[j]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A - значение изменения яркости (параметр метода - глубина погружения)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23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Формула извлечения данных из графического файла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При извлечении данных из массива яркостей пикселей применяется взвешенная схема голосования с коэффициентами равными разности между средним значением яркости и яркостью голосующего пикселя.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V[i]= SUM (</a:t>
            </a:r>
            <a:r>
              <a:rPr lang="ru-RU" dirty="0" err="1" smtClean="0"/>
              <a:t>Cw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]-</a:t>
            </a:r>
            <a:r>
              <a:rPr lang="ru-RU" dirty="0" err="1" smtClean="0"/>
              <a:t>Mw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])(-1)^y[j]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err="1" smtClean="0"/>
              <a:t>if</a:t>
            </a:r>
            <a:r>
              <a:rPr lang="ru-RU" dirty="0" smtClean="0"/>
              <a:t> V[i]&lt;0 </a:t>
            </a:r>
            <a:r>
              <a:rPr lang="ru-RU" dirty="0" err="1" smtClean="0"/>
              <a:t>then</a:t>
            </a:r>
            <a:r>
              <a:rPr lang="ru-RU" dirty="0" smtClean="0"/>
              <a:t> x[i] == 0 </a:t>
            </a:r>
            <a:r>
              <a:rPr lang="ru-RU" dirty="0" err="1" smtClean="0"/>
              <a:t>else</a:t>
            </a:r>
            <a:r>
              <a:rPr lang="ru-RU" dirty="0" smtClean="0"/>
              <a:t> x[i] == 1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где </a:t>
            </a:r>
            <a:endParaRPr lang="en-US" dirty="0" smtClean="0"/>
          </a:p>
          <a:p>
            <a:pPr marL="0" indent="0">
              <a:buNone/>
            </a:pPr>
            <a:r>
              <a:rPr lang="ru-RU" dirty="0" err="1" smtClean="0"/>
              <a:t>Cw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 - значение яркости пикселя декодируемого графического изображения сопоставленного i-</a:t>
            </a:r>
            <a:r>
              <a:rPr lang="ru-RU" dirty="0" err="1" smtClean="0"/>
              <a:t>му</a:t>
            </a:r>
            <a:r>
              <a:rPr lang="ru-RU" dirty="0" smtClean="0"/>
              <a:t> биту данных x[i] и j-</a:t>
            </a:r>
            <a:r>
              <a:rPr lang="ru-RU" dirty="0" err="1" smtClean="0"/>
              <a:t>му</a:t>
            </a:r>
            <a:r>
              <a:rPr lang="ru-RU" dirty="0" smtClean="0"/>
              <a:t> биту псевдослучайной последовательности y[j] </a:t>
            </a:r>
            <a:endParaRPr lang="en-US" dirty="0" smtClean="0"/>
          </a:p>
          <a:p>
            <a:pPr marL="0" indent="0">
              <a:buNone/>
            </a:pPr>
            <a:r>
              <a:rPr lang="ru-RU" dirty="0" err="1" smtClean="0"/>
              <a:t>Mw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 - значение средней яркости пикселей вокруг пикселя декодируемого графического изображения сопоставленного i-</a:t>
            </a:r>
            <a:r>
              <a:rPr lang="ru-RU" dirty="0" err="1" smtClean="0"/>
              <a:t>му</a:t>
            </a:r>
            <a:r>
              <a:rPr lang="ru-RU" dirty="0" smtClean="0"/>
              <a:t> биту данных x[i] и j-</a:t>
            </a:r>
            <a:r>
              <a:rPr lang="ru-RU" dirty="0" err="1" smtClean="0"/>
              <a:t>му</a:t>
            </a:r>
            <a:r>
              <a:rPr lang="ru-RU" dirty="0" smtClean="0"/>
              <a:t> биту псевдослучайной последовательности y[j]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Комментарий #1. </a:t>
            </a:r>
            <a:br>
              <a:rPr lang="ru-RU" dirty="0" smtClean="0"/>
            </a:br>
            <a:r>
              <a:rPr lang="ru-RU" sz="2700" dirty="0" smtClean="0"/>
              <a:t>Компенсация изменения средней яркости изображения при применении метода широкополосного сигнала</a:t>
            </a:r>
            <a:endParaRPr lang="ru-RU" sz="27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Использование псевдослучайной последовательности с характеристиками приближенными к равновероятной, для кодирования данных, позволяет сохранить среднюю яркость пикселей у исходного графического изображения и у изображения, содержащего внедрённые данные. Однако при прямом и дословном применении алгоритма средняя яркость пикселей могла бы иметь смещение относительно средней яркости у исходного изображения. Для оценки величины смещения производится статистический подсчёт числа нулей и единиц у функции (x[i] </a:t>
            </a:r>
            <a:r>
              <a:rPr lang="ru-RU" dirty="0" err="1" smtClean="0"/>
              <a:t>xor</a:t>
            </a:r>
            <a:r>
              <a:rPr lang="ru-RU" dirty="0" smtClean="0"/>
              <a:t> y[j]) </a:t>
            </a:r>
            <a:endParaRPr lang="en-US" dirty="0" smtClean="0"/>
          </a:p>
          <a:p>
            <a:r>
              <a:rPr lang="ru-RU" dirty="0" smtClean="0"/>
              <a:t>И если p0 - вероятность нулей, а p1 - вероятность единиц, то оценка величины изменения средней яркости вычисляется по формуле: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err="1" smtClean="0"/>
              <a:t>dC</a:t>
            </a:r>
            <a:r>
              <a:rPr lang="ru-RU" dirty="0" smtClean="0"/>
              <a:t> = A(p0-p1) </a:t>
            </a:r>
            <a:endParaRPr lang="en-US" dirty="0" smtClean="0"/>
          </a:p>
          <a:p>
            <a:r>
              <a:rPr lang="ru-RU" dirty="0" smtClean="0"/>
              <a:t>Данную оценку </a:t>
            </a:r>
            <a:r>
              <a:rPr lang="ru-RU" dirty="0" err="1" smtClean="0"/>
              <a:t>dC</a:t>
            </a:r>
            <a:r>
              <a:rPr lang="ru-RU" dirty="0" smtClean="0"/>
              <a:t> будем использовать в формуле самого алгоритма метода широкополосных сигналов для компенсации смещения средней яркости изображения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err="1" smtClean="0"/>
              <a:t>Cw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 = C[</a:t>
            </a:r>
            <a:r>
              <a:rPr lang="ru-RU" dirty="0" err="1" smtClean="0"/>
              <a:t>i,j</a:t>
            </a:r>
            <a:r>
              <a:rPr lang="ru-RU" dirty="0" smtClean="0"/>
              <a:t>] + A(-1)^(x[i] </a:t>
            </a:r>
            <a:r>
              <a:rPr lang="ru-RU" dirty="0" err="1" smtClean="0"/>
              <a:t>xor</a:t>
            </a:r>
            <a:r>
              <a:rPr lang="ru-RU" dirty="0" smtClean="0"/>
              <a:t> y[j]) - </a:t>
            </a:r>
            <a:r>
              <a:rPr lang="ru-RU" dirty="0" err="1" smtClean="0"/>
              <a:t>dC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57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Комментарий #2. </a:t>
            </a:r>
            <a:br>
              <a:rPr lang="ru-RU" dirty="0" smtClean="0"/>
            </a:br>
            <a:r>
              <a:rPr lang="ru-RU" sz="2700" dirty="0" smtClean="0"/>
              <a:t>Использование изображения с подавлением шумов</a:t>
            </a:r>
            <a:endParaRPr lang="ru-RU" sz="27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Поскольку изменение яркостей в большую или меньшую сторону носит равновероятный характер (или по крайней мере это предполагается методикой), то усреднённая яркость исходного изображения должна практически совпадать с усреднённой яркостью у сформированного применением метода изображения. Это же правило, видимо, должно выполнятся и для небольших участков изображения. Таким образом можно предполагать, что практически должны совпадать изображения полученные в результате устранения шумов из исходного изображения и в результате устранения шумов из сформированного изображения, а значит изображение полученное применением фильтра устранения шумов может быть выбрано в качестве известной отправителю и получателю информации. Таким образом формула размещения данных в графическом файле может быть заменена на формулу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err="1" smtClean="0"/>
              <a:t>Cw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 = M[</a:t>
            </a:r>
            <a:r>
              <a:rPr lang="ru-RU" dirty="0" err="1" smtClean="0"/>
              <a:t>i,j</a:t>
            </a:r>
            <a:r>
              <a:rPr lang="ru-RU" dirty="0" smtClean="0"/>
              <a:t>] + A*(-1)^(x[i] </a:t>
            </a:r>
            <a:r>
              <a:rPr lang="ru-RU" dirty="0" err="1" smtClean="0"/>
              <a:t>xor</a:t>
            </a:r>
            <a:r>
              <a:rPr lang="ru-RU" dirty="0" smtClean="0"/>
              <a:t> y[j]) </a:t>
            </a:r>
            <a:endParaRPr lang="en-US" dirty="0" smtClean="0"/>
          </a:p>
          <a:p>
            <a:r>
              <a:rPr lang="ru-RU" dirty="0" smtClean="0"/>
              <a:t>где M[</a:t>
            </a:r>
            <a:r>
              <a:rPr lang="ru-RU" dirty="0" err="1" smtClean="0"/>
              <a:t>i,j</a:t>
            </a:r>
            <a:r>
              <a:rPr lang="ru-RU" dirty="0" smtClean="0"/>
              <a:t>] - значение средней яркости пикселей вокруг пикселя кодируемого графического изображения сопоставленного i-</a:t>
            </a:r>
            <a:r>
              <a:rPr lang="ru-RU" dirty="0" err="1" smtClean="0"/>
              <a:t>му</a:t>
            </a:r>
            <a:r>
              <a:rPr lang="ru-RU" dirty="0" smtClean="0"/>
              <a:t> биту данных x[i] и j-</a:t>
            </a:r>
            <a:r>
              <a:rPr lang="ru-RU" dirty="0" err="1" smtClean="0"/>
              <a:t>му</a:t>
            </a:r>
            <a:r>
              <a:rPr lang="ru-RU" dirty="0" smtClean="0"/>
              <a:t> биту псевдослучайной последовательности y[j]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9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Комментарий #3. </a:t>
            </a:r>
            <a:br>
              <a:rPr lang="ru-RU" dirty="0" smtClean="0"/>
            </a:br>
            <a:r>
              <a:rPr lang="ru-RU" sz="2700" dirty="0" smtClean="0"/>
              <a:t>Автоматическое вычисление глубины погружения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При использовании для размещения данных в графическом файле формулы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err="1" smtClean="0"/>
              <a:t>Cw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 = С[</a:t>
            </a:r>
            <a:r>
              <a:rPr lang="ru-RU" dirty="0" err="1" smtClean="0"/>
              <a:t>i,j</a:t>
            </a:r>
            <a:r>
              <a:rPr lang="ru-RU" dirty="0" smtClean="0"/>
              <a:t>] + A*(-1)^(x[i] </a:t>
            </a:r>
            <a:r>
              <a:rPr lang="ru-RU" dirty="0" err="1" smtClean="0"/>
              <a:t>xor</a:t>
            </a:r>
            <a:r>
              <a:rPr lang="ru-RU" dirty="0" smtClean="0"/>
              <a:t> y[j]) - </a:t>
            </a:r>
            <a:r>
              <a:rPr lang="ru-RU" dirty="0" err="1" smtClean="0"/>
              <a:t>dC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 smtClean="0"/>
              <a:t>а для извлечения данных из графического файла формулы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V[i]= SUM (</a:t>
            </a:r>
            <a:r>
              <a:rPr lang="ru-RU" dirty="0" err="1" smtClean="0"/>
              <a:t>Cw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]-</a:t>
            </a:r>
            <a:r>
              <a:rPr lang="ru-RU" dirty="0" err="1" smtClean="0"/>
              <a:t>Mw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])(-1)^y[j]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err="1" smtClean="0"/>
              <a:t>if</a:t>
            </a:r>
            <a:r>
              <a:rPr lang="ru-RU" dirty="0" smtClean="0"/>
              <a:t> V[i]&lt;0 </a:t>
            </a:r>
            <a:r>
              <a:rPr lang="ru-RU" dirty="0" err="1" smtClean="0"/>
              <a:t>then</a:t>
            </a:r>
            <a:r>
              <a:rPr lang="ru-RU" dirty="0" smtClean="0"/>
              <a:t> x[i] == 0 </a:t>
            </a:r>
            <a:r>
              <a:rPr lang="ru-RU" dirty="0" err="1" smtClean="0"/>
              <a:t>else</a:t>
            </a:r>
            <a:r>
              <a:rPr lang="ru-RU" dirty="0" smtClean="0"/>
              <a:t> x[i] == 1 </a:t>
            </a:r>
            <a:endParaRPr lang="en-US" dirty="0" smtClean="0"/>
          </a:p>
          <a:p>
            <a:r>
              <a:rPr lang="ru-RU" dirty="0" smtClean="0"/>
              <a:t>можно дать оценку для выбора оптимального значения параметра алгоритма - величины погружения A исходя из статистических оценок. Так добавление или вычитание значения A из значений яркости пикселей увеличит квадрат дисперсии итогового изображения на величину A^2. При этом полагаем равновероятным добавление и вычитание значения A из яркости пикселя. А значит, при использовании в формуле восстановления локально усреднённой величины M, можно задать значение A по следующей формуле 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A = SQRT( AVG (C[</a:t>
            </a:r>
            <a:r>
              <a:rPr lang="ru-RU" dirty="0" err="1" smtClean="0"/>
              <a:t>i,j</a:t>
            </a:r>
            <a:r>
              <a:rPr lang="ru-RU" dirty="0" smtClean="0"/>
              <a:t>]-M[</a:t>
            </a:r>
            <a:r>
              <a:rPr lang="ru-RU" dirty="0" err="1" smtClean="0"/>
              <a:t>i,j</a:t>
            </a:r>
            <a:r>
              <a:rPr lang="ru-RU" dirty="0" smtClean="0"/>
              <a:t>])^2 )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012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Комментарий #4. </a:t>
            </a:r>
            <a:br>
              <a:rPr lang="ru-RU" dirty="0" smtClean="0"/>
            </a:br>
            <a:r>
              <a:rPr lang="ru-RU" sz="2800" dirty="0" smtClean="0"/>
              <a:t>Роль коэффициентов в схеме голосования.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При использовании в оригинальной методике схемы голосования, коэффициенты голосов, равные разности между средним значением яркости и яркостью голосующего пикселя, являются коэффициентами голосов из статистического критерия разделения двух простых статистических гипотез известного под названием "Наиболее мощный" для разделения двух простых гипотез о нормальном распределении либо с параметрами (A,A), либо с параметрами (-A,A). </a:t>
            </a:r>
            <a:endParaRPr lang="en-US" dirty="0" smtClean="0"/>
          </a:p>
          <a:p>
            <a:r>
              <a:rPr lang="ru-RU" dirty="0" smtClean="0"/>
              <a:t>Поскольку, при получении и извлечении данных из графического файла достоверно не известна величина A, то в качестве среднего может быть выбрана её оценка, равная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 = </a:t>
            </a:r>
            <a:r>
              <a:rPr lang="ru-RU" dirty="0" smtClean="0"/>
              <a:t>SQRT( AVG (</a:t>
            </a:r>
            <a:r>
              <a:rPr lang="ru-RU" dirty="0" err="1" smtClean="0"/>
              <a:t>Cw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]-</a:t>
            </a:r>
            <a:r>
              <a:rPr lang="ru-RU" dirty="0" err="1" smtClean="0"/>
              <a:t>Mw</a:t>
            </a:r>
            <a:r>
              <a:rPr lang="ru-RU" dirty="0" smtClean="0"/>
              <a:t>[</a:t>
            </a:r>
            <a:r>
              <a:rPr lang="ru-RU" dirty="0" err="1" smtClean="0"/>
              <a:t>i,j</a:t>
            </a:r>
            <a:r>
              <a:rPr lang="ru-RU" dirty="0" smtClean="0"/>
              <a:t>])^2 ), </a:t>
            </a:r>
            <a:endParaRPr lang="en-US" dirty="0" smtClean="0"/>
          </a:p>
          <a:p>
            <a:r>
              <a:rPr lang="ru-RU" dirty="0" smtClean="0"/>
              <a:t>которая в свою очередь, совпадает и с дисперсией этого же распределения.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dmitry@protopopov.ru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820485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</TotalTime>
  <Words>2337</Words>
  <Application>Microsoft Office PowerPoint</Application>
  <PresentationFormat>Широкоэкранный</PresentationFormat>
  <Paragraphs>154</Paragraphs>
  <Slides>24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Trebuchet MS</vt:lpstr>
      <vt:lpstr>Wingdings 3</vt:lpstr>
      <vt:lpstr>Грань</vt:lpstr>
      <vt:lpstr>Метод широкополосного сигнала </vt:lpstr>
      <vt:lpstr>Предисловие из статьи КОМПЬЮТЕРНАЯ СТЕГАНОГРАФИЯ ВЧЕРА, СЕГОДНЯ, ЗАВТРА. Технологии информационной безопасности 21 века. /Барсуков В. С., к.т.н., Романцов А.П./1998</vt:lpstr>
      <vt:lpstr>Алгоритм</vt:lpstr>
      <vt:lpstr>Формула размещения данных в графическом файле</vt:lpstr>
      <vt:lpstr>Формула извлечения данных из графического файла</vt:lpstr>
      <vt:lpstr>Комментарий #1.  Компенсация изменения средней яркости изображения при применении метода широкополосного сигнала</vt:lpstr>
      <vt:lpstr>Комментарий #2.  Использование изображения с подавлением шумов</vt:lpstr>
      <vt:lpstr>Комментарий #3.  Автоматическое вычисление глубины погружения</vt:lpstr>
      <vt:lpstr>Комментарий #4.  Роль коэффициентов в схеме голосования.</vt:lpstr>
      <vt:lpstr>Комментарий #4.  Роль коэффициентов в схеме голосования.</vt:lpstr>
      <vt:lpstr>Комментарий #5.  Улучшение схемы голосования.  Использование статистической информации из имеющихся в наличии данных.</vt:lpstr>
      <vt:lpstr>Способ 1.</vt:lpstr>
      <vt:lpstr>Способ 2.</vt:lpstr>
      <vt:lpstr>Комментарий #6.  Улучшение схемы голосования. Сопоставление весовых коэффициентов пикселям  </vt:lpstr>
      <vt:lpstr>Формулы реализованные в библиотеке Формула размещения данных в графическом файле</vt:lpstr>
      <vt:lpstr>Формулы реализованные в библиотеке Формула извлечения данных из графического файла</vt:lpstr>
      <vt:lpstr>Требуемый размер изображения</vt:lpstr>
      <vt:lpstr>Реализация метода широкополосного сигнала</vt:lpstr>
      <vt:lpstr>Дополнительные опции в текущей реализации библиотеки</vt:lpstr>
      <vt:lpstr>Презентация PowerPoint</vt:lpstr>
      <vt:lpstr>Презентация PowerPoint</vt:lpstr>
      <vt:lpstr>Используемое программное обеспечение</vt:lpstr>
      <vt:lpstr>Литература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широкополосного сигнала </dc:title>
  <dc:creator>User</dc:creator>
  <cp:lastModifiedBy>User</cp:lastModifiedBy>
  <cp:revision>20</cp:revision>
  <dcterms:created xsi:type="dcterms:W3CDTF">2015-09-04T00:34:58Z</dcterms:created>
  <dcterms:modified xsi:type="dcterms:W3CDTF">2015-09-10T01:10:21Z</dcterms:modified>
</cp:coreProperties>
</file>