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3"/>
  </p:notesMasterIdLst>
  <p:sldIdLst>
    <p:sldId id="91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83745" autoAdjust="0"/>
  </p:normalViewPr>
  <p:slideViewPr>
    <p:cSldViewPr>
      <p:cViewPr varScale="1">
        <p:scale>
          <a:sx n="105" d="100"/>
          <a:sy n="105" d="100"/>
        </p:scale>
        <p:origin x="592" y="1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278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8057B7-EFC7-4AC6-B479-CDD44EB7D654}" type="datetimeFigureOut">
              <a:rPr lang="ko-KR" altLang="en-US" smtClean="0"/>
              <a:t>2021. 9. 17.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DD92F-6552-427E-B1F2-FAEB3F7EF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729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ko-Kore-KR" dirty="0"/>
              <a:t>On my </a:t>
            </a:r>
            <a:r>
              <a:rPr lang="en" altLang="ko-Kore-KR" dirty="0" err="1"/>
              <a:t>honour</a:t>
            </a:r>
            <a:r>
              <a:rPr lang="en" altLang="ko-Kore-KR" dirty="0"/>
              <a:t>, I pledge that I have neither received nor provided improper assistance </a:t>
            </a:r>
            <a:br>
              <a:rPr lang="en" altLang="ko-Kore-KR" dirty="0"/>
            </a:br>
            <a:r>
              <a:rPr lang="en" altLang="ko-Kore-KR" dirty="0"/>
              <a:t>in the completion of this assignment. </a:t>
            </a:r>
            <a:br>
              <a:rPr lang="en" altLang="ko-Kore-KR" dirty="0"/>
            </a:br>
            <a:r>
              <a:rPr lang="en" altLang="ko-Kore-KR" dirty="0"/>
              <a:t>Signed: </a:t>
            </a:r>
            <a:r>
              <a:rPr lang="ko-KR" altLang="en-US" dirty="0" err="1"/>
              <a:t>박예겸</a:t>
            </a:r>
            <a:r>
              <a:rPr lang="en" altLang="ko-Kore-KR" dirty="0"/>
              <a:t> Student Number:</a:t>
            </a:r>
            <a:r>
              <a:rPr lang="en-US" altLang="ko-KR" dirty="0"/>
              <a:t>21600277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213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585239" y="2120566"/>
            <a:ext cx="4489523" cy="934383"/>
          </a:xfrm>
        </p:spPr>
        <p:txBody>
          <a:bodyPr>
            <a:normAutofit/>
          </a:bodyPr>
          <a:lstStyle>
            <a:lvl1pPr>
              <a:defRPr sz="2400" baseline="0">
                <a:effectLst/>
                <a:latin typeface="Arial Rounded MT Bold" panose="020F070403050403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52F8BFD-083B-4AAA-90DD-9B0FF44BF10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585239" y="3166110"/>
            <a:ext cx="4489523" cy="2766060"/>
          </a:xfrm>
        </p:spPr>
        <p:txBody>
          <a:bodyPr>
            <a:normAutofit/>
          </a:bodyPr>
          <a:lstStyle>
            <a:lvl1pPr>
              <a:defRPr sz="2000">
                <a:latin typeface="Century Gothic" panose="020B0502020202020204" pitchFamily="34" charset="0"/>
              </a:defRPr>
            </a:lvl1pPr>
            <a:lvl2pPr>
              <a:defRPr sz="1800">
                <a:latin typeface="Century Gothic" panose="020B0502020202020204" pitchFamily="34" charset="0"/>
              </a:defRPr>
            </a:lvl2pPr>
            <a:lvl3pPr>
              <a:defRPr sz="1600">
                <a:latin typeface="Century Gothic" panose="020B0502020202020204" pitchFamily="34" charset="0"/>
              </a:defRPr>
            </a:lvl3pPr>
            <a:lvl4pPr marL="1371642" indent="0">
              <a:buNone/>
              <a:defRPr sz="1688">
                <a:latin typeface="Century Gothic" panose="020B0502020202020204" pitchFamily="34" charset="0"/>
              </a:defRPr>
            </a:lvl4pPr>
            <a:lvl5pPr marL="1828857" indent="0">
              <a:buNone/>
              <a:defRPr sz="1688">
                <a:latin typeface="Century Gothic" panose="020B0502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1412096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59833" y="4463739"/>
            <a:ext cx="2254251" cy="164665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341" y="4463739"/>
            <a:ext cx="2254251" cy="1646659"/>
          </a:xfrm>
          <a:prstGeom prst="rect">
            <a:avLst/>
          </a:prstGeom>
        </p:spPr>
      </p:pic>
      <p:sp>
        <p:nvSpPr>
          <p:cNvPr id="9" name="제목 1"/>
          <p:cNvSpPr>
            <a:spLocks noGrp="1"/>
          </p:cNvSpPr>
          <p:nvPr>
            <p:ph type="title" hasCustomPrompt="1"/>
          </p:nvPr>
        </p:nvSpPr>
        <p:spPr>
          <a:xfrm>
            <a:off x="6585239" y="2120566"/>
            <a:ext cx="4489523" cy="934383"/>
          </a:xfrm>
        </p:spPr>
        <p:txBody>
          <a:bodyPr>
            <a:normAutofit/>
          </a:bodyPr>
          <a:lstStyle>
            <a:lvl1pPr>
              <a:defRPr sz="2250" baseline="0">
                <a:effectLst/>
                <a:latin typeface="Arial Rounded MT Bold" panose="020F0704030504030204" pitchFamily="34" charset="0"/>
              </a:defRPr>
            </a:lvl1pPr>
          </a:lstStyle>
          <a:p>
            <a:r>
              <a:rPr lang="ko-KR" altLang="en-US" dirty="0"/>
              <a:t>마스터 제목 </a:t>
            </a:r>
            <a:br>
              <a:rPr lang="en-US" altLang="ko-KR" dirty="0"/>
            </a:br>
            <a:r>
              <a:rPr lang="ko-KR" altLang="en-US" dirty="0"/>
              <a:t>스타일 편집</a:t>
            </a: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E52F8BFD-083B-4AAA-90DD-9B0FF44BF10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585239" y="3166110"/>
            <a:ext cx="4489523" cy="2766060"/>
          </a:xfrm>
        </p:spPr>
        <p:txBody>
          <a:bodyPr>
            <a:normAutofit/>
          </a:bodyPr>
          <a:lstStyle>
            <a:lvl1pPr>
              <a:defRPr sz="2250">
                <a:latin typeface="Century Gothic" panose="020B0502020202020204" pitchFamily="34" charset="0"/>
              </a:defRPr>
            </a:lvl1pPr>
            <a:lvl2pPr>
              <a:defRPr sz="1875">
                <a:latin typeface="Century Gothic" panose="020B0502020202020204" pitchFamily="34" charset="0"/>
              </a:defRPr>
            </a:lvl2pPr>
            <a:lvl3pPr>
              <a:defRPr sz="1688">
                <a:latin typeface="Century Gothic" panose="020B0502020202020204" pitchFamily="34" charset="0"/>
              </a:defRPr>
            </a:lvl3pPr>
            <a:lvl4pPr marL="1371642" indent="0">
              <a:buNone/>
              <a:defRPr sz="1688">
                <a:latin typeface="Century Gothic" panose="020B0502020202020204" pitchFamily="34" charset="0"/>
              </a:defRPr>
            </a:lvl4pPr>
            <a:lvl5pPr marL="1828857" indent="0">
              <a:buNone/>
              <a:defRPr sz="1688">
                <a:latin typeface="Century Gothic" panose="020B0502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141531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38735" y="4773874"/>
            <a:ext cx="9936028" cy="895218"/>
          </a:xfrm>
          <a:solidFill>
            <a:schemeClr val="bg1">
              <a:lumMod val="95000"/>
              <a:alpha val="65000"/>
            </a:schemeClr>
          </a:solidFill>
        </p:spPr>
        <p:txBody>
          <a:bodyPr wrap="square" lIns="108000" tIns="108000" rIns="108000" bIns="108000">
            <a:spAutoFit/>
          </a:bodyPr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3856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453100" y="308502"/>
            <a:ext cx="11248112" cy="456202"/>
          </a:xfrm>
        </p:spPr>
        <p:txBody>
          <a:bodyPr>
            <a:noAutofit/>
          </a:bodyPr>
          <a:lstStyle>
            <a:lvl1pPr algn="l">
              <a:defRPr sz="2400" b="1" cap="none" baseline="0">
                <a:effectLst/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cxnSp>
        <p:nvCxnSpPr>
          <p:cNvPr id="14" name="직선 연결선 13"/>
          <p:cNvCxnSpPr>
            <a:cxnSpLocks/>
          </p:cNvCxnSpPr>
          <p:nvPr userDrawn="1"/>
        </p:nvCxnSpPr>
        <p:spPr>
          <a:xfrm>
            <a:off x="453100" y="764704"/>
            <a:ext cx="1124811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>
            <a:normAutofit/>
          </a:bodyPr>
          <a:lstStyle>
            <a:lvl1pPr marL="342900" indent="-342900">
              <a:buFont typeface="Wingdings" panose="05000000000000000000" pitchFamily="2" charset="2"/>
              <a:buChar char="§"/>
              <a:defRPr sz="2200" baseline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742950" indent="-285750">
              <a:buFont typeface="Wingdings" panose="05000000000000000000" pitchFamily="2" charset="2"/>
              <a:buChar char="§"/>
              <a:defRPr sz="2000" baseline="0"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2000" baseline="0"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1800" baseline="0"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2057400" indent="-228600">
              <a:buFont typeface="Wingdings" panose="05000000000000000000" pitchFamily="2" charset="2"/>
              <a:buChar char="§"/>
              <a:defRPr sz="1800" baseline="0"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5" name="슬라이드 번호 개체 틀 5"/>
          <p:cNvSpPr>
            <a:spLocks noGrp="1"/>
          </p:cNvSpPr>
          <p:nvPr>
            <p:ph type="sldNum" sz="quarter" idx="14"/>
          </p:nvPr>
        </p:nvSpPr>
        <p:spPr>
          <a:xfrm>
            <a:off x="11074401" y="6519864"/>
            <a:ext cx="1071033" cy="365125"/>
          </a:xfr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0908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453100" y="308502"/>
            <a:ext cx="11248112" cy="456202"/>
          </a:xfrm>
        </p:spPr>
        <p:txBody>
          <a:bodyPr>
            <a:noAutofit/>
          </a:bodyPr>
          <a:lstStyle>
            <a:lvl1pPr algn="l">
              <a:defRPr sz="2400" b="1" cap="none" baseline="0">
                <a:effectLst/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cxnSp>
        <p:nvCxnSpPr>
          <p:cNvPr id="14" name="직선 연결선 13"/>
          <p:cNvCxnSpPr>
            <a:cxnSpLocks/>
          </p:cNvCxnSpPr>
          <p:nvPr userDrawn="1"/>
        </p:nvCxnSpPr>
        <p:spPr>
          <a:xfrm>
            <a:off x="453100" y="764704"/>
            <a:ext cx="1124811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슬라이드 번호 개체 틀 5"/>
          <p:cNvSpPr>
            <a:spLocks noGrp="1"/>
          </p:cNvSpPr>
          <p:nvPr>
            <p:ph type="sldNum" sz="quarter" idx="14"/>
          </p:nvPr>
        </p:nvSpPr>
        <p:spPr>
          <a:xfrm>
            <a:off x="11074401" y="6519864"/>
            <a:ext cx="1071033" cy="365125"/>
          </a:xfr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2096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453100" y="380510"/>
            <a:ext cx="11248112" cy="456202"/>
          </a:xfrm>
        </p:spPr>
        <p:txBody>
          <a:bodyPr>
            <a:noAutofit/>
          </a:bodyPr>
          <a:lstStyle>
            <a:lvl1pPr algn="l">
              <a:defRPr sz="2400" b="1" cap="none" baseline="0">
                <a:effectLst/>
                <a:latin typeface="Arial Rounded MT Bold" panose="020F0704030504030204" pitchFamily="34" charset="0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cxnSp>
        <p:nvCxnSpPr>
          <p:cNvPr id="14" name="직선 연결선 13"/>
          <p:cNvCxnSpPr>
            <a:cxnSpLocks/>
          </p:cNvCxnSpPr>
          <p:nvPr userDrawn="1"/>
        </p:nvCxnSpPr>
        <p:spPr>
          <a:xfrm>
            <a:off x="453100" y="836712"/>
            <a:ext cx="1124811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슬라이드 번호 개체 틀 5"/>
          <p:cNvSpPr>
            <a:spLocks noGrp="1"/>
          </p:cNvSpPr>
          <p:nvPr>
            <p:ph type="sldNum" sz="quarter" idx="14"/>
          </p:nvPr>
        </p:nvSpPr>
        <p:spPr>
          <a:xfrm>
            <a:off x="11074401" y="6519864"/>
            <a:ext cx="107103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493B47-E977-46F8-8C2F-7DA67431704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66"/>
            <a:ext cx="12288688" cy="68473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0633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453100" y="380510"/>
            <a:ext cx="11248112" cy="456202"/>
          </a:xfrm>
        </p:spPr>
        <p:txBody>
          <a:bodyPr>
            <a:noAutofit/>
          </a:bodyPr>
          <a:lstStyle>
            <a:lvl1pPr algn="l">
              <a:defRPr sz="2400" b="1" cap="none" baseline="0">
                <a:effectLst/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cxnSp>
        <p:nvCxnSpPr>
          <p:cNvPr id="14" name="직선 연결선 13"/>
          <p:cNvCxnSpPr>
            <a:cxnSpLocks/>
          </p:cNvCxnSpPr>
          <p:nvPr userDrawn="1"/>
        </p:nvCxnSpPr>
        <p:spPr>
          <a:xfrm>
            <a:off x="453100" y="836712"/>
            <a:ext cx="1124811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슬라이드 번호 개체 틀 5"/>
          <p:cNvSpPr>
            <a:spLocks noGrp="1"/>
          </p:cNvSpPr>
          <p:nvPr>
            <p:ph type="sldNum" sz="quarter" idx="14"/>
          </p:nvPr>
        </p:nvSpPr>
        <p:spPr>
          <a:xfrm>
            <a:off x="11074401" y="6519864"/>
            <a:ext cx="1071033" cy="365125"/>
          </a:xfr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197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09720" y="3643314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978752" y="6520260"/>
            <a:ext cx="1165920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1" name="제목 20"/>
          <p:cNvSpPr>
            <a:spLocks noGrp="1"/>
          </p:cNvSpPr>
          <p:nvPr>
            <p:ph type="ctrTitle"/>
          </p:nvPr>
        </p:nvSpPr>
        <p:spPr>
          <a:xfrm>
            <a:off x="609600" y="2285992"/>
            <a:ext cx="10972800" cy="11430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074763" y="6448252"/>
            <a:ext cx="1069909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 baseline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바닥글 개체 틀 4">
            <a:extLst>
              <a:ext uri="{FF2B5EF4-FFF2-40B4-BE49-F238E27FC236}">
                <a16:creationId xmlns:a16="http://schemas.microsoft.com/office/drawing/2014/main" id="{39AC7EFE-0311-49BA-B67C-73761A3CA2E9}"/>
              </a:ext>
            </a:extLst>
          </p:cNvPr>
          <p:cNvSpPr txBox="1">
            <a:spLocks/>
          </p:cNvSpPr>
          <p:nvPr userDrawn="1"/>
        </p:nvSpPr>
        <p:spPr>
          <a:xfrm>
            <a:off x="1811524" y="6574797"/>
            <a:ext cx="85689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0" i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Prof. Youngsup Kim, idebtor@gmail.com, CSEE Dept., Grace School Rm204</a:t>
            </a:r>
            <a:r>
              <a:rPr lang="en-US" altLang="ko-KR" sz="1200" b="0" i="1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0" i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Handong Global University</a:t>
            </a:r>
            <a:endParaRPr lang="ko-KR" altLang="en-US" sz="1200" b="0" i="1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5" r:id="rId4"/>
    <p:sldLayoutId id="2147483717" r:id="rId5"/>
    <p:sldLayoutId id="2147483715" r:id="rId6"/>
    <p:sldLayoutId id="2147483716" r:id="rId7"/>
    <p:sldLayoutId id="2147483697" r:id="rId8"/>
  </p:sldLayoutIdLst>
  <p:hf hdr="0" ftr="0" dt="0"/>
  <p:txStyles>
    <p:titleStyle>
      <a:lvl1pPr algn="ctr" rtl="0" eaLnBrk="1" latinLnBrk="1" hangingPunct="1">
        <a:spcBef>
          <a:spcPct val="0"/>
        </a:spcBef>
        <a:buNone/>
        <a:defRPr kumimoji="0" sz="4400" b="1" kern="1200" spc="50" baseline="0" dirty="0" smtClean="0">
          <a:ln>
            <a:noFill/>
            <a:prstDash val="solid"/>
          </a:ln>
          <a:gradFill flip="none" rotWithShape="1">
            <a:gsLst>
              <a:gs pos="0">
                <a:schemeClr val="tx2"/>
              </a:gs>
              <a:gs pos="26000">
                <a:schemeClr val="tx2"/>
              </a:gs>
              <a:gs pos="41000">
                <a:schemeClr val="tx2">
                  <a:shade val="90000"/>
                </a:schemeClr>
              </a:gs>
              <a:gs pos="67000">
                <a:schemeClr val="tx2">
                  <a:shade val="50000"/>
                </a:schemeClr>
              </a:gs>
              <a:gs pos="95000">
                <a:schemeClr val="tx2"/>
              </a:gs>
            </a:gsLst>
            <a:lin ang="5400000" scaled="1"/>
            <a:tileRect/>
          </a:gradFill>
          <a:effectLst>
            <a:outerShdw blurRad="50800" dist="50800" dir="5400000" algn="tl" rotWithShape="0">
              <a:srgbClr val="000000">
                <a:alpha val="43137"/>
              </a:srgbClr>
            </a:outerShdw>
          </a:effectLst>
          <a:latin typeface="나눔고딕" panose="020D0604000000000000" pitchFamily="50" charset="-127"/>
          <a:ea typeface="나눔고딕" panose="020D0604000000000000" pitchFamily="50" charset="-127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Clr>
          <a:schemeClr val="accent2"/>
        </a:buClr>
        <a:buFont typeface="Wingdings 2"/>
        <a:buChar char="²"/>
        <a:defRPr kumimoji="0" sz="3200" kern="1200" baseline="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3"/>
        </a:buClr>
        <a:buSzPct val="85000"/>
        <a:buFont typeface="Wingdings"/>
        <a:buChar char="u"/>
        <a:defRPr kumimoji="0" sz="2800" kern="1200" baseline="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accent4"/>
        </a:buClr>
        <a:buSzPct val="80000"/>
        <a:buFont typeface="Wingdings"/>
        <a:buChar char="u"/>
        <a:defRPr kumimoji="0" sz="2600" kern="1200" baseline="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5"/>
        </a:buClr>
        <a:buSzPct val="75000"/>
        <a:buFont typeface="Wingdings"/>
        <a:buChar char="u"/>
        <a:defRPr kumimoji="0" sz="2400" kern="1200" baseline="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accent6"/>
        </a:buClr>
        <a:buSzPct val="70000"/>
        <a:buFont typeface="Wingdings"/>
        <a:buChar char="u"/>
        <a:defRPr kumimoji="0" sz="2000" kern="1200" baseline="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tx2"/>
        </a:buClr>
        <a:buSzPct val="60000"/>
        <a:buFont typeface="Wingdings"/>
        <a:buChar char="u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"/>
        <a:buChar char="u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2"/>
        </a:buClr>
        <a:buSzPct val="55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accent3"/>
        </a:buClr>
        <a:buSzPct val="50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0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Exercise 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>
                    <a:cs typeface="Times New Roman"/>
                  </a:rPr>
                  <a:t>Example: Running time estimates - empirical analysis</a:t>
                </a:r>
              </a:p>
              <a:p>
                <a:pPr lvl="1"/>
                <a:r>
                  <a:rPr lang="en-US" altLang="ko-KR" dirty="0">
                    <a:cs typeface="Times New Roman"/>
                  </a:rPr>
                  <a:t>Personal computer executes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dirty="0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p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  <a:cs typeface="Times New Roman"/>
                          </a:rPr>
                          <m:t>10</m:t>
                        </m:r>
                      </m:e>
                      <m:sup>
                        <m:r>
                          <a:rPr lang="en-US" altLang="ko-KR" i="1" dirty="0" smtClean="0">
                            <a:latin typeface="Cambria Math" panose="02040503050406030204" pitchFamily="18" charset="0"/>
                            <a:cs typeface="Times New Roman"/>
                          </a:rPr>
                          <m:t>9</m:t>
                        </m:r>
                      </m:sup>
                    </m:sSup>
                  </m:oMath>
                </a14:m>
                <a:r>
                  <a:rPr lang="en-US" altLang="ko-KR" dirty="0">
                    <a:cs typeface="Times New Roman"/>
                  </a:rPr>
                  <a:t> compares/second</a:t>
                </a:r>
              </a:p>
              <a:p>
                <a:pPr lvl="1"/>
                <a:r>
                  <a:rPr lang="en-US" altLang="ko-KR" dirty="0">
                    <a:cs typeface="Times New Roman"/>
                  </a:rPr>
                  <a:t>Super-computer executes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dirty="0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p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  <a:cs typeface="Times New Roman"/>
                          </a:rPr>
                          <m:t>10</m:t>
                        </m:r>
                      </m:e>
                      <m:sup>
                        <m:r>
                          <a:rPr lang="en-US" altLang="ko-KR" i="1" dirty="0" smtClean="0">
                            <a:latin typeface="Cambria Math" panose="02040503050406030204" pitchFamily="18" charset="0"/>
                            <a:cs typeface="Times New Roman"/>
                          </a:rPr>
                          <m:t>13</m:t>
                        </m:r>
                      </m:sup>
                    </m:sSup>
                  </m:oMath>
                </a14:m>
                <a:r>
                  <a:rPr lang="en-US" altLang="ko-KR" dirty="0">
                    <a:cs typeface="Times New Roman"/>
                  </a:rPr>
                  <a:t>  compares/second</a:t>
                </a:r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blipFill>
                <a:blip r:embed="rId3"/>
                <a:stretch>
                  <a:fillRect l="-564" t="-67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Group 219">
                <a:extLst>
                  <a:ext uri="{FF2B5EF4-FFF2-40B4-BE49-F238E27FC236}">
                    <a16:creationId xmlns:a16="http://schemas.microsoft.com/office/drawing/2014/main" id="{96B66960-BDA1-44BB-B686-DFECC80A4D3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50649503"/>
                  </p:ext>
                </p:extLst>
              </p:nvPr>
            </p:nvGraphicFramePr>
            <p:xfrm>
              <a:off x="1064901" y="2719696"/>
              <a:ext cx="9248078" cy="1527588"/>
            </p:xfrm>
            <a:graphic>
              <a:graphicData uri="http://schemas.openxmlformats.org/drawingml/2006/table">
                <a:tbl>
                  <a:tblPr/>
                  <a:tblGrid>
                    <a:gridCol w="154134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0172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2038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371968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27034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219527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1422781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386442"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7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marL="85725" marR="85725" marT="42863" marB="42863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gridSpan="3"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  <a:defRPr/>
                          </a:pPr>
                          <a:r>
                            <a:rPr kumimoji="1" lang="en-US" altLang="ko-KR" sz="17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Selection sort </a:t>
                          </a:r>
                          <a:r>
                            <a:rPr kumimoji="1" lang="en-US" altLang="ko-KR" sz="17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(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1" lang="en-US" altLang="ko-KR" sz="1700" b="1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굴림" charset="-127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sz="1700" b="1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굴림" charset="-127"/>
                                    </a:rPr>
                                    <m:t>𝑵</m:t>
                                  </m:r>
                                </m:e>
                                <m:sup>
                                  <m:r>
                                    <a:rPr kumimoji="1" lang="en-US" altLang="ko-KR" sz="1700" b="1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굴림" charset="-127"/>
                                    </a:rPr>
                                    <m:t>𝟐</m:t>
                                  </m:r>
                                </m:sup>
                              </m:sSup>
                            </m:oMath>
                          </a14:m>
                          <a:r>
                            <a:rPr kumimoji="1" lang="en-US" altLang="ko-KR" sz="17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)</a:t>
                          </a:r>
                          <a:endParaRPr kumimoji="1" lang="en-US" altLang="ko-KR" sz="1700" b="1" i="0" u="none" strike="noStrike" cap="none" normalizeH="0" baseline="3000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marL="85725" marR="85725" marT="42863" marB="42863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ndara" panose="020E0502030303020204" pitchFamily="34" charset="0"/>
                            <a:ea typeface="굴림" charset="-127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ndara" panose="020E0502030303020204" pitchFamily="34" charset="0"/>
                            <a:ea typeface="굴림" charset="-127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gridSpan="3"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7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Merge sort </a:t>
                          </a:r>
                          <a:r>
                            <a:rPr kumimoji="1" lang="en-US" altLang="ko-KR" sz="17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(N log</a:t>
                          </a:r>
                          <a:r>
                            <a:rPr kumimoji="1" lang="en-US" altLang="ko-KR" sz="1700" b="1" i="0" u="none" strike="noStrike" cap="none" normalizeH="0" baseline="-25000" dirty="0">
                              <a:ln>
                                <a:noFill/>
                              </a:ln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2</a:t>
                          </a:r>
                          <a:r>
                            <a:rPr kumimoji="1" lang="en-US" altLang="ko-KR" sz="17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 N)</a:t>
                          </a:r>
                        </a:p>
                      </a:txBody>
                      <a:tcPr marL="85725" marR="85725" marT="42863" marB="42863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ndara" panose="020E0502030303020204" pitchFamily="34" charset="0"/>
                            <a:ea typeface="굴림" charset="-127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ndara" panose="020E0502030303020204" pitchFamily="34" charset="0"/>
                            <a:ea typeface="굴림" charset="-127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80382"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7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N</a:t>
                          </a:r>
                        </a:p>
                      </a:txBody>
                      <a:tcPr marL="85725" marR="85725" marT="42863" marB="42863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  <a:defRPr/>
                          </a:pPr>
                          <a:r>
                            <a:rPr kumimoji="1" lang="en-US" altLang="ko-KR" sz="17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Million</a:t>
                          </a:r>
                        </a:p>
                      </a:txBody>
                      <a:tcPr marL="85725" marR="85725" marT="42863" marB="42863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7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10 million</a:t>
                          </a:r>
                        </a:p>
                      </a:txBody>
                      <a:tcPr marL="85725" marR="85725" marT="42863" marB="42863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7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Billion</a:t>
                          </a:r>
                        </a:p>
                      </a:txBody>
                      <a:tcPr marL="85725" marR="85725" marT="42863" marB="42863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  <a:defRPr/>
                          </a:pPr>
                          <a:r>
                            <a:rPr kumimoji="1" lang="en-US" altLang="ko-KR" sz="17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Million</a:t>
                          </a:r>
                        </a:p>
                      </a:txBody>
                      <a:tcPr marL="85725" marR="85725" marT="42863" marB="42863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7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10 million</a:t>
                          </a:r>
                        </a:p>
                      </a:txBody>
                      <a:tcPr marL="85725" marR="85725" marT="42863" marB="42863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7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Billion</a:t>
                          </a:r>
                        </a:p>
                      </a:txBody>
                      <a:tcPr marL="85725" marR="85725" marT="42863" marB="42863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80382"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7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PC</a:t>
                          </a:r>
                        </a:p>
                      </a:txBody>
                      <a:tcPr marL="85725" marR="85725" marT="42863" marB="42863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7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16.7 min</a:t>
                          </a:r>
                        </a:p>
                      </a:txBody>
                      <a:tcPr marL="85725" marR="85725" marT="42863" marB="42863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7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27.8 </a:t>
                          </a:r>
                          <a:r>
                            <a:rPr kumimoji="1" lang="en-US" altLang="ko-KR" sz="1700" b="0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hr</a:t>
                          </a:r>
                          <a:endParaRPr kumimoji="1" lang="en-US" altLang="ko-KR" sz="17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marL="85725" marR="85725" marT="42863" marB="42863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7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31.8</a:t>
                          </a:r>
                          <a:r>
                            <a:rPr kumimoji="1" lang="ko-KR" altLang="en-US" sz="17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 </a:t>
                          </a:r>
                          <a:r>
                            <a:rPr kumimoji="1" lang="en-US" altLang="ko-KR" sz="17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years</a:t>
                          </a:r>
                        </a:p>
                      </a:txBody>
                      <a:tcPr marL="85725" marR="85725" marT="42863" marB="42863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7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instant</a:t>
                          </a:r>
                        </a:p>
                      </a:txBody>
                      <a:tcPr marL="85725" marR="85725" marT="42863" marB="42863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7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0.2 sec</a:t>
                          </a:r>
                        </a:p>
                      </a:txBody>
                      <a:tcPr marL="85725" marR="85725" marT="42863" marB="42863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7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25.6 sec</a:t>
                          </a:r>
                        </a:p>
                      </a:txBody>
                      <a:tcPr marL="85725" marR="85725" marT="42863" marB="42863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80382"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7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Super Com</a:t>
                          </a:r>
                        </a:p>
                      </a:txBody>
                      <a:tcPr marL="85725" marR="85725" marT="42863" marB="42863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7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0.1 sec</a:t>
                          </a:r>
                        </a:p>
                      </a:txBody>
                      <a:tcPr marL="85725" marR="85725" marT="42863" marB="42863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7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10 sec</a:t>
                          </a:r>
                        </a:p>
                      </a:txBody>
                      <a:tcPr marL="85725" marR="85725" marT="42863" marB="42863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7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27.8 </a:t>
                          </a:r>
                          <a:r>
                            <a:rPr kumimoji="1" lang="en-US" altLang="ko-KR" sz="1700" b="0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hr</a:t>
                          </a:r>
                          <a:endParaRPr kumimoji="1" lang="en-US" altLang="ko-KR" sz="17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marL="85725" marR="85725" marT="42863" marB="42863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7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Instant</a:t>
                          </a:r>
                        </a:p>
                      </a:txBody>
                      <a:tcPr marL="85725" marR="85725" marT="42863" marB="42863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7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Instant</a:t>
                          </a:r>
                        </a:p>
                      </a:txBody>
                      <a:tcPr marL="85725" marR="85725" marT="42863" marB="42863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7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Instant</a:t>
                          </a:r>
                        </a:p>
                      </a:txBody>
                      <a:tcPr marL="85725" marR="85725" marT="42863" marB="42863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Group 219">
                <a:extLst>
                  <a:ext uri="{FF2B5EF4-FFF2-40B4-BE49-F238E27FC236}">
                    <a16:creationId xmlns:a16="http://schemas.microsoft.com/office/drawing/2014/main" id="{96B66960-BDA1-44BB-B686-DFECC80A4D3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50649503"/>
                  </p:ext>
                </p:extLst>
              </p:nvPr>
            </p:nvGraphicFramePr>
            <p:xfrm>
              <a:off x="1064901" y="2719696"/>
              <a:ext cx="9248078" cy="1527588"/>
            </p:xfrm>
            <a:graphic>
              <a:graphicData uri="http://schemas.openxmlformats.org/drawingml/2006/table">
                <a:tbl>
                  <a:tblPr/>
                  <a:tblGrid>
                    <a:gridCol w="154134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0172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2038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371968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27034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219527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1422781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386442"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7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marL="85725" marR="85725" marT="42863" marB="42863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marL="85725" marR="85725" marT="42863" marB="42863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4"/>
                          <a:stretch>
                            <a:fillRect l="-40803" t="-9677" r="-103679" b="-303226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ndara" panose="020E0502030303020204" pitchFamily="34" charset="0"/>
                            <a:ea typeface="굴림" charset="-127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ndara" panose="020E0502030303020204" pitchFamily="34" charset="0"/>
                            <a:ea typeface="굴림" charset="-127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gridSpan="3"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7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Merge sort </a:t>
                          </a:r>
                          <a:r>
                            <a:rPr kumimoji="1" lang="en-US" altLang="ko-KR" sz="17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(N log</a:t>
                          </a:r>
                          <a:r>
                            <a:rPr kumimoji="1" lang="en-US" altLang="ko-KR" sz="1700" b="1" i="0" u="none" strike="noStrike" cap="none" normalizeH="0" baseline="-25000" dirty="0">
                              <a:ln>
                                <a:noFill/>
                              </a:ln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2</a:t>
                          </a:r>
                          <a:r>
                            <a:rPr kumimoji="1" lang="en-US" altLang="ko-KR" sz="17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 N)</a:t>
                          </a:r>
                        </a:p>
                      </a:txBody>
                      <a:tcPr marL="85725" marR="85725" marT="42863" marB="42863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ndara" panose="020E0502030303020204" pitchFamily="34" charset="0"/>
                            <a:ea typeface="굴림" charset="-127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ndara" panose="020E0502030303020204" pitchFamily="34" charset="0"/>
                            <a:ea typeface="굴림" charset="-127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80382"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7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N</a:t>
                          </a:r>
                        </a:p>
                      </a:txBody>
                      <a:tcPr marL="85725" marR="85725" marT="42863" marB="42863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  <a:defRPr/>
                          </a:pPr>
                          <a:r>
                            <a:rPr kumimoji="1" lang="en-US" altLang="ko-KR" sz="17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Million</a:t>
                          </a:r>
                        </a:p>
                      </a:txBody>
                      <a:tcPr marL="85725" marR="85725" marT="42863" marB="42863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7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10 million</a:t>
                          </a:r>
                        </a:p>
                      </a:txBody>
                      <a:tcPr marL="85725" marR="85725" marT="42863" marB="42863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7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Billion</a:t>
                          </a:r>
                        </a:p>
                      </a:txBody>
                      <a:tcPr marL="85725" marR="85725" marT="42863" marB="42863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  <a:defRPr/>
                          </a:pPr>
                          <a:r>
                            <a:rPr kumimoji="1" lang="en-US" altLang="ko-KR" sz="17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Million</a:t>
                          </a:r>
                        </a:p>
                      </a:txBody>
                      <a:tcPr marL="85725" marR="85725" marT="42863" marB="42863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7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10 million</a:t>
                          </a:r>
                        </a:p>
                      </a:txBody>
                      <a:tcPr marL="85725" marR="85725" marT="42863" marB="42863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7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Billion</a:t>
                          </a:r>
                        </a:p>
                      </a:txBody>
                      <a:tcPr marL="85725" marR="85725" marT="42863" marB="42863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80382"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7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PC</a:t>
                          </a:r>
                        </a:p>
                      </a:txBody>
                      <a:tcPr marL="85725" marR="85725" marT="42863" marB="42863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7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16.7 min</a:t>
                          </a:r>
                        </a:p>
                      </a:txBody>
                      <a:tcPr marL="85725" marR="85725" marT="42863" marB="42863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7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27.8 </a:t>
                          </a:r>
                          <a:r>
                            <a:rPr kumimoji="1" lang="en-US" altLang="ko-KR" sz="1700" b="0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hr</a:t>
                          </a:r>
                          <a:endParaRPr kumimoji="1" lang="en-US" altLang="ko-KR" sz="17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marL="85725" marR="85725" marT="42863" marB="42863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7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31.8</a:t>
                          </a:r>
                          <a:r>
                            <a:rPr kumimoji="1" lang="ko-KR" altLang="en-US" sz="17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 </a:t>
                          </a:r>
                          <a:r>
                            <a:rPr kumimoji="1" lang="en-US" altLang="ko-KR" sz="17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years</a:t>
                          </a:r>
                        </a:p>
                      </a:txBody>
                      <a:tcPr marL="85725" marR="85725" marT="42863" marB="42863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7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instant</a:t>
                          </a:r>
                        </a:p>
                      </a:txBody>
                      <a:tcPr marL="85725" marR="85725" marT="42863" marB="42863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7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0.2 sec</a:t>
                          </a:r>
                        </a:p>
                      </a:txBody>
                      <a:tcPr marL="85725" marR="85725" marT="42863" marB="42863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7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25.6 sec</a:t>
                          </a:r>
                        </a:p>
                      </a:txBody>
                      <a:tcPr marL="85725" marR="85725" marT="42863" marB="42863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80382"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7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Super Com</a:t>
                          </a:r>
                        </a:p>
                      </a:txBody>
                      <a:tcPr marL="85725" marR="85725" marT="42863" marB="42863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7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0.1 sec</a:t>
                          </a:r>
                        </a:p>
                      </a:txBody>
                      <a:tcPr marL="85725" marR="85725" marT="42863" marB="42863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7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10 sec</a:t>
                          </a:r>
                        </a:p>
                      </a:txBody>
                      <a:tcPr marL="85725" marR="85725" marT="42863" marB="42863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7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27.8 </a:t>
                          </a:r>
                          <a:r>
                            <a:rPr kumimoji="1" lang="en-US" altLang="ko-KR" sz="1700" b="0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hr</a:t>
                          </a:r>
                          <a:endParaRPr kumimoji="1" lang="en-US" altLang="ko-KR" sz="17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marL="85725" marR="85725" marT="42863" marB="42863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7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Instant</a:t>
                          </a:r>
                        </a:p>
                      </a:txBody>
                      <a:tcPr marL="85725" marR="85725" marT="42863" marB="42863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7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Instant</a:t>
                          </a:r>
                        </a:p>
                      </a:txBody>
                      <a:tcPr marL="85725" marR="85725" marT="42863" marB="42863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7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Instant</a:t>
                          </a:r>
                        </a:p>
                      </a:txBody>
                      <a:tcPr marL="85725" marR="85725" marT="42863" marB="42863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직사각형 6">
            <a:extLst>
              <a:ext uri="{FF2B5EF4-FFF2-40B4-BE49-F238E27FC236}">
                <a16:creationId xmlns:a16="http://schemas.microsoft.com/office/drawing/2014/main" id="{57578912-1ECB-4F1A-9C55-6546AE42DA8A}"/>
              </a:ext>
            </a:extLst>
          </p:cNvPr>
          <p:cNvSpPr/>
          <p:nvPr/>
        </p:nvSpPr>
        <p:spPr>
          <a:xfrm>
            <a:off x="485776" y="5947167"/>
            <a:ext cx="8336698" cy="380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75" dirty="0">
                <a:latin typeface="Century Gothic" panose="020B0502020202020204" pitchFamily="34" charset="0"/>
                <a:cs typeface="Times New Roman" pitchFamily="18" charset="0"/>
                <a:sym typeface="Wingdings" pitchFamily="2" charset="2"/>
              </a:rPr>
              <a:t>※ </a:t>
            </a:r>
            <a:r>
              <a:rPr lang="en-US" altLang="ko-KR" sz="1875" b="1" dirty="0">
                <a:solidFill>
                  <a:schemeClr val="accent2">
                    <a:lumMod val="50000"/>
                  </a:schemeClr>
                </a:solidFill>
                <a:latin typeface="Century Gothic" panose="020B0502020202020204" pitchFamily="34" charset="0"/>
                <a:cs typeface="Times New Roman" pitchFamily="18" charset="0"/>
                <a:sym typeface="Wingdings" pitchFamily="2" charset="2"/>
              </a:rPr>
              <a:t>Bottom line</a:t>
            </a:r>
            <a:r>
              <a:rPr lang="en-US" altLang="ko-KR" sz="1875" dirty="0">
                <a:latin typeface="Century Gothic" panose="020B0502020202020204" pitchFamily="34" charset="0"/>
                <a:cs typeface="Times New Roman" pitchFamily="18" charset="0"/>
                <a:sym typeface="Wingdings" pitchFamily="2" charset="2"/>
              </a:rPr>
              <a:t>: Good algorithms are better than supercomputers.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B8BCAD9-EEE5-410D-A34C-13E77D3B4ED4}"/>
                  </a:ext>
                </a:extLst>
              </p:cNvPr>
              <p:cNvSpPr txBox="1"/>
              <p:nvPr/>
            </p:nvSpPr>
            <p:spPr>
              <a:xfrm>
                <a:off x="1064901" y="4732354"/>
                <a:ext cx="1811714" cy="8715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88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88" i="1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altLang="ko-KR" sz="1688" i="1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altLang="ko-KR" sz="1688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ko-KR" sz="1688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a:rPr lang="en-US" altLang="ko-KR" sz="1688" i="1">
                          <a:latin typeface="Cambria Math" panose="02040503050406030204" pitchFamily="18" charset="0"/>
                        </a:rPr>
                        <m:t>0.3</m:t>
                      </m:r>
                    </m:oMath>
                  </m:oMathPara>
                </a14:m>
                <a:endParaRPr lang="en-US" altLang="ko-KR" sz="1688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88" i="1" dirty="0">
                          <a:latin typeface="Cambria Math" panose="02040503050406030204" pitchFamily="18" charset="0"/>
                        </a:rPr>
                        <m:t>86,400</m:t>
                      </m:r>
                      <m:r>
                        <m:rPr>
                          <m:sty m:val="p"/>
                        </m:rPr>
                        <a:rPr lang="en-US" altLang="ko-KR" sz="1688" i="1" dirty="0">
                          <a:latin typeface="Cambria Math" panose="02040503050406030204" pitchFamily="18" charset="0"/>
                        </a:rPr>
                        <m:t>sec</m:t>
                      </m:r>
                      <m:r>
                        <a:rPr lang="en-US" altLang="ko-KR" sz="1688" i="1" dirty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ko-KR" sz="1688" i="1" dirty="0">
                          <a:latin typeface="Cambria Math" panose="02040503050406030204" pitchFamily="18" charset="0"/>
                        </a:rPr>
                        <m:t>𝑑𝑎𝑦</m:t>
                      </m:r>
                    </m:oMath>
                  </m:oMathPara>
                </a14:m>
                <a:endParaRPr lang="en-US" altLang="ko-KR" sz="1688" dirty="0"/>
              </a:p>
              <a:p>
                <a:r>
                  <a:rPr lang="en-US" altLang="ko-KR" sz="1688" dirty="0"/>
                  <a:t>instant &lt; 0.1 sec</a:t>
                </a:r>
                <a:endParaRPr lang="ko-KR" altLang="en-US" sz="1688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B8BCAD9-EEE5-410D-A34C-13E77D3B4E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901" y="4732354"/>
                <a:ext cx="1811714" cy="871585"/>
              </a:xfrm>
              <a:prstGeom prst="rect">
                <a:avLst/>
              </a:prstGeom>
              <a:blipFill>
                <a:blip r:embed="rId5"/>
                <a:stretch>
                  <a:fillRect l="-2357" r="-1010" b="-83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직사각형 9">
            <a:extLst>
              <a:ext uri="{FF2B5EF4-FFF2-40B4-BE49-F238E27FC236}">
                <a16:creationId xmlns:a16="http://schemas.microsoft.com/office/drawing/2014/main" id="{1EF421DC-C7DC-4CD8-ABF5-BF8608C6CB04}"/>
              </a:ext>
            </a:extLst>
          </p:cNvPr>
          <p:cNvSpPr/>
          <p:nvPr/>
        </p:nvSpPr>
        <p:spPr>
          <a:xfrm>
            <a:off x="4994764" y="4732354"/>
            <a:ext cx="6075702" cy="8715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88" dirty="0"/>
              <a:t>Use a reasonable or understandable time units.</a:t>
            </a:r>
          </a:p>
          <a:p>
            <a:r>
              <a:rPr lang="en-US" altLang="ko-KR" sz="1688" dirty="0"/>
              <a:t>Do not say, for example, "3660 days" nor "1220 seconds", </a:t>
            </a:r>
          </a:p>
          <a:p>
            <a:r>
              <a:rPr lang="en-US" altLang="ko-KR" sz="1688" dirty="0"/>
              <a:t>but 10.0 years or 20.3 min, respectively. </a:t>
            </a:r>
            <a:endParaRPr lang="ko-KR" altLang="en-US" sz="1688" dirty="0"/>
          </a:p>
        </p:txBody>
      </p:sp>
    </p:spTree>
    <p:extLst>
      <p:ext uri="{BB962C8B-B14F-4D97-AF65-F5344CB8AC3E}">
        <p14:creationId xmlns:p14="http://schemas.microsoft.com/office/powerpoint/2010/main" val="25673037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려청자">
  <a:themeElements>
    <a:clrScheme name="고려청자">
      <a:dk1>
        <a:sysClr val="windowText" lastClr="000000"/>
      </a:dk1>
      <a:lt1>
        <a:sysClr val="window" lastClr="FFFFFF"/>
      </a:lt1>
      <a:dk2>
        <a:srgbClr val="005466"/>
      </a:dk2>
      <a:lt2>
        <a:srgbClr val="D9F3F4"/>
      </a:lt2>
      <a:accent1>
        <a:srgbClr val="3F949A"/>
      </a:accent1>
      <a:accent2>
        <a:srgbClr val="4764B0"/>
      </a:accent2>
      <a:accent3>
        <a:srgbClr val="4FADD1"/>
      </a:accent3>
      <a:accent4>
        <a:srgbClr val="85B692"/>
      </a:accent4>
      <a:accent5>
        <a:srgbClr val="6B94E2"/>
      </a:accent5>
      <a:accent6>
        <a:srgbClr val="819BAB"/>
      </a:accent6>
      <a:hlink>
        <a:srgbClr val="7C0808"/>
      </a:hlink>
      <a:folHlink>
        <a:srgbClr val="0D356F"/>
      </a:folHlink>
    </a:clrScheme>
    <a:fontScheme name="사용자 지정 1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고려청자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100000"/>
                <a:shade val="6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3780000" scaled="1"/>
        </a:gradFill>
      </a:fillStyleLst>
      <a:lnStyleLst>
        <a:ln w="31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8100" dir="2700000" algn="tl">
              <a:srgbClr val="000000">
                <a:alpha val="43137"/>
              </a:srgbClr>
            </a:outerShdw>
          </a:effectLst>
        </a:effectStyle>
        <a:effectStyle>
          <a:effectLst>
            <a:outerShdw blurRad="38100" dist="38100" dir="3000000" algn="tl">
              <a:srgbClr val="000000">
                <a:alpha val="45490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0" rev="5100000"/>
            </a:lightRig>
          </a:scene3d>
          <a:sp3d contourW="12700" prstMaterial="plastic">
            <a:bevelT w="50800" h="63500"/>
            <a:contourClr>
              <a:srgbClr val="000000">
                <a:alpha val="35294"/>
              </a:srgbClr>
            </a:contourClr>
          </a:sp3d>
        </a:effectStyle>
        <a:effectStyle>
          <a:effectLst>
            <a:outerShdw blurRad="63500" dist="63500" dir="3000000" algn="tl">
              <a:srgbClr val="000000">
                <a:alpha val="50196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8600000"/>
            </a:lightRig>
          </a:scene3d>
          <a:sp3d prstMaterial="plastic">
            <a:bevelT w="101600" h="63500"/>
            <a:contourClr>
              <a:srgbClr val="000000">
                <a:alpha val="40784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5000"/>
                <a:shade val="100000"/>
                <a:hueMod val="100000"/>
                <a:satMod val="100000"/>
              </a:schemeClr>
            </a:gs>
            <a:gs pos="20000">
              <a:schemeClr val="phClr">
                <a:tint val="100000"/>
                <a:shade val="75000"/>
                <a:hueMod val="100000"/>
                <a:satMod val="100000"/>
              </a:schemeClr>
            </a:gs>
            <a:gs pos="55000">
              <a:schemeClr val="phClr">
                <a:tint val="97000"/>
                <a:shade val="100000"/>
                <a:hueMod val="100000"/>
                <a:satMod val="100000"/>
              </a:schemeClr>
            </a:gs>
            <a:gs pos="85000">
              <a:schemeClr val="phClr">
                <a:tint val="100000"/>
                <a:shade val="65000"/>
                <a:hueMod val="100000"/>
                <a:satMod val="100000"/>
              </a:schemeClr>
            </a:gs>
          </a:gsLst>
          <a:lin ang="2700000" scaled="1"/>
        </a:gradFill>
        <a:blipFill>
          <a:blip xmlns:r="http://schemas.openxmlformats.org/officeDocument/2006/relationships" r:embed="rId1">
            <a:duotone>
              <a:schemeClr val="phClr">
                <a:tint val="0"/>
                <a:shade val="50000"/>
                <a:hueMod val="100000"/>
                <a:satMod val="100000"/>
              </a:schemeClr>
              <a:schemeClr val="phClr">
                <a:tint val="10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13465</TotalTime>
  <Words>154</Words>
  <Application>Microsoft Macintosh PowerPoint</Application>
  <PresentationFormat>와이드스크린</PresentationFormat>
  <Paragraphs>37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10" baseType="lpstr">
      <vt:lpstr>맑은 고딕</vt:lpstr>
      <vt:lpstr>나눔고딕</vt:lpstr>
      <vt:lpstr>Arial Rounded MT Bold</vt:lpstr>
      <vt:lpstr>Cambria Math</vt:lpstr>
      <vt:lpstr>Candara</vt:lpstr>
      <vt:lpstr>Century Gothic</vt:lpstr>
      <vt:lpstr>Wingdings</vt:lpstr>
      <vt:lpstr>Wingdings 2</vt:lpstr>
      <vt:lpstr>고려청자</vt:lpstr>
      <vt:lpstr>Exercise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kys</dc:creator>
  <cp:lastModifiedBy>박 예겸</cp:lastModifiedBy>
  <cp:revision>767</cp:revision>
  <dcterms:created xsi:type="dcterms:W3CDTF">2014-02-12T09:15:05Z</dcterms:created>
  <dcterms:modified xsi:type="dcterms:W3CDTF">2021-09-17T12:53:01Z</dcterms:modified>
</cp:coreProperties>
</file>