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7dc54f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7dc54f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7dc54f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7dc54f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7dc54f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7dc54f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7dc54f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67dc54f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7dc54f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7dc54f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7dc54f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7dc54f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609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3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89783" y="-752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20875" y="1111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| Danielle Santiago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232900" y="4721150"/>
            <a:ext cx="69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www.</a:t>
            </a:r>
            <a:r>
              <a:rPr lang="en" sz="1000"/>
              <a:t>cntraveler</a:t>
            </a:r>
            <a:r>
              <a:rPr lang="en" sz="1000"/>
              <a:t>.com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425" y="957113"/>
            <a:ext cx="6279001" cy="35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5600" y="725100"/>
            <a:ext cx="2959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Big Mountain resort has been </a:t>
            </a:r>
            <a:r>
              <a:rPr lang="en" sz="1800">
                <a:solidFill>
                  <a:srgbClr val="666666"/>
                </a:solidFill>
              </a:rPr>
              <a:t>charging a premium (~$17) over the market average ticket price ($63.81). 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Can the resort charge an even higher premium and increase revenue?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What facilities should be the focus of future investments?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70" y="572700"/>
            <a:ext cx="8150060" cy="44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17625" y="572700"/>
            <a:ext cx="85206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current offered facilities, the best </a:t>
            </a:r>
            <a:r>
              <a:rPr lang="en"/>
              <a:t>available model ($10.39 error) suggests a </a:t>
            </a:r>
            <a:r>
              <a:rPr b="1" lang="en"/>
              <a:t>ticket price of $95.87.</a:t>
            </a:r>
            <a:r>
              <a:rPr lang="en"/>
              <a:t> However, improvements in facilities may allow for even higher prices.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highlight>
                  <a:srgbClr val="B6D7A8"/>
                </a:highlight>
              </a:rPr>
              <a:t>Model scenario 1:</a:t>
            </a:r>
            <a:r>
              <a:rPr b="1" lang="en"/>
              <a:t> Closing down up to 10 runs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6" y="2062200"/>
            <a:ext cx="5488378" cy="29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183025" y="2923550"/>
            <a:ext cx="24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Result</a:t>
            </a:r>
            <a:r>
              <a:rPr lang="en" sz="1800" u="sng"/>
              <a:t>: </a:t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change in prices or up to $1.75 decrease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17625" y="572700"/>
            <a:ext cx="86289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B6D7A8"/>
                </a:highlight>
              </a:rPr>
              <a:t>Model scenario 2:</a:t>
            </a:r>
            <a:r>
              <a:rPr b="1" lang="en"/>
              <a:t> Increase vertical drop by 150 ft (add one run &amp; one chair)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Result:</a:t>
            </a:r>
            <a:r>
              <a:rPr lang="en">
                <a:solidFill>
                  <a:schemeClr val="dk1"/>
                </a:solidFill>
              </a:rPr>
              <a:t> $8.61 increase in price and additional revenue of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$15,065,471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E599"/>
                </a:highlight>
              </a:rPr>
              <a:t>Model scenario 3:</a:t>
            </a:r>
            <a:r>
              <a:rPr b="1" lang="en"/>
              <a:t> Increase vertical drop (+150 ft) &amp; snow coverage (+2 acres)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Result:</a:t>
            </a:r>
            <a:r>
              <a:rPr lang="en">
                <a:solidFill>
                  <a:schemeClr val="dk1"/>
                </a:solidFill>
              </a:rPr>
              <a:t> $9.90 increase in price and additional revenue of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$17,322,717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</a:rPr>
              <a:t>Model scenario 4:</a:t>
            </a:r>
            <a:r>
              <a:rPr b="1" lang="en"/>
              <a:t> Increase longest run (+0.2 mi) &amp; snow coverage (4 acres)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Result:</a:t>
            </a:r>
            <a:r>
              <a:rPr lang="en">
                <a:solidFill>
                  <a:schemeClr val="dk1"/>
                </a:solidFill>
              </a:rPr>
              <a:t> no change in price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findings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9750" y="572700"/>
            <a:ext cx="85206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</a:t>
            </a:r>
            <a:r>
              <a:rPr lang="en"/>
              <a:t>Without making any changes to </a:t>
            </a:r>
            <a:r>
              <a:rPr lang="en"/>
              <a:t>current offered facilities, model results suggest ticket prices can be increased to $95.87, almost $15 above current price.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88" y="2647950"/>
            <a:ext cx="37052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29750" y="1656650"/>
            <a:ext cx="8626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</a:t>
            </a:r>
            <a:r>
              <a:rPr lang="en" sz="1800">
                <a:solidFill>
                  <a:schemeClr val="dk2"/>
                </a:solidFill>
              </a:rPr>
              <a:t>For even higher ticket prices ($104.48), I recommend (1) closing one run &amp; (2) opening a new run at a higher elevation, therefore increasing the vertical drop (most important feature likely controlling market prices). This scenario will require the addition of one chair lift.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29750" y="3301125"/>
            <a:ext cx="51594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</a:t>
            </a:r>
            <a:r>
              <a:rPr lang="en" sz="1800">
                <a:solidFill>
                  <a:schemeClr val="dk2"/>
                </a:solidFill>
              </a:rPr>
              <a:t>Weekday prices can be the same as weekend prices, following market trend for tickets above $100.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572700"/>
            <a:ext cx="85206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Big Mountain has a strong standing in the ski resort market. Current ticket prices are low and can be increased by ~$15 w/out additional </a:t>
            </a:r>
            <a:r>
              <a:rPr lang="en"/>
              <a:t>investment.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even higher prices, we recommend increasing the vertical drop by opening a new run and </a:t>
            </a:r>
            <a:r>
              <a:rPr lang="en"/>
              <a:t>adding</a:t>
            </a:r>
            <a:r>
              <a:rPr lang="en"/>
              <a:t> a chair lift. Costs incurred can be offset by closing one of the current runs (which one will require further consideration).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more complete revenue analysis would benefit from additional information on the cost side of the business.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