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5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90" r:id="rId9"/>
    <p:sldId id="264" r:id="rId10"/>
    <p:sldId id="265" r:id="rId11"/>
    <p:sldId id="288" r:id="rId12"/>
    <p:sldId id="267" r:id="rId13"/>
    <p:sldId id="268" r:id="rId14"/>
    <p:sldId id="280" r:id="rId15"/>
    <p:sldId id="281" r:id="rId16"/>
    <p:sldId id="287" r:id="rId17"/>
    <p:sldId id="285" r:id="rId18"/>
    <p:sldId id="283" r:id="rId19"/>
    <p:sldId id="286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mbria" panose="02040503050406030204" pitchFamily="18" charset="0"/>
      <p:regular r:id="rId30"/>
      <p:bold r:id="rId31"/>
      <p:italic r:id="rId32"/>
      <p:boldItalic r:id="rId33"/>
    </p:embeddedFont>
    <p:embeddedFont>
      <p:font typeface="Century Gothic" panose="020B0502020202020204" pitchFamily="34" charset="0"/>
      <p:regular r:id="rId34"/>
      <p:bold r:id="rId35"/>
      <p:italic r:id="rId36"/>
      <p:boldItalic r:id="rId37"/>
    </p:embeddedFont>
    <p:embeddedFont>
      <p:font typeface="Jim Nightshade" panose="020B0604020202020204" charset="0"/>
      <p:regular r:id="rId38"/>
    </p:embeddedFont>
    <p:embeddedFont>
      <p:font typeface="Montserrat" panose="020B0604020202020204" charset="0"/>
      <p:regular r:id="rId39"/>
      <p:bold r:id="rId40"/>
    </p:embeddedFont>
    <p:embeddedFont>
      <p:font typeface="Oswald" panose="020B0604020202020204" charset="0"/>
      <p:regular r:id="rId41"/>
      <p:bold r:id="rId42"/>
    </p:embeddedFont>
    <p:embeddedFont>
      <p:font typeface="Wingdings 3" panose="05040102010807070707" pitchFamily="18" charset="2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0473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333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7147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865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26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767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28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151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35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9370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969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471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537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89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94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51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47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EDIT ACCORDINGLY-----</a:t>
            </a:r>
          </a:p>
        </p:txBody>
      </p:sp>
    </p:spTree>
    <p:extLst>
      <p:ext uri="{BB962C8B-B14F-4D97-AF65-F5344CB8AC3E}">
        <p14:creationId xmlns:p14="http://schemas.microsoft.com/office/powerpoint/2010/main" val="34850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19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5534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77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748973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8033336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579467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8791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399476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98069760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3133152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2076598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65074466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dk2"/>
              </a:buClr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dk2"/>
              </a:buClr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dk2"/>
              </a:buClr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dk2"/>
              </a:buClr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dk2"/>
              </a:buClr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dk2"/>
              </a:buClr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dk2"/>
              </a:buClr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dk2"/>
              </a:buClr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599" cy="333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8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102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bg>
      <p:bgPr>
        <a:solidFill>
          <a:schemeClr val="accent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layfair Display"/>
              <a:buNone/>
              <a:defRPr sz="48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indent="0" algn="ctr">
              <a:spcBef>
                <a:spcPts val="0"/>
              </a:spcBef>
              <a:buClr>
                <a:schemeClr val="dk2"/>
              </a:buClr>
              <a:buFont typeface="Playfair Display"/>
              <a:buNone/>
              <a:defRPr sz="48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indent="0" algn="ctr">
              <a:spcBef>
                <a:spcPts val="0"/>
              </a:spcBef>
              <a:buClr>
                <a:schemeClr val="dk2"/>
              </a:buClr>
              <a:buFont typeface="Playfair Display"/>
              <a:buNone/>
              <a:defRPr sz="48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indent="0" algn="ctr">
              <a:spcBef>
                <a:spcPts val="0"/>
              </a:spcBef>
              <a:buClr>
                <a:schemeClr val="dk2"/>
              </a:buClr>
              <a:buFont typeface="Playfair Display"/>
              <a:buNone/>
              <a:defRPr sz="48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indent="0" algn="ctr">
              <a:spcBef>
                <a:spcPts val="0"/>
              </a:spcBef>
              <a:buClr>
                <a:schemeClr val="dk2"/>
              </a:buClr>
              <a:buFont typeface="Playfair Display"/>
              <a:buNone/>
              <a:defRPr sz="48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indent="0" algn="ctr">
              <a:spcBef>
                <a:spcPts val="0"/>
              </a:spcBef>
              <a:buClr>
                <a:schemeClr val="dk2"/>
              </a:buClr>
              <a:buFont typeface="Playfair Display"/>
              <a:buNone/>
              <a:defRPr sz="48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indent="0" algn="ctr">
              <a:spcBef>
                <a:spcPts val="0"/>
              </a:spcBef>
              <a:buClr>
                <a:schemeClr val="dk2"/>
              </a:buClr>
              <a:buFont typeface="Playfair Display"/>
              <a:buNone/>
              <a:defRPr sz="48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indent="0" algn="ctr">
              <a:spcBef>
                <a:spcPts val="0"/>
              </a:spcBef>
              <a:buClr>
                <a:schemeClr val="dk2"/>
              </a:buClr>
              <a:buFont typeface="Playfair Display"/>
              <a:buNone/>
              <a:defRPr sz="48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indent="0" algn="ctr">
              <a:spcBef>
                <a:spcPts val="0"/>
              </a:spcBef>
              <a:buClr>
                <a:schemeClr val="dk2"/>
              </a:buClr>
              <a:buFont typeface="Playfair Display"/>
              <a:buNone/>
              <a:defRPr sz="48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77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90505488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Playfair Display"/>
              <a:buNone/>
              <a:defRPr sz="18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layfair Display"/>
              <a:buNone/>
              <a:defRPr sz="14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97999" y="4688757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58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30923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57539165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234890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01851908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04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3952569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9797583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fld id="{00000000-1234-1234-1234-123412341234}" type="slidenum">
              <a:rPr lang="en" sz="1000" b="0" i="0" u="none" strike="noStrike" cap="none" smtClean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ct val="25000"/>
                <a:buFont typeface="Playfair Display"/>
                <a:buNone/>
              </a:pPr>
              <a:t>‹#›</a:t>
            </a:fld>
            <a:endParaRPr lang="en" sz="10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276733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44250" y="1332675"/>
            <a:ext cx="8455500" cy="221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r>
              <a:rPr lang="en" sz="4000" b="1" dirty="0">
                <a:solidFill>
                  <a:schemeClr val="dk2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S&amp;P 500 Stock Price</a:t>
            </a:r>
            <a:r>
              <a:rPr lang="en" sz="4000" b="1" i="0" u="none" strike="noStrike" cap="none" dirty="0">
                <a:solidFill>
                  <a:schemeClr val="dk2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 Forecasting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5516574" y="3550575"/>
            <a:ext cx="3283176" cy="100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Rutgers Business School,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Montserrat"/>
              <a:buNone/>
            </a:pPr>
            <a:r>
              <a:rPr lang="en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Business Forecasting, Final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54F488-ADD9-4DC0-B860-9072DD7BA10E}"/>
              </a:ext>
            </a:extLst>
          </p:cNvPr>
          <p:cNvSpPr txBox="1"/>
          <p:nvPr/>
        </p:nvSpPr>
        <p:spPr>
          <a:xfrm>
            <a:off x="344250" y="3550575"/>
            <a:ext cx="3423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Group members: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1)Yash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Barot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2)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Jimit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Naik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3)Deep Shah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4)Tirth Shah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5)Tanvi Shinde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r>
              <a:rPr lang="en" sz="4000" b="1" i="0" u="none" strike="noStrike" cap="none" dirty="0">
                <a:solidFill>
                  <a:schemeClr val="dk2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Data Analysis &amp; Forecasting Approach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195C5-2794-4DE2-9598-739C877B598F}"/>
              </a:ext>
            </a:extLst>
          </p:cNvPr>
          <p:cNvSpPr txBox="1"/>
          <p:nvPr/>
        </p:nvSpPr>
        <p:spPr>
          <a:xfrm>
            <a:off x="637953" y="180753"/>
            <a:ext cx="753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kern="1200" dirty="0">
                <a:latin typeface="Cambria" panose="02040503050406030204" pitchFamily="18" charset="0"/>
                <a:ea typeface="Cambria" panose="02040503050406030204" pitchFamily="18" charset="0"/>
              </a:rPr>
              <a:t>Visualization Graphs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70848-F137-469E-BE69-9434DF76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1" y="1733329"/>
            <a:ext cx="4343179" cy="2952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D6E181-9F98-4D53-B43E-2B22AD6C2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285" y="1733329"/>
            <a:ext cx="4219574" cy="2952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A3C12-90A6-4CE6-8C3F-D8CEF2FB6479}"/>
              </a:ext>
            </a:extLst>
          </p:cNvPr>
          <p:cNvSpPr txBox="1"/>
          <p:nvPr/>
        </p:nvSpPr>
        <p:spPr>
          <a:xfrm>
            <a:off x="1637414" y="1201479"/>
            <a:ext cx="121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Histogram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32993-3D59-41FF-AFA0-1FA3E999B700}"/>
              </a:ext>
            </a:extLst>
          </p:cNvPr>
          <p:cNvSpPr txBox="1"/>
          <p:nvPr/>
        </p:nvSpPr>
        <p:spPr>
          <a:xfrm>
            <a:off x="6361813" y="1201479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Scatterplot</a:t>
            </a:r>
          </a:p>
        </p:txBody>
      </p:sp>
    </p:spTree>
    <p:extLst>
      <p:ext uri="{BB962C8B-B14F-4D97-AF65-F5344CB8AC3E}">
        <p14:creationId xmlns:p14="http://schemas.microsoft.com/office/powerpoint/2010/main" val="1306789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308344" y="680483"/>
            <a:ext cx="8527312" cy="28495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</a:pPr>
            <a:r>
              <a:rPr lang="en" sz="1800" b="1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Forecasting methods/models used:</a:t>
            </a:r>
          </a:p>
          <a:p>
            <a:pPr lvl="0" rtl="0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</a:pPr>
            <a:endParaRPr lang="en" sz="1800" dirty="0">
              <a:latin typeface="Cambria" panose="02040503050406030204" pitchFamily="18" charset="0"/>
              <a:ea typeface="Calibri"/>
              <a:cs typeface="Calibri"/>
              <a:sym typeface="Calibri"/>
            </a:endParaRP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Mean Average Method</a:t>
            </a:r>
          </a:p>
          <a:p>
            <a:pPr marL="342900" lvl="0" indent="-342900" rtl="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N</a:t>
            </a:r>
            <a:r>
              <a:rPr lang="en" sz="1800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aïve Method</a:t>
            </a:r>
          </a:p>
          <a:p>
            <a:pPr marL="342900" lvl="0" indent="-342900" rtl="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Drift Method</a:t>
            </a:r>
            <a:endParaRPr lang="en" sz="1800" dirty="0">
              <a:latin typeface="Cambria" panose="02040503050406030204" pitchFamily="18" charset="0"/>
              <a:ea typeface="Calibri"/>
              <a:cs typeface="Calibri"/>
              <a:sym typeface="Calibri"/>
            </a:endParaRPr>
          </a:p>
          <a:p>
            <a:pPr marL="342900" lvl="0" indent="-342900" rtl="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Simple Exponential Smoothing</a:t>
            </a:r>
            <a:endParaRPr lang="en" sz="1800" dirty="0">
              <a:latin typeface="Cambria" panose="02040503050406030204" pitchFamily="18" charset="0"/>
              <a:ea typeface="Calibri"/>
              <a:cs typeface="Calibri"/>
              <a:sym typeface="Calibri"/>
            </a:endParaRPr>
          </a:p>
          <a:p>
            <a:pPr marL="342900" lvl="0" indent="-342900" rtl="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ARIMA Model</a:t>
            </a:r>
          </a:p>
          <a:p>
            <a:pPr marL="342900" lvl="0" indent="-342900" rtl="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ACF and PACF plots</a:t>
            </a:r>
          </a:p>
          <a:p>
            <a:pPr lvl="0" rtl="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100000"/>
            </a:pPr>
            <a:endParaRPr lang="en" sz="1800" dirty="0">
              <a:latin typeface="Cambria" panose="02040503050406030204" pitchFamily="18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75226" y="181805"/>
            <a:ext cx="7913862" cy="574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Mean Method Forecast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766C67-7FB8-4474-8762-64178E85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5" y="1146863"/>
            <a:ext cx="7903509" cy="23937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CF9AE4-8633-4D65-9FCC-2DEE7D00895A}"/>
              </a:ext>
            </a:extLst>
          </p:cNvPr>
          <p:cNvSpPr txBox="1"/>
          <p:nvPr/>
        </p:nvSpPr>
        <p:spPr>
          <a:xfrm>
            <a:off x="305106" y="572001"/>
            <a:ext cx="816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forecasts of all future values are equal to the mean of the historical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DE58C-70CE-44B7-9310-73BDE8B4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25" y="3540642"/>
            <a:ext cx="4348716" cy="14701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68901" y="122974"/>
            <a:ext cx="7913862" cy="574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Naïve Method Forecast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F9AE4-8633-4D65-9FCC-2DEE7D00895A}"/>
              </a:ext>
            </a:extLst>
          </p:cNvPr>
          <p:cNvSpPr txBox="1"/>
          <p:nvPr/>
        </p:nvSpPr>
        <p:spPr>
          <a:xfrm>
            <a:off x="294473" y="492307"/>
            <a:ext cx="806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forecasts of all future values are set to be equal to the last observed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DE58C-70CE-44B7-9310-73BDE8B4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5" y="3540642"/>
            <a:ext cx="4348716" cy="1470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26634-1283-4F66-AA74-B57709728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25" y="3540641"/>
            <a:ext cx="4705350" cy="1470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BB6C27-3016-416C-A36C-DA758A410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6" y="3516804"/>
            <a:ext cx="4705350" cy="1493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887F2-D38F-4317-AC79-A703E08F4E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25" y="1138638"/>
            <a:ext cx="7482222" cy="23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6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32697" y="124933"/>
            <a:ext cx="7913862" cy="574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Drift Method Forecast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F9AE4-8633-4D65-9FCC-2DEE7D00895A}"/>
              </a:ext>
            </a:extLst>
          </p:cNvPr>
          <p:cNvSpPr txBox="1"/>
          <p:nvPr/>
        </p:nvSpPr>
        <p:spPr>
          <a:xfrm>
            <a:off x="305106" y="515130"/>
            <a:ext cx="791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forecasts of all future values are calculated by adding amount of changes over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DE58C-70CE-44B7-9310-73BDE8B4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5" y="3540642"/>
            <a:ext cx="4348716" cy="1470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F057C-6E2E-4668-950E-C18734BAE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25" y="1228765"/>
            <a:ext cx="7903510" cy="2311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26634-1283-4F66-AA74-B57709728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5" y="3540641"/>
            <a:ext cx="4705350" cy="14701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A778F0-C49E-4119-9FC1-C0DC841BB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25" y="3540640"/>
            <a:ext cx="4705350" cy="14779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220EF1-89D1-49EF-B8C1-123A862DE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25" y="1228765"/>
            <a:ext cx="7913862" cy="23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0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32697" y="124933"/>
            <a:ext cx="7913862" cy="574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Simple Exponential Smoothing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7DC14-9180-422D-893C-739A50C6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69" y="799314"/>
            <a:ext cx="7903510" cy="23196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621DD-4894-4B4E-A6EE-BC9F197A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614" y="3119012"/>
            <a:ext cx="4058465" cy="1899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176B26-C6A6-4117-BEDB-D58751B63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69" y="3070494"/>
            <a:ext cx="3845045" cy="194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3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32697" y="93036"/>
            <a:ext cx="7913862" cy="574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Kwiatkowski-Phillips-Schmidt-Shin (KPSS)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A4233-69E6-4249-9293-F5A7DC9F2AB2}"/>
              </a:ext>
            </a:extLst>
          </p:cNvPr>
          <p:cNvSpPr txBox="1"/>
          <p:nvPr/>
        </p:nvSpPr>
        <p:spPr>
          <a:xfrm>
            <a:off x="680482" y="817423"/>
            <a:ext cx="77617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this test, the null hypothesis is that the data are stationary, and we look for evidence that the null hypothesis is 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our analysis we obtain that the test statistic is 3.1593 which is much bigger than the 1% critical value=0.739, indicating that the null hypothesis is rejected. Thus we can conclude, that the data is not stationary.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95F110-211D-47FE-B039-03D822E07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483" y="2571751"/>
            <a:ext cx="5475767" cy="246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4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32697" y="124933"/>
            <a:ext cx="7913862" cy="57486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  <a:buFont typeface="Calibri"/>
              <a:buNone/>
            </a:pP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libri"/>
                <a:cs typeface="Calibri"/>
                <a:sym typeface="Calibri"/>
              </a:rPr>
              <a:t> Forecasting with ARIMA model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DE58C-70CE-44B7-9310-73BDE8B4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25" y="3540642"/>
            <a:ext cx="4348716" cy="1470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F057C-6E2E-4668-950E-C18734BAE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25" y="1228765"/>
            <a:ext cx="7903510" cy="2311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26634-1283-4F66-AA74-B57709728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5" y="3540641"/>
            <a:ext cx="4705350" cy="14701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A778F0-C49E-4119-9FC1-C0DC841BB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25" y="3540640"/>
            <a:ext cx="4705350" cy="14779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220EF1-89D1-49EF-B8C1-123A862DEB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625" y="1228765"/>
            <a:ext cx="7913862" cy="2304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6EEBC5-430A-4F30-9D31-E3CD3C1EE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272" y="797442"/>
            <a:ext cx="7939141" cy="2735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05E0D-F3E5-4A4B-AC96-0710D0E21D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73" y="3540639"/>
            <a:ext cx="4249643" cy="1470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EBAEE-2A94-484B-9641-190243A5DA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8419" y="3419696"/>
            <a:ext cx="3762068" cy="159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2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5B80-3B87-42D0-8B58-93030D33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ACF and PACF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A8D73B-08EB-4DB6-97F0-A0443FD3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89" y="2413592"/>
            <a:ext cx="4150354" cy="2614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299003-7683-4FDE-85A2-B38E177C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51" y="2381692"/>
            <a:ext cx="4054661" cy="2614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41407-646E-443D-97A4-3FF85DD98A7B}"/>
              </a:ext>
            </a:extLst>
          </p:cNvPr>
          <p:cNvSpPr txBox="1"/>
          <p:nvPr/>
        </p:nvSpPr>
        <p:spPr>
          <a:xfrm>
            <a:off x="438865" y="903767"/>
            <a:ext cx="8067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An ACF plot shows the autocorrelations which measure the relationship between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yt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yt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−k for different values of 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PACF plot measures the relationship between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yt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yt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−k after removing the effects of other time lags - 1,2,3,…,k−1.</a:t>
            </a:r>
          </a:p>
        </p:txBody>
      </p:sp>
    </p:spTree>
    <p:extLst>
      <p:ext uri="{BB962C8B-B14F-4D97-AF65-F5344CB8AC3E}">
        <p14:creationId xmlns:p14="http://schemas.microsoft.com/office/powerpoint/2010/main" val="403337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swald"/>
              <a:buNone/>
            </a:pPr>
            <a:r>
              <a:rPr lang="en" sz="3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Agenda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234074"/>
            <a:ext cx="8520599" cy="36236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Introduction &amp; Background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Objective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Dataset Description/Preparation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Data Analysis &amp; Forecasting Approach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Conclusion</a:t>
            </a:r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r>
              <a:rPr lang="en" sz="4000" b="1" i="0" u="none" strike="noStrike" cap="none" dirty="0">
                <a:solidFill>
                  <a:schemeClr val="dk2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Conclusion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Oswald"/>
              <a:buNone/>
            </a:pPr>
            <a:r>
              <a:rPr lang="en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Outcome &amp;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B566A-7CA5-4B3B-9F26-95FFF0641F76}"/>
              </a:ext>
            </a:extLst>
          </p:cNvPr>
          <p:cNvSpPr txBox="1"/>
          <p:nvPr/>
        </p:nvSpPr>
        <p:spPr>
          <a:xfrm>
            <a:off x="542260" y="1017724"/>
            <a:ext cx="74215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AIC value for ARIMA model is 2496.79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AIC value for Simple Exponential Smoothing is 3103.52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Since AIC value of the ARIMA model is less than the AIC value of Simple Exponential Smoothing, we concluded that ARIMA model is the better model amongst the two.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r>
              <a:rPr lang="en" sz="4000" b="1" i="0" u="none" strike="noStrike" cap="none" dirty="0">
                <a:solidFill>
                  <a:schemeClr val="dk2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Q&amp;A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D70228-E5BC-4BB8-8709-A0635A456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3" y="1306291"/>
            <a:ext cx="7998453" cy="25309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r>
              <a:rPr lang="en" sz="4000" b="1" i="0" u="none" strike="noStrike" cap="none" dirty="0">
                <a:solidFill>
                  <a:schemeClr val="dk2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21AAFB-CE1F-4002-8ED4-C472452AF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275" y="193663"/>
            <a:ext cx="6092456" cy="10397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414670" y="1589786"/>
            <a:ext cx="8314660" cy="3141237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/>
          <a:p>
            <a:pPr marL="285750" lvl="0" indent="-285750" algn="just" defTabSz="45720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  <a:sym typeface="Times New Roman"/>
              </a:rPr>
              <a:t>The S&amp;P 500 is an American stock market index based on the market capitalizations of 500 large companies having common stock listed on the NYSE &amp; NASDAQ Exchanges</a:t>
            </a:r>
            <a:r>
              <a:rPr lang="en-US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  <a:sym typeface="Times New Roman"/>
              </a:rPr>
              <a:t>.</a:t>
            </a:r>
          </a:p>
          <a:p>
            <a:pPr marL="285750" lvl="0" indent="-285750" algn="just" defTabSz="45720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  <a:sym typeface="Times New Roman"/>
              </a:rPr>
              <a:t>The S&amp;P 500 was developed and continues to be maintained by S&amp;P Dow Jones Indices</a:t>
            </a:r>
            <a:r>
              <a:rPr lang="en-US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  <a:sym typeface="Times New Roman"/>
              </a:rPr>
              <a:t>.</a:t>
            </a:r>
          </a:p>
          <a:p>
            <a:pPr marL="285750" lvl="0" indent="-285750" algn="just" defTabSz="45720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  <a:sym typeface="Times New Roman"/>
              </a:rPr>
              <a:t>The S&amp;P 500 index consists of most but not all of the largest companies in the United States. Some of the companies listed under S&amp;P 500 are Apple, Amazon, Microsoft, Facebook etc.</a:t>
            </a:r>
          </a:p>
          <a:p>
            <a:pPr marL="285750" lvl="0" indent="-285750" algn="just" defTabSz="457200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  <a:sym typeface="Times New Roman"/>
              </a:rPr>
              <a:t>The S&amp;P market cap is 70 to 80% of the total US stock market capitalization.</a:t>
            </a:r>
            <a:endParaRPr lang="en-US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j-cs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r>
              <a:rPr lang="en" sz="4000" b="1" i="0" u="none" strike="noStrike" cap="none" dirty="0">
                <a:solidFill>
                  <a:schemeClr val="dk2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Objective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276600" y="1432888"/>
            <a:ext cx="8590800" cy="39829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indent="-342900" algn="just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We will be doing time series analysis &amp; forecas</a:t>
            </a:r>
            <a:r>
              <a:rPr lang="en-I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ting of</a:t>
            </a:r>
            <a:r>
              <a:rPr lang="e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 monthly </a:t>
            </a:r>
            <a:r>
              <a:rPr lang="en-I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Closing price</a:t>
            </a:r>
            <a:r>
              <a:rPr lang="e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 of</a:t>
            </a:r>
            <a:r>
              <a:rPr lang="en-I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 the GSPC ticker</a:t>
            </a:r>
            <a:r>
              <a:rPr lang="e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 </a:t>
            </a:r>
            <a:r>
              <a:rPr lang="en-I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of the S&amp;P stock index for the year 2019 and 2020</a:t>
            </a:r>
            <a:r>
              <a:rPr lang="e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. We have historical stock data </a:t>
            </a:r>
            <a:r>
              <a:rPr lang="en-I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from</a:t>
            </a:r>
            <a:r>
              <a:rPr lang="e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 year 2000 to 2018.</a:t>
            </a:r>
          </a:p>
          <a:p>
            <a:pPr marL="342900" lvl="0" indent="-342900" algn="just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libri"/>
              <a:cs typeface="Calibri"/>
              <a:sym typeface="Calibri"/>
            </a:endParaRPr>
          </a:p>
          <a:p>
            <a:pPr marL="342900" lvl="0" indent="-342900" algn="just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A closing price for a stock is the price at the end of a trading day. It's a standard figure watched by investors, financial institutions and other organizations making decisions about the stock and the company.</a:t>
            </a:r>
          </a:p>
          <a:p>
            <a:pPr marL="342900" lvl="0" indent="-342900" algn="just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endParaRPr lang="en-IN" sz="1800" dirty="0">
              <a:latin typeface="Cambria" panose="02040503050406030204" pitchFamily="18" charset="0"/>
              <a:ea typeface="Calibri"/>
              <a:cs typeface="Calibri"/>
              <a:sym typeface="Calibri"/>
            </a:endParaRPr>
          </a:p>
          <a:p>
            <a:pPr marL="342900" lvl="0" indent="-342900" algn="just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" sz="1800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Such understanding will help </a:t>
            </a:r>
            <a:r>
              <a:rPr lang="en-I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Investors, traders, financial institutions, regulators and other stakeholders to use it as a reference point for determining performance of the Stock over a specific time such as one year, one quarter or over a few months.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71A68-110A-4281-ABD3-F0F4B424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275" y="193663"/>
            <a:ext cx="6092456" cy="10397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Playfair Display"/>
              <a:buNone/>
            </a:pPr>
            <a:r>
              <a:rPr lang="en" sz="4000" b="1" i="0" u="none" strike="noStrike" cap="none" dirty="0">
                <a:solidFill>
                  <a:schemeClr val="dk2"/>
                </a:solidFill>
                <a:latin typeface="Cambria" panose="02040503050406030204" pitchFamily="18" charset="0"/>
                <a:ea typeface="Jim Nightshade"/>
                <a:cs typeface="Jim Nightshade"/>
                <a:sym typeface="Jim Nightshade"/>
              </a:rPr>
              <a:t>Dataset Description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89D4-A208-4746-8E01-33EF2377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S&amp;P 500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103842-3C12-4A3A-83BE-56562EE7F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288370"/>
              </p:ext>
            </p:extLst>
          </p:nvPr>
        </p:nvGraphicFramePr>
        <p:xfrm>
          <a:off x="1216819" y="1031358"/>
          <a:ext cx="6710362" cy="36851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5181">
                  <a:extLst>
                    <a:ext uri="{9D8B030D-6E8A-4147-A177-3AD203B41FA5}">
                      <a16:colId xmlns:a16="http://schemas.microsoft.com/office/drawing/2014/main" val="1547069854"/>
                    </a:ext>
                  </a:extLst>
                </a:gridCol>
                <a:gridCol w="3355181">
                  <a:extLst>
                    <a:ext uri="{9D8B030D-6E8A-4147-A177-3AD203B41FA5}">
                      <a16:colId xmlns:a16="http://schemas.microsoft.com/office/drawing/2014/main" val="4095037533"/>
                    </a:ext>
                  </a:extLst>
                </a:gridCol>
              </a:tblGrid>
              <a:tr h="427344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 of the S&amp;P 500 stocks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563645"/>
                  </a:ext>
                </a:extLst>
              </a:tr>
              <a:tr h="579549"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of the stock at market open (this is NYSE data so all in USD)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317733"/>
                  </a:ext>
                </a:extLst>
              </a:tr>
              <a:tr h="427344">
                <a:tc>
                  <a:txBody>
                    <a:bodyPr/>
                    <a:lstStyle/>
                    <a:p>
                      <a:r>
                        <a:rPr lang="en-US" dirty="0"/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Closing price of the stock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89730"/>
                  </a:ext>
                </a:extLst>
              </a:tr>
              <a:tr h="427344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price reached in the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759840"/>
                  </a:ext>
                </a:extLst>
              </a:tr>
              <a:tr h="579549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Lowest price reached in the day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99432"/>
                  </a:ext>
                </a:extLst>
              </a:tr>
              <a:tr h="816637">
                <a:tc>
                  <a:txBody>
                    <a:bodyPr/>
                    <a:lstStyle/>
                    <a:p>
                      <a:r>
                        <a:rPr lang="en-US" dirty="0" err="1"/>
                        <a:t>Adj.Close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Adjusted close price is useful while taking into account dividends and splits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62027"/>
                  </a:ext>
                </a:extLst>
              </a:tr>
              <a:tr h="427344"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shares traded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53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92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/>
        </p:nvSpPr>
        <p:spPr>
          <a:xfrm>
            <a:off x="320900" y="1017700"/>
            <a:ext cx="2955600" cy="17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275050" y="999350"/>
            <a:ext cx="7243200" cy="75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 txBox="1"/>
          <p:nvPr/>
        </p:nvSpPr>
        <p:spPr>
          <a:xfrm>
            <a:off x="320900" y="682906"/>
            <a:ext cx="8218500" cy="323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SzPct val="100000"/>
            </a:pPr>
            <a:endParaRPr lang="en" sz="1800" dirty="0">
              <a:latin typeface="Cambria" panose="02040503050406030204" pitchFamily="18" charset="0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S&amp;P 500 stock data for the GSPC ticker has been taken from Yahoo Finance</a:t>
            </a:r>
            <a:r>
              <a:rPr lang="en" sz="1800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.</a:t>
            </a:r>
            <a:r>
              <a:rPr lang="e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 We have historical stock data f</a:t>
            </a:r>
            <a:r>
              <a:rPr lang="en-I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rom </a:t>
            </a:r>
            <a:r>
              <a:rPr lang="e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year 2000 to 2018.</a:t>
            </a:r>
          </a:p>
          <a:p>
            <a:pPr>
              <a:lnSpc>
                <a:spcPct val="90000"/>
              </a:lnSpc>
              <a:buSzPct val="100000"/>
            </a:pPr>
            <a:endParaRPr lang="en" dirty="0">
              <a:latin typeface="Cambria" panose="02040503050406030204" pitchFamily="18" charset="0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latin typeface="Cambria" panose="02040503050406030204" pitchFamily="18" charset="0"/>
                <a:ea typeface="Calibri"/>
                <a:cs typeface="Calibri"/>
                <a:sym typeface="Calibri"/>
              </a:rPr>
              <a:t>Dataset has 7 variables and 228 observations.</a:t>
            </a:r>
          </a:p>
          <a:p>
            <a:pPr marL="342900" lvl="0" indent="-342900" rtl="0">
              <a:lnSpc>
                <a:spcPct val="9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endParaRPr lang="en" sz="1800" dirty="0">
              <a:latin typeface="Cambria" panose="02040503050406030204" pitchFamily="18" charset="0"/>
              <a:ea typeface="Calibri"/>
              <a:cs typeface="Calibri"/>
              <a:sym typeface="Calibri"/>
            </a:endParaRPr>
          </a:p>
          <a:p>
            <a:pPr marL="91440" lvl="0" indent="35560" rtl="0">
              <a:lnSpc>
                <a:spcPct val="90000"/>
              </a:lnSpc>
              <a:spcBef>
                <a:spcPts val="1400"/>
              </a:spcBef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lnSpc>
                <a:spcPct val="90000"/>
              </a:lnSpc>
              <a:spcBef>
                <a:spcPts val="1400"/>
              </a:spcBef>
              <a:buNone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rtl="0">
              <a:lnSpc>
                <a:spcPct val="90000"/>
              </a:lnSpc>
              <a:spcBef>
                <a:spcPts val="1400"/>
              </a:spcBef>
              <a:buNone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lvl="0" indent="35560" rtl="0">
              <a:lnSpc>
                <a:spcPct val="90000"/>
              </a:lnSpc>
              <a:spcBef>
                <a:spcPts val="1400"/>
              </a:spcBef>
              <a:buNone/>
            </a:pPr>
            <a:endParaRPr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0C3958-42E7-4EBD-92CB-B30CF25DC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00" y="1965253"/>
            <a:ext cx="3967400" cy="27196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A6354C-2BD5-406E-BD97-953F7E85D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700" y="1965253"/>
            <a:ext cx="4120061" cy="271966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5191</TotalTime>
  <Words>692</Words>
  <Application>Microsoft Office PowerPoint</Application>
  <PresentationFormat>On-screen Show (16:9)</PresentationFormat>
  <Paragraphs>85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Times New Roman</vt:lpstr>
      <vt:lpstr>Cambria</vt:lpstr>
      <vt:lpstr>Calibri</vt:lpstr>
      <vt:lpstr>Playfair Display</vt:lpstr>
      <vt:lpstr>Jim Nightshade</vt:lpstr>
      <vt:lpstr>Oswald</vt:lpstr>
      <vt:lpstr>Montserrat</vt:lpstr>
      <vt:lpstr>Arial</vt:lpstr>
      <vt:lpstr>Wingdings 3</vt:lpstr>
      <vt:lpstr>Century Gothic</vt:lpstr>
      <vt:lpstr>Ion</vt:lpstr>
      <vt:lpstr>S&amp;P 500 Stock Price Forecasting</vt:lpstr>
      <vt:lpstr>Agenda</vt:lpstr>
      <vt:lpstr>Introduction</vt:lpstr>
      <vt:lpstr>PowerPoint Presentation</vt:lpstr>
      <vt:lpstr>Objective</vt:lpstr>
      <vt:lpstr>PowerPoint Presentation</vt:lpstr>
      <vt:lpstr>Dataset Description</vt:lpstr>
      <vt:lpstr>S&amp;P 500 Dataset</vt:lpstr>
      <vt:lpstr>PowerPoint Presentation</vt:lpstr>
      <vt:lpstr>Data Analysis &amp; Forecasting Approach</vt:lpstr>
      <vt:lpstr>PowerPoint Presentation</vt:lpstr>
      <vt:lpstr>PowerPoint Presentation</vt:lpstr>
      <vt:lpstr>Mean Method Forecast</vt:lpstr>
      <vt:lpstr>Naïve Method Forecast</vt:lpstr>
      <vt:lpstr>Drift Method Forecast</vt:lpstr>
      <vt:lpstr>Simple Exponential Smoothing</vt:lpstr>
      <vt:lpstr>Kwiatkowski-Phillips-Schmidt-Shin (KPSS) Test</vt:lpstr>
      <vt:lpstr> Forecasting with ARIMA model</vt:lpstr>
      <vt:lpstr>ACF and PACF</vt:lpstr>
      <vt:lpstr>Conclusion</vt:lpstr>
      <vt:lpstr>Outcome &amp; Conclusion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S&amp;P 500 Stock Price Forecasting</dc:title>
  <dc:creator>Yash Barot</dc:creator>
  <cp:lastModifiedBy>Deep Shah</cp:lastModifiedBy>
  <cp:revision>35</cp:revision>
  <dcterms:created xsi:type="dcterms:W3CDTF">2019-04-20T23:06:19Z</dcterms:created>
  <dcterms:modified xsi:type="dcterms:W3CDTF">2019-04-24T16:34:32Z</dcterms:modified>
</cp:coreProperties>
</file>