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99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5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7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0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70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5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68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1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9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9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31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288E-3AE3-4B1E-9076-D3FF90497D59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908C-457F-415B-9E45-E1AB20348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8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+mn-lt"/>
              </a:rPr>
              <a:t>Modelos de regresión logística en </a:t>
            </a:r>
            <a:r>
              <a:rPr lang="es-ES" dirty="0" err="1">
                <a:latin typeface="+mn-lt"/>
              </a:rPr>
              <a:t>datasets</a:t>
            </a:r>
            <a:r>
              <a:rPr lang="es-ES" dirty="0">
                <a:latin typeface="+mn-lt"/>
              </a:rPr>
              <a:t> de Google </a:t>
            </a:r>
            <a:r>
              <a:rPr lang="es-ES" dirty="0" err="1">
                <a:latin typeface="+mn-lt"/>
              </a:rPr>
              <a:t>Analytics</a:t>
            </a:r>
            <a:endParaRPr lang="es-ES" dirty="0"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54966" y="5919538"/>
            <a:ext cx="9144000" cy="56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 smtClean="0">
                <a:latin typeface="+mn-lt"/>
              </a:rPr>
              <a:t>Lucas Díaz</a:t>
            </a:r>
          </a:p>
          <a:p>
            <a:pPr algn="r"/>
            <a:r>
              <a:rPr lang="es-ES" sz="1400" dirty="0" err="1" smtClean="0">
                <a:latin typeface="+mn-lt"/>
              </a:rPr>
              <a:t>Kschool</a:t>
            </a:r>
            <a:r>
              <a:rPr lang="es-ES" sz="1400" dirty="0" smtClean="0">
                <a:latin typeface="+mn-lt"/>
              </a:rPr>
              <a:t> 2019</a:t>
            </a:r>
            <a:endParaRPr lang="es-E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72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PRÁCTICO 2 – MEJORA DEL MODELO DE GOOGLE EN LA MERCHANDISING STORE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Trabajo con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real</a:t>
            </a:r>
          </a:p>
          <a:p>
            <a:r>
              <a:rPr lang="es-ES" sz="2000" dirty="0" smtClean="0"/>
              <a:t>Usuarios con más datos</a:t>
            </a:r>
          </a:p>
          <a:p>
            <a:endParaRPr lang="es-ES" sz="14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0508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modelo1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841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182937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22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modelo1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46 % de las transacciones pero sólo el 11% de las transacciones están contenidas en la predicción (recall)</a:t>
            </a:r>
            <a:endParaRPr lang="es-ES" sz="1400" dirty="0" smtClean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407762"/>
            <a:ext cx="5400040" cy="3596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95822"/>
            <a:ext cx="5400040" cy="39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modelo2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</a:p>
          <a:p>
            <a:pPr lvl="1"/>
            <a:r>
              <a:rPr lang="es-ES" sz="1400" b="1" dirty="0" smtClean="0">
                <a:solidFill>
                  <a:srgbClr val="00B050"/>
                </a:solidFill>
              </a:rPr>
              <a:t>Ciudad</a:t>
            </a:r>
          </a:p>
          <a:p>
            <a:pPr lvl="1"/>
            <a:r>
              <a:rPr lang="es-ES" sz="1400" b="1" dirty="0" err="1" smtClean="0">
                <a:solidFill>
                  <a:srgbClr val="00B050"/>
                </a:solidFill>
              </a:rPr>
              <a:t>Categoria</a:t>
            </a:r>
            <a:r>
              <a:rPr lang="es-ES" sz="1400" b="1" dirty="0" smtClean="0">
                <a:solidFill>
                  <a:srgbClr val="00B050"/>
                </a:solidFill>
              </a:rPr>
              <a:t> dispositivo</a:t>
            </a:r>
          </a:p>
          <a:p>
            <a:pPr marL="457200" lvl="1" indent="0">
              <a:buNone/>
            </a:pPr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936918"/>
            <a:ext cx="10515600" cy="210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</a:p>
          <a:p>
            <a:pPr lvl="1"/>
            <a:r>
              <a:rPr lang="es-ES" sz="1400" b="1" dirty="0" smtClean="0">
                <a:solidFill>
                  <a:srgbClr val="00B050"/>
                </a:solidFill>
              </a:rPr>
              <a:t>Visitas únicas</a:t>
            </a:r>
          </a:p>
          <a:p>
            <a:pPr lvl="1"/>
            <a:r>
              <a:rPr lang="es-ES" sz="1400" b="1" dirty="0" smtClean="0">
                <a:solidFill>
                  <a:srgbClr val="00B050"/>
                </a:solidFill>
              </a:rPr>
              <a:t>Tiempo en web</a:t>
            </a:r>
          </a:p>
          <a:p>
            <a:pPr lvl="1"/>
            <a:r>
              <a:rPr lang="es-ES" sz="1400" b="1" dirty="0" smtClean="0">
                <a:solidFill>
                  <a:srgbClr val="00B050"/>
                </a:solidFill>
              </a:rPr>
              <a:t>Calidad sesión</a:t>
            </a:r>
            <a:endParaRPr lang="es-E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9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modelo2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32 % de las transacciones pero sólo el 0,04% de las transacciones están contenidas en la predicción (recall)</a:t>
            </a:r>
            <a:endParaRPr lang="es-ES" sz="1400" dirty="0" smtClean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5083877"/>
            <a:ext cx="5400040" cy="452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01142"/>
            <a:ext cx="4922112" cy="33756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39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modelo3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endParaRPr lang="es-ES" sz="1400" dirty="0" smtClean="0"/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</a:p>
          <a:p>
            <a:pPr lvl="1"/>
            <a:r>
              <a:rPr lang="es-ES" sz="1400" b="1" strike="sngStrike" dirty="0" smtClean="0">
                <a:solidFill>
                  <a:srgbClr val="00B050"/>
                </a:solidFill>
              </a:rPr>
              <a:t>Ciudad</a:t>
            </a:r>
          </a:p>
          <a:p>
            <a:pPr lvl="1"/>
            <a:r>
              <a:rPr lang="es-ES" sz="1400" b="1" strike="sngStrike" dirty="0" err="1" smtClean="0">
                <a:solidFill>
                  <a:srgbClr val="00B050"/>
                </a:solidFill>
              </a:rPr>
              <a:t>Categoria</a:t>
            </a:r>
            <a:r>
              <a:rPr lang="es-ES" sz="1400" b="1" strike="sngStrike" dirty="0" smtClean="0">
                <a:solidFill>
                  <a:srgbClr val="00B050"/>
                </a:solidFill>
              </a:rPr>
              <a:t> dispositivo</a:t>
            </a:r>
          </a:p>
          <a:p>
            <a:pPr marL="457200" lvl="1" indent="0">
              <a:buNone/>
            </a:pPr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936918"/>
            <a:ext cx="10515600" cy="210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</a:t>
            </a:r>
          </a:p>
          <a:p>
            <a:pPr lvl="1"/>
            <a:r>
              <a:rPr lang="es-ES" sz="1400" b="1" dirty="0" smtClean="0">
                <a:solidFill>
                  <a:srgbClr val="00B050"/>
                </a:solidFill>
              </a:rPr>
              <a:t>Visitas únicas</a:t>
            </a:r>
          </a:p>
          <a:p>
            <a:pPr lvl="1"/>
            <a:r>
              <a:rPr lang="es-ES" sz="1400" b="1" dirty="0" smtClean="0">
                <a:solidFill>
                  <a:srgbClr val="00B050"/>
                </a:solidFill>
              </a:rPr>
              <a:t>Tiempo en web</a:t>
            </a:r>
          </a:p>
          <a:p>
            <a:pPr lvl="1"/>
            <a:r>
              <a:rPr lang="es-ES" sz="1400" b="1" dirty="0" smtClean="0">
                <a:solidFill>
                  <a:srgbClr val="00B050"/>
                </a:solidFill>
              </a:rPr>
              <a:t>Calidad sesión</a:t>
            </a:r>
            <a:endParaRPr lang="es-E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4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modelo3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40 % de las transacciones pero sólo el 0,07% de las transacciones están contenidas en la predicción (recall)</a:t>
            </a:r>
            <a:endParaRPr lang="es-ES" sz="1400" dirty="0" smtClean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332297"/>
            <a:ext cx="5400040" cy="3751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87098"/>
            <a:ext cx="5400040" cy="4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7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modelo4 regresión logística GMS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38416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err="1" smtClean="0"/>
              <a:t>Operating</a:t>
            </a:r>
            <a:r>
              <a:rPr lang="es-ES" sz="1400" dirty="0" smtClean="0"/>
              <a:t> </a:t>
            </a:r>
            <a:r>
              <a:rPr lang="es-ES" sz="1400" dirty="0" err="1" smtClean="0"/>
              <a:t>system</a:t>
            </a:r>
            <a:r>
              <a:rPr lang="es-ES" sz="1400" dirty="0" smtClean="0"/>
              <a:t> </a:t>
            </a:r>
          </a:p>
          <a:p>
            <a:pPr lvl="1"/>
            <a:r>
              <a:rPr lang="es-ES" sz="1400" dirty="0" err="1" smtClean="0"/>
              <a:t>isMobile</a:t>
            </a:r>
            <a:endParaRPr lang="es-ES" sz="1400" dirty="0" smtClean="0"/>
          </a:p>
          <a:p>
            <a:pPr lvl="1"/>
            <a:r>
              <a:rPr lang="es-ES" sz="1400" dirty="0" smtClean="0"/>
              <a:t>Country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3182937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smtClean="0"/>
              <a:t>Transacciones (métrica objetivo)</a:t>
            </a:r>
          </a:p>
          <a:p>
            <a:pPr lvl="1"/>
            <a:r>
              <a:rPr lang="es-ES" sz="1400" dirty="0" smtClean="0"/>
              <a:t>Páginas vistas -&gt; sesiones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0180" y="4320177"/>
            <a:ext cx="10515600" cy="228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Parámetros regresión:</a:t>
            </a:r>
          </a:p>
          <a:p>
            <a:pPr lvl="1"/>
            <a:r>
              <a:rPr lang="es-ES" sz="1400" dirty="0" err="1" smtClean="0"/>
              <a:t>Learn_rate_strategy</a:t>
            </a:r>
            <a:r>
              <a:rPr lang="es-ES" sz="1400" dirty="0" smtClean="0"/>
              <a:t> -&gt; </a:t>
            </a:r>
            <a:r>
              <a:rPr lang="es-ES" sz="1400" dirty="0" err="1" smtClean="0"/>
              <a:t>constant</a:t>
            </a:r>
            <a:endParaRPr lang="es-ES" sz="1400" dirty="0" smtClean="0"/>
          </a:p>
          <a:p>
            <a:pPr lvl="1"/>
            <a:r>
              <a:rPr lang="es-ES" sz="1400" dirty="0" err="1" smtClean="0"/>
              <a:t>Data_Split_method</a:t>
            </a:r>
            <a:r>
              <a:rPr lang="es-ES" sz="1400" dirty="0" smtClean="0"/>
              <a:t> -&gt; </a:t>
            </a:r>
            <a:r>
              <a:rPr lang="es-ES" sz="1400" dirty="0" err="1" smtClean="0"/>
              <a:t>random</a:t>
            </a:r>
            <a:endParaRPr lang="es-ES" sz="1400" dirty="0" smtClean="0"/>
          </a:p>
          <a:p>
            <a:pPr lvl="1"/>
            <a:r>
              <a:rPr lang="es-ES" sz="1400" dirty="0" err="1" smtClean="0"/>
              <a:t>Data_Split_eval_fraction</a:t>
            </a:r>
            <a:r>
              <a:rPr lang="es-ES" sz="1400" dirty="0" smtClean="0"/>
              <a:t> -&gt; 0,15</a:t>
            </a:r>
          </a:p>
          <a:p>
            <a:pPr lvl="1"/>
            <a:r>
              <a:rPr lang="es-ES" sz="1400" dirty="0" err="1" smtClean="0"/>
              <a:t>Learn_rate</a:t>
            </a:r>
            <a:r>
              <a:rPr lang="es-ES" sz="1400" dirty="0" smtClean="0"/>
              <a:t> -&gt; 0,6</a:t>
            </a:r>
          </a:p>
          <a:p>
            <a:pPr lvl="1"/>
            <a:r>
              <a:rPr lang="es-ES" sz="1400" dirty="0" smtClean="0"/>
              <a:t>L1_reg -&gt; 0,15</a:t>
            </a:r>
          </a:p>
          <a:p>
            <a:pPr lvl="1"/>
            <a:r>
              <a:rPr lang="es-ES" sz="1400" dirty="0" err="1" smtClean="0"/>
              <a:t>Auto_class_weights</a:t>
            </a:r>
            <a:r>
              <a:rPr lang="es-ES" sz="1400" dirty="0" smtClean="0"/>
              <a:t> -&gt; true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12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modelo4 GMS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18 % de las transacciones con un recall del 97%</a:t>
            </a:r>
            <a:endParaRPr lang="es-ES" sz="1400" dirty="0" smtClean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200502"/>
            <a:ext cx="5400040" cy="3731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838198" y="5121200"/>
            <a:ext cx="5400040" cy="432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179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Predict</a:t>
            </a:r>
            <a:r>
              <a:rPr lang="es-ES" dirty="0" smtClean="0"/>
              <a:t> con el primer modelo de GMS</a:t>
            </a:r>
            <a:endParaRPr lang="es-ES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02053" cy="3461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505465" y="1690687"/>
            <a:ext cx="1869167" cy="3461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72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negocio DVS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 Red </a:t>
            </a:r>
            <a:r>
              <a:rPr lang="es-ES" dirty="0" err="1" smtClean="0"/>
              <a:t>Display</a:t>
            </a:r>
            <a:r>
              <a:rPr lang="es-ES" dirty="0" smtClean="0"/>
              <a:t> de Google </a:t>
            </a:r>
            <a:r>
              <a:rPr lang="es-ES" dirty="0" err="1" smtClean="0"/>
              <a:t>Adwords</a:t>
            </a:r>
            <a:r>
              <a:rPr lang="es-ES" dirty="0" smtClean="0"/>
              <a:t>.</a:t>
            </a:r>
          </a:p>
          <a:p>
            <a:r>
              <a:rPr lang="es-ES" dirty="0" smtClean="0"/>
              <a:t>2 </a:t>
            </a:r>
            <a:r>
              <a:rPr lang="es-ES" dirty="0" err="1" smtClean="0"/>
              <a:t>Landing</a:t>
            </a:r>
            <a:r>
              <a:rPr lang="es-ES" dirty="0" smtClean="0"/>
              <a:t> page.</a:t>
            </a:r>
          </a:p>
          <a:p>
            <a:r>
              <a:rPr lang="es-ES" dirty="0" smtClean="0"/>
              <a:t>3 Suscripción.</a:t>
            </a:r>
          </a:p>
          <a:p>
            <a:r>
              <a:rPr lang="es-ES" dirty="0" smtClean="0"/>
              <a:t>4 Primer Cobro (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billing</a:t>
            </a:r>
            <a:r>
              <a:rPr lang="es-ES" dirty="0" smtClean="0"/>
              <a:t>).</a:t>
            </a:r>
          </a:p>
          <a:p>
            <a:r>
              <a:rPr lang="es-ES" dirty="0" smtClean="0"/>
              <a:t>5 Pagos semanales.</a:t>
            </a:r>
          </a:p>
        </p:txBody>
      </p:sp>
    </p:spTree>
    <p:extLst>
      <p:ext uri="{BB962C8B-B14F-4D97-AF65-F5344CB8AC3E}">
        <p14:creationId xmlns:p14="http://schemas.microsoft.com/office/powerpoint/2010/main" val="78399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finales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Ningún modelo de los creados es útil.</a:t>
            </a:r>
          </a:p>
          <a:p>
            <a:r>
              <a:rPr lang="es-ES" sz="2000" dirty="0" smtClean="0"/>
              <a:t>La dificultad de las prácticas de ML radica en encontrar la aplicabilidad y el acercamiento al problema real que se pretenda resolver.</a:t>
            </a:r>
          </a:p>
          <a:p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1662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Posible mejoras a testear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0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Aumento del conocimiento del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de GMS para crear nuevas métricas que ayuden a definir mejor a los usuarios.</a:t>
            </a:r>
          </a:p>
          <a:p>
            <a:r>
              <a:rPr lang="es-ES" sz="2000" b="1" dirty="0" smtClean="0"/>
              <a:t>Aumentar métricas calculadas + Disminuir </a:t>
            </a:r>
            <a:r>
              <a:rPr lang="es-ES" sz="2000" b="1" dirty="0" err="1" smtClean="0"/>
              <a:t>dimensionalidad</a:t>
            </a:r>
            <a:endParaRPr lang="es-ES" sz="1400" b="1" dirty="0" smtClean="0"/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5273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+mn-lt"/>
              </a:rPr>
              <a:t>Final</a:t>
            </a:r>
            <a:endParaRPr lang="es-ES" dirty="0"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654966" y="5919538"/>
            <a:ext cx="9144000" cy="566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1400" dirty="0" smtClean="0">
                <a:latin typeface="+mn-lt"/>
              </a:rPr>
              <a:t>Lucas Díaz</a:t>
            </a:r>
          </a:p>
          <a:p>
            <a:pPr algn="r"/>
            <a:r>
              <a:rPr lang="es-ES" sz="1400" dirty="0" err="1" smtClean="0">
                <a:latin typeface="+mn-lt"/>
              </a:rPr>
              <a:t>Kschool</a:t>
            </a:r>
            <a:r>
              <a:rPr lang="es-ES" sz="1400" dirty="0" smtClean="0">
                <a:latin typeface="+mn-lt"/>
              </a:rPr>
              <a:t> 2019</a:t>
            </a:r>
            <a:endParaRPr lang="es-E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4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7428" cy="1281717"/>
          </a:xfrm>
        </p:spPr>
        <p:txBody>
          <a:bodyPr/>
          <a:lstStyle/>
          <a:p>
            <a:r>
              <a:rPr lang="es-ES" dirty="0" smtClean="0"/>
              <a:t>No todos los usuarios son cobrados</a:t>
            </a:r>
          </a:p>
          <a:p>
            <a:r>
              <a:rPr lang="es-ES" dirty="0" smtClean="0"/>
              <a:t>Optimización de campañas a suscripción, no a cobro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6852" y="3093765"/>
            <a:ext cx="10515600" cy="995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6852" y="4300429"/>
            <a:ext cx="10207428" cy="128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Acercar el CPB al CPA aumentando el </a:t>
            </a:r>
            <a:r>
              <a:rPr lang="es-ES" dirty="0" err="1" smtClean="0"/>
              <a:t>First</a:t>
            </a:r>
            <a:r>
              <a:rPr lang="es-ES" dirty="0" smtClean="0"/>
              <a:t> </a:t>
            </a:r>
            <a:r>
              <a:rPr lang="es-ES" dirty="0" err="1" smtClean="0"/>
              <a:t>Billing</a:t>
            </a:r>
            <a:r>
              <a:rPr lang="es-ES" dirty="0" smtClean="0"/>
              <a:t> de los usuarios que suscribo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3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y flujo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58" y="1690688"/>
            <a:ext cx="8242134" cy="41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modelo1 regresión logística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smtClean="0"/>
              <a:t>Momento día</a:t>
            </a:r>
          </a:p>
          <a:p>
            <a:pPr lvl="1"/>
            <a:r>
              <a:rPr lang="es-ES" sz="1400" dirty="0" smtClean="0"/>
              <a:t>Hora</a:t>
            </a:r>
          </a:p>
          <a:p>
            <a:pPr lvl="1"/>
            <a:r>
              <a:rPr lang="es-ES" sz="1400" dirty="0" err="1" smtClean="0"/>
              <a:t>clientID</a:t>
            </a:r>
            <a:endParaRPr lang="es-ES" sz="1400" dirty="0" smtClean="0"/>
          </a:p>
          <a:p>
            <a:pPr lvl="1"/>
            <a:r>
              <a:rPr lang="es-ES" sz="1400" dirty="0" smtClean="0"/>
              <a:t>Ciudad</a:t>
            </a:r>
          </a:p>
          <a:p>
            <a:pPr lvl="1"/>
            <a:r>
              <a:rPr lang="es-ES" sz="1400" dirty="0" err="1" smtClean="0"/>
              <a:t>Categoria</a:t>
            </a:r>
            <a:r>
              <a:rPr lang="es-ES" sz="1400" dirty="0"/>
              <a:t> </a:t>
            </a:r>
            <a:r>
              <a:rPr lang="es-ES" sz="1400" dirty="0" smtClean="0"/>
              <a:t>de dispositivo</a:t>
            </a:r>
          </a:p>
          <a:p>
            <a:pPr lvl="1"/>
            <a:r>
              <a:rPr lang="es-ES" sz="1400" dirty="0" smtClean="0"/>
              <a:t>Marca</a:t>
            </a:r>
          </a:p>
          <a:p>
            <a:pPr lvl="1"/>
            <a:r>
              <a:rPr lang="es-ES" sz="1400" dirty="0" smtClean="0"/>
              <a:t>Navegador</a:t>
            </a:r>
          </a:p>
          <a:p>
            <a:pPr lvl="1"/>
            <a:r>
              <a:rPr lang="es-ES" sz="1400" dirty="0" smtClean="0"/>
              <a:t>Fuente del tráfico</a:t>
            </a:r>
          </a:p>
          <a:p>
            <a:pPr lvl="1"/>
            <a:r>
              <a:rPr lang="es-ES" sz="1400" dirty="0" smtClean="0"/>
              <a:t>Campaña</a:t>
            </a:r>
          </a:p>
          <a:p>
            <a:pPr lvl="1"/>
            <a:r>
              <a:rPr lang="es-ES" sz="1400" dirty="0" smtClean="0"/>
              <a:t>Producto</a:t>
            </a:r>
          </a:p>
          <a:p>
            <a:pPr lvl="1"/>
            <a:r>
              <a:rPr lang="es-ES" sz="1400" dirty="0" smtClean="0"/>
              <a:t>Sistema Operativo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5172161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err="1" smtClean="0"/>
              <a:t>First</a:t>
            </a:r>
            <a:r>
              <a:rPr lang="es-ES" sz="1600" dirty="0" smtClean="0"/>
              <a:t> </a:t>
            </a:r>
            <a:r>
              <a:rPr lang="es-ES" sz="1600" dirty="0" err="1" smtClean="0"/>
              <a:t>Billed</a:t>
            </a:r>
            <a:r>
              <a:rPr lang="es-ES" sz="1600" dirty="0" smtClean="0"/>
              <a:t> as </a:t>
            </a:r>
            <a:r>
              <a:rPr lang="es-ES" sz="1600" dirty="0" err="1" smtClean="0"/>
              <a:t>label</a:t>
            </a:r>
            <a:r>
              <a:rPr lang="es-ES" sz="1600" dirty="0" smtClean="0"/>
              <a:t> (métrica objetivo)</a:t>
            </a:r>
          </a:p>
          <a:p>
            <a:pPr lvl="1"/>
            <a:r>
              <a:rPr lang="es-ES" sz="1400" dirty="0" smtClean="0"/>
              <a:t>Transacciones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0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modelo1 DVS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7779836" y="1501141"/>
            <a:ext cx="3573964" cy="36162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ES" sz="1400" dirty="0" smtClean="0"/>
          </a:p>
          <a:p>
            <a:pPr marL="457200" lvl="1" indent="0">
              <a:buNone/>
            </a:pPr>
            <a:endParaRPr lang="es-ES" sz="1400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60 % de cobros porque siempre predice que el usuario va a ser cobrado 100% recall</a:t>
            </a:r>
            <a:endParaRPr lang="es-ES" sz="1400" dirty="0" smtClean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501140"/>
            <a:ext cx="6941638" cy="4172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825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modelo2 regresión logística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Dimensiones:</a:t>
            </a:r>
          </a:p>
          <a:p>
            <a:pPr lvl="1"/>
            <a:r>
              <a:rPr lang="es-ES" sz="1400" dirty="0" smtClean="0"/>
              <a:t>Momento día</a:t>
            </a:r>
          </a:p>
          <a:p>
            <a:pPr lvl="1"/>
            <a:r>
              <a:rPr lang="es-ES" sz="1400" dirty="0" smtClean="0"/>
              <a:t>Hora</a:t>
            </a:r>
          </a:p>
          <a:p>
            <a:pPr lvl="1"/>
            <a:r>
              <a:rPr lang="es-ES" sz="1400" dirty="0" err="1" smtClean="0"/>
              <a:t>clientID</a:t>
            </a:r>
            <a:endParaRPr lang="es-ES" sz="1400" dirty="0" smtClean="0"/>
          </a:p>
          <a:p>
            <a:pPr lvl="1"/>
            <a:r>
              <a:rPr lang="es-ES" sz="1400" dirty="0" smtClean="0"/>
              <a:t>Ciudad</a:t>
            </a:r>
          </a:p>
          <a:p>
            <a:pPr lvl="1"/>
            <a:r>
              <a:rPr lang="es-ES" sz="1400" strike="sngStrike" dirty="0" err="1" smtClean="0"/>
              <a:t>Categoria</a:t>
            </a:r>
            <a:r>
              <a:rPr lang="es-ES" sz="1400" strike="sngStrike" dirty="0"/>
              <a:t> </a:t>
            </a:r>
            <a:r>
              <a:rPr lang="es-ES" sz="1400" strike="sngStrike" dirty="0" smtClean="0"/>
              <a:t>de dispositivo</a:t>
            </a:r>
          </a:p>
          <a:p>
            <a:pPr lvl="1"/>
            <a:r>
              <a:rPr lang="es-ES" sz="1400" dirty="0" smtClean="0"/>
              <a:t>Marca</a:t>
            </a:r>
          </a:p>
          <a:p>
            <a:pPr lvl="1"/>
            <a:r>
              <a:rPr lang="es-ES" sz="1400" dirty="0" smtClean="0"/>
              <a:t>Navegador</a:t>
            </a:r>
          </a:p>
          <a:p>
            <a:pPr lvl="1"/>
            <a:r>
              <a:rPr lang="es-ES" sz="1400" strike="sngStrike" dirty="0" smtClean="0"/>
              <a:t>Fuente del tráfico</a:t>
            </a:r>
          </a:p>
          <a:p>
            <a:pPr lvl="1"/>
            <a:r>
              <a:rPr lang="es-ES" sz="1400" dirty="0" smtClean="0"/>
              <a:t>Campaña</a:t>
            </a:r>
          </a:p>
          <a:p>
            <a:pPr lvl="1"/>
            <a:r>
              <a:rPr lang="es-ES" sz="1400" dirty="0" smtClean="0"/>
              <a:t>Producto</a:t>
            </a:r>
          </a:p>
          <a:p>
            <a:pPr lvl="1"/>
            <a:r>
              <a:rPr lang="es-ES" sz="1400" dirty="0" smtClean="0"/>
              <a:t>Sistema Operativo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5172161"/>
            <a:ext cx="10515600" cy="875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/>
              <a:t>Métricas:</a:t>
            </a:r>
          </a:p>
          <a:p>
            <a:pPr lvl="1"/>
            <a:r>
              <a:rPr lang="es-ES" sz="1600" dirty="0" err="1" smtClean="0"/>
              <a:t>First</a:t>
            </a:r>
            <a:r>
              <a:rPr lang="es-ES" sz="1600" dirty="0" smtClean="0"/>
              <a:t> </a:t>
            </a:r>
            <a:r>
              <a:rPr lang="es-ES" sz="1600" dirty="0" err="1" smtClean="0"/>
              <a:t>Billed</a:t>
            </a:r>
            <a:r>
              <a:rPr lang="es-ES" sz="1600" dirty="0" smtClean="0"/>
              <a:t> as </a:t>
            </a:r>
            <a:r>
              <a:rPr lang="es-ES" sz="1600" dirty="0" err="1" smtClean="0"/>
              <a:t>label</a:t>
            </a:r>
            <a:r>
              <a:rPr lang="es-ES" sz="1600" dirty="0" smtClean="0"/>
              <a:t> (métrica objetivo)</a:t>
            </a:r>
          </a:p>
          <a:p>
            <a:pPr lvl="1"/>
            <a:r>
              <a:rPr lang="es-ES" sz="1400" strike="sngStrike" dirty="0" smtClean="0"/>
              <a:t>Transacciones</a:t>
            </a:r>
          </a:p>
          <a:p>
            <a:pPr lvl="1"/>
            <a:r>
              <a:rPr lang="es-ES" sz="1400" dirty="0" smtClean="0"/>
              <a:t>Visitas</a:t>
            </a:r>
            <a:endParaRPr lang="es-E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503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6016"/>
          </a:xfrm>
        </p:spPr>
        <p:txBody>
          <a:bodyPr/>
          <a:lstStyle/>
          <a:p>
            <a:r>
              <a:rPr lang="es-ES" dirty="0" smtClean="0"/>
              <a:t>Evaluación modelo2 DVS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838198" y="574307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400" dirty="0" smtClean="0"/>
              <a:t>- Predice 57 % de cobros porque siempre predice que el usuario va a ser cobrado 100% recall (también)</a:t>
            </a:r>
            <a:endParaRPr lang="es-ES" sz="1400" dirty="0" smtClean="0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8" y="1456659"/>
            <a:ext cx="6096000" cy="4132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n 8"/>
          <p:cNvPicPr/>
          <p:nvPr/>
        </p:nvPicPr>
        <p:blipFill>
          <a:blip r:embed="rId3"/>
          <a:stretch>
            <a:fillRect/>
          </a:stretch>
        </p:blipFill>
        <p:spPr>
          <a:xfrm>
            <a:off x="7313763" y="4418297"/>
            <a:ext cx="2409190" cy="1170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CuadroTexto 3"/>
          <p:cNvSpPr txBox="1"/>
          <p:nvPr/>
        </p:nvSpPr>
        <p:spPr>
          <a:xfrm>
            <a:off x="7313763" y="4141298"/>
            <a:ext cx="150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Resultado del </a:t>
            </a:r>
            <a:r>
              <a:rPr lang="es-ES" sz="1200" dirty="0" err="1" smtClean="0"/>
              <a:t>predict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6337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22763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Son necesarias más métricas</a:t>
            </a:r>
          </a:p>
          <a:p>
            <a:r>
              <a:rPr lang="es-ES" sz="2000" dirty="0" smtClean="0"/>
              <a:t>Aplicabilidad difícil a este modelo de negocio/</a:t>
            </a:r>
            <a:r>
              <a:rPr lang="es-ES" sz="2000" dirty="0" err="1" smtClean="0"/>
              <a:t>dataset</a:t>
            </a:r>
            <a:endParaRPr lang="es-ES" sz="2000" dirty="0" smtClean="0"/>
          </a:p>
          <a:p>
            <a:endParaRPr lang="es-ES" sz="1400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5876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520</Words>
  <Application>Microsoft Office PowerPoint</Application>
  <PresentationFormat>Panorámica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Modelos de regresión logística en datasets de Google Analytics</vt:lpstr>
      <vt:lpstr>Modelo de negocio DVS</vt:lpstr>
      <vt:lpstr>Problemática</vt:lpstr>
      <vt:lpstr>Herramientas y flujo</vt:lpstr>
      <vt:lpstr>Creación modelo1 regresión logística</vt:lpstr>
      <vt:lpstr>Evaluación modelo1 DVS</vt:lpstr>
      <vt:lpstr>Creación modelo2 regresión logística</vt:lpstr>
      <vt:lpstr>Evaluación modelo2 DVS</vt:lpstr>
      <vt:lpstr>Conclusiones</vt:lpstr>
      <vt:lpstr>CASO PRÁCTICO 2 – MEJORA DEL MODELO DE GOOGLE EN LA MERCHANDISING STORE</vt:lpstr>
      <vt:lpstr>Creación modelo1 regresión logística GMS</vt:lpstr>
      <vt:lpstr>Evaluación modelo1 GMS</vt:lpstr>
      <vt:lpstr>Creación modelo2 regresión logística GMS</vt:lpstr>
      <vt:lpstr>Evaluación modelo2 GMS</vt:lpstr>
      <vt:lpstr>Creación modelo3 regresión logística GMS</vt:lpstr>
      <vt:lpstr>Evaluación modelo3 GMS</vt:lpstr>
      <vt:lpstr>Creación modelo4 regresión logística GMS</vt:lpstr>
      <vt:lpstr>Evaluación modelo4 GMS</vt:lpstr>
      <vt:lpstr>Predict con el primer modelo de GMS</vt:lpstr>
      <vt:lpstr>Conclusiones finales</vt:lpstr>
      <vt:lpstr>Posible mejoras a testear</vt:lpstr>
      <vt:lpstr>Final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ldiaz</dc:creator>
  <cp:lastModifiedBy>ldiaz</cp:lastModifiedBy>
  <cp:revision>16</cp:revision>
  <dcterms:created xsi:type="dcterms:W3CDTF">2019-12-12T18:30:51Z</dcterms:created>
  <dcterms:modified xsi:type="dcterms:W3CDTF">2019-12-13T05:54:15Z</dcterms:modified>
</cp:coreProperties>
</file>