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99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55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77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00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70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57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68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17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19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92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31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87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rgbClr val="CEE1F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latin typeface="+mn-lt"/>
              </a:rPr>
              <a:t>Modelos de regresión logística en </a:t>
            </a:r>
            <a:r>
              <a:rPr lang="es-ES" dirty="0" err="1">
                <a:latin typeface="+mn-lt"/>
              </a:rPr>
              <a:t>datasets</a:t>
            </a:r>
            <a:r>
              <a:rPr lang="es-ES" dirty="0">
                <a:latin typeface="+mn-lt"/>
              </a:rPr>
              <a:t> de Google </a:t>
            </a:r>
            <a:r>
              <a:rPr lang="es-ES" dirty="0" err="1">
                <a:latin typeface="+mn-lt"/>
              </a:rPr>
              <a:t>Analytics</a:t>
            </a:r>
            <a:endParaRPr lang="es-ES" dirty="0">
              <a:latin typeface="+mn-l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654966" y="5919538"/>
            <a:ext cx="9144000" cy="566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1400" dirty="0" smtClean="0">
                <a:latin typeface="+mn-lt"/>
              </a:rPr>
              <a:t>Lucas Díaz</a:t>
            </a:r>
          </a:p>
          <a:p>
            <a:pPr algn="r"/>
            <a:r>
              <a:rPr lang="es-ES" sz="1400" dirty="0" err="1" smtClean="0">
                <a:latin typeface="+mn-lt"/>
              </a:rPr>
              <a:t>Kschool</a:t>
            </a:r>
            <a:r>
              <a:rPr lang="es-ES" sz="1400" dirty="0" smtClean="0">
                <a:latin typeface="+mn-lt"/>
              </a:rPr>
              <a:t> 2019</a:t>
            </a:r>
            <a:endParaRPr lang="es-E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872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100000">
              <a:srgbClr val="CEE1F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82625"/>
            <a:ext cx="10515600" cy="1325563"/>
          </a:xfrm>
        </p:spPr>
        <p:txBody>
          <a:bodyPr/>
          <a:lstStyle/>
          <a:p>
            <a:r>
              <a:rPr lang="es-ES" dirty="0" smtClean="0"/>
              <a:t>CASO PRÁCTICO 2 – MEJORA DEL MODELO DE GOOGLE EN LA MERCHANDISING STORE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86026"/>
            <a:ext cx="10515600" cy="322763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Trabajo con </a:t>
            </a:r>
            <a:r>
              <a:rPr lang="es-ES" sz="2000" dirty="0" err="1" smtClean="0"/>
              <a:t>dataset</a:t>
            </a:r>
            <a:r>
              <a:rPr lang="es-ES" sz="2000" dirty="0" smtClean="0"/>
              <a:t> real</a:t>
            </a:r>
          </a:p>
          <a:p>
            <a:r>
              <a:rPr lang="es-ES" sz="2000" dirty="0" smtClean="0"/>
              <a:t>Usuarios con más datos</a:t>
            </a:r>
          </a:p>
          <a:p>
            <a:endParaRPr lang="es-ES" sz="1400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0508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modelo1 regresión logística GMS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38416"/>
          </a:xfrm>
        </p:spPr>
        <p:txBody>
          <a:bodyPr>
            <a:normAutofit/>
          </a:bodyPr>
          <a:lstStyle/>
          <a:p>
            <a:r>
              <a:rPr lang="es-ES" sz="2000" dirty="0" smtClean="0"/>
              <a:t>Dimensiones:</a:t>
            </a:r>
          </a:p>
          <a:p>
            <a:pPr lvl="1"/>
            <a:r>
              <a:rPr lang="es-ES" sz="1400" dirty="0" err="1" smtClean="0"/>
              <a:t>Operating</a:t>
            </a:r>
            <a:r>
              <a:rPr lang="es-ES" sz="1400" dirty="0" smtClean="0"/>
              <a:t> </a:t>
            </a:r>
            <a:r>
              <a:rPr lang="es-ES" sz="1400" dirty="0" err="1" smtClean="0"/>
              <a:t>system</a:t>
            </a:r>
            <a:endParaRPr lang="es-ES" sz="1400" dirty="0" smtClean="0"/>
          </a:p>
          <a:p>
            <a:pPr lvl="1"/>
            <a:r>
              <a:rPr lang="es-ES" sz="1400" dirty="0" err="1" smtClean="0"/>
              <a:t>isMobile</a:t>
            </a:r>
            <a:endParaRPr lang="es-ES" sz="1400" dirty="0" smtClean="0"/>
          </a:p>
          <a:p>
            <a:pPr lvl="1"/>
            <a:r>
              <a:rPr lang="es-ES" sz="1400" dirty="0" smtClean="0"/>
              <a:t>country</a:t>
            </a: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3182937"/>
            <a:ext cx="10515600" cy="875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Métricas:</a:t>
            </a:r>
          </a:p>
          <a:p>
            <a:pPr lvl="1"/>
            <a:r>
              <a:rPr lang="es-ES" sz="1600" dirty="0" smtClean="0"/>
              <a:t>Transacciones (métrica objetivo)</a:t>
            </a:r>
          </a:p>
          <a:p>
            <a:pPr lvl="1"/>
            <a:r>
              <a:rPr lang="es-ES" sz="1400" dirty="0" smtClean="0"/>
              <a:t>Páginas vistas</a:t>
            </a: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2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016"/>
          </a:xfrm>
        </p:spPr>
        <p:txBody>
          <a:bodyPr/>
          <a:lstStyle/>
          <a:p>
            <a:r>
              <a:rPr lang="es-ES" dirty="0" smtClean="0"/>
              <a:t>Evaluación modelo1 GMS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838198" y="574307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400" dirty="0" smtClean="0"/>
              <a:t>- Predice 46 % de las transacciones pero sólo el 11% de las transacciones están contenidas en la predicción (recall)</a:t>
            </a:r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1407762"/>
            <a:ext cx="5400040" cy="35960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Imagen 11"/>
          <p:cNvPicPr/>
          <p:nvPr/>
        </p:nvPicPr>
        <p:blipFill>
          <a:blip r:embed="rId3"/>
          <a:stretch>
            <a:fillRect/>
          </a:stretch>
        </p:blipFill>
        <p:spPr>
          <a:xfrm>
            <a:off x="838198" y="5195822"/>
            <a:ext cx="5400040" cy="3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modelo2 regresión logística GMS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8017"/>
          </a:xfrm>
        </p:spPr>
        <p:txBody>
          <a:bodyPr>
            <a:normAutofit/>
          </a:bodyPr>
          <a:lstStyle/>
          <a:p>
            <a:r>
              <a:rPr lang="es-ES" sz="2000" dirty="0" smtClean="0"/>
              <a:t>Dimensiones:</a:t>
            </a:r>
          </a:p>
          <a:p>
            <a:pPr lvl="1"/>
            <a:r>
              <a:rPr lang="es-ES" sz="1400" dirty="0" err="1" smtClean="0"/>
              <a:t>Operating</a:t>
            </a:r>
            <a:r>
              <a:rPr lang="es-ES" sz="1400" dirty="0" smtClean="0"/>
              <a:t> </a:t>
            </a:r>
            <a:r>
              <a:rPr lang="es-ES" sz="1400" dirty="0" err="1" smtClean="0"/>
              <a:t>system</a:t>
            </a:r>
            <a:endParaRPr lang="es-ES" sz="1400" dirty="0" smtClean="0"/>
          </a:p>
          <a:p>
            <a:pPr lvl="1"/>
            <a:r>
              <a:rPr lang="es-ES" sz="1400" dirty="0" err="1" smtClean="0"/>
              <a:t>isMobile</a:t>
            </a:r>
            <a:endParaRPr lang="es-ES" sz="1400" dirty="0" smtClean="0"/>
          </a:p>
          <a:p>
            <a:pPr lvl="1"/>
            <a:r>
              <a:rPr lang="es-ES" sz="1400" dirty="0" smtClean="0"/>
              <a:t>Country</a:t>
            </a:r>
          </a:p>
          <a:p>
            <a:pPr lvl="1"/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Ciudad</a:t>
            </a:r>
          </a:p>
          <a:p>
            <a:pPr lvl="1"/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</a:rPr>
              <a:t>Categoria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 dispositivo</a:t>
            </a:r>
          </a:p>
          <a:p>
            <a:pPr marL="457200" lvl="1" indent="0">
              <a:buNone/>
            </a:pPr>
            <a:endParaRPr lang="es-ES" sz="1400" b="1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3936918"/>
            <a:ext cx="10515600" cy="2102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Métricas:</a:t>
            </a:r>
          </a:p>
          <a:p>
            <a:pPr lvl="1"/>
            <a:r>
              <a:rPr lang="es-ES" sz="1600" dirty="0" smtClean="0"/>
              <a:t>Transacciones (métrica objetivo)</a:t>
            </a:r>
          </a:p>
          <a:p>
            <a:pPr lvl="1"/>
            <a:r>
              <a:rPr lang="es-ES" sz="1400" dirty="0" smtClean="0"/>
              <a:t>Páginas vistas</a:t>
            </a:r>
          </a:p>
          <a:p>
            <a:pPr lvl="1"/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Visitas únicas</a:t>
            </a:r>
          </a:p>
          <a:p>
            <a:pPr lvl="1"/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Tiempo en web</a:t>
            </a:r>
          </a:p>
          <a:p>
            <a:pPr lvl="1"/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Calidad sesión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9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016"/>
          </a:xfrm>
        </p:spPr>
        <p:txBody>
          <a:bodyPr/>
          <a:lstStyle/>
          <a:p>
            <a:r>
              <a:rPr lang="es-ES" dirty="0" smtClean="0"/>
              <a:t>Evaluación modelo2 GMS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838198" y="574307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400" dirty="0" smtClean="0"/>
              <a:t>- Predice 32 % de las transacciones pero sólo el 0,04% de las transacciones están contenidas en la predicción (recall)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5083877"/>
            <a:ext cx="5400040" cy="4521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501142"/>
            <a:ext cx="4922112" cy="33756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039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modelo3 regresión logística GMS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8017"/>
          </a:xfrm>
        </p:spPr>
        <p:txBody>
          <a:bodyPr>
            <a:normAutofit/>
          </a:bodyPr>
          <a:lstStyle/>
          <a:p>
            <a:r>
              <a:rPr lang="es-ES" sz="2000" dirty="0" smtClean="0"/>
              <a:t>Dimensiones:</a:t>
            </a:r>
          </a:p>
          <a:p>
            <a:pPr lvl="1"/>
            <a:r>
              <a:rPr lang="es-ES" sz="1400" dirty="0" err="1" smtClean="0"/>
              <a:t>Operating</a:t>
            </a:r>
            <a:r>
              <a:rPr lang="es-ES" sz="1400" dirty="0" smtClean="0"/>
              <a:t> </a:t>
            </a:r>
            <a:r>
              <a:rPr lang="es-ES" sz="1400" dirty="0" err="1" smtClean="0"/>
              <a:t>system</a:t>
            </a:r>
            <a:endParaRPr lang="es-ES" sz="1400" dirty="0" smtClean="0"/>
          </a:p>
          <a:p>
            <a:pPr lvl="1"/>
            <a:r>
              <a:rPr lang="es-ES" sz="1400" dirty="0" err="1" smtClean="0"/>
              <a:t>isMobile</a:t>
            </a:r>
            <a:endParaRPr lang="es-ES" sz="1400" dirty="0" smtClean="0"/>
          </a:p>
          <a:p>
            <a:pPr lvl="1"/>
            <a:r>
              <a:rPr lang="es-ES" sz="1400" dirty="0" smtClean="0"/>
              <a:t>Country</a:t>
            </a:r>
          </a:p>
          <a:p>
            <a:pPr lvl="1"/>
            <a:r>
              <a:rPr lang="es-ES" sz="1400" b="1" strike="sngStrike" dirty="0" smtClean="0">
                <a:solidFill>
                  <a:schemeClr val="accent1">
                    <a:lumMod val="75000"/>
                  </a:schemeClr>
                </a:solidFill>
              </a:rPr>
              <a:t>Ciudad</a:t>
            </a:r>
          </a:p>
          <a:p>
            <a:pPr lvl="1"/>
            <a:r>
              <a:rPr lang="es-ES" sz="1400" b="1" strike="sngStrike" dirty="0" err="1" smtClean="0">
                <a:solidFill>
                  <a:schemeClr val="accent1">
                    <a:lumMod val="75000"/>
                  </a:schemeClr>
                </a:solidFill>
              </a:rPr>
              <a:t>Categoria</a:t>
            </a:r>
            <a:r>
              <a:rPr lang="es-ES" sz="1400" b="1" strike="sngStrike" dirty="0" smtClean="0">
                <a:solidFill>
                  <a:schemeClr val="accent1">
                    <a:lumMod val="75000"/>
                  </a:schemeClr>
                </a:solidFill>
              </a:rPr>
              <a:t> dispositivo</a:t>
            </a:r>
          </a:p>
          <a:p>
            <a:pPr marL="457200" lvl="1" indent="0">
              <a:buNone/>
            </a:pPr>
            <a:endParaRPr lang="es-ES" sz="1400" b="1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3936918"/>
            <a:ext cx="10515600" cy="2102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Métricas:</a:t>
            </a:r>
          </a:p>
          <a:p>
            <a:pPr lvl="1"/>
            <a:r>
              <a:rPr lang="es-ES" sz="1600" dirty="0" smtClean="0"/>
              <a:t>Transacciones (métrica objetivo)</a:t>
            </a:r>
          </a:p>
          <a:p>
            <a:pPr lvl="1"/>
            <a:r>
              <a:rPr lang="es-ES" sz="1400" dirty="0" smtClean="0"/>
              <a:t>Páginas vistas</a:t>
            </a:r>
          </a:p>
          <a:p>
            <a:pPr lvl="1"/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Visitas únicas</a:t>
            </a:r>
          </a:p>
          <a:p>
            <a:pPr lvl="1"/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Tiempo en web</a:t>
            </a:r>
          </a:p>
          <a:p>
            <a:pPr lvl="1"/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Calidad sesión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64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016"/>
          </a:xfrm>
        </p:spPr>
        <p:txBody>
          <a:bodyPr/>
          <a:lstStyle/>
          <a:p>
            <a:r>
              <a:rPr lang="es-ES" dirty="0" smtClean="0"/>
              <a:t>Evaluación modelo3 GMS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838198" y="574307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400" dirty="0" smtClean="0"/>
              <a:t>- Predice 40 % de las transacciones pero sólo el 0,07% de las transacciones están contenidas en la predicción (recall)</a:t>
            </a:r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1332297"/>
            <a:ext cx="5400040" cy="3751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838198" y="5187098"/>
            <a:ext cx="5400040" cy="4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7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modelo4 regresión logística GMS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38416"/>
          </a:xfrm>
        </p:spPr>
        <p:txBody>
          <a:bodyPr>
            <a:normAutofit/>
          </a:bodyPr>
          <a:lstStyle/>
          <a:p>
            <a:r>
              <a:rPr lang="es-ES" sz="2000" dirty="0" smtClean="0"/>
              <a:t>Dimensiones:</a:t>
            </a:r>
          </a:p>
          <a:p>
            <a:pPr lvl="1"/>
            <a:r>
              <a:rPr lang="es-ES" sz="1400" dirty="0" err="1" smtClean="0"/>
              <a:t>Operating</a:t>
            </a:r>
            <a:r>
              <a:rPr lang="es-ES" sz="1400" dirty="0" smtClean="0"/>
              <a:t> </a:t>
            </a:r>
            <a:r>
              <a:rPr lang="es-ES" sz="1400" dirty="0" err="1" smtClean="0"/>
              <a:t>system</a:t>
            </a:r>
            <a:r>
              <a:rPr lang="es-ES" sz="1400" dirty="0" smtClean="0"/>
              <a:t> </a:t>
            </a:r>
          </a:p>
          <a:p>
            <a:pPr lvl="1"/>
            <a:r>
              <a:rPr lang="es-ES" sz="1400" dirty="0" err="1" smtClean="0"/>
              <a:t>isMobile</a:t>
            </a:r>
            <a:endParaRPr lang="es-ES" sz="1400" dirty="0" smtClean="0"/>
          </a:p>
          <a:p>
            <a:pPr lvl="1"/>
            <a:r>
              <a:rPr lang="es-ES" sz="1400" dirty="0" smtClean="0"/>
              <a:t>Country</a:t>
            </a: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3182937"/>
            <a:ext cx="10515600" cy="875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Métricas:</a:t>
            </a:r>
          </a:p>
          <a:p>
            <a:pPr lvl="1"/>
            <a:r>
              <a:rPr lang="es-ES" sz="1600" dirty="0" smtClean="0"/>
              <a:t>Transacciones (métrica objetivo)</a:t>
            </a:r>
          </a:p>
          <a:p>
            <a:pPr lvl="1"/>
            <a:r>
              <a:rPr lang="es-ES" sz="1400" dirty="0" smtClean="0"/>
              <a:t>Páginas vistas -&gt; sesiones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30180" y="4320177"/>
            <a:ext cx="10515600" cy="2289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Parámetros regresión:</a:t>
            </a:r>
          </a:p>
          <a:p>
            <a:pPr lvl="1"/>
            <a:r>
              <a:rPr lang="es-ES" sz="1400" dirty="0" err="1" smtClean="0"/>
              <a:t>Learn_rate_strategy</a:t>
            </a:r>
            <a:r>
              <a:rPr lang="es-ES" sz="1400" dirty="0" smtClean="0"/>
              <a:t> -&gt; </a:t>
            </a:r>
            <a:r>
              <a:rPr lang="es-ES" sz="1400" dirty="0" err="1" smtClean="0"/>
              <a:t>constant</a:t>
            </a:r>
            <a:endParaRPr lang="es-ES" sz="1400" dirty="0" smtClean="0"/>
          </a:p>
          <a:p>
            <a:pPr lvl="1"/>
            <a:r>
              <a:rPr lang="es-ES" sz="1400" dirty="0" err="1" smtClean="0"/>
              <a:t>Data_Split_method</a:t>
            </a:r>
            <a:r>
              <a:rPr lang="es-ES" sz="1400" dirty="0" smtClean="0"/>
              <a:t> -&gt; </a:t>
            </a:r>
            <a:r>
              <a:rPr lang="es-ES" sz="1400" dirty="0" err="1" smtClean="0"/>
              <a:t>random</a:t>
            </a:r>
            <a:endParaRPr lang="es-ES" sz="1400" dirty="0" smtClean="0"/>
          </a:p>
          <a:p>
            <a:pPr lvl="1"/>
            <a:r>
              <a:rPr lang="es-ES" sz="1400" dirty="0" err="1" smtClean="0"/>
              <a:t>Data_Split_eval_fraction</a:t>
            </a:r>
            <a:r>
              <a:rPr lang="es-ES" sz="1400" dirty="0" smtClean="0"/>
              <a:t> -&gt; 0,15</a:t>
            </a:r>
          </a:p>
          <a:p>
            <a:pPr lvl="1"/>
            <a:r>
              <a:rPr lang="es-ES" sz="1400" dirty="0" err="1" smtClean="0"/>
              <a:t>Learn_rate</a:t>
            </a:r>
            <a:r>
              <a:rPr lang="es-ES" sz="1400" dirty="0" smtClean="0"/>
              <a:t> -&gt; 0,6</a:t>
            </a:r>
          </a:p>
          <a:p>
            <a:pPr lvl="1"/>
            <a:r>
              <a:rPr lang="es-ES" sz="1400" dirty="0" smtClean="0"/>
              <a:t>L1_reg -&gt; 0,15</a:t>
            </a:r>
          </a:p>
          <a:p>
            <a:pPr lvl="1"/>
            <a:r>
              <a:rPr lang="es-ES" sz="1400" dirty="0" err="1" smtClean="0"/>
              <a:t>Auto_class_weights</a:t>
            </a:r>
            <a:r>
              <a:rPr lang="es-ES" sz="1400" dirty="0" smtClean="0"/>
              <a:t> -&gt; true</a:t>
            </a:r>
            <a:endParaRPr lang="es-E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s-E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256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016"/>
          </a:xfrm>
        </p:spPr>
        <p:txBody>
          <a:bodyPr/>
          <a:lstStyle/>
          <a:p>
            <a:r>
              <a:rPr lang="es-ES" dirty="0" smtClean="0"/>
              <a:t>Evaluación modelo4 GMS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838198" y="574307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400" dirty="0" smtClean="0"/>
              <a:t>- Predice 18 % de las transacciones con un recall del 97%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1200502"/>
            <a:ext cx="5400040" cy="37312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Imagen 9"/>
          <p:cNvPicPr/>
          <p:nvPr/>
        </p:nvPicPr>
        <p:blipFill>
          <a:blip r:embed="rId3"/>
          <a:stretch>
            <a:fillRect/>
          </a:stretch>
        </p:blipFill>
        <p:spPr>
          <a:xfrm>
            <a:off x="838198" y="5121200"/>
            <a:ext cx="5400040" cy="4324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179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Predict</a:t>
            </a:r>
            <a:r>
              <a:rPr lang="es-ES" dirty="0" smtClean="0"/>
              <a:t> con el primer modelo de GMS</a:t>
            </a:r>
            <a:endParaRPr lang="es-ES" dirty="0"/>
          </a:p>
        </p:txBody>
      </p:sp>
      <p:pic>
        <p:nvPicPr>
          <p:cNvPr id="9" name="Imagen 8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02053" cy="34619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Imagen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505465" y="1690687"/>
            <a:ext cx="1869167" cy="34619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728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negocio DVS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 Red </a:t>
            </a:r>
            <a:r>
              <a:rPr lang="es-ES" dirty="0" err="1" smtClean="0"/>
              <a:t>Display</a:t>
            </a:r>
            <a:r>
              <a:rPr lang="es-ES" dirty="0" smtClean="0"/>
              <a:t> de Google </a:t>
            </a:r>
            <a:r>
              <a:rPr lang="es-ES" dirty="0" err="1" smtClean="0"/>
              <a:t>Adwords</a:t>
            </a:r>
            <a:r>
              <a:rPr lang="es-ES" dirty="0" smtClean="0"/>
              <a:t>.</a:t>
            </a:r>
          </a:p>
          <a:p>
            <a:r>
              <a:rPr lang="es-ES" dirty="0" smtClean="0"/>
              <a:t>2 </a:t>
            </a:r>
            <a:r>
              <a:rPr lang="es-ES" dirty="0" err="1" smtClean="0"/>
              <a:t>Landing</a:t>
            </a:r>
            <a:r>
              <a:rPr lang="es-ES" dirty="0" smtClean="0"/>
              <a:t> page.</a:t>
            </a:r>
          </a:p>
          <a:p>
            <a:r>
              <a:rPr lang="es-ES" dirty="0" smtClean="0"/>
              <a:t>3 Suscripción.</a:t>
            </a:r>
          </a:p>
          <a:p>
            <a:r>
              <a:rPr lang="es-ES" dirty="0" smtClean="0"/>
              <a:t>4 Primer Cobro (</a:t>
            </a: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billing</a:t>
            </a:r>
            <a:r>
              <a:rPr lang="es-ES" dirty="0" smtClean="0"/>
              <a:t>).</a:t>
            </a:r>
          </a:p>
          <a:p>
            <a:r>
              <a:rPr lang="es-ES" dirty="0" smtClean="0"/>
              <a:t>5 Pagos semanales.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991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finales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8017"/>
          </a:xfrm>
        </p:spPr>
        <p:txBody>
          <a:bodyPr>
            <a:normAutofit/>
          </a:bodyPr>
          <a:lstStyle/>
          <a:p>
            <a:r>
              <a:rPr lang="es-ES" sz="2000" dirty="0" smtClean="0"/>
              <a:t>Ningún modelo de los creados es útil.</a:t>
            </a:r>
          </a:p>
          <a:p>
            <a:r>
              <a:rPr lang="es-ES" sz="2000" dirty="0" smtClean="0"/>
              <a:t>La dificultad de las prácticas de ML radica en encontrar la aplicabilidad y el acercamiento al problema real que se pretenda resolver.</a:t>
            </a:r>
          </a:p>
          <a:p>
            <a:endParaRPr lang="es-ES" sz="1400" b="1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cxnSp>
        <p:nvCxnSpPr>
          <p:cNvPr id="4" name="Conector recto 3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623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Posible mejoras a testear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8017"/>
          </a:xfrm>
        </p:spPr>
        <p:txBody>
          <a:bodyPr>
            <a:normAutofit/>
          </a:bodyPr>
          <a:lstStyle/>
          <a:p>
            <a:r>
              <a:rPr lang="es-ES" sz="2000" dirty="0" smtClean="0"/>
              <a:t>Aumento del conocimiento del </a:t>
            </a:r>
            <a:r>
              <a:rPr lang="es-ES" sz="2000" dirty="0" err="1" smtClean="0"/>
              <a:t>dataset</a:t>
            </a:r>
            <a:r>
              <a:rPr lang="es-ES" sz="2000" dirty="0" smtClean="0"/>
              <a:t> de GMS para crear nuevas métricas que ayuden a definir mejor a los usuarios.</a:t>
            </a:r>
          </a:p>
          <a:p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Aumentar métricas calculadas + Disminuir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dimensionalidad</a:t>
            </a:r>
            <a:endParaRPr lang="es-E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cxnSp>
        <p:nvCxnSpPr>
          <p:cNvPr id="4" name="Conector recto 3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736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+mn-lt"/>
              </a:rPr>
              <a:t>Final</a:t>
            </a:r>
            <a:endParaRPr lang="es-ES" dirty="0">
              <a:latin typeface="+mn-l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654966" y="5919538"/>
            <a:ext cx="9144000" cy="566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1400" dirty="0" smtClean="0">
                <a:latin typeface="+mn-lt"/>
              </a:rPr>
              <a:t>Lucas Díaz</a:t>
            </a:r>
          </a:p>
          <a:p>
            <a:pPr algn="r"/>
            <a:r>
              <a:rPr lang="es-ES" sz="1400" dirty="0" err="1" smtClean="0">
                <a:latin typeface="+mn-lt"/>
              </a:rPr>
              <a:t>Kschool</a:t>
            </a:r>
            <a:r>
              <a:rPr lang="es-ES" sz="1400" dirty="0" smtClean="0">
                <a:latin typeface="+mn-lt"/>
              </a:rPr>
              <a:t> 2019</a:t>
            </a:r>
            <a:endParaRPr lang="es-E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42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207428" cy="1281717"/>
          </a:xfrm>
        </p:spPr>
        <p:txBody>
          <a:bodyPr/>
          <a:lstStyle/>
          <a:p>
            <a:r>
              <a:rPr lang="es-ES" dirty="0" smtClean="0"/>
              <a:t>No todos los usuarios son cobrados</a:t>
            </a:r>
          </a:p>
          <a:p>
            <a:r>
              <a:rPr lang="es-ES" dirty="0" smtClean="0"/>
              <a:t>Optimización de campañas a suscripción, no a cobro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6852" y="3093765"/>
            <a:ext cx="10515600" cy="995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Objetivo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6852" y="4300429"/>
            <a:ext cx="10207428" cy="1281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Acercar el CPB al CPA aumentando el </a:t>
            </a: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Billing</a:t>
            </a:r>
            <a:r>
              <a:rPr lang="es-ES" dirty="0" smtClean="0"/>
              <a:t> de los usuarios que suscribo</a:t>
            </a:r>
          </a:p>
          <a:p>
            <a:endParaRPr lang="es-E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34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y flujo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58" y="1690688"/>
            <a:ext cx="8242134" cy="4121067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3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modelo1 regresión logística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22763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Dimensiones:</a:t>
            </a:r>
          </a:p>
          <a:p>
            <a:pPr lvl="1"/>
            <a:r>
              <a:rPr lang="es-ES" sz="1400" dirty="0" smtClean="0"/>
              <a:t>Momento día</a:t>
            </a:r>
          </a:p>
          <a:p>
            <a:pPr lvl="1"/>
            <a:r>
              <a:rPr lang="es-ES" sz="1400" dirty="0" smtClean="0"/>
              <a:t>Hora</a:t>
            </a:r>
          </a:p>
          <a:p>
            <a:pPr lvl="1"/>
            <a:r>
              <a:rPr lang="es-ES" sz="1400" dirty="0" err="1" smtClean="0"/>
              <a:t>clientID</a:t>
            </a:r>
            <a:endParaRPr lang="es-ES" sz="1400" dirty="0" smtClean="0"/>
          </a:p>
          <a:p>
            <a:pPr lvl="1"/>
            <a:r>
              <a:rPr lang="es-ES" sz="1400" dirty="0" smtClean="0"/>
              <a:t>Ciudad</a:t>
            </a:r>
          </a:p>
          <a:p>
            <a:pPr lvl="1"/>
            <a:r>
              <a:rPr lang="es-ES" sz="1400" dirty="0" err="1" smtClean="0"/>
              <a:t>Categoria</a:t>
            </a:r>
            <a:r>
              <a:rPr lang="es-ES" sz="1400" dirty="0"/>
              <a:t> </a:t>
            </a:r>
            <a:r>
              <a:rPr lang="es-ES" sz="1400" dirty="0" smtClean="0"/>
              <a:t>de dispositivo</a:t>
            </a:r>
          </a:p>
          <a:p>
            <a:pPr lvl="1"/>
            <a:r>
              <a:rPr lang="es-ES" sz="1400" dirty="0" smtClean="0"/>
              <a:t>Marca</a:t>
            </a:r>
          </a:p>
          <a:p>
            <a:pPr lvl="1"/>
            <a:r>
              <a:rPr lang="es-ES" sz="1400" dirty="0" smtClean="0"/>
              <a:t>Navegador</a:t>
            </a:r>
          </a:p>
          <a:p>
            <a:pPr lvl="1"/>
            <a:r>
              <a:rPr lang="es-ES" sz="1400" dirty="0" smtClean="0"/>
              <a:t>Fuente del tráfico</a:t>
            </a:r>
          </a:p>
          <a:p>
            <a:pPr lvl="1"/>
            <a:r>
              <a:rPr lang="es-ES" sz="1400" dirty="0" smtClean="0"/>
              <a:t>Campaña</a:t>
            </a:r>
          </a:p>
          <a:p>
            <a:pPr lvl="1"/>
            <a:r>
              <a:rPr lang="es-ES" sz="1400" dirty="0" smtClean="0"/>
              <a:t>Producto</a:t>
            </a:r>
          </a:p>
          <a:p>
            <a:pPr lvl="1"/>
            <a:r>
              <a:rPr lang="es-ES" sz="1400" dirty="0" smtClean="0"/>
              <a:t>Sistema Operativo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5172161"/>
            <a:ext cx="10515600" cy="875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Métricas:</a:t>
            </a:r>
          </a:p>
          <a:p>
            <a:pPr lvl="1"/>
            <a:r>
              <a:rPr lang="es-ES" sz="1600" dirty="0" err="1" smtClean="0"/>
              <a:t>First</a:t>
            </a:r>
            <a:r>
              <a:rPr lang="es-ES" sz="1600" dirty="0" smtClean="0"/>
              <a:t> </a:t>
            </a:r>
            <a:r>
              <a:rPr lang="es-ES" sz="1600" dirty="0" err="1" smtClean="0"/>
              <a:t>Billed</a:t>
            </a:r>
            <a:r>
              <a:rPr lang="es-ES" sz="1600" dirty="0" smtClean="0"/>
              <a:t> as </a:t>
            </a:r>
            <a:r>
              <a:rPr lang="es-ES" sz="1600" dirty="0" err="1" smtClean="0"/>
              <a:t>label</a:t>
            </a:r>
            <a:r>
              <a:rPr lang="es-ES" sz="1600" dirty="0" smtClean="0"/>
              <a:t> (métrica objetivo)</a:t>
            </a:r>
          </a:p>
          <a:p>
            <a:pPr lvl="1"/>
            <a:r>
              <a:rPr lang="es-ES" sz="1400" dirty="0" smtClean="0"/>
              <a:t>Transacciones</a:t>
            </a:r>
            <a:endParaRPr lang="es-E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05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016"/>
          </a:xfrm>
        </p:spPr>
        <p:txBody>
          <a:bodyPr/>
          <a:lstStyle/>
          <a:p>
            <a:r>
              <a:rPr lang="es-ES" dirty="0" smtClean="0"/>
              <a:t>Evaluación modelo1 DVS</a:t>
            </a:r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7779836" y="1501141"/>
            <a:ext cx="3573964" cy="361629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s-ES" sz="1400" dirty="0" smtClean="0"/>
          </a:p>
          <a:p>
            <a:pPr marL="457200" lvl="1" indent="0">
              <a:buNone/>
            </a:pPr>
            <a:endParaRPr lang="es-ES" sz="1400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838198" y="574307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400" dirty="0" smtClean="0"/>
              <a:t>- Predice 60 % de cobros porque siempre predice que el usuario va a ser cobrado 100% recall</a:t>
            </a:r>
          </a:p>
        </p:txBody>
      </p:sp>
      <p:pic>
        <p:nvPicPr>
          <p:cNvPr id="9" name="Imagen 8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1501140"/>
            <a:ext cx="6941638" cy="41728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825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modelo2 regresión logística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22763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Dimensiones:</a:t>
            </a:r>
          </a:p>
          <a:p>
            <a:pPr lvl="1"/>
            <a:r>
              <a:rPr lang="es-ES" sz="1400" dirty="0" smtClean="0"/>
              <a:t>Momento día</a:t>
            </a:r>
          </a:p>
          <a:p>
            <a:pPr lvl="1"/>
            <a:r>
              <a:rPr lang="es-ES" sz="1400" dirty="0" smtClean="0"/>
              <a:t>Hora</a:t>
            </a:r>
          </a:p>
          <a:p>
            <a:pPr lvl="1"/>
            <a:r>
              <a:rPr lang="es-ES" sz="1400" dirty="0" err="1" smtClean="0"/>
              <a:t>clientID</a:t>
            </a:r>
            <a:endParaRPr lang="es-ES" sz="1400" dirty="0" smtClean="0"/>
          </a:p>
          <a:p>
            <a:pPr lvl="1"/>
            <a:r>
              <a:rPr lang="es-ES" sz="1400" dirty="0" smtClean="0"/>
              <a:t>Ciudad</a:t>
            </a:r>
          </a:p>
          <a:p>
            <a:pPr lvl="1"/>
            <a:r>
              <a:rPr lang="es-ES" sz="1400" strike="sngStrike" dirty="0" err="1" smtClean="0"/>
              <a:t>Categoria</a:t>
            </a:r>
            <a:r>
              <a:rPr lang="es-ES" sz="1400" strike="sngStrike" dirty="0"/>
              <a:t> </a:t>
            </a:r>
            <a:r>
              <a:rPr lang="es-ES" sz="1400" strike="sngStrike" dirty="0" smtClean="0"/>
              <a:t>de dispositivo</a:t>
            </a:r>
          </a:p>
          <a:p>
            <a:pPr lvl="1"/>
            <a:r>
              <a:rPr lang="es-ES" sz="1400" dirty="0" smtClean="0"/>
              <a:t>Marca</a:t>
            </a:r>
          </a:p>
          <a:p>
            <a:pPr lvl="1"/>
            <a:r>
              <a:rPr lang="es-ES" sz="1400" dirty="0" smtClean="0"/>
              <a:t>Navegador</a:t>
            </a:r>
          </a:p>
          <a:p>
            <a:pPr lvl="1"/>
            <a:r>
              <a:rPr lang="es-ES" sz="1400" strike="sngStrike" dirty="0" smtClean="0"/>
              <a:t>Fuente del tráfico</a:t>
            </a:r>
          </a:p>
          <a:p>
            <a:pPr lvl="1"/>
            <a:r>
              <a:rPr lang="es-ES" sz="1400" dirty="0" smtClean="0"/>
              <a:t>Campaña</a:t>
            </a:r>
          </a:p>
          <a:p>
            <a:pPr lvl="1"/>
            <a:r>
              <a:rPr lang="es-ES" sz="1400" dirty="0" smtClean="0"/>
              <a:t>Producto</a:t>
            </a:r>
          </a:p>
          <a:p>
            <a:pPr lvl="1"/>
            <a:r>
              <a:rPr lang="es-ES" sz="1400" dirty="0" smtClean="0"/>
              <a:t>Sistema Operativo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5172161"/>
            <a:ext cx="10515600" cy="875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Métricas:</a:t>
            </a:r>
          </a:p>
          <a:p>
            <a:pPr lvl="1"/>
            <a:r>
              <a:rPr lang="es-ES" sz="1600" dirty="0" err="1" smtClean="0"/>
              <a:t>First</a:t>
            </a:r>
            <a:r>
              <a:rPr lang="es-ES" sz="1600" dirty="0" smtClean="0"/>
              <a:t> </a:t>
            </a:r>
            <a:r>
              <a:rPr lang="es-ES" sz="1600" dirty="0" err="1" smtClean="0"/>
              <a:t>Billed</a:t>
            </a:r>
            <a:r>
              <a:rPr lang="es-ES" sz="1600" dirty="0" smtClean="0"/>
              <a:t> as </a:t>
            </a:r>
            <a:r>
              <a:rPr lang="es-ES" sz="1600" dirty="0" err="1" smtClean="0"/>
              <a:t>label</a:t>
            </a:r>
            <a:r>
              <a:rPr lang="es-ES" sz="1600" dirty="0" smtClean="0"/>
              <a:t> (métrica objetivo)</a:t>
            </a:r>
          </a:p>
          <a:p>
            <a:pPr lvl="1"/>
            <a:r>
              <a:rPr lang="es-ES" sz="1400" strike="sngStrike" dirty="0" smtClean="0"/>
              <a:t>Transacciones</a:t>
            </a:r>
          </a:p>
          <a:p>
            <a:pPr lvl="1"/>
            <a:r>
              <a:rPr lang="es-ES" sz="1400" dirty="0" smtClean="0"/>
              <a:t>Visitas</a:t>
            </a:r>
            <a:endParaRPr lang="es-E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3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016"/>
          </a:xfrm>
        </p:spPr>
        <p:txBody>
          <a:bodyPr/>
          <a:lstStyle/>
          <a:p>
            <a:r>
              <a:rPr lang="es-ES" dirty="0" smtClean="0"/>
              <a:t>Evaluación modelo2 DVS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838198" y="574307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400" dirty="0" smtClean="0"/>
              <a:t>- Predice 57 % de cobros porque siempre predice que el usuario va a ser cobrado 100% recall (también)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1456659"/>
            <a:ext cx="6096000" cy="41325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7313763" y="4418297"/>
            <a:ext cx="2409190" cy="11709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CuadroTexto 3"/>
          <p:cNvSpPr txBox="1"/>
          <p:nvPr/>
        </p:nvSpPr>
        <p:spPr>
          <a:xfrm>
            <a:off x="7313763" y="4141298"/>
            <a:ext cx="1506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Resultado del </a:t>
            </a:r>
            <a:r>
              <a:rPr lang="es-ES" sz="1200" dirty="0" err="1" smtClean="0"/>
              <a:t>predict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36337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22763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Son necesarias más métricas</a:t>
            </a:r>
          </a:p>
          <a:p>
            <a:r>
              <a:rPr lang="es-ES" sz="2000" dirty="0" smtClean="0"/>
              <a:t>Aplicabilidad difícil a este modelo de negocio/</a:t>
            </a:r>
            <a:r>
              <a:rPr lang="es-ES" sz="2000" dirty="0" err="1" smtClean="0"/>
              <a:t>dataset</a:t>
            </a:r>
            <a:endParaRPr lang="es-ES" sz="2000" dirty="0" smtClean="0"/>
          </a:p>
          <a:p>
            <a:endParaRPr lang="es-ES" sz="1400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5876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520</Words>
  <Application>Microsoft Office PowerPoint</Application>
  <PresentationFormat>Panorámica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Modelos de regresión logística en datasets de Google Analytics</vt:lpstr>
      <vt:lpstr>Modelo de negocio DVS</vt:lpstr>
      <vt:lpstr>Problemática</vt:lpstr>
      <vt:lpstr>Herramientas y flujo</vt:lpstr>
      <vt:lpstr>Creación modelo1 regresión logística</vt:lpstr>
      <vt:lpstr>Evaluación modelo1 DVS</vt:lpstr>
      <vt:lpstr>Creación modelo2 regresión logística</vt:lpstr>
      <vt:lpstr>Evaluación modelo2 DVS</vt:lpstr>
      <vt:lpstr>Conclusiones</vt:lpstr>
      <vt:lpstr>CASO PRÁCTICO 2 – MEJORA DEL MODELO DE GOOGLE EN LA MERCHANDISING STORE</vt:lpstr>
      <vt:lpstr>Creación modelo1 regresión logística GMS</vt:lpstr>
      <vt:lpstr>Evaluación modelo1 GMS</vt:lpstr>
      <vt:lpstr>Creación modelo2 regresión logística GMS</vt:lpstr>
      <vt:lpstr>Evaluación modelo2 GMS</vt:lpstr>
      <vt:lpstr>Creación modelo3 regresión logística GMS</vt:lpstr>
      <vt:lpstr>Evaluación modelo3 GMS</vt:lpstr>
      <vt:lpstr>Creación modelo4 regresión logística GMS</vt:lpstr>
      <vt:lpstr>Evaluación modelo4 GMS</vt:lpstr>
      <vt:lpstr>Predict con el primer modelo de GMS</vt:lpstr>
      <vt:lpstr>Conclusiones finales</vt:lpstr>
      <vt:lpstr>Posible mejoras a testear</vt:lpstr>
      <vt:lpstr>Final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ldiaz</dc:creator>
  <cp:lastModifiedBy>ldiaz</cp:lastModifiedBy>
  <cp:revision>17</cp:revision>
  <dcterms:created xsi:type="dcterms:W3CDTF">2019-12-12T18:30:51Z</dcterms:created>
  <dcterms:modified xsi:type="dcterms:W3CDTF">2019-12-13T07:19:06Z</dcterms:modified>
</cp:coreProperties>
</file>