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11"/>
  </p:notesMasterIdLst>
  <p:sldIdLst>
    <p:sldId id="1136" r:id="rId2"/>
    <p:sldId id="1089" r:id="rId3"/>
    <p:sldId id="1137" r:id="rId4"/>
    <p:sldId id="1138" r:id="rId5"/>
    <p:sldId id="1139" r:id="rId6"/>
    <p:sldId id="1140" r:id="rId7"/>
    <p:sldId id="1141" r:id="rId8"/>
    <p:sldId id="1142" r:id="rId9"/>
    <p:sldId id="114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28F832"/>
    <a:srgbClr val="BF5700"/>
    <a:srgbClr val="BF57FF"/>
    <a:srgbClr val="D2DEEF"/>
    <a:srgbClr val="EAEFF7"/>
    <a:srgbClr val="005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92326" autoAdjust="0"/>
  </p:normalViewPr>
  <p:slideViewPr>
    <p:cSldViewPr snapToGrid="0">
      <p:cViewPr varScale="1">
        <p:scale>
          <a:sx n="103" d="100"/>
          <a:sy n="103" d="100"/>
        </p:scale>
        <p:origin x="20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notesViewPr>
    <p:cSldViewPr snapToGrid="0">
      <p:cViewPr varScale="1">
        <p:scale>
          <a:sx n="66" d="100"/>
          <a:sy n="66" d="100"/>
        </p:scale>
        <p:origin x="32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744F51-CD8F-41DA-A715-7D9CD70AC989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ABDB29-69ED-43D4-A150-3B76C999E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8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4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6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0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8687" y="998236"/>
            <a:ext cx="4356265" cy="1549288"/>
          </a:xfrm>
        </p:spPr>
        <p:txBody>
          <a:bodyPr anchor="t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baseline="0" dirty="0" smtClean="0">
                <a:solidFill>
                  <a:srgbClr val="BF57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Lecture Title</a:t>
            </a:r>
          </a:p>
        </p:txBody>
      </p:sp>
    </p:spTree>
    <p:extLst>
      <p:ext uri="{BB962C8B-B14F-4D97-AF65-F5344CB8AC3E}">
        <p14:creationId xmlns:p14="http://schemas.microsoft.com/office/powerpoint/2010/main" val="2009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solidFill>
            <a:srgbClr val="BF57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9" y="1150710"/>
            <a:ext cx="8260422" cy="5208997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685800" indent="-22860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600200" indent="-22860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>
              <a:buClr>
                <a:srgbClr val="BF57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00092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133047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solidFill>
            <a:srgbClr val="BF57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430" y="1083653"/>
            <a:ext cx="4123944" cy="53035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BF5700"/>
              </a:buClr>
            </a:pPr>
            <a:r>
              <a:rPr lang="en-US"/>
              <a:t>Click to edit Master text styles</a:t>
            </a:r>
          </a:p>
          <a:p>
            <a:pPr marL="514350" lvl="1" indent="-171450">
              <a:buClr>
                <a:srgbClr val="BF5700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857250" lvl="2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</a:pPr>
            <a:r>
              <a:rPr lang="en-US"/>
              <a:t>Third level</a:t>
            </a:r>
          </a:p>
          <a:p>
            <a:pPr marL="1200150" lvl="3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543050" lvl="4" indent="-171450">
              <a:buClr>
                <a:srgbClr val="BF5700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1626" y="1086046"/>
            <a:ext cx="4123944" cy="53035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BF5700"/>
              </a:buClr>
            </a:pPr>
            <a:r>
              <a:rPr lang="en-US"/>
              <a:t>Click to edit Master text styles</a:t>
            </a:r>
          </a:p>
          <a:p>
            <a:pPr marL="514350" lvl="1" indent="-171450">
              <a:buClr>
                <a:srgbClr val="BF5700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857250" lvl="2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</a:pPr>
            <a:r>
              <a:rPr lang="en-US"/>
              <a:t>Third level</a:t>
            </a:r>
          </a:p>
          <a:p>
            <a:pPr marL="1200150" lvl="3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543050" lvl="4" indent="-171450">
              <a:buClr>
                <a:srgbClr val="BF5700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00092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26106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9144000" cy="759279"/>
          </a:xfrm>
          <a:solidFill>
            <a:srgbClr val="BF57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2920" y="1735495"/>
            <a:ext cx="4120628" cy="4758613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45788" y="1735495"/>
            <a:ext cx="4120628" cy="4758613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272921" y="1194319"/>
            <a:ext cx="4120629" cy="533348"/>
          </a:xfrm>
          <a:solidFill>
            <a:srgbClr val="005F8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88" y="1194319"/>
            <a:ext cx="4120628" cy="533348"/>
          </a:xfrm>
          <a:solidFill>
            <a:srgbClr val="005F8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179493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42894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921" y="1163152"/>
            <a:ext cx="8572500" cy="4351338"/>
          </a:xfrm>
        </p:spPr>
        <p:txBody>
          <a:bodyPr anchor="ctr">
            <a:normAutofit/>
          </a:bodyPr>
          <a:lstStyle>
            <a:lvl1pPr marL="0" indent="0" algn="ctr">
              <a:buClr>
                <a:srgbClr val="BF5700"/>
              </a:buClr>
              <a:buNone/>
              <a:defRPr sz="54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Clr>
                <a:srgbClr val="BF5700"/>
              </a:buClr>
              <a:buFont typeface="Wingdings" panose="05000000000000000000" pitchFamily="2" charset="2"/>
              <a:buNone/>
              <a:defRPr/>
            </a:lvl2pPr>
            <a:lvl3pPr marL="685800" indent="0" algn="ctr">
              <a:buClr>
                <a:srgbClr val="BF5700"/>
              </a:buClr>
              <a:buSzPct val="85000"/>
              <a:buFont typeface="Wingdings 3" panose="05040102010807070707" pitchFamily="18" charset="2"/>
              <a:buNone/>
              <a:defRPr/>
            </a:lvl3pPr>
            <a:lvl4pPr marL="1028700" indent="0" algn="ctr">
              <a:buClr>
                <a:srgbClr val="BF5700"/>
              </a:buClr>
              <a:buSzPct val="85000"/>
              <a:buFont typeface="Courier New" panose="02070309020205020404" pitchFamily="49" charset="0"/>
              <a:buNone/>
              <a:defRPr/>
            </a:lvl4pPr>
            <a:lvl5pPr marL="1371600" indent="0" algn="ctr">
              <a:buClr>
                <a:srgbClr val="BF5700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9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921" y="1163152"/>
            <a:ext cx="8572500" cy="4351338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C94A-2FD2-4A62-A621-AB82BC851E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2" r:id="rId3"/>
    <p:sldLayoutId id="2147483700" r:id="rId4"/>
    <p:sldLayoutId id="2147483701" r:id="rId5"/>
    <p:sldLayoutId id="214748370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70" y="609573"/>
            <a:ext cx="8796867" cy="1549288"/>
          </a:xfrm>
        </p:spPr>
        <p:txBody>
          <a:bodyPr>
            <a:noAutofit/>
          </a:bodyPr>
          <a:lstStyle/>
          <a:p>
            <a:br>
              <a:rPr lang="en-US" sz="3000" b="1" dirty="0"/>
            </a:br>
            <a:r>
              <a:rPr lang="en-US" sz="3000" b="1" dirty="0"/>
              <a:t>Discussion of</a:t>
            </a:r>
            <a:br>
              <a:rPr lang="en-US" sz="3000" b="1" dirty="0"/>
            </a:br>
            <a:r>
              <a:rPr lang="en-US" sz="3000" b="1" dirty="0"/>
              <a:t>Section 2.4 of Machine Learning in Asset Pricing</a:t>
            </a:r>
            <a:br>
              <a:rPr lang="en-US" sz="3000" b="1" i="1" dirty="0"/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by Stefan Nagel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Prateek Mahajan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Feburary 3, 2022</a:t>
            </a:r>
          </a:p>
        </p:txBody>
      </p:sp>
    </p:spTree>
    <p:extLst>
      <p:ext uri="{BB962C8B-B14F-4D97-AF65-F5344CB8AC3E}">
        <p14:creationId xmlns:p14="http://schemas.microsoft.com/office/powerpoint/2010/main" val="15476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" y="860612"/>
            <a:ext cx="9049656" cy="59973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 requires us to make many choices </a:t>
            </a:r>
          </a:p>
          <a:p>
            <a:pPr lvl="1"/>
            <a:r>
              <a:rPr lang="en-US" dirty="0"/>
              <a:t>Which model to use</a:t>
            </a:r>
          </a:p>
          <a:p>
            <a:pPr lvl="1"/>
            <a:r>
              <a:rPr lang="en-US" dirty="0"/>
              <a:t>If penalized regression (i.e., ridge or lasso), what penalty function</a:t>
            </a:r>
          </a:p>
          <a:p>
            <a:pPr lvl="1"/>
            <a:r>
              <a:rPr lang="en-US" dirty="0"/>
              <a:t>Hyperparameters</a:t>
            </a:r>
          </a:p>
          <a:p>
            <a:pPr lvl="1"/>
            <a:r>
              <a:rPr lang="en-US" dirty="0"/>
              <a:t>Scaling 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sz="1900" dirty="0"/>
          </a:p>
          <a:p>
            <a:r>
              <a:rPr lang="en-US" dirty="0"/>
              <a:t>Could let the data speak by trying CV on each choice</a:t>
            </a:r>
          </a:p>
          <a:p>
            <a:pPr lvl="1"/>
            <a:r>
              <a:rPr lang="en-US" dirty="0"/>
              <a:t>But run into the no-free lunch problem (Wolpert 1996): no one ML algo can be universally best for all DGPs</a:t>
            </a:r>
          </a:p>
          <a:p>
            <a:pPr lvl="1"/>
            <a:endParaRPr lang="en-US" sz="1800" dirty="0"/>
          </a:p>
          <a:p>
            <a:r>
              <a:rPr lang="en-US" dirty="0"/>
              <a:t>Instead, we should use prior knowledge about the objective and the data</a:t>
            </a:r>
          </a:p>
          <a:p>
            <a:pPr lvl="1"/>
            <a:r>
              <a:rPr lang="en-US" dirty="0"/>
              <a:t>This section introduces a Bayesian interpretation of this</a:t>
            </a:r>
          </a:p>
          <a:p>
            <a:pPr lvl="2"/>
            <a:r>
              <a:rPr lang="en-US" dirty="0"/>
              <a:t>Prior knowledge is expressed probabilistically in terms of prior distributions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5013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reg framework.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known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0" dirty="0"/>
                  <a:t>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By Bayes’ rule: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Normal prior and likelihood -&gt; normal posterior with mean: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  <a:blipFill>
                <a:blip r:embed="rId3"/>
                <a:stretch>
                  <a:fillRect l="-1212" t="-1626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020CF9-68D6-43D3-815A-8E2D2CB1D79D}"/>
                  </a:ext>
                </a:extLst>
              </p:cNvPr>
              <p:cNvSpPr txBox="1"/>
              <p:nvPr/>
            </p:nvSpPr>
            <p:spPr>
              <a:xfrm>
                <a:off x="3884854" y="2194174"/>
                <a:ext cx="22311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Likelihood implied by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020CF9-68D6-43D3-815A-8E2D2CB1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854" y="2194174"/>
                <a:ext cx="2231124" cy="646331"/>
              </a:xfrm>
              <a:prstGeom prst="rect">
                <a:avLst/>
              </a:prstGeom>
              <a:blipFill>
                <a:blip r:embed="rId4"/>
                <a:stretch>
                  <a:fillRect l="-1639" t="-5660" r="-191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3D789-143E-4EB1-87AC-971080B198BE}"/>
                  </a:ext>
                </a:extLst>
              </p:cNvPr>
              <p:cNvSpPr txBox="1"/>
              <p:nvPr/>
            </p:nvSpPr>
            <p:spPr>
              <a:xfrm>
                <a:off x="5348391" y="3583032"/>
                <a:ext cx="113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3D789-143E-4EB1-87AC-971080B1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391" y="3583032"/>
                <a:ext cx="1132811" cy="369332"/>
              </a:xfrm>
              <a:prstGeom prst="rect">
                <a:avLst/>
              </a:prstGeom>
              <a:blipFill>
                <a:blip r:embed="rId5"/>
                <a:stretch>
                  <a:fillRect l="-43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CBD0E5CF-A87C-4DDF-A4BD-D4B980EF8998}"/>
              </a:ext>
            </a:extLst>
          </p:cNvPr>
          <p:cNvSpPr/>
          <p:nvPr/>
        </p:nvSpPr>
        <p:spPr>
          <a:xfrm rot="5400000" flipH="1">
            <a:off x="4852499" y="2430818"/>
            <a:ext cx="295835" cy="9556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0456087-4534-4D5A-B1AE-A7D6115F4C0F}"/>
              </a:ext>
            </a:extLst>
          </p:cNvPr>
          <p:cNvSpPr/>
          <p:nvPr/>
        </p:nvSpPr>
        <p:spPr>
          <a:xfrm rot="16200000" flipH="1">
            <a:off x="5688518" y="3159944"/>
            <a:ext cx="295835" cy="7163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908A127-93F2-4F3C-A2E7-D47A417A96BD}"/>
              </a:ext>
            </a:extLst>
          </p:cNvPr>
          <p:cNvSpPr/>
          <p:nvPr/>
        </p:nvSpPr>
        <p:spPr>
          <a:xfrm rot="16200000" flipH="1">
            <a:off x="3631118" y="4966333"/>
            <a:ext cx="295835" cy="11018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BADE0A-11A8-455E-9A96-B4132DD0E101}"/>
              </a:ext>
            </a:extLst>
          </p:cNvPr>
          <p:cNvSpPr/>
          <p:nvPr/>
        </p:nvSpPr>
        <p:spPr>
          <a:xfrm rot="16200000" flipH="1">
            <a:off x="6160197" y="4983531"/>
            <a:ext cx="295835" cy="1030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58372-DCD3-4E78-B1D0-49F7867B8BDF}"/>
              </a:ext>
            </a:extLst>
          </p:cNvPr>
          <p:cNvSpPr txBox="1"/>
          <p:nvPr/>
        </p:nvSpPr>
        <p:spPr>
          <a:xfrm>
            <a:off x="4598776" y="58738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20B086-D4A9-4EA0-9EE6-64D0FDB7D9E7}"/>
              </a:ext>
            </a:extLst>
          </p:cNvPr>
          <p:cNvCxnSpPr>
            <a:stCxn id="23" idx="0"/>
            <a:endCxn id="19" idx="1"/>
          </p:cNvCxnSpPr>
          <p:nvPr/>
        </p:nvCxnSpPr>
        <p:spPr>
          <a:xfrm flipH="1" flipV="1">
            <a:off x="3779036" y="5665168"/>
            <a:ext cx="1086801" cy="20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57EA8A-5D2E-437A-BDB5-30C5A996185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 flipV="1">
            <a:off x="4865837" y="5646714"/>
            <a:ext cx="1442278" cy="22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8AE6434-79E6-4440-9C18-F41223F28D34}"/>
              </a:ext>
            </a:extLst>
          </p:cNvPr>
          <p:cNvSpPr/>
          <p:nvPr/>
        </p:nvSpPr>
        <p:spPr>
          <a:xfrm rot="5400000" flipH="1">
            <a:off x="4852498" y="4556306"/>
            <a:ext cx="295835" cy="611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B162F-9AAD-4F26-925E-915972E7B97B}"/>
              </a:ext>
            </a:extLst>
          </p:cNvPr>
          <p:cNvSpPr txBox="1"/>
          <p:nvPr/>
        </p:nvSpPr>
        <p:spPr>
          <a:xfrm>
            <a:off x="3660655" y="4372857"/>
            <a:ext cx="31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Induces shrinkage towards prior</a:t>
            </a:r>
          </a:p>
        </p:txBody>
      </p:sp>
    </p:spTree>
    <p:extLst>
      <p:ext uri="{BB962C8B-B14F-4D97-AF65-F5344CB8AC3E}">
        <p14:creationId xmlns:p14="http://schemas.microsoft.com/office/powerpoint/2010/main" val="18243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i="0" dirty="0">
                    <a:latin typeface="Cambria Math" panose="02040503050406030204" pitchFamily="18" charset="0"/>
                  </a:rPr>
                  <a:t>                               </a:t>
                </a:r>
                <a:r>
                  <a:rPr lang="en-US" sz="1400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r>
                  <a:rPr lang="en-US" b="0" dirty="0"/>
                  <a:t>This is the same as a ridge regression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Thus, ridge penalty has a Bayesian interpretation that relates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to the dispersion of the prior </a:t>
                </a:r>
              </a:p>
              <a:p>
                <a:pPr lvl="1"/>
                <a:r>
                  <a:rPr lang="en-US" dirty="0"/>
                  <a:t>If we have a very imprecise prior view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is small and little shrinkage towards prior </a:t>
                </a:r>
              </a:p>
              <a:p>
                <a:pPr lvl="1"/>
                <a:r>
                  <a:rPr lang="en-US" b="0" dirty="0"/>
                  <a:t>If prior is tight,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small and shrinkage is stron</a:t>
                </a:r>
                <a:r>
                  <a:rPr lang="en-US" dirty="0"/>
                  <a:t>g </a:t>
                </a:r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  <a:blipFill>
                <a:blip r:embed="rId3"/>
                <a:stretch>
                  <a:fillRect l="-1212" t="-1321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9598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BV Tradeoff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Overfitting means estimating a model without giving proper weight to prior information that we have about the parameters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b="0" dirty="0"/>
                  <a:t>, then no motivation for shrinkage</a:t>
                </a:r>
                <a:r>
                  <a:rPr lang="en-US" dirty="0"/>
                  <a:t>. Not overfitting </a:t>
                </a:r>
              </a:p>
              <a:p>
                <a:pPr lvl="1"/>
                <a:r>
                  <a:rPr lang="en-US" dirty="0"/>
                  <a:t>Overfitting matters if we have meaningful prior on coefficients. Ignoring prior -&gt; overfitting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ML lit: regularization is discussed in terms of BV tradeoff</a:t>
                </a:r>
              </a:p>
              <a:p>
                <a:pPr lvl="1"/>
                <a:r>
                  <a:rPr lang="en-US" dirty="0"/>
                  <a:t>Less regularization -&gt; lower bias but higher variance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Bayesian: unbiased estimation as reference not meaningful </a:t>
                </a:r>
              </a:p>
              <a:p>
                <a:pPr lvl="1"/>
                <a:r>
                  <a:rPr lang="en-US" dirty="0"/>
                  <a:t>Given the prior and the regularization implied by the posterior, the posterior is the optimal way to combine prior beliefs and data </a:t>
                </a:r>
              </a:p>
              <a:p>
                <a:pPr lvl="1"/>
                <a:r>
                  <a:rPr lang="en-US" dirty="0"/>
                  <a:t>This view more closely links between regularization and economic restrictions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  <a:blipFill>
                <a:blip r:embed="rId3"/>
                <a:stretch>
                  <a:fillRect l="-1212" t="-2236" r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42073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Bayesian interpretation of regularization clarifies how we should rescale covariates in a ridge regression: </a:t>
                </a:r>
              </a:p>
              <a:p>
                <a:pPr lvl="1"/>
                <a:r>
                  <a:rPr lang="en-US" dirty="0"/>
                  <a:t>Variables should be scaled such that your prior assigns equal variance to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Otherwise, the ridge regression will not yield the appropriate degree of shrinkage</a:t>
                </a:r>
              </a:p>
              <a:p>
                <a:pPr lvl="1"/>
                <a:r>
                  <a:rPr lang="en-US" dirty="0"/>
                  <a:t>Again, this requires bring in domain-specific prior knowledge about the task and DGP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Same thing holds for Lasso regressions</a:t>
                </a:r>
              </a:p>
              <a:p>
                <a:endParaRPr lang="en-US" dirty="0"/>
              </a:p>
              <a:p>
                <a:r>
                  <a:rPr lang="en-US" dirty="0"/>
                  <a:t>Off-the-shelf approach of standardizing covariates may not be right approach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  <a:blipFill>
                <a:blip r:embed="rId3"/>
                <a:stretch>
                  <a:fillRect l="-1212" t="-1626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22058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prior distribution determines type of shrinkage we get</a:t>
                </a:r>
              </a:p>
              <a:p>
                <a:pPr lvl="1"/>
                <a:r>
                  <a:rPr lang="en-US" dirty="0"/>
                  <a:t>Normal (as previous) -&gt; ridge</a:t>
                </a:r>
              </a:p>
              <a:p>
                <a:pPr lvl="1"/>
                <a:r>
                  <a:rPr lang="en-US" dirty="0"/>
                  <a:t>Laplace -&gt; closer to lasso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posterior mean in Bayesian regression with Laplace prior does not have sparsity</a:t>
                </a:r>
              </a:p>
              <a:p>
                <a:pPr lvl="1"/>
                <a:r>
                  <a:rPr lang="en-US" dirty="0"/>
                  <a:t>The lasso estimator is equal to the posterior mode instead</a:t>
                </a:r>
              </a:p>
              <a:p>
                <a:pPr lvl="2"/>
                <a:r>
                  <a:rPr lang="en-US" dirty="0"/>
                  <a:t>Obtained as a maximum a posteriori (MAP)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Penalty parameter controls for the dispersion of the prior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MAP estimator is closely related to MLE: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4" y="860612"/>
                <a:ext cx="9049656" cy="5997387"/>
              </a:xfrm>
              <a:blipFill>
                <a:blip r:embed="rId3"/>
                <a:stretch>
                  <a:fillRect l="-1212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997D4-1C73-437D-8E3F-0093BBFD2D42}"/>
              </a:ext>
            </a:extLst>
          </p:cNvPr>
          <p:cNvSpPr txBox="1"/>
          <p:nvPr/>
        </p:nvSpPr>
        <p:spPr>
          <a:xfrm>
            <a:off x="4852457" y="6063099"/>
            <a:ext cx="214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Likelihood, </a:t>
            </a:r>
          </a:p>
          <a:p>
            <a:pPr algn="ctr"/>
            <a:r>
              <a:rPr lang="en-US" dirty="0"/>
              <a:t>what MLE maximizes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5805381-2F3A-4D4C-B4B9-997CA83C7B0E}"/>
              </a:ext>
            </a:extLst>
          </p:cNvPr>
          <p:cNvSpPr/>
          <p:nvPr/>
        </p:nvSpPr>
        <p:spPr>
          <a:xfrm rot="16200000" flipH="1">
            <a:off x="5776404" y="5569455"/>
            <a:ext cx="295835" cy="8558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727F90-AA36-408E-ABCF-3A3CD5E408D8}"/>
                  </a:ext>
                </a:extLst>
              </p:cNvPr>
              <p:cNvSpPr txBox="1"/>
              <p:nvPr/>
            </p:nvSpPr>
            <p:spPr>
              <a:xfrm>
                <a:off x="6230372" y="4766316"/>
                <a:ext cx="113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727F90-AA36-408E-ABCF-3A3CD5E4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72" y="4766316"/>
                <a:ext cx="1132811" cy="369332"/>
              </a:xfrm>
              <a:prstGeom prst="rect">
                <a:avLst/>
              </a:prstGeom>
              <a:blipFill>
                <a:blip r:embed="rId4"/>
                <a:stretch>
                  <a:fillRect l="-43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7F76AC58-473F-4B5D-8B97-4AAB7A61AF89}"/>
              </a:ext>
            </a:extLst>
          </p:cNvPr>
          <p:cNvSpPr/>
          <p:nvPr/>
        </p:nvSpPr>
        <p:spPr>
          <a:xfrm rot="5400000" flipH="1">
            <a:off x="6648861" y="4955645"/>
            <a:ext cx="295835" cy="6558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" y="860612"/>
            <a:ext cx="9049656" cy="5997387"/>
          </a:xfrm>
        </p:spPr>
        <p:txBody>
          <a:bodyPr>
            <a:normAutofit/>
          </a:bodyPr>
          <a:lstStyle/>
          <a:p>
            <a:r>
              <a:rPr lang="en-US" dirty="0"/>
              <a:t>Essentially a way to estimate the prior dispersion from the data</a:t>
            </a:r>
          </a:p>
          <a:p>
            <a:endParaRPr lang="en-US" dirty="0"/>
          </a:p>
          <a:p>
            <a:r>
              <a:rPr lang="en-US" dirty="0"/>
              <a:t>In the empirical Bayes approach, the prior parameters are estimated empirically by taking a uniformed hyperprior and looking for prior parameters that maximize the posterior probability </a:t>
            </a:r>
          </a:p>
          <a:p>
            <a:endParaRPr lang="en-US" dirty="0"/>
          </a:p>
          <a:p>
            <a:r>
              <a:rPr lang="en-US" dirty="0"/>
              <a:t>Thus, we can think of CV as approximating an empirical Bayes approach in which we estimate prior parameters from the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06753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" y="860612"/>
            <a:ext cx="9049656" cy="5997387"/>
          </a:xfrm>
        </p:spPr>
        <p:txBody>
          <a:bodyPr>
            <a:normAutofit/>
          </a:bodyPr>
          <a:lstStyle/>
          <a:p>
            <a:r>
              <a:rPr lang="en-US" dirty="0"/>
              <a:t>Regularization has a Bayesian interpretation as the expression of prior knowledge about model parameters</a:t>
            </a:r>
          </a:p>
          <a:p>
            <a:pPr lvl="1"/>
            <a:r>
              <a:rPr lang="en-US" dirty="0"/>
              <a:t>Preprocessing of data (e.g., scaling) or specification of penalties (e.g., norm and parameters) express prior views </a:t>
            </a:r>
          </a:p>
          <a:p>
            <a:endParaRPr lang="en-US" dirty="0"/>
          </a:p>
          <a:p>
            <a:r>
              <a:rPr lang="en-US" dirty="0"/>
              <a:t>In general, Bayes interpretations provide a useful guide for bring in domain-specific knowledge into the learning process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 2.4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5433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49933</TotalTime>
  <Words>756</Words>
  <Application>Microsoft Office PowerPoint</Application>
  <PresentationFormat>On-screen Show (4:3)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Wingdings</vt:lpstr>
      <vt:lpstr>Wingdings 3</vt:lpstr>
      <vt:lpstr>Office Theme</vt:lpstr>
      <vt:lpstr> Discussion of Section 2.4 of Machine Learning in Asset Pricing  by Stefan Nagel    Prateek Mahajan Feburary 3, 2022</vt:lpstr>
      <vt:lpstr>Many Choices</vt:lpstr>
      <vt:lpstr>Ridge Example</vt:lpstr>
      <vt:lpstr>Ridge Example</vt:lpstr>
      <vt:lpstr>Overfitting and BV Tradeoff </vt:lpstr>
      <vt:lpstr>Rescaling </vt:lpstr>
      <vt:lpstr>Lasso </vt:lpstr>
      <vt:lpstr>Cross-Validation </vt:lpstr>
      <vt:lpstr>Summary</vt:lpstr>
    </vt:vector>
  </TitlesOfParts>
  <Company>McCombs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Kruger</dc:creator>
  <cp:lastModifiedBy>Prateek Mahajan</cp:lastModifiedBy>
  <cp:revision>1055</cp:revision>
  <cp:lastPrinted>2015-04-14T12:36:20Z</cp:lastPrinted>
  <dcterms:created xsi:type="dcterms:W3CDTF">2015-01-15T17:34:12Z</dcterms:created>
  <dcterms:modified xsi:type="dcterms:W3CDTF">2022-02-10T04:09:15Z</dcterms:modified>
</cp:coreProperties>
</file>