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19"/>
  </p:notesMasterIdLst>
  <p:sldIdLst>
    <p:sldId id="1136" r:id="rId2"/>
    <p:sldId id="1089" r:id="rId3"/>
    <p:sldId id="1137" r:id="rId4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45" r:id="rId12"/>
    <p:sldId id="1146" r:id="rId13"/>
    <p:sldId id="1147" r:id="rId14"/>
    <p:sldId id="1148" r:id="rId15"/>
    <p:sldId id="1150" r:id="rId16"/>
    <p:sldId id="1151" r:id="rId17"/>
    <p:sldId id="115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28F832"/>
    <a:srgbClr val="BF5700"/>
    <a:srgbClr val="BF57FF"/>
    <a:srgbClr val="D2DEEF"/>
    <a:srgbClr val="EAEFF7"/>
    <a:srgbClr val="005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92326" autoAdjust="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notesViewPr>
    <p:cSldViewPr snapToGrid="0">
      <p:cViewPr varScale="1">
        <p:scale>
          <a:sx n="66" d="100"/>
          <a:sy n="66" d="100"/>
        </p:scale>
        <p:origin x="32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744F51-CD8F-41DA-A715-7D9CD70AC989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ABDB29-69ED-43D4-A150-3B76C999E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7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3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0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0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33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3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8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7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3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2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1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BDB29-69ED-43D4-A150-3B76C999EF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7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98687" y="998236"/>
            <a:ext cx="4356265" cy="1549288"/>
          </a:xfrm>
        </p:spPr>
        <p:txBody>
          <a:bodyPr anchor="t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4400" kern="1200" baseline="0" dirty="0" smtClean="0">
                <a:solidFill>
                  <a:srgbClr val="BF57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Lecture Title</a:t>
            </a:r>
          </a:p>
        </p:txBody>
      </p:sp>
    </p:spTree>
    <p:extLst>
      <p:ext uri="{BB962C8B-B14F-4D97-AF65-F5344CB8AC3E}">
        <p14:creationId xmlns:p14="http://schemas.microsoft.com/office/powerpoint/2010/main" val="20093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solidFill>
            <a:srgbClr val="BF57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9" y="1150710"/>
            <a:ext cx="8260422" cy="5208997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685800" indent="-22860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600200" indent="-22860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>
              <a:buClr>
                <a:srgbClr val="BF57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4961" y="6624735"/>
            <a:ext cx="5774079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9041" y="6624735"/>
            <a:ext cx="1684960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174C94A-2FD2-4A62-A621-AB82BC851E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000923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</p:spTree>
    <p:extLst>
      <p:ext uri="{BB962C8B-B14F-4D97-AF65-F5344CB8AC3E}">
        <p14:creationId xmlns:p14="http://schemas.microsoft.com/office/powerpoint/2010/main" val="133047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solidFill>
            <a:srgbClr val="BF57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430" y="1083653"/>
            <a:ext cx="4123944" cy="53035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BF5700"/>
              </a:buClr>
            </a:pPr>
            <a:r>
              <a:rPr lang="en-US"/>
              <a:t>Click to edit Master text styles</a:t>
            </a:r>
          </a:p>
          <a:p>
            <a:pPr marL="514350" lvl="1" indent="-171450">
              <a:buClr>
                <a:srgbClr val="BF5700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857250" lvl="2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</a:pPr>
            <a:r>
              <a:rPr lang="en-US"/>
              <a:t>Third level</a:t>
            </a:r>
          </a:p>
          <a:p>
            <a:pPr marL="1200150" lvl="3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543050" lvl="4" indent="-171450">
              <a:buClr>
                <a:srgbClr val="BF5700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1626" y="1086046"/>
            <a:ext cx="4123944" cy="53035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lr>
                <a:srgbClr val="BF5700"/>
              </a:buClr>
            </a:pPr>
            <a:r>
              <a:rPr lang="en-US"/>
              <a:t>Click to edit Master text styles</a:t>
            </a:r>
          </a:p>
          <a:p>
            <a:pPr marL="514350" lvl="1" indent="-171450">
              <a:buClr>
                <a:srgbClr val="BF5700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857250" lvl="2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</a:pPr>
            <a:r>
              <a:rPr lang="en-US"/>
              <a:t>Third level</a:t>
            </a:r>
          </a:p>
          <a:p>
            <a:pPr marL="1200150" lvl="3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543050" lvl="4" indent="-171450">
              <a:buClr>
                <a:srgbClr val="BF5700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4961" y="6624735"/>
            <a:ext cx="5774079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9041" y="6624735"/>
            <a:ext cx="1684960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174C94A-2FD2-4A62-A621-AB82BC851E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000923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</p:spTree>
    <p:extLst>
      <p:ext uri="{BB962C8B-B14F-4D97-AF65-F5344CB8AC3E}">
        <p14:creationId xmlns:p14="http://schemas.microsoft.com/office/powerpoint/2010/main" val="26106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5"/>
            <a:ext cx="9144000" cy="759279"/>
          </a:xfrm>
          <a:solidFill>
            <a:srgbClr val="BF57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2920" y="1735495"/>
            <a:ext cx="4120628" cy="4758613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514350" indent="-17145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200150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 marL="1543050" indent="-171450">
              <a:buClr>
                <a:srgbClr val="BF57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45788" y="1735495"/>
            <a:ext cx="4120628" cy="4758613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514350" indent="-17145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200150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 marL="1543050" indent="-171450">
              <a:buClr>
                <a:srgbClr val="BF57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272921" y="1194319"/>
            <a:ext cx="4120629" cy="533348"/>
          </a:xfrm>
          <a:solidFill>
            <a:srgbClr val="005F8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88" y="1194319"/>
            <a:ext cx="4120628" cy="533348"/>
          </a:xfrm>
          <a:solidFill>
            <a:srgbClr val="005F8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4961" y="6624735"/>
            <a:ext cx="5774079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9041" y="6624735"/>
            <a:ext cx="1684960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174C94A-2FD2-4A62-A621-AB82BC851E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1794933" cy="233264"/>
          </a:xfrm>
          <a:solidFill>
            <a:srgbClr val="BF5700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</p:spTree>
    <p:extLst>
      <p:ext uri="{BB962C8B-B14F-4D97-AF65-F5344CB8AC3E}">
        <p14:creationId xmlns:p14="http://schemas.microsoft.com/office/powerpoint/2010/main" val="42894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2921" y="1163152"/>
            <a:ext cx="8572500" cy="4351338"/>
          </a:xfrm>
        </p:spPr>
        <p:txBody>
          <a:bodyPr anchor="ctr">
            <a:normAutofit/>
          </a:bodyPr>
          <a:lstStyle>
            <a:lvl1pPr marL="0" indent="0" algn="ctr">
              <a:buClr>
                <a:srgbClr val="BF5700"/>
              </a:buClr>
              <a:buNone/>
              <a:defRPr sz="540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Clr>
                <a:srgbClr val="BF5700"/>
              </a:buClr>
              <a:buFont typeface="Wingdings" panose="05000000000000000000" pitchFamily="2" charset="2"/>
              <a:buNone/>
              <a:defRPr/>
            </a:lvl2pPr>
            <a:lvl3pPr marL="685800" indent="0" algn="ctr">
              <a:buClr>
                <a:srgbClr val="BF5700"/>
              </a:buClr>
              <a:buSzPct val="85000"/>
              <a:buFont typeface="Wingdings 3" panose="05040102010807070707" pitchFamily="18" charset="2"/>
              <a:buNone/>
              <a:defRPr/>
            </a:lvl3pPr>
            <a:lvl4pPr marL="1028700" indent="0" algn="ctr">
              <a:buClr>
                <a:srgbClr val="BF5700"/>
              </a:buClr>
              <a:buSzPct val="85000"/>
              <a:buFont typeface="Courier New" panose="02070309020205020404" pitchFamily="49" charset="0"/>
              <a:buNone/>
              <a:defRPr/>
            </a:lvl4pPr>
            <a:lvl5pPr marL="1371600" indent="0" algn="ctr">
              <a:buClr>
                <a:srgbClr val="BF5700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9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2921" y="1163152"/>
            <a:ext cx="8572500" cy="4351338"/>
          </a:xfrm>
        </p:spPr>
        <p:txBody>
          <a:bodyPr/>
          <a:lstStyle>
            <a:lvl1pPr>
              <a:buClr>
                <a:srgbClr val="BF5700"/>
              </a:buClr>
              <a:defRPr/>
            </a:lvl1pPr>
            <a:lvl2pPr marL="514350" indent="-171450">
              <a:buClr>
                <a:srgbClr val="BF5700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BF5700"/>
              </a:buClr>
              <a:buSzPct val="85000"/>
              <a:buFont typeface="Wingdings 3" panose="05040102010807070707" pitchFamily="18" charset="2"/>
              <a:buChar char=""/>
              <a:defRPr/>
            </a:lvl3pPr>
            <a:lvl4pPr marL="1200150" indent="-171450">
              <a:buClr>
                <a:srgbClr val="BF5700"/>
              </a:buClr>
              <a:buSzPct val="85000"/>
              <a:buFont typeface="Courier New" panose="02070309020205020404" pitchFamily="49" charset="0"/>
              <a:buChar char="o"/>
              <a:defRPr/>
            </a:lvl4pPr>
            <a:lvl5pPr marL="1543050" indent="-171450">
              <a:buClr>
                <a:srgbClr val="BF57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6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Griffin, Kruger, and Mahajan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PPP Fraud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C94A-2FD2-4A62-A621-AB82BC851E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2" r:id="rId3"/>
    <p:sldLayoutId id="2147483700" r:id="rId4"/>
    <p:sldLayoutId id="2147483701" r:id="rId5"/>
    <p:sldLayoutId id="214748370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70" y="609573"/>
            <a:ext cx="8796867" cy="1549288"/>
          </a:xfrm>
        </p:spPr>
        <p:txBody>
          <a:bodyPr>
            <a:noAutofit/>
          </a:bodyPr>
          <a:lstStyle/>
          <a:p>
            <a:br>
              <a:rPr lang="en-US" sz="3000" b="1" dirty="0"/>
            </a:br>
            <a:r>
              <a:rPr lang="en-US" sz="3000" b="1" dirty="0"/>
              <a:t>Discussion of</a:t>
            </a:r>
            <a:br>
              <a:rPr lang="en-US" sz="3000" b="1" dirty="0"/>
            </a:br>
            <a:r>
              <a:rPr lang="en-US" sz="3000" b="1" dirty="0"/>
              <a:t>Sections 5.1 and 5.2 of Machine Learning in Asset Pricing</a:t>
            </a:r>
            <a:br>
              <a:rPr lang="en-US" sz="3000" b="1" i="1" dirty="0"/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by Stefan Nagel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Prateek Mahajan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March 31, 2022</a:t>
            </a:r>
          </a:p>
        </p:txBody>
      </p:sp>
    </p:spTree>
    <p:extLst>
      <p:ext uri="{BB962C8B-B14F-4D97-AF65-F5344CB8AC3E}">
        <p14:creationId xmlns:p14="http://schemas.microsoft.com/office/powerpoint/2010/main" val="154765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Learning with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sz="2700" dirty="0"/>
                  <a:t>Cash flow growth IID, so historical data can be summarized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7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7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700" dirty="0"/>
              </a:p>
              <a:p>
                <a:r>
                  <a:rPr lang="en-US" sz="2700" dirty="0"/>
                  <a:t>Pooled cross-section and time-series regression of cash flow growth on X is equivalent to regression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7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700" dirty="0"/>
                  <a:t> on 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𝑂𝐿𝑆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7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7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̅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7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700" dirty="0"/>
              </a:p>
              <a:p>
                <a:r>
                  <a:rPr lang="en-US" dirty="0"/>
                  <a:t>So, if investors form expectations based on the above OLS estimate,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𝑂𝐿𝑆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1663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20888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Learning with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Since from investors POV, the expectation of g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𝑂𝐿𝑆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they view returns as unpredictable </a:t>
                </a:r>
              </a:p>
              <a:p>
                <a:r>
                  <a:rPr lang="en-US" dirty="0"/>
                  <a:t>But from econometrician's POV, who also observes data after period t, the returns appear predictable</a:t>
                </a:r>
              </a:p>
              <a:p>
                <a:pPr lvl="1"/>
                <a:r>
                  <a:rPr lang="en-US" dirty="0"/>
                  <a:t>Predictability is induced by investors’ estimation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The noise in historical cash flow growth,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/>
                        </m:ctrlPr>
                      </m:acc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𝑒</m:t>
                            </m:r>
                          </m:e>
                          <m:sub>
                            <m:r>
                              <a:rPr lang="en-US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generates the estimation error that then contaminates realized returns. i.e., by chance, the columns of X have some correlation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/>
                        </m:ctrlPr>
                      </m:acc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𝑒</m:t>
                            </m:r>
                          </m:e>
                          <m:sub>
                            <m:r>
                              <a:rPr lang="en-US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Thus, when econometrician regresses realized returns in t+1 on X,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First term on RHS is extra compared to rational expectations case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1663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11435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Learning with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Further,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First term on RHS is extra compared to rational expectations case</a:t>
                </a:r>
              </a:p>
              <a:p>
                <a:pPr lvl="1"/>
                <a:r>
                  <a:rPr lang="en-US" dirty="0"/>
                  <a:t>If the econometrician adjusts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the expected return under the rational expectations null (by subtracting J/N), still leaves first term. </a:t>
                </a:r>
              </a:p>
              <a:p>
                <a:pPr lvl="2"/>
                <a:r>
                  <a:rPr lang="en-US" dirty="0"/>
                  <a:t>If J &lt;&lt; N, negligible  </a:t>
                </a:r>
              </a:p>
              <a:p>
                <a:pPr lvl="2"/>
                <a:r>
                  <a:rPr lang="en-US" dirty="0"/>
                  <a:t>But in high-dimensional case, J ~ N, will find this in-sample strategy has a substantial positive expected return in excess of the rational expectations benchmark.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be far in the tail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null distribution</a:t>
                </a:r>
              </a:p>
              <a:p>
                <a:pPr lvl="3"/>
                <a:r>
                  <a:rPr lang="en-US" dirty="0"/>
                  <a:t>But would be incorrect to conclude that this indicates a risk premia exists or that investors have behavioral bias (neither exists in this model)</a:t>
                </a:r>
              </a:p>
              <a:p>
                <a:pPr lvl="3"/>
                <a:r>
                  <a:rPr lang="en-US" dirty="0"/>
                  <a:t>The high expected returns relative to the rational expectations benchmark is a consequence of investor learning about 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1663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31810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Learning with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firm characteristic happen to be positively correlated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in the historical sample, investors will be too optimistic, relatively to RE benchmark, about stocks with a positive value of this characteristic</a:t>
                </a:r>
              </a:p>
              <a:p>
                <a:pPr lvl="1"/>
                <a:r>
                  <a:rPr lang="en-US" dirty="0"/>
                  <a:t>This will lead to overpricing and lower future returns</a:t>
                </a:r>
              </a:p>
              <a:p>
                <a:r>
                  <a:rPr lang="en-US" dirty="0"/>
                  <a:t>An econometrician with access to t+1 data will pick up on this in-sample return predictability when regressing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on this characteristic</a:t>
                </a:r>
              </a:p>
              <a:p>
                <a:endParaRPr lang="en-US" dirty="0"/>
              </a:p>
              <a:p>
                <a:r>
                  <a:rPr lang="en-US" dirty="0"/>
                  <a:t>While OLS is intuitively appealing due to its widespread use, not clear it is optimal learning approach </a:t>
                </a:r>
              </a:p>
              <a:p>
                <a:pPr lvl="1"/>
                <a:r>
                  <a:rPr lang="en-US" dirty="0"/>
                  <a:t>Could the in-sample predictability arise here due to </a:t>
                </a:r>
                <a:r>
                  <a:rPr lang="en-US" dirty="0" err="1"/>
                  <a:t>suboptiomal</a:t>
                </a:r>
                <a:r>
                  <a:rPr lang="en-US" dirty="0"/>
                  <a:t> learning approach?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1663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25416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Prior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same as the true distribution from which g is drawn</a:t>
                </a:r>
              </a:p>
              <a:p>
                <a:pPr lvl="2"/>
                <a:r>
                  <a:rPr lang="en-US" dirty="0"/>
                  <a:t>Conservative assumption—in the sense that it minimizes investors’ estimation errors that then show up as predictable components in returns</a:t>
                </a:r>
              </a:p>
              <a:p>
                <a:r>
                  <a:rPr lang="en-US" dirty="0"/>
                  <a:t>Using Bayesian regression from Section 2.4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Using an </a:t>
                </a:r>
                <a:r>
                  <a:rPr lang="en-US" dirty="0" err="1"/>
                  <a:t>eigendecomposition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shrinkage matrix is given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9822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shrinkage is consequence of the informative prior for g.</a:t>
                </a:r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diagonal with elements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Based on above, shrinkage is strong when t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small, or J/N is large, or along PC with small eigenvalues. </a:t>
                </a:r>
              </a:p>
              <a:p>
                <a:pPr lvl="2"/>
                <a:r>
                  <a:rPr lang="en-US" dirty="0"/>
                  <a:t>Prior influence is strong here because the data is not very informative</a:t>
                </a:r>
              </a:p>
              <a:p>
                <a:r>
                  <a:rPr lang="en-US" dirty="0"/>
                  <a:t>Economic interpretation of shrinkage:</a:t>
                </a:r>
              </a:p>
              <a:p>
                <a:pPr lvl="1"/>
                <a:r>
                  <a:rPr lang="en-US" dirty="0"/>
                  <a:t>Economic plausibility implies that the elements of g cannot be arbitrarily big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can not be extremely large</a:t>
                </a:r>
              </a:p>
              <a:p>
                <a:pPr lvl="1"/>
                <a:r>
                  <a:rPr lang="en-US" dirty="0"/>
                  <a:t>Extremely large g would imply cross-sectional variance of </a:t>
                </a:r>
                <a:r>
                  <a:rPr lang="en-US" dirty="0" err="1"/>
                  <a:t>Xg</a:t>
                </a:r>
                <a:r>
                  <a:rPr lang="en-US" dirty="0"/>
                  <a:t> (predictable comment of cash flow growth) is large relative to that of e (unpredictable noise)</a:t>
                </a:r>
              </a:p>
              <a:p>
                <a:pPr lvl="2"/>
                <a:r>
                  <a:rPr lang="en-US" dirty="0"/>
                  <a:t>Not plausible representation of reality. So, huge g should be unlikely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1663" r="-1684" b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15896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OlS is a special case of above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implies that investors ignore that extremely large magnitudes of predictable cash flow growth components are economically implausible</a:t>
                </a:r>
              </a:p>
              <a:p>
                <a:pPr lvl="2"/>
                <a:r>
                  <a:rPr lang="en-US" dirty="0"/>
                  <a:t>This is may be okay when J/N is very small. Bayesian learning also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 when J close to N, much large wedge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𝑂𝐿𝑆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Thus, OLS learning may be economically implausible and lead to poor forecast performance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1663" r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14174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Figure shows MSE in investor forecast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/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Δ</m:t>
                            </m:r>
                            <m:r>
                              <a:rPr lang="en-US" i="1"/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when investors use different values of </a:t>
                </a:r>
                <a14:m>
                  <m:oMath xmlns:m="http://schemas.openxmlformats.org/officeDocument/2006/math">
                    <m:r>
                      <a:rPr lang="en-US" b="0" i="1" smtClean="0"/>
                      <m:t>𝜃</m:t>
                    </m:r>
                  </m:oMath>
                </a14:m>
                <a:r>
                  <a:rPr lang="en-US" dirty="0"/>
                  <a:t> in their prior</a:t>
                </a:r>
              </a:p>
              <a:p>
                <a:pPr lvl="1"/>
                <a:r>
                  <a:rPr lang="en-US" dirty="0"/>
                  <a:t>Minimum MSE when same </a:t>
                </a:r>
                <a14:m>
                  <m:oMath xmlns:m="http://schemas.openxmlformats.org/officeDocument/2006/math">
                    <m:r>
                      <a:rPr lang="en-US" b="0" i="1" smtClean="0"/>
                      <m:t>𝜃</m:t>
                    </m:r>
                  </m:oMath>
                </a14:m>
                <a:r>
                  <a:rPr lang="en-US" dirty="0"/>
                  <a:t> as true distribution used</a:t>
                </a:r>
              </a:p>
              <a:p>
                <a:pPr lvl="1"/>
                <a:r>
                  <a:rPr lang="en-US" dirty="0"/>
                  <a:t>OLS learning (</a:t>
                </a:r>
                <a14:m>
                  <m:oMath xmlns:m="http://schemas.openxmlformats.org/officeDocument/2006/math">
                    <m:r>
                      <a:rPr lang="en-US" i="1"/>
                      <m:t>𝜃</m:t>
                    </m:r>
                    <m:r>
                      <a:rPr lang="en-US" b="0" i="1" smtClean="0"/>
                      <m:t>→∞</m:t>
                    </m:r>
                  </m:oMath>
                </a14:m>
                <a:r>
                  <a:rPr lang="en-US" dirty="0"/>
                  <a:t>), MSE is huge </a:t>
                </a:r>
              </a:p>
              <a:p>
                <a:pPr lvl="1"/>
                <a:r>
                  <a:rPr lang="en-US" dirty="0"/>
                  <a:t>If substantially higher than true </a:t>
                </a:r>
                <a14:m>
                  <m:oMath xmlns:m="http://schemas.openxmlformats.org/officeDocument/2006/math">
                    <m:r>
                      <a:rPr lang="en-US" i="1"/>
                      <m:t>𝜃</m:t>
                    </m:r>
                  </m:oMath>
                </a14:m>
                <a:r>
                  <a:rPr lang="en-US" dirty="0"/>
                  <a:t>, even worse than random-walk</a:t>
                </a:r>
              </a:p>
              <a:p>
                <a:pPr lvl="1"/>
                <a:r>
                  <a:rPr lang="en-US" dirty="0"/>
                  <a:t>If we allow X to be stochastic, performance gets worse even more quickly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1663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95A0A455-5DBF-49B1-B3D5-06E598460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727" y="3231729"/>
            <a:ext cx="3990545" cy="3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2" y="743980"/>
            <a:ext cx="9049656" cy="5997387"/>
          </a:xfrm>
        </p:spPr>
        <p:txBody>
          <a:bodyPr>
            <a:normAutofit/>
          </a:bodyPr>
          <a:lstStyle/>
          <a:p>
            <a:r>
              <a:rPr lang="en-US" dirty="0"/>
              <a:t>Previously, have taken the POV of a statistician studying historical data ex post and using ML to extract forecasts.</a:t>
            </a:r>
          </a:p>
          <a:p>
            <a:r>
              <a:rPr lang="en-US" dirty="0"/>
              <a:t>If the statistician is confronted with a high-dimensional problem, investors whose trading generated the data likely faced one too.</a:t>
            </a:r>
          </a:p>
          <a:p>
            <a:pPr lvl="1"/>
            <a:r>
              <a:rPr lang="en-US" dirty="0"/>
              <a:t>Yet, most AP models do not incorporate this complexity. </a:t>
            </a:r>
          </a:p>
          <a:p>
            <a:pPr lvl="2"/>
            <a:r>
              <a:rPr lang="en-US" dirty="0"/>
              <a:t>Most assume rational expectations, i.e., investors know the model and its parameters. Thus, the problem of learning the predictive relationship between observables and future returns is assumed away.</a:t>
            </a:r>
          </a:p>
          <a:p>
            <a:pPr lvl="2"/>
            <a:r>
              <a:rPr lang="en-US" dirty="0"/>
              <a:t>Even in the models where agents learn from observed data, the learning problem is low-dimensional. </a:t>
            </a:r>
          </a:p>
          <a:p>
            <a:r>
              <a:rPr lang="en-US" dirty="0"/>
              <a:t>Could the abnormalities in investor forecasts/decisions be a consequence of oversimplifying the learning process? </a:t>
            </a:r>
          </a:p>
          <a:p>
            <a:r>
              <a:rPr lang="en-US" dirty="0"/>
              <a:t>This chapter discusses how we can use ML tools to let investors in a model learn about the world and price assets.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150134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2" y="743980"/>
            <a:ext cx="9049656" cy="5997387"/>
          </a:xfrm>
        </p:spPr>
        <p:txBody>
          <a:bodyPr>
            <a:normAutofit/>
          </a:bodyPr>
          <a:lstStyle/>
          <a:p>
            <a:r>
              <a:rPr lang="en-US" dirty="0"/>
              <a:t>Investors face a high-dimensional learning problem</a:t>
            </a:r>
          </a:p>
          <a:p>
            <a:pPr lvl="1"/>
            <a:r>
              <a:rPr lang="en-US" dirty="0"/>
              <a:t>Simplified version of Martin and Nagel (2019)</a:t>
            </a:r>
          </a:p>
          <a:p>
            <a:r>
              <a:rPr lang="en-US" dirty="0"/>
              <a:t>Investors estimate functional relationship between covariates and future cash flow based on observed data. Then, use forecasted cash flows to price stocks</a:t>
            </a:r>
          </a:p>
          <a:p>
            <a:r>
              <a:rPr lang="en-US" dirty="0"/>
              <a:t>This learning has effects on properties of asset prices, especially when # covariates large relative to # stocks</a:t>
            </a:r>
          </a:p>
          <a:p>
            <a:r>
              <a:rPr lang="en-US" dirty="0"/>
              <a:t>This is an oversimplification of real-world learning process</a:t>
            </a:r>
          </a:p>
          <a:p>
            <a:pPr lvl="1"/>
            <a:r>
              <a:rPr lang="en-US" dirty="0"/>
              <a:t>Set of predictor variables is known </a:t>
            </a:r>
          </a:p>
          <a:p>
            <a:pPr lvl="1"/>
            <a:r>
              <a:rPr lang="en-US" dirty="0"/>
              <a:t>Data generating process of fundamentals is time-invariant </a:t>
            </a:r>
          </a:p>
          <a:p>
            <a:pPr lvl="1"/>
            <a:r>
              <a:rPr lang="en-US" dirty="0"/>
              <a:t>No frictions in information processing </a:t>
            </a:r>
          </a:p>
          <a:p>
            <a:pPr lvl="1"/>
            <a:r>
              <a:rPr lang="en-US" dirty="0"/>
              <a:t>Use Bayesian regression tools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41944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2" y="743980"/>
            <a:ext cx="9049656" cy="5997387"/>
          </a:xfrm>
        </p:spPr>
        <p:txBody>
          <a:bodyPr>
            <a:normAutofit/>
          </a:bodyPr>
          <a:lstStyle/>
          <a:p>
            <a:r>
              <a:rPr lang="en-US" dirty="0"/>
              <a:t>All assumptions together make belief formation statistically optimal -&gt; minimizing the estimation errors investors make</a:t>
            </a:r>
          </a:p>
          <a:p>
            <a:r>
              <a:rPr lang="en-US" dirty="0"/>
              <a:t>Model has no risk premia or behavioral bias… but returns will appear to be predictable in ways that resemble risk premia and behavioral bias</a:t>
            </a:r>
          </a:p>
          <a:p>
            <a:r>
              <a:rPr lang="en-US" dirty="0"/>
              <a:t>High dimensionality also changes the equilibrium properties of asset prices</a:t>
            </a:r>
          </a:p>
          <a:p>
            <a:pPr lvl="1"/>
            <a:r>
              <a:rPr lang="en-US" dirty="0"/>
              <a:t>When learning problem is low-dimensional, returns close to marginable differences from econometrician's POV… but when high-dimensional, no longer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7902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Asset Market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 assets</a:t>
                </a:r>
              </a:p>
              <a:p>
                <a:r>
                  <a:rPr lang="en-US" dirty="0"/>
                  <a:t>Discrete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 firm characteristics</a:t>
                </a:r>
              </a:p>
              <a:p>
                <a:pPr lvl="1"/>
                <a:r>
                  <a:rPr lang="en-US" dirty="0"/>
                  <a:t>Collect into an N x J matrix X with rank(X) = J</a:t>
                </a:r>
              </a:p>
              <a:p>
                <a:pPr lvl="1"/>
                <a:r>
                  <a:rPr lang="en-US" dirty="0"/>
                  <a:t>Normalize so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Assets pay dividends, collect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this is simpler than real-world cash flow process</a:t>
                </a:r>
              </a:p>
              <a:p>
                <a:pPr lvl="1"/>
                <a:r>
                  <a:rPr lang="en-US" dirty="0"/>
                  <a:t>Linear, but can include nonlinear functions of characteristics in X</a:t>
                </a:r>
              </a:p>
              <a:p>
                <a:pPr lvl="1"/>
                <a:r>
                  <a:rPr lang="en-US" dirty="0"/>
                  <a:t>Assume that X , i.e., firm characteristics, is constant over time</a:t>
                </a:r>
              </a:p>
              <a:p>
                <a:pPr lvl="1"/>
                <a:r>
                  <a:rPr lang="en-US" dirty="0"/>
                  <a:t>Assume that J &lt; N, can expand to J ≥ N but </a:t>
                </a:r>
                <a:r>
                  <a:rPr lang="en-US" dirty="0" err="1"/>
                  <a:t>notationally</a:t>
                </a:r>
                <a:r>
                  <a:rPr lang="en-US" dirty="0"/>
                  <a:t> complex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  <a:blipFill>
                <a:blip r:embed="rId3"/>
                <a:stretch>
                  <a:fillRect l="-1213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36536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Asset Market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magnitudes of the elements of g determine the proportion of cash flow growth that is predictable with X</a:t>
                </a:r>
              </a:p>
              <a:p>
                <a:pPr lvl="1"/>
                <a:r>
                  <a:rPr lang="en-US" dirty="0"/>
                  <a:t>Can think of magnitudes of the elements of g determining the ratio of signal (variance of </a:t>
                </a:r>
                <a:r>
                  <a:rPr lang="en-US" dirty="0" err="1"/>
                  <a:t>Xg</a:t>
                </a:r>
                <a:r>
                  <a:rPr lang="en-US" dirty="0"/>
                  <a:t>) to noise (variance of e)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:r>
                  <a:rPr lang="el-GR" dirty="0"/>
                  <a:t>θ </a:t>
                </a:r>
                <a:r>
                  <a:rPr lang="en-US" dirty="0"/>
                  <a:t>is a constant</a:t>
                </a:r>
              </a:p>
              <a:p>
                <a:r>
                  <a:rPr lang="en-US" dirty="0"/>
                  <a:t>g is drawn at start of economy and is constant over time</a:t>
                </a:r>
              </a:p>
              <a:p>
                <a:r>
                  <a:rPr lang="en-US" dirty="0"/>
                  <a:t>Variance and covariances being proportional to 1/J ensures that signal-to-noise ratio is invariant to J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  <a:blipFill>
                <a:blip r:embed="rId3"/>
                <a:stretch>
                  <a:fillRect l="-1213" t="-1626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98744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Investors and Pricing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Investors are homogenous and risk-neutral. Interest rate of zero </a:t>
                </a:r>
              </a:p>
              <a:p>
                <a:pPr lvl="1"/>
                <a:r>
                  <a:rPr lang="en-US" sz="2000" dirty="0"/>
                  <a:t>Thus, return predictability not due to risk premia or time-varying rates</a:t>
                </a:r>
              </a:p>
              <a:p>
                <a:pPr lvl="1"/>
                <a:r>
                  <a:rPr lang="en-US" sz="2000" dirty="0"/>
                  <a:t>No risk-premia makes it easy to test market efficiency since no joint hypothesis problem (no unknown risk pricing model)</a:t>
                </a:r>
              </a:p>
              <a:p>
                <a:r>
                  <a:rPr lang="en-US" dirty="0"/>
                  <a:t>Focus on pricing one-period dividend strips.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the price, at time t, of a claim to dividends paid at t+1</a:t>
                </a:r>
              </a:p>
              <a:p>
                <a:r>
                  <a:rPr lang="en-US" dirty="0"/>
                  <a:t>Given risk neutrality and zero interest rates,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simply the investors’ expectation of next-period dividends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Question is how investors form expectations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rational expectations, no learning problem. Dividend expectations are constant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𝑋𝑔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𝑋𝑔</m:t>
                    </m:r>
                  </m:oMath>
                </a14:m>
                <a:r>
                  <a:rPr lang="en-US" dirty="0"/>
                  <a:t> and returns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  <a:blipFill>
                <a:blip r:embed="rId3"/>
                <a:stretch>
                  <a:fillRect l="-1213" t="-1626" r="-1550" b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41489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Econometrician Observer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interested in whether learning in a high-dimensional environment could be an alternative source of return predictability</a:t>
                </a:r>
              </a:p>
              <a:p>
                <a:r>
                  <a:rPr lang="en-US" dirty="0"/>
                  <a:t>Econometrician observes the realized returns and uses standard regression-based return predictability tests</a:t>
                </a:r>
              </a:p>
              <a:p>
                <a:pPr lvl="1"/>
                <a:r>
                  <a:rPr lang="en-US" dirty="0"/>
                  <a:t>i.e., econometrician asks whether the firm characteristics X can be used to predict returns in the cross-section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2" y="743980"/>
                <a:ext cx="9049656" cy="5997387"/>
              </a:xfrm>
              <a:blipFill>
                <a:blip r:embed="rId3"/>
                <a:stretch>
                  <a:fillRect l="-1213" t="-162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22360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Econometrician Observer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rational expectations,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So, any deviation from zero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purely due to estimation error.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by chance is correlated with columns of X</a:t>
                </a:r>
              </a:p>
              <a:p>
                <a:pPr lvl="1"/>
                <a:r>
                  <a:rPr lang="en-US" dirty="0"/>
                  <a:t>To test null that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are jointly zero, can use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Further, can form a portfolio that weights stocks based on in-sample returns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Note that these are in-sample tests and strategies.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purely due to in-sample overfitting </a:t>
                </a:r>
              </a:p>
              <a:p>
                <a:pPr lvl="1"/>
                <a:r>
                  <a:rPr lang="en-US" dirty="0"/>
                  <a:t>Rejecting the null that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are jointly zero is usually viewed as an indication that some combination of risk premia and behavioral biases… but when g is not perfectly known and must be estimated based on historical data, not clear this interpretation is valid.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257"/>
                <a:ext cx="9049656" cy="5862478"/>
              </a:xfrm>
              <a:blipFill>
                <a:blip r:embed="rId3"/>
                <a:stretch>
                  <a:fillRect l="-1212" t="-2287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Discussion of Sections 5.1 and 5.2 of MLAP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C94A-2FD2-4A62-A621-AB82BC851E4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624735"/>
            <a:ext cx="2210500" cy="233264"/>
          </a:xfrm>
        </p:spPr>
        <p:txBody>
          <a:bodyPr/>
          <a:lstStyle/>
          <a:p>
            <a:r>
              <a:rPr lang="en-US" dirty="0"/>
              <a:t>Mahajan</a:t>
            </a:r>
          </a:p>
        </p:txBody>
      </p:sp>
    </p:spTree>
    <p:extLst>
      <p:ext uri="{BB962C8B-B14F-4D97-AF65-F5344CB8AC3E}">
        <p14:creationId xmlns:p14="http://schemas.microsoft.com/office/powerpoint/2010/main" val="34126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51174</TotalTime>
  <Words>1930</Words>
  <Application>Microsoft Office PowerPoint</Application>
  <PresentationFormat>On-screen Show (4:3)</PresentationFormat>
  <Paragraphs>201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Wingdings 3</vt:lpstr>
      <vt:lpstr>Office Theme</vt:lpstr>
      <vt:lpstr> Discussion of Sections 5.1 and 5.2 of Machine Learning in Asset Pricing  by Stefan Nagel    Prateek Mahajan March 31, 2022</vt:lpstr>
      <vt:lpstr>Belief Formation</vt:lpstr>
      <vt:lpstr>High-level View of Model</vt:lpstr>
      <vt:lpstr>High-level View of Model</vt:lpstr>
      <vt:lpstr>The Asset Market</vt:lpstr>
      <vt:lpstr>The Asset Market</vt:lpstr>
      <vt:lpstr>Investors and Pricing</vt:lpstr>
      <vt:lpstr>Econometrician Observer</vt:lpstr>
      <vt:lpstr>Econometrician Observer</vt:lpstr>
      <vt:lpstr>Investor Learning with OLS</vt:lpstr>
      <vt:lpstr>Investor Learning with OLS</vt:lpstr>
      <vt:lpstr>Investor Learning with OLS</vt:lpstr>
      <vt:lpstr>Investor Learning with OLS</vt:lpstr>
      <vt:lpstr>Bayesian Learning </vt:lpstr>
      <vt:lpstr>Bayesian Learning </vt:lpstr>
      <vt:lpstr>Bayesian Learning </vt:lpstr>
      <vt:lpstr>Bayesian Learning </vt:lpstr>
    </vt:vector>
  </TitlesOfParts>
  <Company>McCombs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Kruger</dc:creator>
  <cp:lastModifiedBy>Prateek Mahajan</cp:lastModifiedBy>
  <cp:revision>1062</cp:revision>
  <cp:lastPrinted>2015-04-14T12:36:20Z</cp:lastPrinted>
  <dcterms:created xsi:type="dcterms:W3CDTF">2015-01-15T17:34:12Z</dcterms:created>
  <dcterms:modified xsi:type="dcterms:W3CDTF">2022-03-31T15:49:54Z</dcterms:modified>
</cp:coreProperties>
</file>