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e4db9626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e4db9626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e4db9626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e4db9626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e4db9626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e4db9626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e4db9626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e4db9626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e4db9626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e4db9626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e4db9626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e4db9626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e4db9626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e4db9626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e4db9626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e4db9626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e7b141ed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e7b141ed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e7b141ed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e7b141ed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e4db9626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e4db9626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507c8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507c8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e4db9626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e4db9626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e4db962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e4db962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e4db962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e4db962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e4db9626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e4db9626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e4db9626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e4db9626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e4db9626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e4db9626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e4db9626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e4db9626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12700" y="1793150"/>
            <a:ext cx="8118600" cy="162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Restaurant based recommendation System</a:t>
            </a:r>
            <a:endParaRPr/>
          </a:p>
        </p:txBody>
      </p:sp>
      <p:sp>
        <p:nvSpPr>
          <p:cNvPr id="55" name="Google Shape;55;p13"/>
          <p:cNvSpPr txBox="1"/>
          <p:nvPr>
            <p:ph idx="1" type="subTitle"/>
          </p:nvPr>
        </p:nvSpPr>
        <p:spPr>
          <a:xfrm>
            <a:off x="110700" y="3321750"/>
            <a:ext cx="8520600" cy="1554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 Team Members:</a:t>
            </a:r>
            <a:endParaRPr/>
          </a:p>
          <a:p>
            <a:pPr indent="0" lvl="0" marL="0" rtl="0" algn="l">
              <a:spcBef>
                <a:spcPts val="0"/>
              </a:spcBef>
              <a:spcAft>
                <a:spcPts val="0"/>
              </a:spcAft>
              <a:buNone/>
            </a:pPr>
            <a:r>
              <a:rPr lang="en"/>
              <a:t>Sowjan</a:t>
            </a:r>
            <a:r>
              <a:rPr lang="en"/>
              <a:t>ya Tammali</a:t>
            </a:r>
            <a:endParaRPr/>
          </a:p>
          <a:p>
            <a:pPr indent="0" lvl="0" marL="0" rtl="0" algn="l">
              <a:spcBef>
                <a:spcPts val="0"/>
              </a:spcBef>
              <a:spcAft>
                <a:spcPts val="0"/>
              </a:spcAft>
              <a:buNone/>
            </a:pPr>
            <a:r>
              <a:rPr lang="en"/>
              <a:t>Faisal Irshad Dakhani</a:t>
            </a:r>
            <a:endParaRPr/>
          </a:p>
          <a:p>
            <a:pPr indent="0" lvl="0" marL="0" rtl="0" algn="l">
              <a:spcBef>
                <a:spcPts val="0"/>
              </a:spcBef>
              <a:spcAft>
                <a:spcPts val="0"/>
              </a:spcAft>
              <a:buNone/>
            </a:pPr>
            <a:r>
              <a:rPr lang="en"/>
              <a:t>Naga Sai surya Prakash Reddy K</a:t>
            </a:r>
            <a:r>
              <a:rPr lang="en"/>
              <a:t>ovvuri</a:t>
            </a:r>
            <a:endParaRPr/>
          </a:p>
          <a:p>
            <a:pPr indent="0" lvl="0" marL="0" rtl="0" algn="l">
              <a:spcBef>
                <a:spcPts val="0"/>
              </a:spcBef>
              <a:spcAft>
                <a:spcPts val="0"/>
              </a:spcAft>
              <a:buNone/>
            </a:pPr>
            <a:r>
              <a:rPr lang="en"/>
              <a:t>Divya Pulivarthy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techniques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If </a:t>
            </a:r>
            <a:r>
              <a:rPr lang="en"/>
              <a:t>the</a:t>
            </a:r>
            <a:r>
              <a:rPr lang="en"/>
              <a:t> data contains missing values, replacing it with Nan.</a:t>
            </a:r>
            <a:endParaRPr/>
          </a:p>
          <a:p>
            <a:pPr indent="-342900" lvl="0" marL="457200" rtl="0" algn="l">
              <a:spcBef>
                <a:spcPts val="0"/>
              </a:spcBef>
              <a:spcAft>
                <a:spcPts val="0"/>
              </a:spcAft>
              <a:buSzPts val="1800"/>
              <a:buAutoNum type="arabicPeriod"/>
            </a:pPr>
            <a:r>
              <a:rPr lang="en"/>
              <a:t>Finding out missing value percent in each variable and then replacing it with mode of that individual column.</a:t>
            </a:r>
            <a:endParaRPr/>
          </a:p>
          <a:p>
            <a:pPr indent="-342900" lvl="0" marL="457200" rtl="0" algn="l">
              <a:spcBef>
                <a:spcPts val="0"/>
              </a:spcBef>
              <a:spcAft>
                <a:spcPts val="0"/>
              </a:spcAft>
              <a:buSzPts val="1800"/>
              <a:buAutoNum type="arabicPeriod"/>
            </a:pPr>
            <a:r>
              <a:rPr lang="en"/>
              <a:t>Performed label encoding to convert </a:t>
            </a:r>
            <a:r>
              <a:rPr lang="en"/>
              <a:t>characters</a:t>
            </a:r>
            <a:r>
              <a:rPr lang="en"/>
              <a:t> to factors. </a:t>
            </a:r>
            <a:endParaRPr/>
          </a:p>
          <a:p>
            <a:pPr indent="-342900" lvl="0" marL="457200" rtl="0" algn="l">
              <a:spcBef>
                <a:spcPts val="0"/>
              </a:spcBef>
              <a:spcAft>
                <a:spcPts val="0"/>
              </a:spcAft>
              <a:buSzPts val="1800"/>
              <a:buAutoNum type="arabicPeriod"/>
            </a:pPr>
            <a:r>
              <a:rPr lang="en"/>
              <a:t>Replacing unknown values with Nan. </a:t>
            </a:r>
            <a:endParaRPr/>
          </a:p>
          <a:p>
            <a:pPr indent="-342900" lvl="0" marL="457200" rtl="0" algn="l">
              <a:spcBef>
                <a:spcPts val="0"/>
              </a:spcBef>
              <a:spcAft>
                <a:spcPts val="0"/>
              </a:spcAft>
              <a:buSzPts val="1800"/>
              <a:buAutoNum type="arabicPeriod"/>
            </a:pPr>
            <a:r>
              <a:rPr lang="en"/>
              <a:t>Dropped the columns which has more than 50% missing values and replacing remaining column values with mode. </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49800" y="1333500"/>
            <a:ext cx="2808000" cy="1444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Visualization for facilities provided by restaurants based on city</a:t>
            </a:r>
            <a:endParaRPr/>
          </a:p>
        </p:txBody>
      </p:sp>
      <p:pic>
        <p:nvPicPr>
          <p:cNvPr id="118" name="Google Shape;118;p23"/>
          <p:cNvPicPr preferRelativeResize="0"/>
          <p:nvPr/>
        </p:nvPicPr>
        <p:blipFill>
          <a:blip r:embed="rId3">
            <a:alphaModFix/>
          </a:blip>
          <a:stretch>
            <a:fillRect/>
          </a:stretch>
        </p:blipFill>
        <p:spPr>
          <a:xfrm>
            <a:off x="3272100" y="152400"/>
            <a:ext cx="5719501" cy="46677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4" name="Google Shape;124;p2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cleaning,  transforming and merging data, this is the heatmap of the final dataset. </a:t>
            </a:r>
            <a:endParaRPr/>
          </a:p>
        </p:txBody>
      </p:sp>
      <p:pic>
        <p:nvPicPr>
          <p:cNvPr id="125" name="Google Shape;125;p24"/>
          <p:cNvPicPr preferRelativeResize="0"/>
          <p:nvPr/>
        </p:nvPicPr>
        <p:blipFill>
          <a:blip r:embed="rId3">
            <a:alphaModFix/>
          </a:blip>
          <a:stretch>
            <a:fillRect/>
          </a:stretch>
        </p:blipFill>
        <p:spPr>
          <a:xfrm>
            <a:off x="3272100" y="152400"/>
            <a:ext cx="5376600"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464100" y="1295400"/>
            <a:ext cx="2808000" cy="1825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HeatMap of ratings provided by </a:t>
            </a:r>
            <a:r>
              <a:rPr lang="en"/>
              <a:t>customers</a:t>
            </a:r>
            <a:r>
              <a:rPr lang="en"/>
              <a:t> based on service, </a:t>
            </a:r>
            <a:r>
              <a:rPr lang="en"/>
              <a:t>food</a:t>
            </a:r>
            <a:r>
              <a:rPr lang="en"/>
              <a:t> and overall rating.</a:t>
            </a:r>
            <a:endParaRPr/>
          </a:p>
        </p:txBody>
      </p:sp>
      <p:pic>
        <p:nvPicPr>
          <p:cNvPr id="131" name="Google Shape;131;p25"/>
          <p:cNvPicPr preferRelativeResize="0"/>
          <p:nvPr/>
        </p:nvPicPr>
        <p:blipFill>
          <a:blip r:embed="rId3">
            <a:alphaModFix/>
          </a:blip>
          <a:stretch>
            <a:fillRect/>
          </a:stretch>
        </p:blipFill>
        <p:spPr>
          <a:xfrm>
            <a:off x="3272100" y="152400"/>
            <a:ext cx="5048250" cy="401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555600"/>
            <a:ext cx="81846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Determining</a:t>
            </a:r>
            <a:r>
              <a:rPr lang="en"/>
              <a:t> users with most reviews Vs places with most reviews</a:t>
            </a:r>
            <a:endParaRPr/>
          </a:p>
        </p:txBody>
      </p:sp>
      <p:pic>
        <p:nvPicPr>
          <p:cNvPr id="137" name="Google Shape;137;p26"/>
          <p:cNvPicPr preferRelativeResize="0"/>
          <p:nvPr/>
        </p:nvPicPr>
        <p:blipFill>
          <a:blip r:embed="rId3">
            <a:alphaModFix/>
          </a:blip>
          <a:stretch>
            <a:fillRect/>
          </a:stretch>
        </p:blipFill>
        <p:spPr>
          <a:xfrm>
            <a:off x="152400" y="1463700"/>
            <a:ext cx="4401376" cy="3527400"/>
          </a:xfrm>
          <a:prstGeom prst="rect">
            <a:avLst/>
          </a:prstGeom>
          <a:noFill/>
          <a:ln>
            <a:noFill/>
          </a:ln>
        </p:spPr>
      </p:pic>
      <p:pic>
        <p:nvPicPr>
          <p:cNvPr id="138" name="Google Shape;138;p26"/>
          <p:cNvPicPr preferRelativeResize="0"/>
          <p:nvPr/>
        </p:nvPicPr>
        <p:blipFill>
          <a:blip r:embed="rId4">
            <a:alphaModFix/>
          </a:blip>
          <a:stretch>
            <a:fillRect/>
          </a:stretch>
        </p:blipFill>
        <p:spPr>
          <a:xfrm>
            <a:off x="4706176" y="1463700"/>
            <a:ext cx="4063208" cy="352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555600"/>
            <a:ext cx="7975200" cy="755700"/>
          </a:xfrm>
          <a:prstGeom prst="rect">
            <a:avLst/>
          </a:prstGeom>
        </p:spPr>
        <p:txBody>
          <a:bodyPr anchorCtr="0" anchor="b" bIns="91425" lIns="91425" spcFirstLastPara="1" rIns="91425" wrap="square" tIns="91425">
            <a:normAutofit/>
          </a:bodyPr>
          <a:lstStyle/>
          <a:p>
            <a:pPr indent="457200" lvl="0" marL="2743200" rtl="0" algn="l">
              <a:spcBef>
                <a:spcPts val="0"/>
              </a:spcBef>
              <a:spcAft>
                <a:spcPts val="0"/>
              </a:spcAft>
              <a:buNone/>
            </a:pPr>
            <a:r>
              <a:rPr lang="en"/>
              <a:t>Box plot </a:t>
            </a:r>
            <a:endParaRPr/>
          </a:p>
        </p:txBody>
      </p:sp>
      <p:pic>
        <p:nvPicPr>
          <p:cNvPr id="144" name="Google Shape;144;p27"/>
          <p:cNvPicPr preferRelativeResize="0"/>
          <p:nvPr/>
        </p:nvPicPr>
        <p:blipFill>
          <a:blip r:embed="rId3">
            <a:alphaModFix/>
          </a:blip>
          <a:stretch>
            <a:fillRect/>
          </a:stretch>
        </p:blipFill>
        <p:spPr>
          <a:xfrm>
            <a:off x="152400" y="1311300"/>
            <a:ext cx="3562350" cy="3679799"/>
          </a:xfrm>
          <a:prstGeom prst="rect">
            <a:avLst/>
          </a:prstGeom>
          <a:noFill/>
          <a:ln>
            <a:noFill/>
          </a:ln>
        </p:spPr>
      </p:pic>
      <p:pic>
        <p:nvPicPr>
          <p:cNvPr id="145" name="Google Shape;145;p27"/>
          <p:cNvPicPr preferRelativeResize="0"/>
          <p:nvPr/>
        </p:nvPicPr>
        <p:blipFill>
          <a:blip r:embed="rId4">
            <a:alphaModFix/>
          </a:blip>
          <a:stretch>
            <a:fillRect/>
          </a:stretch>
        </p:blipFill>
        <p:spPr>
          <a:xfrm>
            <a:off x="4036875" y="1311300"/>
            <a:ext cx="4739950" cy="367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555600"/>
            <a:ext cx="8089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Box Plot for Preference, Ambience and Transport</a:t>
            </a:r>
            <a:endParaRPr/>
          </a:p>
        </p:txBody>
      </p:sp>
      <p:pic>
        <p:nvPicPr>
          <p:cNvPr id="151" name="Google Shape;151;p28"/>
          <p:cNvPicPr preferRelativeResize="0"/>
          <p:nvPr/>
        </p:nvPicPr>
        <p:blipFill>
          <a:blip r:embed="rId3">
            <a:alphaModFix/>
          </a:blip>
          <a:stretch>
            <a:fillRect/>
          </a:stretch>
        </p:blipFill>
        <p:spPr>
          <a:xfrm>
            <a:off x="2024638" y="1311300"/>
            <a:ext cx="4663630" cy="352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after data cleaning and transformation</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If a user doesn't have a car, they wouldn't care if there is parking, and the corresponding weight for 'parking_lot' is not needed.</a:t>
            </a:r>
            <a:endParaRPr/>
          </a:p>
          <a:p>
            <a:pPr indent="-342900" lvl="0" marL="457200" rtl="0" algn="l">
              <a:spcBef>
                <a:spcPts val="0"/>
              </a:spcBef>
              <a:spcAft>
                <a:spcPts val="0"/>
              </a:spcAft>
              <a:buSzPts val="1800"/>
              <a:buAutoNum type="arabicPeriod"/>
            </a:pPr>
            <a:r>
              <a:rPr lang="en"/>
              <a:t>If a user doesn't smoke, they wouldn't care if there is a smoking area, and a corresponding weight for 'smoking_area' is not needed.</a:t>
            </a:r>
            <a:endParaRPr/>
          </a:p>
          <a:p>
            <a:pPr indent="-342900" lvl="0" marL="457200" rtl="0" algn="l">
              <a:spcBef>
                <a:spcPts val="0"/>
              </a:spcBef>
              <a:spcAft>
                <a:spcPts val="0"/>
              </a:spcAft>
              <a:buSzPts val="1800"/>
              <a:buAutoNum type="arabicPeriod"/>
            </a:pPr>
            <a:r>
              <a:rPr lang="en"/>
              <a:t>Users with different 'drink_level' care differently about whether alcohol is provided in the restaurant. </a:t>
            </a:r>
            <a:endParaRPr/>
          </a:p>
          <a:p>
            <a:pPr indent="-342900" lvl="0" marL="457200" rtl="0" algn="l">
              <a:spcBef>
                <a:spcPts val="0"/>
              </a:spcBef>
              <a:spcAft>
                <a:spcPts val="0"/>
              </a:spcAft>
              <a:buSzPts val="1800"/>
              <a:buAutoNum type="arabicPeriod"/>
            </a:pPr>
            <a:r>
              <a:rPr lang="en"/>
              <a:t>Users with different 'budgets care differently about the price. People with higher budget cares less.</a:t>
            </a:r>
            <a:endParaRPr/>
          </a:p>
          <a:p>
            <a:pPr indent="-342900" lvl="0" marL="457200" rtl="0" algn="l">
              <a:spcBef>
                <a:spcPts val="0"/>
              </a:spcBef>
              <a:spcAft>
                <a:spcPts val="0"/>
              </a:spcAft>
              <a:buSzPts val="1800"/>
              <a:buAutoNum type="arabicPeriod"/>
            </a:pPr>
            <a:r>
              <a:rPr lang="en"/>
              <a:t>The main factors that affect the ratings are : whether the food is delicious and whether a customer had a satisfying experience with the service provided.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Applied Models</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Multiple Linear Regression Analysis</a:t>
            </a:r>
            <a:endParaRPr/>
          </a:p>
          <a:p>
            <a:pPr indent="-342900" lvl="0" marL="457200" rtl="0" algn="l">
              <a:spcBef>
                <a:spcPts val="0"/>
              </a:spcBef>
              <a:spcAft>
                <a:spcPts val="0"/>
              </a:spcAft>
              <a:buSzPts val="1800"/>
              <a:buChar char="●"/>
            </a:pPr>
            <a:r>
              <a:rPr lang="en"/>
              <a:t>K-Nearest Neighbors (k-NN ) Regression Model</a:t>
            </a:r>
            <a:endParaRPr/>
          </a:p>
          <a:p>
            <a:pPr indent="-342900" lvl="0" marL="457200" rtl="0" algn="l">
              <a:spcBef>
                <a:spcPts val="0"/>
              </a:spcBef>
              <a:spcAft>
                <a:spcPts val="0"/>
              </a:spcAft>
              <a:buSzPts val="1800"/>
              <a:buChar char="●"/>
            </a:pPr>
            <a:r>
              <a:rPr lang="en"/>
              <a:t>K-Nearest Neighbors (k-NN ) Model</a:t>
            </a:r>
            <a:endParaRPr/>
          </a:p>
          <a:p>
            <a:pPr indent="-342900" lvl="0" marL="457200" rtl="0" algn="l">
              <a:spcBef>
                <a:spcPts val="0"/>
              </a:spcBef>
              <a:spcAft>
                <a:spcPts val="0"/>
              </a:spcAft>
              <a:buSzPts val="1800"/>
              <a:buChar char="●"/>
            </a:pPr>
            <a:r>
              <a:rPr lang="en"/>
              <a:t>Naive Bayes Classifier</a:t>
            </a:r>
            <a:endParaRPr/>
          </a:p>
          <a:p>
            <a:pPr indent="-342900" lvl="0" marL="457200" rtl="0" algn="l">
              <a:spcBef>
                <a:spcPts val="0"/>
              </a:spcBef>
              <a:spcAft>
                <a:spcPts val="0"/>
              </a:spcAft>
              <a:buSzPts val="1800"/>
              <a:buChar char="●"/>
            </a:pPr>
            <a:r>
              <a:rPr lang="en"/>
              <a:t>Bernoulli Naive Bayes Classifier</a:t>
            </a:r>
            <a:endParaRPr/>
          </a:p>
          <a:p>
            <a:pPr indent="-342900" lvl="0" marL="457200" rtl="0" algn="l">
              <a:spcBef>
                <a:spcPts val="0"/>
              </a:spcBef>
              <a:spcAft>
                <a:spcPts val="0"/>
              </a:spcAft>
              <a:buSzPts val="1800"/>
              <a:buChar char="●"/>
            </a:pPr>
            <a:r>
              <a:rPr lang="en"/>
              <a:t>Decision Tree Classifier</a:t>
            </a:r>
            <a:endParaRPr/>
          </a:p>
          <a:p>
            <a:pPr indent="-342900" lvl="0" marL="457200" rtl="0" algn="l">
              <a:spcBef>
                <a:spcPts val="0"/>
              </a:spcBef>
              <a:spcAft>
                <a:spcPts val="0"/>
              </a:spcAft>
              <a:buSzPts val="1800"/>
              <a:buChar char="●"/>
            </a:pPr>
            <a:r>
              <a:rPr lang="en"/>
              <a:t>Random Forest Classifier</a:t>
            </a:r>
            <a:endParaRPr/>
          </a:p>
          <a:p>
            <a:pPr indent="-342900" lvl="0" marL="457200" rtl="0" algn="l">
              <a:spcBef>
                <a:spcPts val="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Logistic Regression with Class weight</a:t>
            </a:r>
            <a:endParaRPr/>
          </a:p>
          <a:p>
            <a:pPr indent="-342900" lvl="0" marL="457200" rtl="0" algn="l">
              <a:spcBef>
                <a:spcPts val="0"/>
              </a:spcBef>
              <a:spcAft>
                <a:spcPts val="0"/>
              </a:spcAft>
              <a:buSzPts val="1800"/>
              <a:buChar char="●"/>
            </a:pPr>
            <a:r>
              <a:rPr lang="en"/>
              <a:t>Support Vector Classifier</a:t>
            </a:r>
            <a:endParaRPr/>
          </a:p>
          <a:p>
            <a:pPr indent="-342900" lvl="0" marL="457200" rtl="0" algn="l">
              <a:spcBef>
                <a:spcPts val="0"/>
              </a:spcBef>
              <a:spcAft>
                <a:spcPts val="0"/>
              </a:spcAft>
              <a:buSzPts val="1800"/>
              <a:buChar char="●"/>
            </a:pPr>
            <a:r>
              <a:rPr lang="en"/>
              <a:t>XGBoost Classification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all Models</a:t>
            </a:r>
            <a:endParaRPr/>
          </a:p>
        </p:txBody>
      </p:sp>
      <p:pic>
        <p:nvPicPr>
          <p:cNvPr id="169" name="Google Shape;169;p31"/>
          <p:cNvPicPr preferRelativeResize="0"/>
          <p:nvPr/>
        </p:nvPicPr>
        <p:blipFill>
          <a:blip r:embed="rId3">
            <a:alphaModFix/>
          </a:blip>
          <a:stretch>
            <a:fillRect/>
          </a:stretch>
        </p:blipFill>
        <p:spPr>
          <a:xfrm>
            <a:off x="440425" y="1152475"/>
            <a:ext cx="8273650" cy="327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recommender system is an effective way to help users to obtain personalized and helpful information as users nowadays are trying out multiple cuisines based on web applications or mobile-based applications recommendations. But there are numerous factors affecting the choice of restaurant for a user, such as geolocation, reviews, type of cuisine available, etc. In this paper, we propose a recommendation system that helps users adopt a restaurant based on their interests. The factors considered for this model are reviews, overall ratings, service ratings, food ratings, type of cuisine available, and budget. For this recommendation system, we can consider two models; one is Collaborative Filtering, and the other is a Content-based recommendation system.</a:t>
            </a:r>
            <a:endParaRPr/>
          </a:p>
          <a:p>
            <a:pPr indent="0" lvl="0" marL="0" rtl="0" algn="l">
              <a:spcBef>
                <a:spcPts val="1200"/>
              </a:spcBef>
              <a:spcAft>
                <a:spcPts val="0"/>
              </a:spcAft>
              <a:buNone/>
            </a:pPr>
            <a:r>
              <a:rPr lang="en"/>
              <a:t>Here, our model primarily focuses on a Restaurant Recommendation system based on Collaborative filtering that effectively helps users find a restaurant of their choice.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literature review done on</a:t>
            </a:r>
            <a:r>
              <a:rPr lang="en"/>
              <a:t> three research papers focus mainly on developing a Restaurant Recommendation System using Machine Learning with restaurant features, including cuisines available, location, and user's preference of food.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Our Project's main aim is to include users personal qualities and habits, such as parking lot preferences, mode of payment and drinking level, etc., to recommend restaurants along with the above-mentioned features.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 set is obtained from the UCI machine learning repository. Then, we will link shared qualities with the data from many datasets to create a single dataset. This data set has various columns defining the user characteristics and Restaurant features, allowing collaborative filtering-based restaurant recommendation systems to be more accurate and user-centered. Therefore, making these columns ideal for a data scientist to develop a model using the given columns with better accuracy.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accepted payments by restaurants</a:t>
            </a:r>
            <a:endParaRPr/>
          </a:p>
        </p:txBody>
      </p:sp>
      <p:pic>
        <p:nvPicPr>
          <p:cNvPr id="79" name="Google Shape;79;p17"/>
          <p:cNvPicPr preferRelativeResize="0"/>
          <p:nvPr/>
        </p:nvPicPr>
        <p:blipFill>
          <a:blip r:embed="rId3">
            <a:alphaModFix/>
          </a:blip>
          <a:stretch>
            <a:fillRect/>
          </a:stretch>
        </p:blipFill>
        <p:spPr>
          <a:xfrm>
            <a:off x="1695450" y="1017725"/>
            <a:ext cx="5334000" cy="363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on payment modes and counts</a:t>
            </a:r>
            <a:endParaRPr/>
          </a:p>
        </p:txBody>
      </p:sp>
      <p:sp>
        <p:nvSpPr>
          <p:cNvPr id="85" name="Google Shape;85;p18"/>
          <p:cNvSpPr txBox="1"/>
          <p:nvPr>
            <p:ph idx="1" type="body"/>
          </p:nvPr>
        </p:nvSpPr>
        <p:spPr>
          <a:xfrm>
            <a:off x="311700" y="1485900"/>
            <a:ext cx="3999900" cy="30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6" name="Google Shape;86;p18"/>
          <p:cNvSpPr txBox="1"/>
          <p:nvPr>
            <p:ph idx="2" type="body"/>
          </p:nvPr>
        </p:nvSpPr>
        <p:spPr>
          <a:xfrm>
            <a:off x="4832400" y="1485775"/>
            <a:ext cx="3999900" cy="30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438150" y="1597200"/>
            <a:ext cx="3626100" cy="2971799"/>
          </a:xfrm>
          <a:prstGeom prst="rect">
            <a:avLst/>
          </a:prstGeom>
          <a:noFill/>
          <a:ln>
            <a:noFill/>
          </a:ln>
        </p:spPr>
      </p:pic>
      <p:pic>
        <p:nvPicPr>
          <p:cNvPr id="88" name="Google Shape;88;p18"/>
          <p:cNvPicPr preferRelativeResize="0"/>
          <p:nvPr/>
        </p:nvPicPr>
        <p:blipFill>
          <a:blip r:embed="rId4">
            <a:alphaModFix/>
          </a:blip>
          <a:stretch>
            <a:fillRect/>
          </a:stretch>
        </p:blipFill>
        <p:spPr>
          <a:xfrm>
            <a:off x="4873150" y="1583688"/>
            <a:ext cx="3918401" cy="288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235500" y="515225"/>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see that those most of the stores who accepts only 3 mode of payment, accepts mostly visa, mastercards and less cash and lesser debit cards.</a:t>
            </a:r>
            <a:endParaRPr/>
          </a:p>
          <a:p>
            <a:pPr indent="0" lvl="0" marL="0" rtl="0" algn="l">
              <a:spcBef>
                <a:spcPts val="1200"/>
              </a:spcBef>
              <a:spcAft>
                <a:spcPts val="1200"/>
              </a:spcAft>
              <a:buNone/>
            </a:pPr>
            <a:r>
              <a:rPr lang="en"/>
              <a:t>This may reveal a pattern that those stores which accept single mode of payments, does attract people with low budgets and those with more attracts people with high or medium budget.</a:t>
            </a:r>
            <a:endParaRPr/>
          </a:p>
        </p:txBody>
      </p:sp>
      <p:pic>
        <p:nvPicPr>
          <p:cNvPr id="94" name="Google Shape;94;p19"/>
          <p:cNvPicPr preferRelativeResize="0"/>
          <p:nvPr/>
        </p:nvPicPr>
        <p:blipFill>
          <a:blip r:embed="rId3">
            <a:alphaModFix/>
          </a:blip>
          <a:stretch>
            <a:fillRect/>
          </a:stretch>
        </p:blipFill>
        <p:spPr>
          <a:xfrm>
            <a:off x="3291150" y="515225"/>
            <a:ext cx="5719499" cy="41130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524000"/>
            <a:ext cx="2808000" cy="1276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visualize top cuisines offered by the restaurants</a:t>
            </a:r>
            <a:endParaRPr/>
          </a:p>
        </p:txBody>
      </p:sp>
      <p:pic>
        <p:nvPicPr>
          <p:cNvPr id="100" name="Google Shape;100;p20"/>
          <p:cNvPicPr preferRelativeResize="0"/>
          <p:nvPr/>
        </p:nvPicPr>
        <p:blipFill>
          <a:blip r:embed="rId3">
            <a:alphaModFix/>
          </a:blip>
          <a:stretch>
            <a:fillRect/>
          </a:stretch>
        </p:blipFill>
        <p:spPr>
          <a:xfrm>
            <a:off x="3862650" y="152400"/>
            <a:ext cx="4890452"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524000"/>
            <a:ext cx="2808000" cy="13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payments done by the users </a:t>
            </a:r>
            <a:endParaRPr/>
          </a:p>
        </p:txBody>
      </p:sp>
      <p:pic>
        <p:nvPicPr>
          <p:cNvPr id="106" name="Google Shape;106;p21"/>
          <p:cNvPicPr preferRelativeResize="0"/>
          <p:nvPr/>
        </p:nvPicPr>
        <p:blipFill>
          <a:blip r:embed="rId3">
            <a:alphaModFix/>
          </a:blip>
          <a:stretch>
            <a:fillRect/>
          </a:stretch>
        </p:blipFill>
        <p:spPr>
          <a:xfrm>
            <a:off x="3653100" y="152400"/>
            <a:ext cx="4700217"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