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9" r:id="rId4"/>
  </p:sldMasterIdLst>
  <p:notesMasterIdLst>
    <p:notesMasterId r:id="rId82"/>
  </p:notesMasterIdLst>
  <p:handoutMasterIdLst>
    <p:handoutMasterId r:id="rId83"/>
  </p:handoutMasterIdLst>
  <p:sldIdLst>
    <p:sldId id="256" r:id="rId5"/>
    <p:sldId id="373" r:id="rId6"/>
    <p:sldId id="371" r:id="rId7"/>
    <p:sldId id="374" r:id="rId8"/>
    <p:sldId id="376" r:id="rId9"/>
    <p:sldId id="377" r:id="rId10"/>
    <p:sldId id="375" r:id="rId11"/>
    <p:sldId id="378"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 id="420" r:id="rId53"/>
    <p:sldId id="422" r:id="rId54"/>
    <p:sldId id="423" r:id="rId55"/>
    <p:sldId id="424"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1" r:id="rId72"/>
    <p:sldId id="442" r:id="rId73"/>
    <p:sldId id="443" r:id="rId74"/>
    <p:sldId id="444" r:id="rId75"/>
    <p:sldId id="445" r:id="rId76"/>
    <p:sldId id="446" r:id="rId77"/>
    <p:sldId id="447" r:id="rId78"/>
    <p:sldId id="448" r:id="rId79"/>
    <p:sldId id="449" r:id="rId80"/>
    <p:sldId id="450" r:id="rId81"/>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pitchFamily="34" charset="0"/>
        <a:ea typeface="MS PGothic"/>
        <a:cs typeface="MS PGothic"/>
      </a:defRPr>
    </a:lvl1pPr>
    <a:lvl2pPr marL="457200" algn="l" rtl="0" fontAlgn="base">
      <a:spcBef>
        <a:spcPct val="0"/>
      </a:spcBef>
      <a:spcAft>
        <a:spcPct val="0"/>
      </a:spcAft>
      <a:defRPr sz="2000" kern="1200">
        <a:solidFill>
          <a:schemeClr val="tx1"/>
        </a:solidFill>
        <a:latin typeface="Arial" pitchFamily="34" charset="0"/>
        <a:ea typeface="MS PGothic"/>
        <a:cs typeface="MS PGothic"/>
      </a:defRPr>
    </a:lvl2pPr>
    <a:lvl3pPr marL="914400" algn="l" rtl="0" fontAlgn="base">
      <a:spcBef>
        <a:spcPct val="0"/>
      </a:spcBef>
      <a:spcAft>
        <a:spcPct val="0"/>
      </a:spcAft>
      <a:defRPr sz="2000" kern="1200">
        <a:solidFill>
          <a:schemeClr val="tx1"/>
        </a:solidFill>
        <a:latin typeface="Arial" pitchFamily="34" charset="0"/>
        <a:ea typeface="MS PGothic"/>
        <a:cs typeface="MS PGothic"/>
      </a:defRPr>
    </a:lvl3pPr>
    <a:lvl4pPr marL="1371600" algn="l" rtl="0" fontAlgn="base">
      <a:spcBef>
        <a:spcPct val="0"/>
      </a:spcBef>
      <a:spcAft>
        <a:spcPct val="0"/>
      </a:spcAft>
      <a:defRPr sz="2000" kern="1200">
        <a:solidFill>
          <a:schemeClr val="tx1"/>
        </a:solidFill>
        <a:latin typeface="Arial" pitchFamily="34" charset="0"/>
        <a:ea typeface="MS PGothic"/>
        <a:cs typeface="MS PGothic"/>
      </a:defRPr>
    </a:lvl4pPr>
    <a:lvl5pPr marL="1828800" algn="l" rtl="0" fontAlgn="base">
      <a:spcBef>
        <a:spcPct val="0"/>
      </a:spcBef>
      <a:spcAft>
        <a:spcPct val="0"/>
      </a:spcAft>
      <a:defRPr sz="2000" kern="1200">
        <a:solidFill>
          <a:schemeClr val="tx1"/>
        </a:solidFill>
        <a:latin typeface="Arial" pitchFamily="34" charset="0"/>
        <a:ea typeface="MS PGothic"/>
        <a:cs typeface="MS PGothic"/>
      </a:defRPr>
    </a:lvl5pPr>
    <a:lvl6pPr marL="2286000" algn="l" defTabSz="914400" rtl="0" eaLnBrk="1" latinLnBrk="0" hangingPunct="1">
      <a:defRPr sz="2000" kern="1200">
        <a:solidFill>
          <a:schemeClr val="tx1"/>
        </a:solidFill>
        <a:latin typeface="Arial" pitchFamily="34" charset="0"/>
        <a:ea typeface="MS PGothic"/>
        <a:cs typeface="MS PGothic"/>
      </a:defRPr>
    </a:lvl6pPr>
    <a:lvl7pPr marL="2743200" algn="l" defTabSz="914400" rtl="0" eaLnBrk="1" latinLnBrk="0" hangingPunct="1">
      <a:defRPr sz="2000" kern="1200">
        <a:solidFill>
          <a:schemeClr val="tx1"/>
        </a:solidFill>
        <a:latin typeface="Arial" pitchFamily="34" charset="0"/>
        <a:ea typeface="MS PGothic"/>
        <a:cs typeface="MS PGothic"/>
      </a:defRPr>
    </a:lvl7pPr>
    <a:lvl8pPr marL="3200400" algn="l" defTabSz="914400" rtl="0" eaLnBrk="1" latinLnBrk="0" hangingPunct="1">
      <a:defRPr sz="2000" kern="1200">
        <a:solidFill>
          <a:schemeClr val="tx1"/>
        </a:solidFill>
        <a:latin typeface="Arial" pitchFamily="34" charset="0"/>
        <a:ea typeface="MS PGothic"/>
        <a:cs typeface="MS PGothic"/>
      </a:defRPr>
    </a:lvl8pPr>
    <a:lvl9pPr marL="3657600" algn="l" defTabSz="914400" rtl="0" eaLnBrk="1" latinLnBrk="0" hangingPunct="1">
      <a:defRPr sz="2000" kern="1200">
        <a:solidFill>
          <a:schemeClr val="tx1"/>
        </a:solidFill>
        <a:latin typeface="Arial" pitchFamily="34" charset="0"/>
        <a:ea typeface="MS PGothic"/>
        <a:cs typeface="MS PGothic"/>
      </a:defRPr>
    </a:lvl9pPr>
  </p:defaultTextStyle>
  <p:extLst>
    <p:ext uri="{EFAFB233-063F-42B5-8137-9DF3F51BA10A}">
      <p15:sldGuideLst xmlns:p15="http://schemas.microsoft.com/office/powerpoint/2012/main">
        <p15:guide id="1" orient="horz" pos="2154">
          <p15:clr>
            <a:srgbClr val="A4A3A4"/>
          </p15:clr>
        </p15:guide>
        <p15:guide id="2" pos="17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9FBFFF"/>
    <a:srgbClr val="6D9EFF"/>
    <a:srgbClr val="0000FF"/>
    <a:srgbClr val="FFFF66"/>
    <a:srgbClr val="757477"/>
    <a:srgbClr val="CC99FF"/>
    <a:srgbClr val="1666AF"/>
    <a:srgbClr val="71707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5591" autoAdjust="0"/>
  </p:normalViewPr>
  <p:slideViewPr>
    <p:cSldViewPr snapToGrid="0">
      <p:cViewPr varScale="1">
        <p:scale>
          <a:sx n="84" d="100"/>
          <a:sy n="84" d="100"/>
        </p:scale>
        <p:origin x="226" y="53"/>
      </p:cViewPr>
      <p:guideLst>
        <p:guide orient="horz" pos="2154"/>
        <p:guide pos="17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53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48" charset="-128"/>
                <a:cs typeface="+mn-cs"/>
              </a:defRPr>
            </a:lvl1pPr>
          </a:lstStyle>
          <a:p>
            <a:pPr>
              <a:defRPr/>
            </a:pPr>
            <a:endParaRPr lang="en-US"/>
          </a:p>
        </p:txBody>
      </p:sp>
      <p:sp>
        <p:nvSpPr>
          <p:cNvPr id="870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48" charset="-128"/>
                <a:cs typeface="+mn-cs"/>
              </a:defRPr>
            </a:lvl1pPr>
          </a:lstStyle>
          <a:p>
            <a:pPr>
              <a:defRPr/>
            </a:pPr>
            <a:fld id="{822B9F87-7F47-4C88-8D2D-C2C8A57C3ABD}" type="datetimeFigureOut">
              <a:rPr lang="en-US"/>
              <a:pPr>
                <a:defRPr/>
              </a:pPr>
              <a:t>9/12/2018</a:t>
            </a:fld>
            <a:endParaRPr lang="en-US"/>
          </a:p>
        </p:txBody>
      </p:sp>
      <p:sp>
        <p:nvSpPr>
          <p:cNvPr id="870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48" charset="-128"/>
                <a:cs typeface="+mn-cs"/>
              </a:defRPr>
            </a:lvl1pPr>
          </a:lstStyle>
          <a:p>
            <a:pPr>
              <a:defRPr/>
            </a:pPr>
            <a:endParaRPr lang="en-US"/>
          </a:p>
        </p:txBody>
      </p:sp>
      <p:sp>
        <p:nvSpPr>
          <p:cNvPr id="870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48" charset="-128"/>
                <a:cs typeface="+mn-cs"/>
              </a:defRPr>
            </a:lvl1pPr>
          </a:lstStyle>
          <a:p>
            <a:pPr>
              <a:defRPr/>
            </a:pPr>
            <a:fld id="{88E00912-9C75-42B1-939E-796CF6DFB4E2}" type="slidenum">
              <a:rPr lang="en-US"/>
              <a:pPr>
                <a:defRPr/>
              </a:pPr>
              <a:t>‹#›</a:t>
            </a:fld>
            <a:endParaRPr lang="en-US"/>
          </a:p>
        </p:txBody>
      </p:sp>
    </p:spTree>
    <p:extLst>
      <p:ext uri="{BB962C8B-B14F-4D97-AF65-F5344CB8AC3E}">
        <p14:creationId xmlns:p14="http://schemas.microsoft.com/office/powerpoint/2010/main" val="340788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eaLnBrk="0" hangingPunct="0">
              <a:defRPr sz="1200">
                <a:latin typeface="Arial" charset="0"/>
                <a:ea typeface="ＭＳ Ｐゴシック" pitchFamily="34" charset="-128"/>
                <a:cs typeface="+mn-cs"/>
              </a:defRPr>
            </a:lvl1pPr>
          </a:lstStyle>
          <a:p>
            <a:pPr>
              <a:defRPr/>
            </a:pPr>
            <a:endParaRPr lang="en-US"/>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eaLnBrk="0" hangingPunct="0">
              <a:defRPr sz="1200">
                <a:latin typeface="Arial" charset="0"/>
                <a:ea typeface="ＭＳ Ｐゴシック" pitchFamily="34" charset="-128"/>
                <a:cs typeface="+mn-cs"/>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eaLnBrk="0" hangingPunct="0">
              <a:defRPr sz="1200">
                <a:latin typeface="Arial" charset="0"/>
                <a:ea typeface="ＭＳ Ｐゴシック" pitchFamily="34"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eaLnBrk="0" hangingPunct="0">
              <a:defRPr sz="1200">
                <a:latin typeface="Arial" charset="0"/>
                <a:ea typeface="ＭＳ Ｐゴシック" pitchFamily="34" charset="-128"/>
                <a:cs typeface="+mn-cs"/>
              </a:defRPr>
            </a:lvl1pPr>
          </a:lstStyle>
          <a:p>
            <a:pPr>
              <a:defRPr/>
            </a:pPr>
            <a:fld id="{644DB05C-FC40-48C7-BEDC-04F287AFFDFE}" type="slidenum">
              <a:rPr lang="en-US"/>
              <a:pPr>
                <a:defRPr/>
              </a:pPr>
              <a:t>‹#›</a:t>
            </a:fld>
            <a:endParaRPr lang="en-US"/>
          </a:p>
        </p:txBody>
      </p:sp>
    </p:spTree>
    <p:extLst>
      <p:ext uri="{BB962C8B-B14F-4D97-AF65-F5344CB8AC3E}">
        <p14:creationId xmlns:p14="http://schemas.microsoft.com/office/powerpoint/2010/main" val="13115864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a:cs typeface="MS PGothic"/>
      </a:defRPr>
    </a:lvl1pPr>
    <a:lvl2pPr marL="457200" algn="l" rtl="0" eaLnBrk="0" fontAlgn="base" hangingPunct="0">
      <a:spcBef>
        <a:spcPct val="30000"/>
      </a:spcBef>
      <a:spcAft>
        <a:spcPct val="0"/>
      </a:spcAft>
      <a:defRPr sz="1200" kern="1200">
        <a:solidFill>
          <a:schemeClr val="tx1"/>
        </a:solidFill>
        <a:latin typeface="Arial" charset="0"/>
        <a:ea typeface="MS PGothic"/>
        <a:cs typeface="MS PGothic"/>
      </a:defRPr>
    </a:lvl2pPr>
    <a:lvl3pPr marL="914400" algn="l" rtl="0" eaLnBrk="0" fontAlgn="base" hangingPunct="0">
      <a:spcBef>
        <a:spcPct val="30000"/>
      </a:spcBef>
      <a:spcAft>
        <a:spcPct val="0"/>
      </a:spcAft>
      <a:defRPr sz="1200" kern="1200">
        <a:solidFill>
          <a:schemeClr val="tx1"/>
        </a:solidFill>
        <a:latin typeface="Arial" charset="0"/>
        <a:ea typeface="MS PGothic"/>
        <a:cs typeface="MS PGothic"/>
      </a:defRPr>
    </a:lvl3pPr>
    <a:lvl4pPr marL="1371600" algn="l" rtl="0" eaLnBrk="0" fontAlgn="base" hangingPunct="0">
      <a:spcBef>
        <a:spcPct val="30000"/>
      </a:spcBef>
      <a:spcAft>
        <a:spcPct val="0"/>
      </a:spcAft>
      <a:defRPr sz="1200" kern="1200">
        <a:solidFill>
          <a:schemeClr val="tx1"/>
        </a:solidFill>
        <a:latin typeface="Arial" charset="0"/>
        <a:ea typeface="MS PGothic"/>
        <a:cs typeface="MS PGothic"/>
      </a:defRPr>
    </a:lvl4pPr>
    <a:lvl5pPr marL="1828800" algn="l" rtl="0" eaLnBrk="0" fontAlgn="base" hangingPunct="0">
      <a:spcBef>
        <a:spcPct val="30000"/>
      </a:spcBef>
      <a:spcAft>
        <a:spcPct val="0"/>
      </a:spcAft>
      <a:defRPr sz="1200" kern="1200">
        <a:solidFill>
          <a:schemeClr val="tx1"/>
        </a:solidFill>
        <a:latin typeface="Arial" charset="0"/>
        <a:ea typeface="MS PGothic"/>
        <a:cs typeface="MS PGothic"/>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2B58C49-FEB8-411A-8F8A-D4B81C0845F7}" type="slidenum">
              <a:rPr lang="en-US" smtClean="0">
                <a:latin typeface="Arial" pitchFamily="34" charset="0"/>
                <a:ea typeface="MS PGothic"/>
                <a:cs typeface="MS PGothic"/>
              </a:rPr>
              <a:pPr/>
              <a:t>1</a:t>
            </a:fld>
            <a:endParaRPr lang="en-US" dirty="0">
              <a:latin typeface="Arial" pitchFamily="34" charset="0"/>
              <a:ea typeface="MS PGothic"/>
              <a:cs typeface="MS PGothic"/>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9609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9D09C02-6293-4120-BF6E-FD38FD26C5FC}"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10782813-9CDC-40DB-AF26-E185DDAC18C3}" type="slidenum">
              <a:rPr lang="en-US" smtClean="0"/>
              <a:pPr>
                <a:defRPr/>
              </a:pPr>
              <a:t>‹#›</a:t>
            </a:fld>
            <a:endParaRPr lang="en-US"/>
          </a:p>
        </p:txBody>
      </p:sp>
      <p:sp>
        <p:nvSpPr>
          <p:cNvPr id="19" name="Rectangle 9"/>
          <p:cNvSpPr>
            <a:spLocks noChangeArrowheads="1"/>
          </p:cNvSpPr>
          <p:nvPr userDrawn="1"/>
        </p:nvSpPr>
        <p:spPr bwMode="blackWhite">
          <a:xfrm>
            <a:off x="0" y="6392863"/>
            <a:ext cx="9144000" cy="465137"/>
          </a:xfrm>
          <a:prstGeom prst="rect">
            <a:avLst/>
          </a:prstGeom>
          <a:solidFill>
            <a:schemeClr val="tx2"/>
          </a:solidFill>
          <a:ln w="9525">
            <a:noFill/>
            <a:miter lim="800000"/>
            <a:headEnd/>
            <a:tailEnd/>
          </a:ln>
        </p:spPr>
        <p:txBody>
          <a:bodyPr wrap="none" anchor="ctr"/>
          <a:lstStyle/>
          <a:p>
            <a:pPr eaLnBrk="0" hangingPunct="0">
              <a:defRPr/>
            </a:pPr>
            <a:endParaRPr lang="en-US">
              <a:latin typeface="Arial" charset="0"/>
              <a:ea typeface="ＭＳ Ｐゴシック" pitchFamily="34" charset="-128"/>
              <a:cs typeface="+mn-cs"/>
            </a:endParaRPr>
          </a:p>
        </p:txBody>
      </p:sp>
      <p:sp>
        <p:nvSpPr>
          <p:cNvPr id="20" name="Rectangle 10"/>
          <p:cNvSpPr>
            <a:spLocks noChangeArrowheads="1"/>
          </p:cNvSpPr>
          <p:nvPr userDrawn="1"/>
        </p:nvSpPr>
        <p:spPr bwMode="auto">
          <a:xfrm>
            <a:off x="2244725" y="5233988"/>
            <a:ext cx="1905000" cy="280987"/>
          </a:xfrm>
          <a:prstGeom prst="rect">
            <a:avLst/>
          </a:prstGeom>
          <a:noFill/>
          <a:ln w="9525">
            <a:noFill/>
            <a:miter lim="800000"/>
            <a:headEnd/>
            <a:tailEnd/>
          </a:ln>
        </p:spPr>
        <p:txBody>
          <a:bodyPr/>
          <a:lstStyle/>
          <a:p>
            <a:pPr eaLnBrk="0" hangingPunct="0">
              <a:defRPr/>
            </a:pPr>
            <a:fld id="{9DB707ED-1D8B-476A-8ECD-87EB872B459A}" type="datetime4">
              <a:rPr lang="en-US" sz="1000">
                <a:solidFill>
                  <a:schemeClr val="bg1"/>
                </a:solidFill>
                <a:latin typeface="Arial" charset="0"/>
                <a:ea typeface="ＭＳ Ｐゴシック" pitchFamily="34" charset="-128"/>
                <a:cs typeface="+mn-cs"/>
              </a:rPr>
              <a:pPr eaLnBrk="0" hangingPunct="0">
                <a:defRPr/>
              </a:pPr>
              <a:t>September 12, 2018</a:t>
            </a:fld>
            <a:endParaRPr lang="en-US" sz="1000">
              <a:solidFill>
                <a:schemeClr val="bg1"/>
              </a:solidFill>
              <a:latin typeface="Arial" charset="0"/>
              <a:ea typeface="ＭＳ Ｐゴシック" pitchFamily="34" charset="-128"/>
              <a:cs typeface="+mn-cs"/>
            </a:endParaRPr>
          </a:p>
        </p:txBody>
      </p:sp>
      <p:cxnSp>
        <p:nvCxnSpPr>
          <p:cNvPr id="21" name="Straight Connector 20"/>
          <p:cNvCxnSpPr/>
          <p:nvPr userDrawn="1"/>
        </p:nvCxnSpPr>
        <p:spPr bwMode="auto">
          <a:xfrm>
            <a:off x="0" y="854075"/>
            <a:ext cx="9144000" cy="0"/>
          </a:xfrm>
          <a:prstGeom prst="line">
            <a:avLst/>
          </a:prstGeom>
          <a:ln>
            <a:solidFill>
              <a:schemeClr val="tx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75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3171989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806254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24555452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11918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399862441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404087017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120599592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416490819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226094901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6" name="Footer Placeholder 5"/>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7" name="Slide Number Placeholder 6"/>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11658409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8" name="Footer Placeholder 7"/>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9" name="Slide Number Placeholder 8"/>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13463347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4" name="Footer Placeholder 3"/>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5" name="Slide Number Placeholder 4"/>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192887521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FE1AC-F7F9-4FD4-AC60-39B5E6FA1474}"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C5641-8D3E-41B2-BD5E-5ED31C41E9CE}" type="slidenum">
              <a:rPr lang="en-US" smtClean="0"/>
              <a:t>‹#›</a:t>
            </a:fld>
            <a:endParaRPr lang="en-US"/>
          </a:p>
        </p:txBody>
      </p:sp>
    </p:spTree>
    <p:extLst>
      <p:ext uri="{BB962C8B-B14F-4D97-AF65-F5344CB8AC3E}">
        <p14:creationId xmlns:p14="http://schemas.microsoft.com/office/powerpoint/2010/main" val="32449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6" name="Footer Placeholder 5"/>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7" name="Slide Number Placeholder 6"/>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2808849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6" name="Footer Placeholder 5"/>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7" name="Slide Number Placeholder 6"/>
          <p:cNvSpPr>
            <a:spLocks noGrp="1"/>
          </p:cNvSpPr>
          <p:nvPr>
            <p:ph type="sldNum" sz="quarter" idx="12"/>
          </p:nvPr>
        </p:nvSpPr>
        <p:spPr/>
        <p:txBody>
          <a:body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288282560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AD6FF452-1EF7-49A8-A0A1-B7B58B0A0BEC}" type="slidenum">
              <a:rPr lang="en-US" smtClean="0"/>
              <a:pPr>
                <a:defRPr/>
              </a:pPr>
              <a:t>‹#›</a:t>
            </a:fld>
            <a:endParaRPr lang="en-US"/>
          </a:p>
        </p:txBody>
      </p:sp>
    </p:spTree>
    <p:extLst>
      <p:ext uri="{BB962C8B-B14F-4D97-AF65-F5344CB8AC3E}">
        <p14:creationId xmlns:p14="http://schemas.microsoft.com/office/powerpoint/2010/main" val="335694640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hare.allstate.com/sites/ETRMBusinessOffice/Lists/Need%20for%20Staffing%20Requests/AllItems.aspx"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xframium.org/" TargetMode="External"/><Relationship Id="rId4" Type="http://schemas.openxmlformats.org/officeDocument/2006/relationships/hyperlink" Target="file:///\\a0028-fil0005-s\Team_AOS_Automation\ETRM_QC_Framewor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hare.allstate.com/sites/ETRMBusinessOffice/Lists/Need%20for%20Staffing%20Requests/AllItems.aspx"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file:///\\a0028-fil0005-s\Team_AOS_Automation\ETRM_QC_Framework\Configuration%20File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hare.allstate.com/sites/ETRMBusinessOffice/Lists/Need%20for%20Staffing%20Requests/AllItems.aspx"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hyperlink" Target="https://share.allstate.com/sites/ETRMBusinessOffice/Lists/Need%20for%20Staffing%20Requests/AllItems.aspx"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mvp-dtest2.allstate.co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share.allstate.com/sites/ETRMBusinessOffice/Lists/Need%20for%20Staffing%20Requests/AllItems.aspx"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ctrTitle"/>
          </p:nvPr>
        </p:nvSpPr>
        <p:spPr>
          <a:xfrm>
            <a:off x="1130595" y="2588654"/>
            <a:ext cx="5826719" cy="1462182"/>
          </a:xfrm>
        </p:spPr>
        <p:txBody>
          <a:bodyPr/>
          <a:lstStyle/>
          <a:p>
            <a:pPr algn="ctr" eaLnBrk="1" hangingPunct="1"/>
            <a:r>
              <a:rPr lang="en-US" sz="4000" b="1" dirty="0">
                <a:solidFill>
                  <a:srgbClr val="002060"/>
                </a:solidFill>
                <a:latin typeface="Calibri Light" panose="020F0302020204030204" pitchFamily="34" charset="0"/>
                <a:ea typeface="MS PGothic"/>
                <a:cs typeface="MS PGothic"/>
              </a:rPr>
              <a:t>Flight</a:t>
            </a:r>
            <a:br>
              <a:rPr lang="en-US" sz="4000" b="1" dirty="0">
                <a:solidFill>
                  <a:srgbClr val="002060"/>
                </a:solidFill>
                <a:latin typeface="Calibri Light" panose="020F0302020204030204" pitchFamily="34" charset="0"/>
                <a:ea typeface="MS PGothic"/>
                <a:cs typeface="MS PGothic"/>
              </a:rPr>
            </a:br>
            <a:r>
              <a:rPr lang="en-US" sz="4000" b="1" dirty="0">
                <a:solidFill>
                  <a:srgbClr val="002060"/>
                </a:solidFill>
                <a:latin typeface="Calibri Light" panose="020F0302020204030204" pitchFamily="34" charset="0"/>
                <a:ea typeface="MS PGothic"/>
                <a:cs typeface="MS PGothic"/>
              </a:rPr>
              <a:t>Automation Workshop</a:t>
            </a:r>
          </a:p>
        </p:txBody>
      </p:sp>
      <p:sp>
        <p:nvSpPr>
          <p:cNvPr id="5128" name="Text Box 8"/>
          <p:cNvSpPr txBox="1">
            <a:spLocks noChangeArrowheads="1"/>
          </p:cNvSpPr>
          <p:nvPr/>
        </p:nvSpPr>
        <p:spPr bwMode="auto">
          <a:xfrm rot="-2990640">
            <a:off x="3096419" y="5247481"/>
            <a:ext cx="184150" cy="1189038"/>
          </a:xfrm>
          <a:prstGeom prst="rect">
            <a:avLst/>
          </a:prstGeom>
          <a:noFill/>
          <a:ln w="9525">
            <a:noFill/>
            <a:miter lim="800000"/>
            <a:headEnd/>
            <a:tailEnd/>
          </a:ln>
          <a:effectLst/>
        </p:spPr>
        <p:txBody>
          <a:bodyPr wrap="none">
            <a:spAutoFit/>
          </a:bodyPr>
          <a:lstStyle/>
          <a:p>
            <a:pPr eaLnBrk="0" hangingPunct="0">
              <a:defRPr/>
            </a:pPr>
            <a:endParaRPr lang="en-US" sz="7200" dirty="0">
              <a:solidFill>
                <a:schemeClr val="accent2"/>
              </a:solidFill>
              <a:effectLst>
                <a:outerShdw blurRad="38100" dist="38100" dir="2700000" algn="tl">
                  <a:srgbClr val="C0C0C0"/>
                </a:outerShdw>
              </a:effectLst>
              <a:latin typeface="Castellar" pitchFamily="18" charset="0"/>
              <a:ea typeface="ＭＳ Ｐゴシック" pitchFamily="48" charset="-128"/>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Writing and Running a Test</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D4607DD-3977-4021-B138-1B43292CA99C}"/>
              </a:ext>
            </a:extLst>
          </p:cNvPr>
          <p:cNvSpPr txBox="1"/>
          <p:nvPr/>
        </p:nvSpPr>
        <p:spPr>
          <a:xfrm>
            <a:off x="104105" y="883157"/>
            <a:ext cx="7338686" cy="2062103"/>
          </a:xfrm>
          <a:prstGeom prst="rect">
            <a:avLst/>
          </a:prstGeom>
          <a:noFill/>
        </p:spPr>
        <p:txBody>
          <a:bodyPr wrap="square" rtlCol="0">
            <a:spAutoFit/>
          </a:bodyPr>
          <a:lstStyle/>
          <a:p>
            <a:r>
              <a:rPr lang="en-GB" sz="2400" u="sng" dirty="0">
                <a:solidFill>
                  <a:srgbClr val="002060"/>
                </a:solidFill>
                <a:latin typeface="Calibri Light" panose="020F0302020204030204" pitchFamily="34" charset="0"/>
              </a:rPr>
              <a:t>Test Example</a:t>
            </a:r>
          </a:p>
          <a:p>
            <a:endParaRPr lang="en-GB" sz="2400" u="sng"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sp>
        <p:nvSpPr>
          <p:cNvPr id="10" name="TextBox 9">
            <a:extLst>
              <a:ext uri="{FF2B5EF4-FFF2-40B4-BE49-F238E27FC236}">
                <a16:creationId xmlns:a16="http://schemas.microsoft.com/office/drawing/2014/main" id="{B840C205-3D1F-4CB5-A93E-654C3E137DA7}"/>
              </a:ext>
            </a:extLst>
          </p:cNvPr>
          <p:cNvSpPr txBox="1"/>
          <p:nvPr/>
        </p:nvSpPr>
        <p:spPr>
          <a:xfrm>
            <a:off x="104105" y="3995678"/>
            <a:ext cx="7338686" cy="2862322"/>
          </a:xfrm>
          <a:prstGeom prst="rect">
            <a:avLst/>
          </a:prstGeom>
          <a:noFill/>
        </p:spPr>
        <p:txBody>
          <a:bodyPr wrap="square" rtlCol="0">
            <a:spAutoFit/>
          </a:bodyPr>
          <a:lstStyle/>
          <a:p>
            <a:r>
              <a:rPr lang="en-GB" u="sng" dirty="0">
                <a:solidFill>
                  <a:srgbClr val="002060"/>
                </a:solidFill>
                <a:latin typeface="Calibri Light" panose="020F0302020204030204" pitchFamily="34" charset="0"/>
              </a:rPr>
              <a:t>Parameters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Some keywords can include parameters to change how exactly that step is performed. In the example above the parameter within the SET step, sets the value of the ‘Set an Amount’ field to 1000.</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2" name="Picture 1">
            <a:extLst>
              <a:ext uri="{FF2B5EF4-FFF2-40B4-BE49-F238E27FC236}">
                <a16:creationId xmlns:a16="http://schemas.microsoft.com/office/drawing/2014/main" id="{A8A67A68-A2C7-41B9-8452-44B35359D10D}"/>
              </a:ext>
            </a:extLst>
          </p:cNvPr>
          <p:cNvPicPr>
            <a:picLocks noChangeAspect="1"/>
          </p:cNvPicPr>
          <p:nvPr/>
        </p:nvPicPr>
        <p:blipFill>
          <a:blip r:embed="rId3"/>
          <a:stretch>
            <a:fillRect/>
          </a:stretch>
        </p:blipFill>
        <p:spPr>
          <a:xfrm>
            <a:off x="301809" y="1471628"/>
            <a:ext cx="6285179" cy="1367265"/>
          </a:xfrm>
          <a:prstGeom prst="rect">
            <a:avLst/>
          </a:prstGeom>
        </p:spPr>
      </p:pic>
      <p:sp>
        <p:nvSpPr>
          <p:cNvPr id="6" name="Rectangle 5">
            <a:extLst>
              <a:ext uri="{FF2B5EF4-FFF2-40B4-BE49-F238E27FC236}">
                <a16:creationId xmlns:a16="http://schemas.microsoft.com/office/drawing/2014/main" id="{F57A028F-F9E8-464A-9BAD-969AE7EB0EDF}"/>
              </a:ext>
            </a:extLst>
          </p:cNvPr>
          <p:cNvSpPr/>
          <p:nvPr/>
        </p:nvSpPr>
        <p:spPr>
          <a:xfrm>
            <a:off x="104105" y="2947786"/>
            <a:ext cx="6934648"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test clicks the Camera icon and enters 1000 into the price input.</a:t>
            </a:r>
          </a:p>
        </p:txBody>
      </p:sp>
    </p:spTree>
    <p:extLst>
      <p:ext uri="{BB962C8B-B14F-4D97-AF65-F5344CB8AC3E}">
        <p14:creationId xmlns:p14="http://schemas.microsoft.com/office/powerpoint/2010/main" val="13408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Test Data and Data Providers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840C205-3D1F-4CB5-A93E-654C3E137DA7}"/>
              </a:ext>
            </a:extLst>
          </p:cNvPr>
          <p:cNvSpPr txBox="1"/>
          <p:nvPr/>
        </p:nvSpPr>
        <p:spPr>
          <a:xfrm>
            <a:off x="104105" y="939489"/>
            <a:ext cx="7338686" cy="5940088"/>
          </a:xfrm>
          <a:prstGeom prst="rect">
            <a:avLst/>
          </a:prstGeom>
          <a:noFill/>
        </p:spPr>
        <p:txBody>
          <a:bodyPr wrap="square" rtlCol="0">
            <a:spAutoFit/>
          </a:bodyPr>
          <a:lstStyle/>
          <a:p>
            <a:r>
              <a:rPr lang="en-GB" u="sng" dirty="0">
                <a:solidFill>
                  <a:srgbClr val="002060"/>
                </a:solidFill>
                <a:latin typeface="Calibri Light" panose="020F0302020204030204" pitchFamily="34" charset="0"/>
              </a:rPr>
              <a:t>Test Data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the previous example, the parameter type was set to STATIC.</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It is also possible to use data values from a data source by setting the parameter type to DATA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means that if a value is changed, it only needs to be changed at the data source rather than going through each individual test and changing the STATIC value.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r>
              <a:rPr lang="en-GB" u="sng" dirty="0">
                <a:solidFill>
                  <a:srgbClr val="002060"/>
                </a:solidFill>
                <a:latin typeface="Calibri Light" panose="020F0302020204030204" pitchFamily="34" charset="0"/>
              </a:rPr>
              <a:t>Data Sources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framework allows for the use of data from an .xml file or from an Excel file.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is configured in the driverConfig.xml by adding a data provider.</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9" name="Picture 8">
            <a:extLst>
              <a:ext uri="{FF2B5EF4-FFF2-40B4-BE49-F238E27FC236}">
                <a16:creationId xmlns:a16="http://schemas.microsoft.com/office/drawing/2014/main" id="{B8EC0B9D-4BDA-46C7-A67C-58F435262AC0}"/>
              </a:ext>
            </a:extLst>
          </p:cNvPr>
          <p:cNvPicPr>
            <a:picLocks noChangeAspect="1"/>
          </p:cNvPicPr>
          <p:nvPr/>
        </p:nvPicPr>
        <p:blipFill>
          <a:blip r:embed="rId3"/>
          <a:stretch>
            <a:fillRect/>
          </a:stretch>
        </p:blipFill>
        <p:spPr>
          <a:xfrm>
            <a:off x="1642263" y="4853440"/>
            <a:ext cx="4734922" cy="698595"/>
          </a:xfrm>
          <a:prstGeom prst="rect">
            <a:avLst/>
          </a:prstGeom>
        </p:spPr>
      </p:pic>
      <p:pic>
        <p:nvPicPr>
          <p:cNvPr id="11" name="Picture 10">
            <a:extLst>
              <a:ext uri="{FF2B5EF4-FFF2-40B4-BE49-F238E27FC236}">
                <a16:creationId xmlns:a16="http://schemas.microsoft.com/office/drawing/2014/main" id="{FA85810B-C5C2-45B4-B481-CDEFA2AA0C74}"/>
              </a:ext>
            </a:extLst>
          </p:cNvPr>
          <p:cNvPicPr>
            <a:picLocks noChangeAspect="1"/>
          </p:cNvPicPr>
          <p:nvPr/>
        </p:nvPicPr>
        <p:blipFill>
          <a:blip r:embed="rId4"/>
          <a:stretch>
            <a:fillRect/>
          </a:stretch>
        </p:blipFill>
        <p:spPr>
          <a:xfrm>
            <a:off x="1642263" y="5651615"/>
            <a:ext cx="4972752" cy="621594"/>
          </a:xfrm>
          <a:prstGeom prst="rect">
            <a:avLst/>
          </a:prstGeom>
        </p:spPr>
      </p:pic>
    </p:spTree>
    <p:extLst>
      <p:ext uri="{BB962C8B-B14F-4D97-AF65-F5344CB8AC3E}">
        <p14:creationId xmlns:p14="http://schemas.microsoft.com/office/powerpoint/2010/main" val="88780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Test Data and Data Providers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840C205-3D1F-4CB5-A93E-654C3E137DA7}"/>
              </a:ext>
            </a:extLst>
          </p:cNvPr>
          <p:cNvSpPr txBox="1"/>
          <p:nvPr/>
        </p:nvSpPr>
        <p:spPr>
          <a:xfrm>
            <a:off x="104105" y="939489"/>
            <a:ext cx="7338686" cy="2862322"/>
          </a:xfrm>
          <a:prstGeom prst="rect">
            <a:avLst/>
          </a:prstGeom>
          <a:noFill/>
        </p:spPr>
        <p:txBody>
          <a:bodyPr wrap="square" rtlCol="0">
            <a:spAutoFit/>
          </a:bodyPr>
          <a:lstStyle/>
          <a:p>
            <a:r>
              <a:rPr lang="en-GB" u="sng" dirty="0">
                <a:solidFill>
                  <a:srgbClr val="002060"/>
                </a:solidFill>
                <a:latin typeface="Calibri Light" panose="020F0302020204030204" pitchFamily="34" charset="0"/>
              </a:rPr>
              <a:t>TestData.xml</a:t>
            </a: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2" name="Picture 1">
            <a:extLst>
              <a:ext uri="{FF2B5EF4-FFF2-40B4-BE49-F238E27FC236}">
                <a16:creationId xmlns:a16="http://schemas.microsoft.com/office/drawing/2014/main" id="{9E9AE606-D14C-4A17-B1A1-FBB131CCF7A9}"/>
              </a:ext>
            </a:extLst>
          </p:cNvPr>
          <p:cNvPicPr>
            <a:picLocks noChangeAspect="1"/>
          </p:cNvPicPr>
          <p:nvPr/>
        </p:nvPicPr>
        <p:blipFill>
          <a:blip r:embed="rId3"/>
          <a:stretch>
            <a:fillRect/>
          </a:stretch>
        </p:blipFill>
        <p:spPr>
          <a:xfrm>
            <a:off x="978527" y="1451487"/>
            <a:ext cx="6315075" cy="1838325"/>
          </a:xfrm>
          <a:prstGeom prst="rect">
            <a:avLst/>
          </a:prstGeom>
        </p:spPr>
      </p:pic>
      <p:sp>
        <p:nvSpPr>
          <p:cNvPr id="9" name="TextBox 8">
            <a:extLst>
              <a:ext uri="{FF2B5EF4-FFF2-40B4-BE49-F238E27FC236}">
                <a16:creationId xmlns:a16="http://schemas.microsoft.com/office/drawing/2014/main" id="{D80ABA86-7134-478C-A64C-F40D0FD84A41}"/>
              </a:ext>
            </a:extLst>
          </p:cNvPr>
          <p:cNvSpPr txBox="1"/>
          <p:nvPr/>
        </p:nvSpPr>
        <p:spPr>
          <a:xfrm>
            <a:off x="104105" y="3380125"/>
            <a:ext cx="7338686" cy="3477875"/>
          </a:xfrm>
          <a:prstGeom prst="rect">
            <a:avLst/>
          </a:prstGeom>
          <a:noFill/>
        </p:spPr>
        <p:txBody>
          <a:bodyPr wrap="square" rtlCol="0">
            <a:spAutoFit/>
          </a:bodyPr>
          <a:lstStyle/>
          <a:p>
            <a:r>
              <a:rPr lang="en-GB" u="sng" dirty="0">
                <a:solidFill>
                  <a:srgbClr val="002060"/>
                </a:solidFill>
                <a:latin typeface="Calibri Light" panose="020F0302020204030204" pitchFamily="34" charset="0"/>
              </a:rPr>
              <a:t>TestData.xlsx</a:t>
            </a: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6" name="Picture 5">
            <a:extLst>
              <a:ext uri="{FF2B5EF4-FFF2-40B4-BE49-F238E27FC236}">
                <a16:creationId xmlns:a16="http://schemas.microsoft.com/office/drawing/2014/main" id="{72E18B58-B9EC-4E67-AC08-3C2104072063}"/>
              </a:ext>
            </a:extLst>
          </p:cNvPr>
          <p:cNvPicPr>
            <a:picLocks noChangeAspect="1"/>
          </p:cNvPicPr>
          <p:nvPr/>
        </p:nvPicPr>
        <p:blipFill>
          <a:blip r:embed="rId4"/>
          <a:stretch>
            <a:fillRect/>
          </a:stretch>
        </p:blipFill>
        <p:spPr>
          <a:xfrm>
            <a:off x="204666" y="3892124"/>
            <a:ext cx="2305050" cy="2619375"/>
          </a:xfrm>
          <a:prstGeom prst="rect">
            <a:avLst/>
          </a:prstGeom>
        </p:spPr>
      </p:pic>
      <p:sp>
        <p:nvSpPr>
          <p:cNvPr id="12" name="TextBox 11">
            <a:extLst>
              <a:ext uri="{FF2B5EF4-FFF2-40B4-BE49-F238E27FC236}">
                <a16:creationId xmlns:a16="http://schemas.microsoft.com/office/drawing/2014/main" id="{331F1D2D-9305-4CE1-A421-A81732F63416}"/>
              </a:ext>
            </a:extLst>
          </p:cNvPr>
          <p:cNvSpPr txBox="1"/>
          <p:nvPr/>
        </p:nvSpPr>
        <p:spPr>
          <a:xfrm>
            <a:off x="3264195" y="4094813"/>
            <a:ext cx="3583174" cy="4401205"/>
          </a:xfrm>
          <a:prstGeom prst="rect">
            <a:avLst/>
          </a:prstGeom>
          <a:noFill/>
        </p:spPr>
        <p:txBody>
          <a:bodyPr wrap="square" rtlCol="0">
            <a:spAutoFit/>
          </a:bodyPr>
          <a:lstStyle/>
          <a:p>
            <a:r>
              <a:rPr lang="en-GB" b="1" dirty="0">
                <a:solidFill>
                  <a:srgbClr val="002060"/>
                </a:solidFill>
                <a:latin typeface="Calibri Light" panose="020F0302020204030204" pitchFamily="34" charset="0"/>
              </a:rPr>
              <a:t>It is important to remember that if you are using Excel as the Data Provider, you must add tab names into the driverConfig.xml</a:t>
            </a: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endParaRPr lang="en-GB" u="sng"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7" name="Picture 6">
            <a:extLst>
              <a:ext uri="{FF2B5EF4-FFF2-40B4-BE49-F238E27FC236}">
                <a16:creationId xmlns:a16="http://schemas.microsoft.com/office/drawing/2014/main" id="{C902CCFA-E43D-42E2-9CEC-263B5B870E86}"/>
              </a:ext>
            </a:extLst>
          </p:cNvPr>
          <p:cNvPicPr>
            <a:picLocks noChangeAspect="1"/>
          </p:cNvPicPr>
          <p:nvPr/>
        </p:nvPicPr>
        <p:blipFill>
          <a:blip r:embed="rId5"/>
          <a:stretch>
            <a:fillRect/>
          </a:stretch>
        </p:blipFill>
        <p:spPr>
          <a:xfrm>
            <a:off x="2509716" y="5508451"/>
            <a:ext cx="6306723" cy="221997"/>
          </a:xfrm>
          <a:prstGeom prst="rect">
            <a:avLst/>
          </a:prstGeom>
        </p:spPr>
      </p:pic>
      <p:sp>
        <p:nvSpPr>
          <p:cNvPr id="30" name="Arrow: Bent 29">
            <a:extLst>
              <a:ext uri="{FF2B5EF4-FFF2-40B4-BE49-F238E27FC236}">
                <a16:creationId xmlns:a16="http://schemas.microsoft.com/office/drawing/2014/main" id="{43A5D26D-0C27-4056-8794-503C2A5AAE72}"/>
              </a:ext>
            </a:extLst>
          </p:cNvPr>
          <p:cNvSpPr/>
          <p:nvPr/>
        </p:nvSpPr>
        <p:spPr>
          <a:xfrm rot="5400000" flipH="1">
            <a:off x="4511923" y="3308626"/>
            <a:ext cx="610117" cy="5634390"/>
          </a:xfrm>
          <a:prstGeom prst="bentArrow">
            <a:avLst>
              <a:gd name="adj1" fmla="val 25000"/>
              <a:gd name="adj2" fmla="val 31861"/>
              <a:gd name="adj3" fmla="val 49999"/>
              <a:gd name="adj4" fmla="val 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654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Test Data and Data Providers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D4607DD-3977-4021-B138-1B43292CA99C}"/>
              </a:ext>
            </a:extLst>
          </p:cNvPr>
          <p:cNvSpPr txBox="1"/>
          <p:nvPr/>
        </p:nvSpPr>
        <p:spPr>
          <a:xfrm>
            <a:off x="104105" y="883157"/>
            <a:ext cx="7338686" cy="2062103"/>
          </a:xfrm>
          <a:prstGeom prst="rect">
            <a:avLst/>
          </a:prstGeom>
          <a:noFill/>
        </p:spPr>
        <p:txBody>
          <a:bodyPr wrap="square" rtlCol="0">
            <a:spAutoFit/>
          </a:bodyPr>
          <a:lstStyle/>
          <a:p>
            <a:r>
              <a:rPr lang="en-GB" sz="2400" u="sng" dirty="0">
                <a:solidFill>
                  <a:srgbClr val="002060"/>
                </a:solidFill>
                <a:latin typeface="Calibri Light" panose="020F0302020204030204" pitchFamily="34" charset="0"/>
              </a:rPr>
              <a:t>Test Data Example</a:t>
            </a:r>
          </a:p>
          <a:p>
            <a:endParaRPr lang="en-GB" sz="2400" u="sng"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sp>
        <p:nvSpPr>
          <p:cNvPr id="6" name="Rectangle 5">
            <a:extLst>
              <a:ext uri="{FF2B5EF4-FFF2-40B4-BE49-F238E27FC236}">
                <a16:creationId xmlns:a16="http://schemas.microsoft.com/office/drawing/2014/main" id="{F57A028F-F9E8-464A-9BAD-969AE7EB0EDF}"/>
              </a:ext>
            </a:extLst>
          </p:cNvPr>
          <p:cNvSpPr/>
          <p:nvPr/>
        </p:nvSpPr>
        <p:spPr>
          <a:xfrm>
            <a:off x="104105" y="2753833"/>
            <a:ext cx="8561430"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is the same test as before but using a value provided by a data source rather than a static value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Note that there is an additional attribute within the &lt;test&gt; tag. This is the </a:t>
            </a:r>
            <a:r>
              <a:rPr lang="en-GB" b="1" dirty="0" err="1">
                <a:solidFill>
                  <a:srgbClr val="002060"/>
                </a:solidFill>
                <a:latin typeface="Calibri Light" panose="020F0302020204030204" pitchFamily="34" charset="0"/>
              </a:rPr>
              <a:t>dataProvider</a:t>
            </a:r>
            <a:r>
              <a:rPr lang="en-GB" dirty="0">
                <a:solidFill>
                  <a:srgbClr val="002060"/>
                </a:solidFill>
                <a:latin typeface="Calibri Light" panose="020F0302020204030204" pitchFamily="34" charset="0"/>
              </a:rPr>
              <a:t> and determines what data will be used in this test.</a:t>
            </a:r>
          </a:p>
          <a:p>
            <a:pPr marL="342900" indent="-342900">
              <a:buFont typeface="Wingdings" panose="05000000000000000000" pitchFamily="2" charset="2"/>
              <a:buChar char="Ø"/>
            </a:pPr>
            <a:r>
              <a:rPr lang="en-GB" b="1" dirty="0" err="1">
                <a:solidFill>
                  <a:srgbClr val="002060"/>
                </a:solidFill>
                <a:latin typeface="Calibri Light" panose="020F0302020204030204" pitchFamily="34" charset="0"/>
              </a:rPr>
              <a:t>Pricing.Camera</a:t>
            </a:r>
            <a:r>
              <a:rPr lang="en-GB" b="1"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refers to the record type and the name of the record that is being used.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data value </a:t>
            </a:r>
            <a:r>
              <a:rPr lang="en-GB" b="1" dirty="0" err="1">
                <a:solidFill>
                  <a:srgbClr val="002060"/>
                </a:solidFill>
                <a:latin typeface="Calibri Light" panose="020F0302020204030204" pitchFamily="34" charset="0"/>
              </a:rPr>
              <a:t>Pricing.insureAmount</a:t>
            </a:r>
            <a:r>
              <a:rPr lang="en-GB" b="1"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select the value that is stored in the </a:t>
            </a:r>
            <a:r>
              <a:rPr lang="en-GB" b="1" dirty="0" err="1">
                <a:solidFill>
                  <a:srgbClr val="002060"/>
                </a:solidFill>
                <a:latin typeface="Calibri Light" panose="020F0302020204030204" pitchFamily="34" charset="0"/>
              </a:rPr>
              <a:t>insureAmount</a:t>
            </a:r>
            <a:r>
              <a:rPr lang="en-GB" dirty="0">
                <a:solidFill>
                  <a:srgbClr val="002060"/>
                </a:solidFill>
                <a:latin typeface="Calibri Light" panose="020F0302020204030204" pitchFamily="34" charset="0"/>
              </a:rPr>
              <a:t> column for that record.</a:t>
            </a:r>
          </a:p>
        </p:txBody>
      </p:sp>
      <p:pic>
        <p:nvPicPr>
          <p:cNvPr id="5" name="Picture 4">
            <a:extLst>
              <a:ext uri="{FF2B5EF4-FFF2-40B4-BE49-F238E27FC236}">
                <a16:creationId xmlns:a16="http://schemas.microsoft.com/office/drawing/2014/main" id="{89458AE8-57BA-461B-AFD4-D2A84BBE768A}"/>
              </a:ext>
            </a:extLst>
          </p:cNvPr>
          <p:cNvPicPr>
            <a:picLocks noChangeAspect="1"/>
          </p:cNvPicPr>
          <p:nvPr/>
        </p:nvPicPr>
        <p:blipFill>
          <a:blip r:embed="rId3"/>
          <a:stretch>
            <a:fillRect/>
          </a:stretch>
        </p:blipFill>
        <p:spPr>
          <a:xfrm>
            <a:off x="794523" y="1405063"/>
            <a:ext cx="6648268" cy="1348770"/>
          </a:xfrm>
          <a:prstGeom prst="rect">
            <a:avLst/>
          </a:prstGeom>
        </p:spPr>
      </p:pic>
    </p:spTree>
    <p:extLst>
      <p:ext uri="{BB962C8B-B14F-4D97-AF65-F5344CB8AC3E}">
        <p14:creationId xmlns:p14="http://schemas.microsoft.com/office/powerpoint/2010/main" val="107655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4 – Functions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104105" y="2753833"/>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8" name="Rectangle 7">
            <a:extLst>
              <a:ext uri="{FF2B5EF4-FFF2-40B4-BE49-F238E27FC236}">
                <a16:creationId xmlns:a16="http://schemas.microsoft.com/office/drawing/2014/main" id="{706C5604-70D6-486E-B7F2-12F1050D21BC}"/>
              </a:ext>
            </a:extLst>
          </p:cNvPr>
          <p:cNvSpPr/>
          <p:nvPr/>
        </p:nvSpPr>
        <p:spPr>
          <a:xfrm>
            <a:off x="104105" y="683982"/>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Sometimes you may find that a test executes the exact same group of steps as another test. This means that the same steps would have to be unnecessarily written out over and over again like below.</a:t>
            </a:r>
          </a:p>
        </p:txBody>
      </p:sp>
      <p:pic>
        <p:nvPicPr>
          <p:cNvPr id="2" name="Picture 1">
            <a:extLst>
              <a:ext uri="{FF2B5EF4-FFF2-40B4-BE49-F238E27FC236}">
                <a16:creationId xmlns:a16="http://schemas.microsoft.com/office/drawing/2014/main" id="{D79EA412-50B2-4AB6-BCFA-920F688CB9C9}"/>
              </a:ext>
            </a:extLst>
          </p:cNvPr>
          <p:cNvPicPr>
            <a:picLocks noChangeAspect="1"/>
          </p:cNvPicPr>
          <p:nvPr/>
        </p:nvPicPr>
        <p:blipFill>
          <a:blip r:embed="rId3"/>
          <a:stretch>
            <a:fillRect/>
          </a:stretch>
        </p:blipFill>
        <p:spPr>
          <a:xfrm>
            <a:off x="257999" y="1674439"/>
            <a:ext cx="4472655" cy="1724219"/>
          </a:xfrm>
          <a:prstGeom prst="rect">
            <a:avLst/>
          </a:prstGeom>
        </p:spPr>
      </p:pic>
      <p:pic>
        <p:nvPicPr>
          <p:cNvPr id="9" name="Picture 8">
            <a:extLst>
              <a:ext uri="{FF2B5EF4-FFF2-40B4-BE49-F238E27FC236}">
                <a16:creationId xmlns:a16="http://schemas.microsoft.com/office/drawing/2014/main" id="{85ED062A-A5E0-4CB2-94B7-CB9483447B50}"/>
              </a:ext>
            </a:extLst>
          </p:cNvPr>
          <p:cNvPicPr>
            <a:picLocks noChangeAspect="1"/>
          </p:cNvPicPr>
          <p:nvPr/>
        </p:nvPicPr>
        <p:blipFill>
          <a:blip r:embed="rId4"/>
          <a:stretch>
            <a:fillRect/>
          </a:stretch>
        </p:blipFill>
        <p:spPr>
          <a:xfrm>
            <a:off x="244649" y="3381896"/>
            <a:ext cx="4486005" cy="1682251"/>
          </a:xfrm>
          <a:prstGeom prst="rect">
            <a:avLst/>
          </a:prstGeom>
        </p:spPr>
      </p:pic>
      <p:pic>
        <p:nvPicPr>
          <p:cNvPr id="11" name="Picture 10">
            <a:extLst>
              <a:ext uri="{FF2B5EF4-FFF2-40B4-BE49-F238E27FC236}">
                <a16:creationId xmlns:a16="http://schemas.microsoft.com/office/drawing/2014/main" id="{289DDE16-4590-4658-B074-8EA0E20318E5}"/>
              </a:ext>
            </a:extLst>
          </p:cNvPr>
          <p:cNvPicPr>
            <a:picLocks noChangeAspect="1"/>
          </p:cNvPicPr>
          <p:nvPr/>
        </p:nvPicPr>
        <p:blipFill>
          <a:blip r:embed="rId5"/>
          <a:stretch>
            <a:fillRect/>
          </a:stretch>
        </p:blipFill>
        <p:spPr>
          <a:xfrm>
            <a:off x="244648" y="5064147"/>
            <a:ext cx="4486005" cy="1763195"/>
          </a:xfrm>
          <a:prstGeom prst="rect">
            <a:avLst/>
          </a:prstGeom>
        </p:spPr>
      </p:pic>
      <p:sp>
        <p:nvSpPr>
          <p:cNvPr id="12" name="Rectangle 11">
            <a:extLst>
              <a:ext uri="{FF2B5EF4-FFF2-40B4-BE49-F238E27FC236}">
                <a16:creationId xmlns:a16="http://schemas.microsoft.com/office/drawing/2014/main" id="{71DECF5B-1F72-4770-954D-CE35F91767A4}"/>
              </a:ext>
            </a:extLst>
          </p:cNvPr>
          <p:cNvSpPr/>
          <p:nvPr/>
        </p:nvSpPr>
        <p:spPr>
          <a:xfrm>
            <a:off x="5079986" y="2406383"/>
            <a:ext cx="2883877"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can quickly become difficult to manage and will start to crowd the test suite. However, through the use of Test Data and Functions this can be minimised and made much easier to manage.</a:t>
            </a:r>
          </a:p>
        </p:txBody>
      </p:sp>
    </p:spTree>
    <p:extLst>
      <p:ext uri="{BB962C8B-B14F-4D97-AF65-F5344CB8AC3E}">
        <p14:creationId xmlns:p14="http://schemas.microsoft.com/office/powerpoint/2010/main" val="193251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4 – Functions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99551" y="645459"/>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3 tests are each using the same 3 steps. The only difference, is the STATIC values that are being set for each field.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If Test Data is created for those tests, then the 3 steps become identical.</a:t>
            </a:r>
          </a:p>
        </p:txBody>
      </p:sp>
      <p:pic>
        <p:nvPicPr>
          <p:cNvPr id="7" name="Picture 6">
            <a:extLst>
              <a:ext uri="{FF2B5EF4-FFF2-40B4-BE49-F238E27FC236}">
                <a16:creationId xmlns:a16="http://schemas.microsoft.com/office/drawing/2014/main" id="{DD6D8A00-2FBD-44B2-B457-5CA37A72A30A}"/>
              </a:ext>
            </a:extLst>
          </p:cNvPr>
          <p:cNvPicPr>
            <a:picLocks noChangeAspect="1"/>
          </p:cNvPicPr>
          <p:nvPr/>
        </p:nvPicPr>
        <p:blipFill>
          <a:blip r:embed="rId3"/>
          <a:stretch>
            <a:fillRect/>
          </a:stretch>
        </p:blipFill>
        <p:spPr>
          <a:xfrm>
            <a:off x="5070031" y="2991683"/>
            <a:ext cx="3846969" cy="1895375"/>
          </a:xfrm>
          <a:prstGeom prst="rect">
            <a:avLst/>
          </a:prstGeom>
        </p:spPr>
      </p:pic>
      <p:pic>
        <p:nvPicPr>
          <p:cNvPr id="16" name="Picture 15">
            <a:extLst>
              <a:ext uri="{FF2B5EF4-FFF2-40B4-BE49-F238E27FC236}">
                <a16:creationId xmlns:a16="http://schemas.microsoft.com/office/drawing/2014/main" id="{26413313-52A3-4ADE-B1AD-2586B1C10552}"/>
              </a:ext>
            </a:extLst>
          </p:cNvPr>
          <p:cNvPicPr>
            <a:picLocks noChangeAspect="1"/>
          </p:cNvPicPr>
          <p:nvPr/>
        </p:nvPicPr>
        <p:blipFill>
          <a:blip r:embed="rId4"/>
          <a:stretch>
            <a:fillRect/>
          </a:stretch>
        </p:blipFill>
        <p:spPr>
          <a:xfrm>
            <a:off x="231730" y="1661122"/>
            <a:ext cx="4388379" cy="1592499"/>
          </a:xfrm>
          <a:prstGeom prst="rect">
            <a:avLst/>
          </a:prstGeom>
        </p:spPr>
      </p:pic>
      <p:pic>
        <p:nvPicPr>
          <p:cNvPr id="17" name="Picture 16">
            <a:extLst>
              <a:ext uri="{FF2B5EF4-FFF2-40B4-BE49-F238E27FC236}">
                <a16:creationId xmlns:a16="http://schemas.microsoft.com/office/drawing/2014/main" id="{0F1E92E7-8EAB-482D-B673-F717B53CEBC2}"/>
              </a:ext>
            </a:extLst>
          </p:cNvPr>
          <p:cNvPicPr>
            <a:picLocks noChangeAspect="1"/>
          </p:cNvPicPr>
          <p:nvPr/>
        </p:nvPicPr>
        <p:blipFill>
          <a:blip r:embed="rId5"/>
          <a:stretch>
            <a:fillRect/>
          </a:stretch>
        </p:blipFill>
        <p:spPr>
          <a:xfrm>
            <a:off x="231730" y="3264712"/>
            <a:ext cx="4388379" cy="1621638"/>
          </a:xfrm>
          <a:prstGeom prst="rect">
            <a:avLst/>
          </a:prstGeom>
        </p:spPr>
      </p:pic>
      <p:pic>
        <p:nvPicPr>
          <p:cNvPr id="18" name="Picture 17">
            <a:extLst>
              <a:ext uri="{FF2B5EF4-FFF2-40B4-BE49-F238E27FC236}">
                <a16:creationId xmlns:a16="http://schemas.microsoft.com/office/drawing/2014/main" id="{CAB2A69C-7102-4D3F-8F78-979F6F7B8A72}"/>
              </a:ext>
            </a:extLst>
          </p:cNvPr>
          <p:cNvPicPr>
            <a:picLocks noChangeAspect="1"/>
          </p:cNvPicPr>
          <p:nvPr/>
        </p:nvPicPr>
        <p:blipFill>
          <a:blip r:embed="rId6"/>
          <a:stretch>
            <a:fillRect/>
          </a:stretch>
        </p:blipFill>
        <p:spPr>
          <a:xfrm>
            <a:off x="231730" y="4978455"/>
            <a:ext cx="4388379" cy="1595130"/>
          </a:xfrm>
          <a:prstGeom prst="rect">
            <a:avLst/>
          </a:prstGeom>
        </p:spPr>
      </p:pic>
    </p:spTree>
    <p:extLst>
      <p:ext uri="{BB962C8B-B14F-4D97-AF65-F5344CB8AC3E}">
        <p14:creationId xmlns:p14="http://schemas.microsoft.com/office/powerpoint/2010/main" val="226708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4 – Functions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that the 3 steps in each of the 3 tests are the exact same, they can be separated into their own Function.</a:t>
            </a:r>
          </a:p>
        </p:txBody>
      </p:sp>
      <p:pic>
        <p:nvPicPr>
          <p:cNvPr id="2" name="Picture 1">
            <a:extLst>
              <a:ext uri="{FF2B5EF4-FFF2-40B4-BE49-F238E27FC236}">
                <a16:creationId xmlns:a16="http://schemas.microsoft.com/office/drawing/2014/main" id="{5103B039-4877-41ED-8DC5-403710007408}"/>
              </a:ext>
            </a:extLst>
          </p:cNvPr>
          <p:cNvPicPr>
            <a:picLocks noChangeAspect="1"/>
          </p:cNvPicPr>
          <p:nvPr/>
        </p:nvPicPr>
        <p:blipFill>
          <a:blip r:embed="rId3"/>
          <a:stretch>
            <a:fillRect/>
          </a:stretch>
        </p:blipFill>
        <p:spPr>
          <a:xfrm>
            <a:off x="1437041" y="1606376"/>
            <a:ext cx="5886450" cy="2181225"/>
          </a:xfrm>
          <a:prstGeom prst="rect">
            <a:avLst/>
          </a:prstGeom>
        </p:spPr>
      </p:pic>
      <p:sp>
        <p:nvSpPr>
          <p:cNvPr id="11" name="Rectangle 10">
            <a:extLst>
              <a:ext uri="{FF2B5EF4-FFF2-40B4-BE49-F238E27FC236}">
                <a16:creationId xmlns:a16="http://schemas.microsoft.com/office/drawing/2014/main" id="{A9F456B8-2B59-4F37-8563-0E86D823CB15}"/>
              </a:ext>
            </a:extLst>
          </p:cNvPr>
          <p:cNvSpPr/>
          <p:nvPr/>
        </p:nvSpPr>
        <p:spPr>
          <a:xfrm>
            <a:off x="0" y="4297473"/>
            <a:ext cx="8561430"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Functions are kept outside the test, so they are not contained within the &lt;test&gt; tags.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They are only given a name attribute and do not require to be set to active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They are not executed unless they are called from within a test.</a:t>
            </a:r>
          </a:p>
        </p:txBody>
      </p:sp>
    </p:spTree>
    <p:extLst>
      <p:ext uri="{BB962C8B-B14F-4D97-AF65-F5344CB8AC3E}">
        <p14:creationId xmlns:p14="http://schemas.microsoft.com/office/powerpoint/2010/main" val="35849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4 – Functions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function is called in a Step within the test using the CALL2 keyword.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step only requires a name attribute, which is the name of the function to call, and a type attribute for the CALL2 keyword.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3 tests now only have a single line, and the function can be re-used as many times as it is needed.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Each test calls the function, but they are using their own </a:t>
            </a:r>
            <a:r>
              <a:rPr lang="en-GB" dirty="0" err="1">
                <a:solidFill>
                  <a:srgbClr val="002060"/>
                </a:solidFill>
                <a:latin typeface="Calibri Light" panose="020F0302020204030204" pitchFamily="34" charset="0"/>
              </a:rPr>
              <a:t>dataProvider</a:t>
            </a:r>
            <a:r>
              <a:rPr lang="en-GB" dirty="0">
                <a:solidFill>
                  <a:srgbClr val="002060"/>
                </a:solidFill>
                <a:latin typeface="Calibri Light" panose="020F0302020204030204" pitchFamily="34" charset="0"/>
              </a:rPr>
              <a:t> to determine which data the function uses</a:t>
            </a:r>
          </a:p>
        </p:txBody>
      </p:sp>
      <p:pic>
        <p:nvPicPr>
          <p:cNvPr id="5" name="Picture 4">
            <a:extLst>
              <a:ext uri="{FF2B5EF4-FFF2-40B4-BE49-F238E27FC236}">
                <a16:creationId xmlns:a16="http://schemas.microsoft.com/office/drawing/2014/main" id="{FA070DC2-11C2-4B9E-BA33-C79ED1A0749C}"/>
              </a:ext>
            </a:extLst>
          </p:cNvPr>
          <p:cNvPicPr>
            <a:picLocks noChangeAspect="1"/>
          </p:cNvPicPr>
          <p:nvPr/>
        </p:nvPicPr>
        <p:blipFill rotWithShape="1">
          <a:blip r:embed="rId3"/>
          <a:srcRect b="51303"/>
          <a:stretch/>
        </p:blipFill>
        <p:spPr>
          <a:xfrm>
            <a:off x="1790388" y="2876926"/>
            <a:ext cx="5179755" cy="1906089"/>
          </a:xfrm>
          <a:prstGeom prst="rect">
            <a:avLst/>
          </a:prstGeom>
        </p:spPr>
      </p:pic>
      <p:pic>
        <p:nvPicPr>
          <p:cNvPr id="2" name="Picture 1">
            <a:extLst>
              <a:ext uri="{FF2B5EF4-FFF2-40B4-BE49-F238E27FC236}">
                <a16:creationId xmlns:a16="http://schemas.microsoft.com/office/drawing/2014/main" id="{F3D9E4FA-F02A-4256-B15D-873126039C77}"/>
              </a:ext>
            </a:extLst>
          </p:cNvPr>
          <p:cNvPicPr>
            <a:picLocks noChangeAspect="1"/>
          </p:cNvPicPr>
          <p:nvPr/>
        </p:nvPicPr>
        <p:blipFill>
          <a:blip r:embed="rId4"/>
          <a:stretch>
            <a:fillRect/>
          </a:stretch>
        </p:blipFill>
        <p:spPr>
          <a:xfrm>
            <a:off x="1790388" y="4783015"/>
            <a:ext cx="5176900" cy="1974606"/>
          </a:xfrm>
          <a:prstGeom prst="rect">
            <a:avLst/>
          </a:prstGeom>
        </p:spPr>
      </p:pic>
    </p:spTree>
    <p:extLst>
      <p:ext uri="{BB962C8B-B14F-4D97-AF65-F5344CB8AC3E}">
        <p14:creationId xmlns:p14="http://schemas.microsoft.com/office/powerpoint/2010/main" val="254230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4 – Functions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742449"/>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Functions can be stored in the same file as the tests which are calling them, or they can be stored in a separate .xml file and imported into the test suite.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If a function is being imported from another file, you must add the following line to the top of your test suite: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1D941805-8417-4B0A-A909-1A1BA77EC3CC}"/>
              </a:ext>
            </a:extLst>
          </p:cNvPr>
          <p:cNvPicPr>
            <a:picLocks noChangeAspect="1"/>
          </p:cNvPicPr>
          <p:nvPr/>
        </p:nvPicPr>
        <p:blipFill>
          <a:blip r:embed="rId3"/>
          <a:stretch>
            <a:fillRect/>
          </a:stretch>
        </p:blipFill>
        <p:spPr>
          <a:xfrm>
            <a:off x="1930119" y="2197211"/>
            <a:ext cx="4224496" cy="365230"/>
          </a:xfrm>
          <a:prstGeom prst="rect">
            <a:avLst/>
          </a:prstGeom>
        </p:spPr>
      </p:pic>
      <p:sp>
        <p:nvSpPr>
          <p:cNvPr id="11" name="Rectangle 10">
            <a:extLst>
              <a:ext uri="{FF2B5EF4-FFF2-40B4-BE49-F238E27FC236}">
                <a16:creationId xmlns:a16="http://schemas.microsoft.com/office/drawing/2014/main" id="{EA0155EA-D48D-4E5A-A141-9153C8FF8288}"/>
              </a:ext>
            </a:extLst>
          </p:cNvPr>
          <p:cNvSpPr/>
          <p:nvPr/>
        </p:nvSpPr>
        <p:spPr>
          <a:xfrm>
            <a:off x="99551" y="2647597"/>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filename is simply whatever name you decide to call the file, but it is important to remember that if the file is not located in the same folder as the test suite, you will need to include the relative path rather than just the name.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9" name="Picture 8">
            <a:extLst>
              <a:ext uri="{FF2B5EF4-FFF2-40B4-BE49-F238E27FC236}">
                <a16:creationId xmlns:a16="http://schemas.microsoft.com/office/drawing/2014/main" id="{907A175C-8A91-4F4A-9973-035AEE27B8A2}"/>
              </a:ext>
            </a:extLst>
          </p:cNvPr>
          <p:cNvPicPr>
            <a:picLocks noChangeAspect="1"/>
          </p:cNvPicPr>
          <p:nvPr/>
        </p:nvPicPr>
        <p:blipFill>
          <a:blip r:embed="rId4"/>
          <a:stretch>
            <a:fillRect/>
          </a:stretch>
        </p:blipFill>
        <p:spPr>
          <a:xfrm>
            <a:off x="1247408" y="3926278"/>
            <a:ext cx="5800803" cy="352535"/>
          </a:xfrm>
          <a:prstGeom prst="rect">
            <a:avLst/>
          </a:prstGeom>
        </p:spPr>
      </p:pic>
    </p:spTree>
    <p:extLst>
      <p:ext uri="{BB962C8B-B14F-4D97-AF65-F5344CB8AC3E}">
        <p14:creationId xmlns:p14="http://schemas.microsoft.com/office/powerpoint/2010/main" val="218407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Recap – Questions?</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Set up and configuration of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Framework and necessary configuration files.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Using XPATH to locate elements on a web page and store them in a page elements file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Writing and executing a test with static data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Using CLICK and SET keywords along with parameters for test steps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Creating test data for use within tests – XML or EXCEL data providers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Creating functions to store reusable steps for easier maintenance of test steps.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72182EDF-B0F7-4629-B201-9B58EBB66F73}"/>
              </a:ext>
            </a:extLst>
          </p:cNvPr>
          <p:cNvSpPr/>
          <p:nvPr/>
        </p:nvSpPr>
        <p:spPr>
          <a:xfrm>
            <a:off x="1624895" y="3653223"/>
            <a:ext cx="5311639" cy="2677656"/>
          </a:xfrm>
          <a:prstGeom prst="rect">
            <a:avLst/>
          </a:prstGeom>
        </p:spPr>
        <p:txBody>
          <a:bodyPr wrap="square">
            <a:spAutoFit/>
          </a:bodyPr>
          <a:lstStyle/>
          <a:p>
            <a:pPr algn="ctr"/>
            <a:endParaRPr lang="en-GB" sz="3200" b="1" dirty="0">
              <a:solidFill>
                <a:srgbClr val="002060"/>
              </a:solidFill>
              <a:latin typeface="Calibri Light" panose="020F0302020204030204" pitchFamily="34" charset="0"/>
            </a:endParaRPr>
          </a:p>
          <a:p>
            <a:pPr algn="ctr"/>
            <a:r>
              <a:rPr lang="en-GB" sz="3200" b="1" dirty="0">
                <a:solidFill>
                  <a:srgbClr val="002060"/>
                </a:solidFill>
                <a:latin typeface="Calibri Light" panose="020F0302020204030204" pitchFamily="34" charset="0"/>
              </a:rPr>
              <a:t>Remember the Slack channel is always available!</a:t>
            </a:r>
          </a:p>
          <a:p>
            <a:pPr algn="ctr"/>
            <a:r>
              <a:rPr lang="en-GB" sz="3200" b="1" dirty="0">
                <a:solidFill>
                  <a:srgbClr val="FF0000"/>
                </a:solidFill>
                <a:latin typeface="Calibri Light" panose="020F0302020204030204" pitchFamily="34" charset="0"/>
              </a:rPr>
              <a:t>#</a:t>
            </a:r>
            <a:r>
              <a:rPr lang="en-GB" sz="3200" b="1" dirty="0" err="1">
                <a:solidFill>
                  <a:srgbClr val="FF0000"/>
                </a:solidFill>
                <a:latin typeface="Calibri Light" panose="020F0302020204030204" pitchFamily="34" charset="0"/>
              </a:rPr>
              <a:t>ani</a:t>
            </a:r>
            <a:r>
              <a:rPr lang="en-GB" sz="3200" b="1" dirty="0">
                <a:solidFill>
                  <a:srgbClr val="FF0000"/>
                </a:solidFill>
                <a:latin typeface="Calibri Light" panose="020F0302020204030204" pitchFamily="34" charset="0"/>
              </a:rPr>
              <a:t>-</a:t>
            </a:r>
            <a:r>
              <a:rPr lang="en-GB" sz="3200" b="1" dirty="0" err="1">
                <a:solidFill>
                  <a:srgbClr val="FF0000"/>
                </a:solidFill>
                <a:latin typeface="Calibri Light" panose="020F0302020204030204" pitchFamily="34" charset="0"/>
              </a:rPr>
              <a:t>xframium</a:t>
            </a:r>
            <a:r>
              <a:rPr lang="en-GB" sz="3200" b="1" dirty="0">
                <a:solidFill>
                  <a:srgbClr val="FF0000"/>
                </a:solidFill>
                <a:latin typeface="Calibri Light" panose="020F0302020204030204" pitchFamily="34" charset="0"/>
              </a:rPr>
              <a:t>-help</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77516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EC3EB-8BC0-466D-A919-0456BEFCF36B}" type="datetime4">
              <a:rPr lang="en-US" smtClean="0"/>
              <a:pPr>
                <a:defRPr/>
              </a:pPr>
              <a:t>September 12, 2018</a:t>
            </a:fld>
            <a:endParaRPr lang="en-US"/>
          </a:p>
        </p:txBody>
      </p:sp>
      <p:sp>
        <p:nvSpPr>
          <p:cNvPr id="5" name="Footer Placeholder 4"/>
          <p:cNvSpPr>
            <a:spLocks noGrp="1"/>
          </p:cNvSpPr>
          <p:nvPr>
            <p:ph type="ftr" sz="quarter" idx="11"/>
          </p:nvPr>
        </p:nvSpPr>
        <p:spPr/>
        <p:txBody>
          <a:bodyPr/>
          <a:lstStyle/>
          <a:p>
            <a:pPr>
              <a:defRPr/>
            </a:pPr>
            <a:r>
              <a:rPr lang="en-US"/>
              <a:t>© Allstate Insurance Company  </a:t>
            </a:r>
            <a:r>
              <a:rPr lang="en-US" i="1"/>
              <a:t>Proprietary and Confidential</a:t>
            </a:r>
            <a:endParaRPr lang="en-US"/>
          </a:p>
        </p:txBody>
      </p:sp>
      <p:sp>
        <p:nvSpPr>
          <p:cNvPr id="6" name="Slide Number Placeholder 5"/>
          <p:cNvSpPr>
            <a:spLocks noGrp="1"/>
          </p:cNvSpPr>
          <p:nvPr>
            <p:ph type="sldNum" sz="quarter" idx="12"/>
          </p:nvPr>
        </p:nvSpPr>
        <p:spPr/>
        <p:txBody>
          <a:bodyPr/>
          <a:lstStyle/>
          <a:p>
            <a:pPr>
              <a:defRPr/>
            </a:pPr>
            <a:fld id="{AD6FF452-1EF7-49A8-A0A1-B7B58B0A0BEC}" type="slidenum">
              <a:rPr lang="en-US" smtClean="0"/>
              <a:pPr>
                <a:defRPr/>
              </a:pPr>
              <a:t>2</a:t>
            </a:fld>
            <a:endParaRPr lang="en-US"/>
          </a:p>
        </p:txBody>
      </p:sp>
      <p:sp>
        <p:nvSpPr>
          <p:cNvPr id="7"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Objection &amp; Agenda</a:t>
            </a:r>
          </a:p>
        </p:txBody>
      </p:sp>
      <p:pic>
        <p:nvPicPr>
          <p:cNvPr id="9"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09599" y="1159098"/>
            <a:ext cx="7047521" cy="3662541"/>
          </a:xfrm>
          <a:prstGeom prst="rect">
            <a:avLst/>
          </a:prstGeom>
          <a:noFill/>
        </p:spPr>
        <p:txBody>
          <a:bodyPr wrap="square" rtlCol="0">
            <a:spAutoFit/>
          </a:bodyPr>
          <a:lstStyle/>
          <a:p>
            <a:r>
              <a:rPr lang="en-US" sz="2400" dirty="0">
                <a:solidFill>
                  <a:srgbClr val="002060"/>
                </a:solidFill>
                <a:latin typeface="Calibri Light" panose="020F0302020204030204" pitchFamily="34" charset="0"/>
              </a:rPr>
              <a:t>Objection</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Increase Skillset in Selenium Scripting</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Allow interaction with other applications</a:t>
            </a:r>
          </a:p>
          <a:p>
            <a:pPr marL="800100" lvl="1" indent="-342900">
              <a:buFont typeface="Wingdings" panose="05000000000000000000" pitchFamily="2" charset="2"/>
              <a:buChar char="Ø"/>
            </a:pPr>
            <a:r>
              <a:rPr lang="en-US" dirty="0">
                <a:solidFill>
                  <a:srgbClr val="002060"/>
                </a:solidFill>
                <a:latin typeface="Calibri Light" panose="020F0302020204030204" pitchFamily="34" charset="0"/>
              </a:rPr>
              <a:t>MVP, AOS, Mobile, MyAccount, IPS</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Enhance the opportunity to progress to Test Engineer technical assessment and behavioral assessment</a:t>
            </a:r>
          </a:p>
          <a:p>
            <a:endParaRPr lang="en-US" dirty="0"/>
          </a:p>
          <a:p>
            <a:r>
              <a:rPr lang="en-US" sz="2400" dirty="0">
                <a:solidFill>
                  <a:srgbClr val="002060"/>
                </a:solidFill>
                <a:latin typeface="Calibri Light" panose="020F0302020204030204" pitchFamily="34" charset="0"/>
              </a:rPr>
              <a:t>Agenda</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Increase Skillset in Selenium Scripting</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Workshop is to help (task driven / question driven)</a:t>
            </a:r>
          </a:p>
          <a:p>
            <a:endParaRPr lang="en-US" sz="2400"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397296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5 – COMPARE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1938992"/>
          </a:xfrm>
          <a:prstGeom prst="rect">
            <a:avLst/>
          </a:prstGeom>
        </p:spPr>
        <p:txBody>
          <a:bodyPr wrap="square">
            <a:spAutoFit/>
          </a:bodyPr>
          <a:lstStyle/>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COMPARE</a:t>
            </a:r>
          </a:p>
          <a:p>
            <a:pPr lvl="1"/>
            <a:r>
              <a:rPr lang="en-GB" dirty="0">
                <a:solidFill>
                  <a:srgbClr val="002060"/>
                </a:solidFill>
                <a:latin typeface="Calibri Light" panose="020F0302020204030204" pitchFamily="34" charset="0"/>
              </a:rPr>
              <a:t>The COMPARE keyword (written as COMPARE2) can be used to compare two objects. It can compare Strings, Dates, Numbers and Decimals, and can check that the values are equal or greater than one another.</a:t>
            </a: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6C0DA200-8B1B-4320-95D2-DF73882BA77B}"/>
              </a:ext>
            </a:extLst>
          </p:cNvPr>
          <p:cNvPicPr>
            <a:picLocks noChangeAspect="1"/>
          </p:cNvPicPr>
          <p:nvPr/>
        </p:nvPicPr>
        <p:blipFill>
          <a:blip r:embed="rId3"/>
          <a:stretch>
            <a:fillRect/>
          </a:stretch>
        </p:blipFill>
        <p:spPr>
          <a:xfrm>
            <a:off x="1880513" y="2410202"/>
            <a:ext cx="4800403" cy="930438"/>
          </a:xfrm>
          <a:prstGeom prst="rect">
            <a:avLst/>
          </a:prstGeom>
        </p:spPr>
      </p:pic>
      <p:sp>
        <p:nvSpPr>
          <p:cNvPr id="13" name="Rectangle 12">
            <a:extLst>
              <a:ext uri="{FF2B5EF4-FFF2-40B4-BE49-F238E27FC236}">
                <a16:creationId xmlns:a16="http://schemas.microsoft.com/office/drawing/2014/main" id="{07096B7A-DF08-4C11-A53D-B9F2A3E067A8}"/>
              </a:ext>
            </a:extLst>
          </p:cNvPr>
          <p:cNvSpPr/>
          <p:nvPr/>
        </p:nvSpPr>
        <p:spPr>
          <a:xfrm>
            <a:off x="177785" y="3375531"/>
            <a:ext cx="8561430" cy="2554545"/>
          </a:xfrm>
          <a:prstGeom prst="rect">
            <a:avLst/>
          </a:prstGeom>
        </p:spPr>
        <p:txBody>
          <a:bodyPr wrap="square">
            <a:spAutoFit/>
          </a:bodyPr>
          <a:lstStyle/>
          <a:p>
            <a:pPr lvl="1"/>
            <a:r>
              <a:rPr lang="en-GB" dirty="0">
                <a:solidFill>
                  <a:srgbClr val="002060"/>
                </a:solidFill>
                <a:latin typeface="Calibri Light" panose="020F0302020204030204" pitchFamily="34" charset="0"/>
              </a:rPr>
              <a:t>By default the COMPARE2 keyword uses EQUALS as its Operator parameter so it is not necessary to include it if the step is checking that 2 values are the same.</a:t>
            </a:r>
          </a:p>
          <a:p>
            <a:pPr lvl="1"/>
            <a:r>
              <a:rPr lang="en-GB" dirty="0">
                <a:solidFill>
                  <a:srgbClr val="002060"/>
                </a:solidFill>
                <a:latin typeface="Calibri Light" panose="020F0302020204030204" pitchFamily="34" charset="0"/>
              </a:rPr>
              <a:t>This can be used to check that a static value matches a value that is stored in test data.</a:t>
            </a:r>
          </a:p>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11" name="Picture 10">
            <a:extLst>
              <a:ext uri="{FF2B5EF4-FFF2-40B4-BE49-F238E27FC236}">
                <a16:creationId xmlns:a16="http://schemas.microsoft.com/office/drawing/2014/main" id="{F58A781B-E5BE-4099-A685-18E9B74C1D73}"/>
              </a:ext>
            </a:extLst>
          </p:cNvPr>
          <p:cNvPicPr>
            <a:picLocks noChangeAspect="1"/>
          </p:cNvPicPr>
          <p:nvPr/>
        </p:nvPicPr>
        <p:blipFill>
          <a:blip r:embed="rId4"/>
          <a:stretch>
            <a:fillRect/>
          </a:stretch>
        </p:blipFill>
        <p:spPr>
          <a:xfrm>
            <a:off x="1778311" y="5271505"/>
            <a:ext cx="5360377" cy="757066"/>
          </a:xfrm>
          <a:prstGeom prst="rect">
            <a:avLst/>
          </a:prstGeom>
        </p:spPr>
      </p:pic>
    </p:spTree>
    <p:extLst>
      <p:ext uri="{BB962C8B-B14F-4D97-AF65-F5344CB8AC3E}">
        <p14:creationId xmlns:p14="http://schemas.microsoft.com/office/powerpoint/2010/main" val="107671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5 – GET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246769"/>
          </a:xfrm>
          <a:prstGeom prst="rect">
            <a:avLst/>
          </a:prstGeom>
        </p:spPr>
        <p:txBody>
          <a:bodyPr wrap="square">
            <a:spAutoFit/>
          </a:bodyPr>
          <a:lstStyle/>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GET</a:t>
            </a:r>
          </a:p>
          <a:p>
            <a:pPr lvl="1"/>
            <a:r>
              <a:rPr lang="en-GB" dirty="0">
                <a:solidFill>
                  <a:srgbClr val="002060"/>
                </a:solidFill>
                <a:latin typeface="Calibri Light" panose="020F0302020204030204" pitchFamily="34" charset="0"/>
              </a:rPr>
              <a:t>The GET keyword can be used to get the value of an object. This value can then be stored in a CONTEXT variable and used again in future steps within the test.</a:t>
            </a: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will get the value of the element called CAMERA_NAME and store that value in a context variable called </a:t>
            </a:r>
            <a:r>
              <a:rPr lang="en-GB" i="1" dirty="0" err="1">
                <a:solidFill>
                  <a:srgbClr val="002060"/>
                </a:solidFill>
                <a:latin typeface="Calibri Light" panose="020F0302020204030204" pitchFamily="34" charset="0"/>
              </a:rPr>
              <a:t>CameraName</a:t>
            </a:r>
            <a:endParaRPr lang="en-GB" i="1"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9FE0271D-CA9C-4B4A-8B9F-616ECDA183EB}"/>
              </a:ext>
            </a:extLst>
          </p:cNvPr>
          <p:cNvPicPr>
            <a:picLocks noChangeAspect="1"/>
          </p:cNvPicPr>
          <p:nvPr/>
        </p:nvPicPr>
        <p:blipFill>
          <a:blip r:embed="rId3"/>
          <a:stretch>
            <a:fillRect/>
          </a:stretch>
        </p:blipFill>
        <p:spPr>
          <a:xfrm>
            <a:off x="1081454" y="2158222"/>
            <a:ext cx="6810563" cy="322914"/>
          </a:xfrm>
          <a:prstGeom prst="rect">
            <a:avLst/>
          </a:prstGeom>
        </p:spPr>
      </p:pic>
      <p:sp>
        <p:nvSpPr>
          <p:cNvPr id="12" name="Rectangle 11">
            <a:extLst>
              <a:ext uri="{FF2B5EF4-FFF2-40B4-BE49-F238E27FC236}">
                <a16:creationId xmlns:a16="http://schemas.microsoft.com/office/drawing/2014/main" id="{F6ECCDC6-F0DF-4096-8766-6AE78BEFD3EC}"/>
              </a:ext>
            </a:extLst>
          </p:cNvPr>
          <p:cNvSpPr/>
          <p:nvPr/>
        </p:nvSpPr>
        <p:spPr>
          <a:xfrm>
            <a:off x="177785" y="3180046"/>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COMPARE2 keyword can then be used to check that the value in the </a:t>
            </a:r>
            <a:r>
              <a:rPr lang="en-GB" i="1" dirty="0" err="1">
                <a:solidFill>
                  <a:srgbClr val="002060"/>
                </a:solidFill>
                <a:latin typeface="Calibri Light" panose="020F0302020204030204" pitchFamily="34" charset="0"/>
              </a:rPr>
              <a:t>CameraName</a:t>
            </a:r>
            <a:r>
              <a:rPr lang="en-GB" dirty="0">
                <a:solidFill>
                  <a:srgbClr val="002060"/>
                </a:solidFill>
                <a:latin typeface="Calibri Light" panose="020F0302020204030204" pitchFamily="34" charset="0"/>
              </a:rPr>
              <a:t> value matches the value stored in the test data. </a:t>
            </a:r>
            <a:endParaRPr lang="en-GB" i="1" dirty="0">
              <a:solidFill>
                <a:srgbClr val="002060"/>
              </a:solidFill>
              <a:latin typeface="Calibri Light" panose="020F0302020204030204" pitchFamily="34" charset="0"/>
            </a:endParaRPr>
          </a:p>
        </p:txBody>
      </p:sp>
      <p:pic>
        <p:nvPicPr>
          <p:cNvPr id="8" name="Picture 7">
            <a:extLst>
              <a:ext uri="{FF2B5EF4-FFF2-40B4-BE49-F238E27FC236}">
                <a16:creationId xmlns:a16="http://schemas.microsoft.com/office/drawing/2014/main" id="{81E06EFF-D6A8-490A-A670-D5A0194103EF}"/>
              </a:ext>
            </a:extLst>
          </p:cNvPr>
          <p:cNvPicPr>
            <a:picLocks noChangeAspect="1"/>
          </p:cNvPicPr>
          <p:nvPr/>
        </p:nvPicPr>
        <p:blipFill>
          <a:blip r:embed="rId4"/>
          <a:stretch>
            <a:fillRect/>
          </a:stretch>
        </p:blipFill>
        <p:spPr>
          <a:xfrm>
            <a:off x="1385115" y="4109048"/>
            <a:ext cx="5791200" cy="819150"/>
          </a:xfrm>
          <a:prstGeom prst="rect">
            <a:avLst/>
          </a:prstGeom>
        </p:spPr>
      </p:pic>
    </p:spTree>
    <p:extLst>
      <p:ext uri="{BB962C8B-B14F-4D97-AF65-F5344CB8AC3E}">
        <p14:creationId xmlns:p14="http://schemas.microsoft.com/office/powerpoint/2010/main" val="150328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5 – ELSE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1938992"/>
          </a:xfrm>
          <a:prstGeom prst="rect">
            <a:avLst/>
          </a:prstGeom>
        </p:spPr>
        <p:txBody>
          <a:bodyPr wrap="square">
            <a:spAutoFit/>
          </a:bodyPr>
          <a:lstStyle/>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ELSE</a:t>
            </a:r>
          </a:p>
          <a:p>
            <a:pPr lvl="1"/>
            <a:r>
              <a:rPr lang="en-GB" dirty="0">
                <a:solidFill>
                  <a:srgbClr val="002060"/>
                </a:solidFill>
                <a:latin typeface="Calibri Light" panose="020F0302020204030204" pitchFamily="34" charset="0"/>
              </a:rPr>
              <a:t>The ELSE keyword is a special keyword that will only execute if the parent step fails.</a:t>
            </a:r>
          </a:p>
          <a:p>
            <a:pPr lvl="1"/>
            <a:r>
              <a:rPr lang="en-GB" dirty="0">
                <a:solidFill>
                  <a:srgbClr val="002060"/>
                </a:solidFill>
                <a:latin typeface="Calibri Light" panose="020F0302020204030204" pitchFamily="34" charset="0"/>
              </a:rPr>
              <a:t>It can be used in conjunction with the COMPARE2 keyword to control flow through the application, similar to “if-else” statements in other programming languages.</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11" name="Picture 10">
            <a:extLst>
              <a:ext uri="{FF2B5EF4-FFF2-40B4-BE49-F238E27FC236}">
                <a16:creationId xmlns:a16="http://schemas.microsoft.com/office/drawing/2014/main" id="{875F4EAF-5204-4A80-9404-D67694DA1AC3}"/>
              </a:ext>
            </a:extLst>
          </p:cNvPr>
          <p:cNvPicPr>
            <a:picLocks noChangeAspect="1"/>
          </p:cNvPicPr>
          <p:nvPr/>
        </p:nvPicPr>
        <p:blipFill>
          <a:blip r:embed="rId3"/>
          <a:stretch>
            <a:fillRect/>
          </a:stretch>
        </p:blipFill>
        <p:spPr>
          <a:xfrm>
            <a:off x="1449630" y="2778431"/>
            <a:ext cx="5849071" cy="1941176"/>
          </a:xfrm>
          <a:prstGeom prst="rect">
            <a:avLst/>
          </a:prstGeom>
        </p:spPr>
      </p:pic>
      <p:sp>
        <p:nvSpPr>
          <p:cNvPr id="14" name="Rectangle 13">
            <a:extLst>
              <a:ext uri="{FF2B5EF4-FFF2-40B4-BE49-F238E27FC236}">
                <a16:creationId xmlns:a16="http://schemas.microsoft.com/office/drawing/2014/main" id="{C39B9896-8D39-461F-B59B-9236967DE4C7}"/>
              </a:ext>
            </a:extLst>
          </p:cNvPr>
          <p:cNvSpPr/>
          <p:nvPr/>
        </p:nvSpPr>
        <p:spPr>
          <a:xfrm>
            <a:off x="177785" y="4818102"/>
            <a:ext cx="8561430" cy="1631216"/>
          </a:xfrm>
          <a:prstGeom prst="rect">
            <a:avLst/>
          </a:prstGeom>
        </p:spPr>
        <p:txBody>
          <a:bodyPr wrap="square">
            <a:spAutoFit/>
          </a:bodyPr>
          <a:lstStyle/>
          <a:p>
            <a:pPr lvl="1"/>
            <a:r>
              <a:rPr lang="en-GB" dirty="0">
                <a:solidFill>
                  <a:srgbClr val="002060"/>
                </a:solidFill>
                <a:latin typeface="Calibri Light" panose="020F0302020204030204" pitchFamily="34" charset="0"/>
              </a:rPr>
              <a:t>The first step will fail as Camera and Computer do not match, however the ELSE step will trigger the sub-step and compare Computer against Computer which will pass.</a:t>
            </a:r>
          </a:p>
          <a:p>
            <a:pPr lvl="1"/>
            <a:r>
              <a:rPr lang="en-GB" dirty="0">
                <a:solidFill>
                  <a:srgbClr val="002060"/>
                </a:solidFill>
                <a:latin typeface="Calibri Light" panose="020F0302020204030204" pitchFamily="34" charset="0"/>
              </a:rPr>
              <a:t>The addition of </a:t>
            </a:r>
            <a:r>
              <a:rPr lang="en-GB" dirty="0" err="1">
                <a:solidFill>
                  <a:srgbClr val="002060"/>
                </a:solidFill>
                <a:latin typeface="Calibri Light" panose="020F0302020204030204" pitchFamily="34" charset="0"/>
              </a:rPr>
              <a:t>failureMode</a:t>
            </a:r>
            <a:r>
              <a:rPr lang="en-GB" dirty="0">
                <a:solidFill>
                  <a:srgbClr val="002060"/>
                </a:solidFill>
                <a:latin typeface="Calibri Light" panose="020F0302020204030204" pitchFamily="34" charset="0"/>
              </a:rPr>
              <a:t>=“IGNORE” allows the test to continue executing even after a step has failed.</a:t>
            </a:r>
          </a:p>
        </p:txBody>
      </p:sp>
    </p:spTree>
    <p:extLst>
      <p:ext uri="{BB962C8B-B14F-4D97-AF65-F5344CB8AC3E}">
        <p14:creationId xmlns:p14="http://schemas.microsoft.com/office/powerpoint/2010/main" val="278567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5 – COMPARE/ELSE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 below will check the static value Camera against the current data record that is being used in this test. If the data contains Camera, then it will click the ITEM_CAMERA on the splash page. If it does not contain Camera, it will execute the ELSE step and check if the data contains Computer, and click the ITEM_COMPUTER instead. </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82083B38-E8AD-43AB-AC80-625B77F0DDF2}"/>
              </a:ext>
            </a:extLst>
          </p:cNvPr>
          <p:cNvPicPr>
            <a:picLocks noChangeAspect="1"/>
          </p:cNvPicPr>
          <p:nvPr/>
        </p:nvPicPr>
        <p:blipFill>
          <a:blip r:embed="rId3"/>
          <a:stretch>
            <a:fillRect/>
          </a:stretch>
        </p:blipFill>
        <p:spPr>
          <a:xfrm>
            <a:off x="1177137" y="2876926"/>
            <a:ext cx="6562725" cy="2590800"/>
          </a:xfrm>
          <a:prstGeom prst="rect">
            <a:avLst/>
          </a:prstGeom>
        </p:spPr>
      </p:pic>
    </p:spTree>
    <p:extLst>
      <p:ext uri="{BB962C8B-B14F-4D97-AF65-F5344CB8AC3E}">
        <p14:creationId xmlns:p14="http://schemas.microsoft.com/office/powerpoint/2010/main" val="24355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RANDOM keyword allows test data to be generated at random and is only used for that particular test execution. It can be used to generate a variety of random data including Text, Dates, Numbers and Emails.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Randomly generated data can be beneficial in certain situations, such as entering details to create an account and ensuring that an existing email address is not used.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RANDOM keyword uses the ‘name’ attribute to determine what type of data is to be randomized, and can use a number of parameters to further refine the generated data. The randomly generated value is stored in a context variable for further use.</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751FD18F-EF52-4723-A095-7A488F9133C0}"/>
              </a:ext>
            </a:extLst>
          </p:cNvPr>
          <p:cNvPicPr>
            <a:picLocks noChangeAspect="1"/>
          </p:cNvPicPr>
          <p:nvPr/>
        </p:nvPicPr>
        <p:blipFill>
          <a:blip r:embed="rId3"/>
          <a:stretch>
            <a:fillRect/>
          </a:stretch>
        </p:blipFill>
        <p:spPr>
          <a:xfrm>
            <a:off x="1143800" y="4057332"/>
            <a:ext cx="6629400" cy="666750"/>
          </a:xfrm>
          <a:prstGeom prst="rect">
            <a:avLst/>
          </a:prstGeom>
        </p:spPr>
      </p:pic>
      <p:sp>
        <p:nvSpPr>
          <p:cNvPr id="11" name="Rectangle 10">
            <a:extLst>
              <a:ext uri="{FF2B5EF4-FFF2-40B4-BE49-F238E27FC236}">
                <a16:creationId xmlns:a16="http://schemas.microsoft.com/office/drawing/2014/main" id="{34D63F54-257F-4C00-8647-12828293876F}"/>
              </a:ext>
            </a:extLst>
          </p:cNvPr>
          <p:cNvSpPr/>
          <p:nvPr/>
        </p:nvSpPr>
        <p:spPr>
          <a:xfrm>
            <a:off x="177785" y="4771876"/>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example generates a random text value and stores it in the context variable called </a:t>
            </a:r>
            <a:r>
              <a:rPr lang="en-GB" i="1" dirty="0" err="1">
                <a:solidFill>
                  <a:srgbClr val="002060"/>
                </a:solidFill>
                <a:latin typeface="Calibri Light" panose="020F0302020204030204" pitchFamily="34" charset="0"/>
              </a:rPr>
              <a:t>RandomText</a:t>
            </a:r>
            <a:r>
              <a:rPr lang="en-GB" dirty="0">
                <a:solidFill>
                  <a:srgbClr val="002060"/>
                </a:solidFill>
                <a:latin typeface="Calibri Light" panose="020F0302020204030204" pitchFamily="34" charset="0"/>
              </a:rPr>
              <a: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parameter is used to determine the format that the value will take. In this case it will follow the format of an upper case letter, followed by 5 lower case letters and a single number.</a:t>
            </a:r>
          </a:p>
        </p:txBody>
      </p:sp>
    </p:spTree>
    <p:extLst>
      <p:ext uri="{BB962C8B-B14F-4D97-AF65-F5344CB8AC3E}">
        <p14:creationId xmlns:p14="http://schemas.microsoft.com/office/powerpoint/2010/main" val="89805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86232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As well as generating random Text values, the RANDOM keyword can be used to generate random numbers.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There are 3 parameters used in this step; Minimum, Maximum and Format. They are used to set the range that the random number will fall between, and what format the number should take.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 below will generate a random number between 250 and 3000, using the format ####, and store it in the Context variable </a:t>
            </a:r>
            <a:r>
              <a:rPr lang="en-GB" i="1" dirty="0" err="1">
                <a:solidFill>
                  <a:srgbClr val="002060"/>
                </a:solidFill>
                <a:latin typeface="Calibri Light" panose="020F0302020204030204" pitchFamily="34" charset="0"/>
              </a:rPr>
              <a:t>RandomNumber</a:t>
            </a:r>
            <a:r>
              <a:rPr lang="en-GB" i="1"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The format can be changed to suit different needs. </a:t>
            </a:r>
            <a:r>
              <a:rPr lang="en-GB" dirty="0" err="1">
                <a:solidFill>
                  <a:srgbClr val="002060"/>
                </a:solidFill>
                <a:latin typeface="Calibri Light" panose="020F0302020204030204" pitchFamily="34" charset="0"/>
              </a:rPr>
              <a:t>Eg</a:t>
            </a:r>
            <a:r>
              <a:rPr lang="en-GB" dirty="0">
                <a:solidFill>
                  <a:srgbClr val="002060"/>
                </a:solidFill>
                <a:latin typeface="Calibri Light" panose="020F0302020204030204" pitchFamily="34" charset="0"/>
              </a:rPr>
              <a:t> for currency the format may be $#,###.##</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34D63F54-257F-4C00-8647-12828293876F}"/>
              </a:ext>
            </a:extLst>
          </p:cNvPr>
          <p:cNvSpPr/>
          <p:nvPr/>
        </p:nvSpPr>
        <p:spPr>
          <a:xfrm>
            <a:off x="177785" y="5207161"/>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can be used to enter different numeric values when executing a test rather than using the same set of numbers over and over again.</a:t>
            </a:r>
          </a:p>
        </p:txBody>
      </p:sp>
      <p:pic>
        <p:nvPicPr>
          <p:cNvPr id="8" name="Picture 7">
            <a:extLst>
              <a:ext uri="{FF2B5EF4-FFF2-40B4-BE49-F238E27FC236}">
                <a16:creationId xmlns:a16="http://schemas.microsoft.com/office/drawing/2014/main" id="{BBF1FDB5-3546-462A-B1ED-EC04C53143FE}"/>
              </a:ext>
            </a:extLst>
          </p:cNvPr>
          <p:cNvPicPr>
            <a:picLocks noChangeAspect="1"/>
          </p:cNvPicPr>
          <p:nvPr/>
        </p:nvPicPr>
        <p:blipFill>
          <a:blip r:embed="rId3"/>
          <a:stretch>
            <a:fillRect/>
          </a:stretch>
        </p:blipFill>
        <p:spPr>
          <a:xfrm>
            <a:off x="1084616" y="3858527"/>
            <a:ext cx="6591300" cy="1047750"/>
          </a:xfrm>
          <a:prstGeom prst="rect">
            <a:avLst/>
          </a:prstGeom>
        </p:spPr>
      </p:pic>
    </p:spTree>
    <p:extLst>
      <p:ext uri="{BB962C8B-B14F-4D97-AF65-F5344CB8AC3E}">
        <p14:creationId xmlns:p14="http://schemas.microsoft.com/office/powerpoint/2010/main" val="222028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using the RANDOM keyword to generate a date, it can use the same three parameters as Number. They can be used to generate a random date that falls between 2 other dates, and determine what format the date should be stored as. </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 below will pick a random date between 01/01/1980 and 12/31/1999, and store it in the Context variable </a:t>
            </a:r>
            <a:r>
              <a:rPr lang="en-GB" i="1" dirty="0" err="1">
                <a:solidFill>
                  <a:srgbClr val="002060"/>
                </a:solidFill>
                <a:latin typeface="Calibri Light" panose="020F0302020204030204" pitchFamily="34" charset="0"/>
              </a:rPr>
              <a:t>RandomDate</a:t>
            </a:r>
            <a:r>
              <a:rPr lang="en-GB" dirty="0">
                <a:solidFill>
                  <a:srgbClr val="002060"/>
                </a:solidFill>
                <a:latin typeface="Calibri Light" panose="020F0302020204030204" pitchFamily="34" charset="0"/>
              </a:rPr>
              <a:t>, using the format of MM/DD/YYYY.</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EAE317D4-69F7-4090-9D18-40F10FCF7815}"/>
              </a:ext>
            </a:extLst>
          </p:cNvPr>
          <p:cNvPicPr>
            <a:picLocks noChangeAspect="1"/>
          </p:cNvPicPr>
          <p:nvPr/>
        </p:nvPicPr>
        <p:blipFill>
          <a:blip r:embed="rId3"/>
          <a:stretch>
            <a:fillRect/>
          </a:stretch>
        </p:blipFill>
        <p:spPr>
          <a:xfrm>
            <a:off x="1108428" y="3366739"/>
            <a:ext cx="6543675" cy="990600"/>
          </a:xfrm>
          <a:prstGeom prst="rect">
            <a:avLst/>
          </a:prstGeom>
        </p:spPr>
      </p:pic>
    </p:spTree>
    <p:extLst>
      <p:ext uri="{BB962C8B-B14F-4D97-AF65-F5344CB8AC3E}">
        <p14:creationId xmlns:p14="http://schemas.microsoft.com/office/powerpoint/2010/main" val="398030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86232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RANDOM keyword can be used to generate First and Last names. These are different than simply using TEXT, as TEXT will return random characters in a string, whereas FIRST_NAME or LAST_NAME will return an actual name that makes sense.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They do not require any parameters and simply store the Random name in a context variable.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2 steps below will generate a random First Name and store it in the </a:t>
            </a:r>
            <a:r>
              <a:rPr lang="en-GB" i="1" dirty="0" err="1">
                <a:solidFill>
                  <a:srgbClr val="002060"/>
                </a:solidFill>
                <a:latin typeface="Calibri Light" panose="020F0302020204030204" pitchFamily="34" charset="0"/>
              </a:rPr>
              <a:t>RandomFirstName</a:t>
            </a:r>
            <a:r>
              <a:rPr lang="en-GB" dirty="0">
                <a:solidFill>
                  <a:srgbClr val="002060"/>
                </a:solidFill>
                <a:latin typeface="Calibri Light" panose="020F0302020204030204" pitchFamily="34" charset="0"/>
              </a:rPr>
              <a:t> context variable, and generate a random Last Name and store it in the </a:t>
            </a:r>
            <a:r>
              <a:rPr lang="en-GB" i="1" dirty="0" err="1">
                <a:solidFill>
                  <a:srgbClr val="002060"/>
                </a:solidFill>
                <a:latin typeface="Calibri Light" panose="020F0302020204030204" pitchFamily="34" charset="0"/>
              </a:rPr>
              <a:t>RandomLastName</a:t>
            </a:r>
            <a:r>
              <a:rPr lang="en-GB" dirty="0">
                <a:solidFill>
                  <a:srgbClr val="002060"/>
                </a:solidFill>
                <a:latin typeface="Calibri Light" panose="020F0302020204030204" pitchFamily="34" charset="0"/>
              </a:rPr>
              <a:t> context variable.</a:t>
            </a:r>
          </a:p>
        </p:txBody>
      </p:sp>
      <p:sp>
        <p:nvSpPr>
          <p:cNvPr id="13" name="Rectangle 12">
            <a:extLst>
              <a:ext uri="{FF2B5EF4-FFF2-40B4-BE49-F238E27FC236}">
                <a16:creationId xmlns:a16="http://schemas.microsoft.com/office/drawing/2014/main" id="{07096B7A-DF08-4C11-A53D-B9F2A3E067A8}"/>
              </a:ext>
            </a:extLst>
          </p:cNvPr>
          <p:cNvSpPr/>
          <p:nvPr/>
        </p:nvSpPr>
        <p:spPr>
          <a:xfrm>
            <a:off x="177785" y="3366739"/>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E27FFBC3-0D59-4C6E-8662-E1F5008132A0}"/>
              </a:ext>
            </a:extLst>
          </p:cNvPr>
          <p:cNvPicPr>
            <a:picLocks noChangeAspect="1"/>
          </p:cNvPicPr>
          <p:nvPr/>
        </p:nvPicPr>
        <p:blipFill>
          <a:blip r:embed="rId3"/>
          <a:stretch>
            <a:fillRect/>
          </a:stretch>
        </p:blipFill>
        <p:spPr>
          <a:xfrm>
            <a:off x="696125" y="3923015"/>
            <a:ext cx="7524750" cy="476250"/>
          </a:xfrm>
          <a:prstGeom prst="rect">
            <a:avLst/>
          </a:prstGeom>
        </p:spPr>
      </p:pic>
    </p:spTree>
    <p:extLst>
      <p:ext uri="{BB962C8B-B14F-4D97-AF65-F5344CB8AC3E}">
        <p14:creationId xmlns:p14="http://schemas.microsoft.com/office/powerpoint/2010/main" val="3002717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using the RANDOM keyword to generate a random address, there are multiple Context variables created.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Much like FIRST_NAME and LAST_NAME, ADDRESS only requires a single line step with no parameters.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C1197058-CE96-4D9F-AB37-4D9EFCFE52C5}"/>
              </a:ext>
            </a:extLst>
          </p:cNvPr>
          <p:cNvPicPr>
            <a:picLocks noChangeAspect="1"/>
          </p:cNvPicPr>
          <p:nvPr/>
        </p:nvPicPr>
        <p:blipFill>
          <a:blip r:embed="rId3"/>
          <a:stretch>
            <a:fillRect/>
          </a:stretch>
        </p:blipFill>
        <p:spPr>
          <a:xfrm>
            <a:off x="865541" y="2172760"/>
            <a:ext cx="7029450" cy="323850"/>
          </a:xfrm>
          <a:prstGeom prst="rect">
            <a:avLst/>
          </a:prstGeom>
        </p:spPr>
      </p:pic>
      <p:sp>
        <p:nvSpPr>
          <p:cNvPr id="12" name="Rectangle 11">
            <a:extLst>
              <a:ext uri="{FF2B5EF4-FFF2-40B4-BE49-F238E27FC236}">
                <a16:creationId xmlns:a16="http://schemas.microsoft.com/office/drawing/2014/main" id="{EC54A85F-45D7-4E08-BEC0-374D95218D90}"/>
              </a:ext>
            </a:extLst>
          </p:cNvPr>
          <p:cNvSpPr/>
          <p:nvPr/>
        </p:nvSpPr>
        <p:spPr>
          <a:xfrm>
            <a:off x="277336" y="2496610"/>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However, rather than just storing an address in a single context variable called </a:t>
            </a:r>
            <a:r>
              <a:rPr lang="en-GB" i="1" dirty="0" err="1">
                <a:solidFill>
                  <a:srgbClr val="002060"/>
                </a:solidFill>
                <a:latin typeface="Calibri Light" panose="020F0302020204030204" pitchFamily="34" charset="0"/>
              </a:rPr>
              <a:t>RandomAddress</a:t>
            </a:r>
            <a:r>
              <a:rPr lang="en-GB" i="1"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several context variables are created for the various lines of a street address.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041F935D-0765-41DF-9970-285D34BDCADB}"/>
              </a:ext>
            </a:extLst>
          </p:cNvPr>
          <p:cNvSpPr/>
          <p:nvPr/>
        </p:nvSpPr>
        <p:spPr>
          <a:xfrm>
            <a:off x="177785" y="3535958"/>
            <a:ext cx="4570958"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They follow the format below:</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]_ADDRESS_ONE</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]_CITY</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]_STREET</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]_STATE</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]_HOUSE_NUMBER</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contextName</a:t>
            </a:r>
            <a:r>
              <a:rPr lang="en-GB" dirty="0">
                <a:solidFill>
                  <a:srgbClr val="002060"/>
                </a:solidFill>
                <a:latin typeface="Calibri Light" panose="020F0302020204030204" pitchFamily="34" charset="0"/>
              </a:rPr>
              <a:t>]_ZIP</a:t>
            </a:r>
          </a:p>
          <a:p>
            <a:pPr marL="800100" lvl="1"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Each of these variables can be used individually or not used at all</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408F8F1B-5AD3-474F-9B2E-4C2DA973F5C2}"/>
              </a:ext>
            </a:extLst>
          </p:cNvPr>
          <p:cNvSpPr/>
          <p:nvPr/>
        </p:nvSpPr>
        <p:spPr>
          <a:xfrm>
            <a:off x="4362112" y="3535958"/>
            <a:ext cx="4763734"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this example will be as follows:</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RandomAddress_ADDRESS_ONE</a:t>
            </a:r>
            <a:endParaRPr lang="en-GB" dirty="0">
              <a:solidFill>
                <a:srgbClr val="002060"/>
              </a:solidFill>
              <a:latin typeface="Calibri Light" panose="020F0302020204030204" pitchFamily="34" charset="0"/>
            </a:endParaRP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a:t>
            </a:r>
            <a:r>
              <a:rPr lang="en-GB" dirty="0">
                <a:solidFill>
                  <a:srgbClr val="002060"/>
                </a:solidFill>
                <a:latin typeface="Calibri Light" panose="020F0302020204030204" pitchFamily="34" charset="0"/>
              </a:rPr>
              <a:t> _CITY</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a:t>
            </a:r>
            <a:r>
              <a:rPr lang="en-GB" dirty="0">
                <a:solidFill>
                  <a:srgbClr val="002060"/>
                </a:solidFill>
                <a:latin typeface="Calibri Light" panose="020F0302020204030204" pitchFamily="34" charset="0"/>
              </a:rPr>
              <a:t> _STREET</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a:t>
            </a:r>
            <a:r>
              <a:rPr lang="en-GB" dirty="0">
                <a:solidFill>
                  <a:srgbClr val="002060"/>
                </a:solidFill>
                <a:latin typeface="Calibri Light" panose="020F0302020204030204" pitchFamily="34" charset="0"/>
              </a:rPr>
              <a:t> _STATE</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a:t>
            </a:r>
            <a:r>
              <a:rPr lang="en-GB" dirty="0">
                <a:solidFill>
                  <a:srgbClr val="002060"/>
                </a:solidFill>
                <a:latin typeface="Calibri Light" panose="020F0302020204030204" pitchFamily="34" charset="0"/>
              </a:rPr>
              <a:t> _HOUSE_NUMBER</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RandomAddress</a:t>
            </a:r>
            <a:r>
              <a:rPr lang="en-GB" dirty="0">
                <a:solidFill>
                  <a:srgbClr val="002060"/>
                </a:solidFill>
                <a:latin typeface="Calibri Light" panose="020F0302020204030204" pitchFamily="34" charset="0"/>
              </a:rPr>
              <a:t> _ZIP</a:t>
            </a:r>
          </a:p>
          <a:p>
            <a:pPr marL="800100" lvl="1"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3427587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0" y="742449"/>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Email addresses can also be generated using the RANDOM keyword.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They can include an optional parameter called Domain, which lets you decide what domain you want the random email to include. If this parameter is not specified then a random domain will be used.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example will generate a random email with the Domain mvpmail.com and store it in the </a:t>
            </a:r>
            <a:r>
              <a:rPr lang="en-GB" i="1" dirty="0" err="1">
                <a:solidFill>
                  <a:srgbClr val="002060"/>
                </a:solidFill>
                <a:latin typeface="Calibri Light" panose="020F0302020204030204" pitchFamily="34" charset="0"/>
              </a:rPr>
              <a:t>RandomEmail</a:t>
            </a:r>
            <a:r>
              <a:rPr lang="en-GB" dirty="0">
                <a:solidFill>
                  <a:srgbClr val="002060"/>
                </a:solidFill>
                <a:latin typeface="Calibri Light" panose="020F0302020204030204" pitchFamily="34" charset="0"/>
              </a:rPr>
              <a:t> context variable.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value output will look something like: </a:t>
            </a:r>
            <a:r>
              <a:rPr lang="en-GB" i="1" dirty="0">
                <a:solidFill>
                  <a:srgbClr val="002060"/>
                </a:solidFill>
                <a:latin typeface="Calibri Light" panose="020F0302020204030204" pitchFamily="34" charset="0"/>
              </a:rPr>
              <a:t>firstname.lastname@mvpmail.com</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56CE2090-0CDD-4C5C-83A7-78FB76440890}"/>
              </a:ext>
            </a:extLst>
          </p:cNvPr>
          <p:cNvPicPr>
            <a:picLocks noChangeAspect="1"/>
          </p:cNvPicPr>
          <p:nvPr/>
        </p:nvPicPr>
        <p:blipFill>
          <a:blip r:embed="rId3"/>
          <a:stretch>
            <a:fillRect/>
          </a:stretch>
        </p:blipFill>
        <p:spPr>
          <a:xfrm>
            <a:off x="613590" y="2344595"/>
            <a:ext cx="7334250" cy="628650"/>
          </a:xfrm>
          <a:prstGeom prst="rect">
            <a:avLst/>
          </a:prstGeom>
        </p:spPr>
      </p:pic>
    </p:spTree>
    <p:extLst>
      <p:ext uri="{BB962C8B-B14F-4D97-AF65-F5344CB8AC3E}">
        <p14:creationId xmlns:p14="http://schemas.microsoft.com/office/powerpoint/2010/main" val="48330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1 – Installing the Framework</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105" y="839441"/>
            <a:ext cx="8062175" cy="738664"/>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hlinkClick r:id="rId3"/>
            </a:endParaRPr>
          </a:p>
          <a:p>
            <a:endParaRPr lang="en-US" sz="1800" b="1" dirty="0">
              <a:hlinkClick r:id="rId3"/>
            </a:endParaRPr>
          </a:p>
        </p:txBody>
      </p:sp>
      <p:sp>
        <p:nvSpPr>
          <p:cNvPr id="6" name="TextBox 5"/>
          <p:cNvSpPr txBox="1"/>
          <p:nvPr/>
        </p:nvSpPr>
        <p:spPr>
          <a:xfrm>
            <a:off x="547984" y="1081825"/>
            <a:ext cx="6527442" cy="6186309"/>
          </a:xfrm>
          <a:prstGeom prst="rect">
            <a:avLst/>
          </a:prstGeom>
          <a:noFill/>
        </p:spPr>
        <p:txBody>
          <a:bodyPr wrap="square" rtlCol="0">
            <a:spAutoFit/>
          </a:bodyPr>
          <a:lstStyle/>
          <a:p>
            <a:r>
              <a:rPr lang="en-US" sz="2400" u="sng" dirty="0">
                <a:solidFill>
                  <a:srgbClr val="002060"/>
                </a:solidFill>
                <a:latin typeface="Calibri Light" panose="020F0302020204030204" pitchFamily="34" charset="0"/>
              </a:rPr>
              <a:t>Xframium</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Do I have the framework installed on my machine?</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Do I have the latest version installed?</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POM.xml</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Xframium-Driver Xframium-Java</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Where do I access the latest version?</a:t>
            </a:r>
          </a:p>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endParaRPr>
          </a:p>
          <a:p>
            <a:r>
              <a:rPr lang="en-US" sz="2400" u="sng" dirty="0">
                <a:solidFill>
                  <a:srgbClr val="002060"/>
                </a:solidFill>
                <a:latin typeface="Calibri Light" panose="020F0302020204030204" pitchFamily="34" charset="0"/>
              </a:rPr>
              <a:t>What Next</a:t>
            </a:r>
            <a:endParaRPr lang="en-US" sz="2400"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How do I install the Framework?</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Clone </a:t>
            </a:r>
            <a:r>
              <a:rPr lang="en-US" dirty="0" err="1">
                <a:solidFill>
                  <a:srgbClr val="002060"/>
                </a:solidFill>
                <a:latin typeface="Calibri Light" panose="020F0302020204030204" pitchFamily="34" charset="0"/>
              </a:rPr>
              <a:t>Github</a:t>
            </a:r>
            <a:r>
              <a:rPr lang="en-US" dirty="0">
                <a:solidFill>
                  <a:srgbClr val="002060"/>
                </a:solidFill>
                <a:latin typeface="Calibri Light" panose="020F0302020204030204" pitchFamily="34" charset="0"/>
              </a:rPr>
              <a:t> process</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Update Java version</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How do I install the latest Version?</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POM.xml</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rPr>
              <a:t>1.0.14 currently latest version</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Do I have access to the Share Drive? </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hlinkClick r:id="rId4" action="ppaction://hlinkfile"/>
              </a:rPr>
              <a:t>Framework Tools</a:t>
            </a:r>
            <a:endParaRPr lang="en-US" dirty="0">
              <a:solidFill>
                <a:srgbClr val="002060"/>
              </a:solidFill>
              <a:latin typeface="Calibri Light" panose="020F0302020204030204" pitchFamily="34" charset="0"/>
            </a:endParaRPr>
          </a:p>
          <a:p>
            <a:r>
              <a:rPr lang="en-US" sz="2400" u="sng" dirty="0">
                <a:solidFill>
                  <a:srgbClr val="002060"/>
                </a:solidFill>
                <a:latin typeface="Calibri Light" panose="020F0302020204030204" pitchFamily="34" charset="0"/>
              </a:rPr>
              <a:t>Useful Links</a:t>
            </a:r>
          </a:p>
          <a:p>
            <a:pPr marL="342900" indent="-342900">
              <a:buFont typeface="Arial" panose="020B0604020202020204" pitchFamily="34" charset="0"/>
              <a:buChar char="•"/>
            </a:pPr>
            <a:r>
              <a:rPr lang="en-US" dirty="0">
                <a:solidFill>
                  <a:srgbClr val="002060"/>
                </a:solidFill>
                <a:latin typeface="Calibri Light" panose="020F0302020204030204" pitchFamily="34" charset="0"/>
                <a:hlinkClick r:id="rId5"/>
              </a:rPr>
              <a:t>Xframium Website</a:t>
            </a:r>
            <a:endParaRPr lang="en-US" dirty="0">
              <a:solidFill>
                <a:srgbClr val="002060"/>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3650879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6 – RANDOM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After the RANDOM keyword has been used to generate the random data and store it in context variables, the variable must then be called for it to actually input that data.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where we previously used the parameter type DATA to input a First Name like below: </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We now use the parameter type CONTEXT to call the context variable </a:t>
            </a:r>
            <a:r>
              <a:rPr lang="en-GB" i="1" dirty="0" err="1">
                <a:solidFill>
                  <a:srgbClr val="002060"/>
                </a:solidFill>
                <a:latin typeface="Calibri Light" panose="020F0302020204030204" pitchFamily="34" charset="0"/>
              </a:rPr>
              <a:t>RandomFirstName</a:t>
            </a:r>
            <a:r>
              <a:rPr lang="en-GB" dirty="0">
                <a:solidFill>
                  <a:srgbClr val="002060"/>
                </a:solidFill>
                <a:latin typeface="Calibri Light" panose="020F0302020204030204" pitchFamily="34" charset="0"/>
              </a:rPr>
              <a:t> which was created in the step above it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F83EA8AB-6381-411D-8F84-49800CF72113}"/>
              </a:ext>
            </a:extLst>
          </p:cNvPr>
          <p:cNvPicPr>
            <a:picLocks noChangeAspect="1"/>
          </p:cNvPicPr>
          <p:nvPr/>
        </p:nvPicPr>
        <p:blipFill>
          <a:blip r:embed="rId3"/>
          <a:stretch>
            <a:fillRect/>
          </a:stretch>
        </p:blipFill>
        <p:spPr>
          <a:xfrm>
            <a:off x="1308221" y="2555540"/>
            <a:ext cx="5419725" cy="561975"/>
          </a:xfrm>
          <a:prstGeom prst="rect">
            <a:avLst/>
          </a:prstGeom>
        </p:spPr>
      </p:pic>
      <p:pic>
        <p:nvPicPr>
          <p:cNvPr id="8" name="Picture 7">
            <a:extLst>
              <a:ext uri="{FF2B5EF4-FFF2-40B4-BE49-F238E27FC236}">
                <a16:creationId xmlns:a16="http://schemas.microsoft.com/office/drawing/2014/main" id="{F16A9D4C-FCDC-4FCC-94B8-E694919866B8}"/>
              </a:ext>
            </a:extLst>
          </p:cNvPr>
          <p:cNvPicPr>
            <a:picLocks noChangeAspect="1"/>
          </p:cNvPicPr>
          <p:nvPr/>
        </p:nvPicPr>
        <p:blipFill>
          <a:blip r:embed="rId4"/>
          <a:stretch>
            <a:fillRect/>
          </a:stretch>
        </p:blipFill>
        <p:spPr>
          <a:xfrm>
            <a:off x="878931" y="4225476"/>
            <a:ext cx="7458075" cy="781050"/>
          </a:xfrm>
          <a:prstGeom prst="rect">
            <a:avLst/>
          </a:prstGeom>
        </p:spPr>
      </p:pic>
    </p:spTree>
    <p:extLst>
      <p:ext uri="{BB962C8B-B14F-4D97-AF65-F5344CB8AC3E}">
        <p14:creationId xmlns:p14="http://schemas.microsoft.com/office/powerpoint/2010/main" val="354851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ATTRIBUTE keyword can be used to check various attributes of a web element, and validate that the expected content is contained within that attribute.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the attribute of an element is obtained, it can be stored in a context variable and used again later in the application to check that it’s value is consistent throughout.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 below shows the basic format the step will take. It uses one parameter to determine which attribute’s value is being stored in the context variable.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this case the value of the attribute </a:t>
            </a:r>
            <a:r>
              <a:rPr lang="en-GB" i="1" dirty="0" err="1">
                <a:solidFill>
                  <a:srgbClr val="002060"/>
                </a:solidFill>
                <a:latin typeface="Calibri Light" panose="020F0302020204030204" pitchFamily="34" charset="0"/>
              </a:rPr>
              <a:t>textContent</a:t>
            </a:r>
            <a:r>
              <a:rPr lang="en-GB" i="1"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is being stored in the context variable </a:t>
            </a:r>
            <a:r>
              <a:rPr lang="en-GB" i="1" dirty="0" err="1">
                <a:solidFill>
                  <a:srgbClr val="002060"/>
                </a:solidFill>
                <a:latin typeface="Calibri Light" panose="020F0302020204030204" pitchFamily="34" charset="0"/>
              </a:rPr>
              <a:t>MonthlyPrice</a:t>
            </a:r>
            <a:endParaRPr lang="en-GB" i="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2975FD92-218C-4E05-98FC-B3D3FB9509C7}"/>
              </a:ext>
            </a:extLst>
          </p:cNvPr>
          <p:cNvPicPr>
            <a:picLocks noChangeAspect="1"/>
          </p:cNvPicPr>
          <p:nvPr/>
        </p:nvPicPr>
        <p:blipFill>
          <a:blip r:embed="rId3"/>
          <a:stretch>
            <a:fillRect/>
          </a:stretch>
        </p:blipFill>
        <p:spPr>
          <a:xfrm>
            <a:off x="391281" y="4880404"/>
            <a:ext cx="8134438" cy="678740"/>
          </a:xfrm>
          <a:prstGeom prst="rect">
            <a:avLst/>
          </a:prstGeom>
        </p:spPr>
      </p:pic>
    </p:spTree>
    <p:extLst>
      <p:ext uri="{BB962C8B-B14F-4D97-AF65-F5344CB8AC3E}">
        <p14:creationId xmlns:p14="http://schemas.microsoft.com/office/powerpoint/2010/main" val="546396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9" name="Rectangle 8">
            <a:extLst>
              <a:ext uri="{FF2B5EF4-FFF2-40B4-BE49-F238E27FC236}">
                <a16:creationId xmlns:a16="http://schemas.microsoft.com/office/drawing/2014/main" id="{33C7E059-1472-4B75-AE9D-CE990CAF9953}"/>
              </a:ext>
            </a:extLst>
          </p:cNvPr>
          <p:cNvSpPr/>
          <p:nvPr/>
        </p:nvSpPr>
        <p:spPr>
          <a:xfrm>
            <a:off x="177785" y="839439"/>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second parameter can also be used in the ATTRIBUTE step.</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optional parameter compares the value obtained from the attribute against a known value and will validate that they are the same.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if it is known that the expected value should be “2 85”, then this second parameter can be added to compare that the </a:t>
            </a:r>
            <a:r>
              <a:rPr lang="en-GB" dirty="0" err="1">
                <a:solidFill>
                  <a:srgbClr val="002060"/>
                </a:solidFill>
                <a:latin typeface="Calibri Light" panose="020F0302020204030204" pitchFamily="34" charset="0"/>
              </a:rPr>
              <a:t>textContent</a:t>
            </a:r>
            <a:r>
              <a:rPr lang="en-GB" dirty="0">
                <a:solidFill>
                  <a:srgbClr val="002060"/>
                </a:solidFill>
                <a:latin typeface="Calibri Light" panose="020F0302020204030204" pitchFamily="34" charset="0"/>
              </a:rPr>
              <a:t> attribute is the same as “2 85”</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7AC24580-D625-4650-826E-DC10233BA026}"/>
              </a:ext>
            </a:extLst>
          </p:cNvPr>
          <p:cNvPicPr>
            <a:picLocks noChangeAspect="1"/>
          </p:cNvPicPr>
          <p:nvPr/>
        </p:nvPicPr>
        <p:blipFill>
          <a:blip r:embed="rId3"/>
          <a:stretch>
            <a:fillRect/>
          </a:stretch>
        </p:blipFill>
        <p:spPr>
          <a:xfrm>
            <a:off x="575490" y="3076981"/>
            <a:ext cx="7410450" cy="781050"/>
          </a:xfrm>
          <a:prstGeom prst="rect">
            <a:avLst/>
          </a:prstGeom>
        </p:spPr>
      </p:pic>
      <p:sp>
        <p:nvSpPr>
          <p:cNvPr id="14" name="Rectangle 13">
            <a:extLst>
              <a:ext uri="{FF2B5EF4-FFF2-40B4-BE49-F238E27FC236}">
                <a16:creationId xmlns:a16="http://schemas.microsoft.com/office/drawing/2014/main" id="{D09FE861-6437-4114-8789-C9F3AA014991}"/>
              </a:ext>
            </a:extLst>
          </p:cNvPr>
          <p:cNvSpPr/>
          <p:nvPr/>
        </p:nvSpPr>
        <p:spPr>
          <a:xfrm>
            <a:off x="177785" y="4118724"/>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After comparing the values, the </a:t>
            </a:r>
            <a:r>
              <a:rPr lang="en-GB" dirty="0" err="1">
                <a:solidFill>
                  <a:srgbClr val="002060"/>
                </a:solidFill>
                <a:latin typeface="Calibri Light" panose="020F0302020204030204" pitchFamily="34" charset="0"/>
              </a:rPr>
              <a:t>textContent</a:t>
            </a:r>
            <a:r>
              <a:rPr lang="en-GB" dirty="0">
                <a:solidFill>
                  <a:srgbClr val="002060"/>
                </a:solidFill>
                <a:latin typeface="Calibri Light" panose="020F0302020204030204" pitchFamily="34" charset="0"/>
              </a:rPr>
              <a:t> attribute is still stored in the context variable, ready for use again if needed later in the application.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5BD35365-CF80-47FA-8ACC-822DE0BDDC04}"/>
              </a:ext>
            </a:extLst>
          </p:cNvPr>
          <p:cNvSpPr/>
          <p:nvPr/>
        </p:nvSpPr>
        <p:spPr>
          <a:xfrm>
            <a:off x="177785" y="4841998"/>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Using the 2 parameters like this will only work if the 2 values are an exact match</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this example will actually fail because the </a:t>
            </a:r>
            <a:r>
              <a:rPr lang="en-GB" dirty="0" err="1">
                <a:solidFill>
                  <a:srgbClr val="002060"/>
                </a:solidFill>
                <a:latin typeface="Calibri Light" panose="020F0302020204030204" pitchFamily="34" charset="0"/>
              </a:rPr>
              <a:t>textContent</a:t>
            </a:r>
            <a:r>
              <a:rPr lang="en-GB" dirty="0">
                <a:solidFill>
                  <a:srgbClr val="002060"/>
                </a:solidFill>
                <a:latin typeface="Calibri Light" panose="020F0302020204030204" pitchFamily="34" charset="0"/>
              </a:rPr>
              <a:t> is “$ 2 85”, but the static value does not have the $ included.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3097690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4093428"/>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Rather than checking that both values are an identical match, it is also possible to check for a partial match.</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in this case the Value of the Attribute is obtained and stored in the Context variable, without comparing it to anything else yet.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Then the context variable is used in another step to check that it CONTAINS the expected value.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CONTAINS functionality is part of a diverse keyword called STRING2, which can be used to perform a number of different operations in relation to Strings.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CONTAINS step uses 2 parameters to check a </a:t>
            </a:r>
            <a:r>
              <a:rPr lang="en-GB" i="1" dirty="0">
                <a:solidFill>
                  <a:srgbClr val="002060"/>
                </a:solidFill>
                <a:latin typeface="Calibri Light" panose="020F0302020204030204" pitchFamily="34" charset="0"/>
              </a:rPr>
              <a:t>Value</a:t>
            </a:r>
            <a:r>
              <a:rPr lang="en-GB" dirty="0">
                <a:solidFill>
                  <a:srgbClr val="002060"/>
                </a:solidFill>
                <a:latin typeface="Calibri Light" panose="020F0302020204030204" pitchFamily="34" charset="0"/>
              </a:rPr>
              <a:t> against an </a:t>
            </a:r>
            <a:r>
              <a:rPr lang="en-GB" i="1" dirty="0">
                <a:solidFill>
                  <a:srgbClr val="002060"/>
                </a:solidFill>
                <a:latin typeface="Calibri Light" panose="020F0302020204030204" pitchFamily="34" charset="0"/>
              </a:rPr>
              <a:t>Original Value. </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this example will be successful, as the Value “2 85” is contained within the Original Value “$2 85” even though it is not an exact match.</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B6C7C16B-8220-48BB-8C0E-ABD86E8440C4}"/>
              </a:ext>
            </a:extLst>
          </p:cNvPr>
          <p:cNvPicPr>
            <a:picLocks noChangeAspect="1"/>
          </p:cNvPicPr>
          <p:nvPr/>
        </p:nvPicPr>
        <p:blipFill>
          <a:blip r:embed="rId3"/>
          <a:stretch>
            <a:fillRect/>
          </a:stretch>
        </p:blipFill>
        <p:spPr>
          <a:xfrm>
            <a:off x="528936" y="4784369"/>
            <a:ext cx="8132045" cy="1513667"/>
          </a:xfrm>
          <a:prstGeom prst="rect">
            <a:avLst/>
          </a:prstGeom>
        </p:spPr>
      </p:pic>
    </p:spTree>
    <p:extLst>
      <p:ext uri="{BB962C8B-B14F-4D97-AF65-F5344CB8AC3E}">
        <p14:creationId xmlns:p14="http://schemas.microsoft.com/office/powerpoint/2010/main" val="3016059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previous example used a STATIC value of “2 85”, but we can use the DATA type for the parameter instead to check the Attribute value against test data for expected results of multiple outcomes.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We can add another column to our test data for Pricing information called </a:t>
            </a:r>
            <a:r>
              <a:rPr lang="en-GB" dirty="0" err="1">
                <a:solidFill>
                  <a:srgbClr val="002060"/>
                </a:solidFill>
                <a:latin typeface="Calibri Light" panose="020F0302020204030204" pitchFamily="34" charset="0"/>
              </a:rPr>
              <a:t>monthlyPrice</a:t>
            </a:r>
            <a:r>
              <a:rPr lang="en-GB" dirty="0">
                <a:solidFill>
                  <a:srgbClr val="002060"/>
                </a:solidFill>
                <a:latin typeface="Calibri Light" panose="020F0302020204030204" pitchFamily="34" charset="0"/>
              </a:rPr>
              <a:t>, and then use this to check that the value displayed on screen contains the expected value.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A12F4FDB-F493-4FF3-AE1F-B866CC322DDF}"/>
              </a:ext>
            </a:extLst>
          </p:cNvPr>
          <p:cNvPicPr>
            <a:picLocks noChangeAspect="1"/>
          </p:cNvPicPr>
          <p:nvPr/>
        </p:nvPicPr>
        <p:blipFill>
          <a:blip r:embed="rId3"/>
          <a:stretch>
            <a:fillRect/>
          </a:stretch>
        </p:blipFill>
        <p:spPr>
          <a:xfrm>
            <a:off x="2858688" y="2873423"/>
            <a:ext cx="2703377" cy="2059716"/>
          </a:xfrm>
          <a:prstGeom prst="rect">
            <a:avLst/>
          </a:prstGeom>
        </p:spPr>
      </p:pic>
      <p:pic>
        <p:nvPicPr>
          <p:cNvPr id="5" name="Picture 4">
            <a:extLst>
              <a:ext uri="{FF2B5EF4-FFF2-40B4-BE49-F238E27FC236}">
                <a16:creationId xmlns:a16="http://schemas.microsoft.com/office/drawing/2014/main" id="{8018E8E6-2DBB-4808-8B30-BE641E621653}"/>
              </a:ext>
            </a:extLst>
          </p:cNvPr>
          <p:cNvPicPr>
            <a:picLocks noChangeAspect="1"/>
          </p:cNvPicPr>
          <p:nvPr/>
        </p:nvPicPr>
        <p:blipFill>
          <a:blip r:embed="rId4"/>
          <a:stretch>
            <a:fillRect/>
          </a:stretch>
        </p:blipFill>
        <p:spPr>
          <a:xfrm>
            <a:off x="781850" y="5280900"/>
            <a:ext cx="7353300" cy="1371600"/>
          </a:xfrm>
          <a:prstGeom prst="rect">
            <a:avLst/>
          </a:prstGeom>
        </p:spPr>
      </p:pic>
    </p:spTree>
    <p:extLst>
      <p:ext uri="{BB962C8B-B14F-4D97-AF65-F5344CB8AC3E}">
        <p14:creationId xmlns:p14="http://schemas.microsoft.com/office/powerpoint/2010/main" val="3628894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CONTAINS keyword can be used to verify that a particular value is carried throughout the application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 of Monthly Price appears again after the create account screen.</a:t>
            </a:r>
          </a:p>
        </p:txBody>
      </p:sp>
      <p:pic>
        <p:nvPicPr>
          <p:cNvPr id="5" name="Picture 4">
            <a:extLst>
              <a:ext uri="{FF2B5EF4-FFF2-40B4-BE49-F238E27FC236}">
                <a16:creationId xmlns:a16="http://schemas.microsoft.com/office/drawing/2014/main" id="{BD5A8B91-08A2-4EA8-A937-D82B674B8F44}"/>
              </a:ext>
            </a:extLst>
          </p:cNvPr>
          <p:cNvPicPr>
            <a:picLocks noChangeAspect="1"/>
          </p:cNvPicPr>
          <p:nvPr/>
        </p:nvPicPr>
        <p:blipFill>
          <a:blip r:embed="rId3"/>
          <a:stretch>
            <a:fillRect/>
          </a:stretch>
        </p:blipFill>
        <p:spPr>
          <a:xfrm>
            <a:off x="2336407" y="1859604"/>
            <a:ext cx="3747939" cy="2238937"/>
          </a:xfrm>
          <a:prstGeom prst="rect">
            <a:avLst/>
          </a:prstGeom>
        </p:spPr>
      </p:pic>
      <p:sp>
        <p:nvSpPr>
          <p:cNvPr id="16" name="Rectangle 15">
            <a:extLst>
              <a:ext uri="{FF2B5EF4-FFF2-40B4-BE49-F238E27FC236}">
                <a16:creationId xmlns:a16="http://schemas.microsoft.com/office/drawing/2014/main" id="{734A91A3-FA6A-4401-A38A-C8DF892E22E8}"/>
              </a:ext>
            </a:extLst>
          </p:cNvPr>
          <p:cNvSpPr/>
          <p:nvPr/>
        </p:nvSpPr>
        <p:spPr>
          <a:xfrm>
            <a:off x="177785" y="3908140"/>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a similar step is used to get the Attribute value for this monthly price, and check that it contains the value in the test data.</a:t>
            </a:r>
          </a:p>
        </p:txBody>
      </p:sp>
      <p:pic>
        <p:nvPicPr>
          <p:cNvPr id="9" name="Picture 8">
            <a:extLst>
              <a:ext uri="{FF2B5EF4-FFF2-40B4-BE49-F238E27FC236}">
                <a16:creationId xmlns:a16="http://schemas.microsoft.com/office/drawing/2014/main" id="{D0ECC35D-FDB3-4C3A-9531-F998C96F6103}"/>
              </a:ext>
            </a:extLst>
          </p:cNvPr>
          <p:cNvPicPr>
            <a:picLocks noChangeAspect="1"/>
          </p:cNvPicPr>
          <p:nvPr/>
        </p:nvPicPr>
        <p:blipFill>
          <a:blip r:embed="rId4"/>
          <a:stretch>
            <a:fillRect/>
          </a:stretch>
        </p:blipFill>
        <p:spPr>
          <a:xfrm>
            <a:off x="782515" y="4891482"/>
            <a:ext cx="7355565" cy="1317415"/>
          </a:xfrm>
          <a:prstGeom prst="rect">
            <a:avLst/>
          </a:prstGeom>
        </p:spPr>
      </p:pic>
    </p:spTree>
    <p:extLst>
      <p:ext uri="{BB962C8B-B14F-4D97-AF65-F5344CB8AC3E}">
        <p14:creationId xmlns:p14="http://schemas.microsoft.com/office/powerpoint/2010/main" val="2252491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7 – ATTRIBUTE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0" name="Rectangle 9">
            <a:extLst>
              <a:ext uri="{FF2B5EF4-FFF2-40B4-BE49-F238E27FC236}">
                <a16:creationId xmlns:a16="http://schemas.microsoft.com/office/drawing/2014/main" id="{79AD85F6-2F43-44F6-A480-F7F90D8032F7}"/>
              </a:ext>
            </a:extLst>
          </p:cNvPr>
          <p:cNvSpPr/>
          <p:nvPr/>
        </p:nvSpPr>
        <p:spPr>
          <a:xfrm>
            <a:off x="-70338" y="724087"/>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CONTAINS keyword can be used to check a variety of element attributes at different points in the application.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step can easily be inserted into the existing function and will then apply to the 6 different tests for each item.</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Looking at the screenshot below, the Item Name, Insure Amount and Monthly Price are all elements that could be checked and validated that the correct information is being carried over and displayed.</a:t>
            </a:r>
          </a:p>
        </p:txBody>
      </p:sp>
      <p:pic>
        <p:nvPicPr>
          <p:cNvPr id="5" name="Picture 4">
            <a:extLst>
              <a:ext uri="{FF2B5EF4-FFF2-40B4-BE49-F238E27FC236}">
                <a16:creationId xmlns:a16="http://schemas.microsoft.com/office/drawing/2014/main" id="{BD5A8B91-08A2-4EA8-A937-D82B674B8F44}"/>
              </a:ext>
            </a:extLst>
          </p:cNvPr>
          <p:cNvPicPr>
            <a:picLocks noChangeAspect="1"/>
          </p:cNvPicPr>
          <p:nvPr/>
        </p:nvPicPr>
        <p:blipFill>
          <a:blip r:embed="rId3"/>
          <a:stretch>
            <a:fillRect/>
          </a:stretch>
        </p:blipFill>
        <p:spPr>
          <a:xfrm>
            <a:off x="2305095" y="3076981"/>
            <a:ext cx="4150341" cy="2479323"/>
          </a:xfrm>
          <a:prstGeom prst="rect">
            <a:avLst/>
          </a:prstGeom>
        </p:spPr>
      </p:pic>
    </p:spTree>
    <p:extLst>
      <p:ext uri="{BB962C8B-B14F-4D97-AF65-F5344CB8AC3E}">
        <p14:creationId xmlns:p14="http://schemas.microsoft.com/office/powerpoint/2010/main" val="4083580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532453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LOOP keyword can be used to repeat a set of steps, or a function, a set amount of times.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allows for great re-usability of code as it allows test scripts to simply iterate through a loop using different values, rather than having a completely separate set of steps to achieve a similar result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An example of where this may be useful is when multiple drivers are getting insured on one vehicle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LOOP step will be able to iterate through a set of steps that enters driver details for multiple drivers, rather than using the same set of steps over again to enter details for additional drivers.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loop step uses 2 parameters; the Loop Iterator and the Function Name. The Loop Iterator determines how many times the loop will execute before exiting the loop, and the Function Name is used to call the set of steps that execute within the loop.</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421903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7" name="Rectangle 6">
            <a:extLst>
              <a:ext uri="{FF2B5EF4-FFF2-40B4-BE49-F238E27FC236}">
                <a16:creationId xmlns:a16="http://schemas.microsoft.com/office/drawing/2014/main" id="{7D35E9CB-E1CF-48E8-B403-964E65391F97}"/>
              </a:ext>
            </a:extLst>
          </p:cNvPr>
          <p:cNvSpPr/>
          <p:nvPr/>
        </p:nvSpPr>
        <p:spPr>
          <a:xfrm>
            <a:off x="0" y="942504"/>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the case of a Numerical Loop, the Loop Iterator uses a STATIC parameter and a numeric value to determine how many times the Function is called in the loop before continuing on with the rest of the test script.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9" name="Picture 8">
            <a:extLst>
              <a:ext uri="{FF2B5EF4-FFF2-40B4-BE49-F238E27FC236}">
                <a16:creationId xmlns:a16="http://schemas.microsoft.com/office/drawing/2014/main" id="{49DF41A8-9698-44F8-841A-15A7A12BC1AB}"/>
              </a:ext>
            </a:extLst>
          </p:cNvPr>
          <p:cNvPicPr>
            <a:picLocks noChangeAspect="1"/>
          </p:cNvPicPr>
          <p:nvPr/>
        </p:nvPicPr>
        <p:blipFill>
          <a:blip r:embed="rId3"/>
          <a:stretch>
            <a:fillRect/>
          </a:stretch>
        </p:blipFill>
        <p:spPr>
          <a:xfrm>
            <a:off x="659561" y="1985943"/>
            <a:ext cx="7441410" cy="901675"/>
          </a:xfrm>
          <a:prstGeom prst="rect">
            <a:avLst/>
          </a:prstGeom>
        </p:spPr>
      </p:pic>
      <p:sp>
        <p:nvSpPr>
          <p:cNvPr id="11" name="Rectangle 10">
            <a:extLst>
              <a:ext uri="{FF2B5EF4-FFF2-40B4-BE49-F238E27FC236}">
                <a16:creationId xmlns:a16="http://schemas.microsoft.com/office/drawing/2014/main" id="{08D2B5AD-989C-4D77-ADA9-CE04F168A858}"/>
              </a:ext>
            </a:extLst>
          </p:cNvPr>
          <p:cNvSpPr/>
          <p:nvPr/>
        </p:nvSpPr>
        <p:spPr>
          <a:xfrm>
            <a:off x="256019" y="3091682"/>
            <a:ext cx="8561430"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the case of a Data Driver Loop, the Loop Iterator still uses a STATIC parameter, but instead of using a numeric value, it will instead iterate over a data table containing records.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5686855F-EC63-42BB-9953-F78F4623FAEE}"/>
              </a:ext>
            </a:extLst>
          </p:cNvPr>
          <p:cNvPicPr>
            <a:picLocks noChangeAspect="1"/>
          </p:cNvPicPr>
          <p:nvPr/>
        </p:nvPicPr>
        <p:blipFill>
          <a:blip r:embed="rId4"/>
          <a:stretch>
            <a:fillRect/>
          </a:stretch>
        </p:blipFill>
        <p:spPr>
          <a:xfrm>
            <a:off x="661851" y="4435863"/>
            <a:ext cx="7593298" cy="856680"/>
          </a:xfrm>
          <a:prstGeom prst="rect">
            <a:avLst/>
          </a:prstGeom>
        </p:spPr>
      </p:pic>
    </p:spTree>
    <p:extLst>
      <p:ext uri="{BB962C8B-B14F-4D97-AF65-F5344CB8AC3E}">
        <p14:creationId xmlns:p14="http://schemas.microsoft.com/office/powerpoint/2010/main" val="2552019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using data to iterate through the loop, a Child table can be created that contains the data, and is accessed from the Parent table.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records within the Child table are accessed from the parent table using the following syntax: </a:t>
            </a:r>
            <a:r>
              <a:rPr lang="en-US" dirty="0"/>
              <a:t>|</a:t>
            </a:r>
            <a:r>
              <a:rPr lang="en-US" dirty="0" err="1"/>
              <a:t>childRecords</a:t>
            </a:r>
            <a:r>
              <a:rPr lang="en-US" dirty="0"/>
              <a:t>:[value='</a:t>
            </a:r>
            <a:r>
              <a:rPr lang="en-US" dirty="0" err="1"/>
              <a:t>childOne</a:t>
            </a:r>
            <a:r>
              <a:rPr lang="en-US" dirty="0"/>
              <a: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is broken down as follows:</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childRecords</a:t>
            </a:r>
            <a:r>
              <a:rPr lang="en-GB" dirty="0">
                <a:solidFill>
                  <a:srgbClr val="002060"/>
                </a:solidFill>
                <a:latin typeface="Calibri Light" panose="020F0302020204030204" pitchFamily="34" charset="0"/>
              </a:rPr>
              <a:t> = Name of the child table containing the records to loop</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Value = Column name within the child table</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childOne</a:t>
            </a:r>
            <a:r>
              <a:rPr lang="en-GB" dirty="0">
                <a:solidFill>
                  <a:srgbClr val="002060"/>
                </a:solidFill>
                <a:latin typeface="Calibri Light" panose="020F0302020204030204" pitchFamily="34" charset="0"/>
              </a:rPr>
              <a:t> = A value within the ‘Value’ column</a:t>
            </a:r>
          </a:p>
          <a:p>
            <a:pPr marL="800100" lvl="1"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331E70A2-3AE7-4CEC-A988-CC663F82E3A9}"/>
              </a:ext>
            </a:extLst>
          </p:cNvPr>
          <p:cNvSpPr/>
          <p:nvPr/>
        </p:nvSpPr>
        <p:spPr>
          <a:xfrm>
            <a:off x="177785" y="3499766"/>
            <a:ext cx="8657248"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this will access the table called ‘</a:t>
            </a:r>
            <a:r>
              <a:rPr lang="en-GB" dirty="0" err="1">
                <a:solidFill>
                  <a:srgbClr val="002060"/>
                </a:solidFill>
                <a:latin typeface="Calibri Light" panose="020F0302020204030204" pitchFamily="34" charset="0"/>
              </a:rPr>
              <a:t>childRecords</a:t>
            </a:r>
            <a:r>
              <a:rPr lang="en-GB" dirty="0">
                <a:solidFill>
                  <a:srgbClr val="002060"/>
                </a:solidFill>
                <a:latin typeface="Calibri Light" panose="020F0302020204030204" pitchFamily="34" charset="0"/>
              </a:rPr>
              <a:t>’ and will iterate over the records that have the value ‘</a:t>
            </a:r>
            <a:r>
              <a:rPr lang="en-GB" dirty="0" err="1">
                <a:solidFill>
                  <a:srgbClr val="002060"/>
                </a:solidFill>
                <a:latin typeface="Calibri Light" panose="020F0302020204030204" pitchFamily="34" charset="0"/>
              </a:rPr>
              <a:t>childOne</a:t>
            </a:r>
            <a:r>
              <a:rPr lang="en-GB" dirty="0">
                <a:solidFill>
                  <a:srgbClr val="002060"/>
                </a:solidFill>
                <a:latin typeface="Calibri Light" panose="020F0302020204030204" pitchFamily="34" charset="0"/>
              </a:rPr>
              <a:t>’ in the ‘Value’ column.</a:t>
            </a:r>
          </a:p>
          <a:p>
            <a:r>
              <a:rPr lang="en-GB" dirty="0">
                <a:solidFill>
                  <a:srgbClr val="002060"/>
                </a:solidFill>
                <a:latin typeface="Calibri Light" panose="020F0302020204030204" pitchFamily="34" charset="0"/>
              </a:rPr>
              <a:t> </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251902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2 – Configuring Automated Framework </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105" y="839441"/>
            <a:ext cx="8062175" cy="738664"/>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hlinkClick r:id="rId3"/>
            </a:endParaRPr>
          </a:p>
          <a:p>
            <a:endParaRPr lang="en-US" sz="1800" b="1" dirty="0">
              <a:hlinkClick r:id="rId3"/>
            </a:endParaRPr>
          </a:p>
        </p:txBody>
      </p:sp>
      <p:sp>
        <p:nvSpPr>
          <p:cNvPr id="6" name="TextBox 5"/>
          <p:cNvSpPr txBox="1"/>
          <p:nvPr/>
        </p:nvSpPr>
        <p:spPr>
          <a:xfrm>
            <a:off x="547984" y="1081825"/>
            <a:ext cx="6527442" cy="4585871"/>
          </a:xfrm>
          <a:prstGeom prst="rect">
            <a:avLst/>
          </a:prstGeom>
          <a:noFill/>
        </p:spPr>
        <p:txBody>
          <a:bodyPr wrap="square" rtlCol="0">
            <a:spAutoFit/>
          </a:bodyPr>
          <a:lstStyle/>
          <a:p>
            <a:r>
              <a:rPr lang="en-US" sz="2400" u="sng" dirty="0">
                <a:solidFill>
                  <a:srgbClr val="002060"/>
                </a:solidFill>
                <a:latin typeface="Calibri Light" panose="020F0302020204030204" pitchFamily="34" charset="0"/>
              </a:rPr>
              <a:t>Configuration Files</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Application Registry</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Cloud Registry</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Device Registry</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Page Elements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Test Suite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Driver </a:t>
            </a:r>
            <a:r>
              <a:rPr lang="en-GB" dirty="0" err="1">
                <a:solidFill>
                  <a:srgbClr val="002060"/>
                </a:solidFill>
                <a:latin typeface="Calibri Light" panose="020F0302020204030204" pitchFamily="34" charset="0"/>
              </a:rPr>
              <a:t>Config</a:t>
            </a:r>
            <a:endParaRPr lang="en-GB" dirty="0">
              <a:solidFill>
                <a:srgbClr val="002060"/>
              </a:solidFill>
              <a:latin typeface="Calibri Light" panose="020F0302020204030204" pitchFamily="34" charset="0"/>
            </a:endParaRPr>
          </a:p>
          <a:p>
            <a:endParaRPr lang="en-US" sz="2400" dirty="0">
              <a:solidFill>
                <a:srgbClr val="002060"/>
              </a:solidFill>
              <a:latin typeface="Calibri Light" panose="020F0302020204030204" pitchFamily="34" charset="0"/>
            </a:endParaRPr>
          </a:p>
          <a:p>
            <a:r>
              <a:rPr lang="en-US" sz="2400" u="sng" dirty="0">
                <a:solidFill>
                  <a:srgbClr val="002060"/>
                </a:solidFill>
                <a:latin typeface="Calibri Light" panose="020F0302020204030204" pitchFamily="34" charset="0"/>
              </a:rPr>
              <a:t>What Next</a:t>
            </a:r>
            <a:endParaRPr lang="en-US" sz="2400"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Create Project Folder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Add </a:t>
            </a:r>
            <a:r>
              <a:rPr lang="en-GB" dirty="0" err="1">
                <a:solidFill>
                  <a:srgbClr val="002060"/>
                </a:solidFill>
                <a:latin typeface="Calibri Light" panose="020F0302020204030204" pitchFamily="34" charset="0"/>
              </a:rPr>
              <a:t>Config</a:t>
            </a:r>
            <a:r>
              <a:rPr lang="en-GB" dirty="0">
                <a:solidFill>
                  <a:srgbClr val="002060"/>
                </a:solidFill>
                <a:latin typeface="Calibri Light" panose="020F0302020204030204" pitchFamily="34" charset="0"/>
              </a:rPr>
              <a:t> Files to Project Folder</a:t>
            </a:r>
            <a:endParaRPr lang="en-US"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Page Elements / Descriptors</a:t>
            </a:r>
          </a:p>
          <a:p>
            <a:pPr marL="800100" lvl="1" indent="-342900">
              <a:buFont typeface="Arial" panose="020B0604020202020204" pitchFamily="34" charset="0"/>
              <a:buChar char="•"/>
            </a:pPr>
            <a:r>
              <a:rPr lang="en-US" dirty="0">
                <a:solidFill>
                  <a:srgbClr val="002060"/>
                </a:solidFill>
                <a:latin typeface="Calibri Light" panose="020F0302020204030204" pitchFamily="34" charset="0"/>
                <a:hlinkClick r:id="rId4" action="ppaction://hlinkfile"/>
              </a:rPr>
              <a:t>Configuration Files</a:t>
            </a:r>
            <a:endParaRPr lang="en-US" dirty="0">
              <a:solidFill>
                <a:srgbClr val="002060"/>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363345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224676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For example, if we have this table called ‘</a:t>
            </a:r>
            <a:r>
              <a:rPr lang="en-GB" dirty="0" err="1">
                <a:solidFill>
                  <a:srgbClr val="002060"/>
                </a:solidFill>
                <a:latin typeface="Calibri Light" panose="020F0302020204030204" pitchFamily="34" charset="0"/>
              </a:rPr>
              <a:t>LoopItems</a:t>
            </a:r>
            <a:r>
              <a:rPr lang="en-GB" dirty="0">
                <a:solidFill>
                  <a:srgbClr val="002060"/>
                </a:solidFill>
                <a:latin typeface="Calibri Light" panose="020F0302020204030204" pitchFamily="34" charset="0"/>
              </a:rPr>
              <a:t>’ which contains 4 different prices for each of the Items, we can loop through the 4 values for any particular item.</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data would be accessed from the Parent table ‘Pricing’ using the syntax from the previous slide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F8B981F4-C823-46D9-B432-416B2DADB189}"/>
              </a:ext>
            </a:extLst>
          </p:cNvPr>
          <p:cNvPicPr>
            <a:picLocks noChangeAspect="1"/>
          </p:cNvPicPr>
          <p:nvPr/>
        </p:nvPicPr>
        <p:blipFill>
          <a:blip r:embed="rId3"/>
          <a:stretch>
            <a:fillRect/>
          </a:stretch>
        </p:blipFill>
        <p:spPr>
          <a:xfrm>
            <a:off x="273603" y="2586846"/>
            <a:ext cx="2091528" cy="4183056"/>
          </a:xfrm>
          <a:prstGeom prst="rect">
            <a:avLst/>
          </a:prstGeom>
        </p:spPr>
      </p:pic>
      <p:sp>
        <p:nvSpPr>
          <p:cNvPr id="16" name="Rectangle 15">
            <a:extLst>
              <a:ext uri="{FF2B5EF4-FFF2-40B4-BE49-F238E27FC236}">
                <a16:creationId xmlns:a16="http://schemas.microsoft.com/office/drawing/2014/main" id="{7D2748BC-F807-46AE-AADF-AAAC4150A096}"/>
              </a:ext>
            </a:extLst>
          </p:cNvPr>
          <p:cNvSpPr/>
          <p:nvPr/>
        </p:nvSpPr>
        <p:spPr>
          <a:xfrm>
            <a:off x="2452157" y="2888077"/>
            <a:ext cx="6295850"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for example, looking below we can see the value: </a:t>
            </a:r>
            <a:r>
              <a:rPr lang="en-GB" b="1" dirty="0">
                <a:solidFill>
                  <a:srgbClr val="002060"/>
                </a:solidFill>
                <a:latin typeface="Calibri Light" panose="020F0302020204030204" pitchFamily="34" charset="0"/>
              </a:rPr>
              <a:t>|</a:t>
            </a:r>
            <a:r>
              <a:rPr lang="en-GB" b="1" dirty="0" err="1">
                <a:solidFill>
                  <a:srgbClr val="002060"/>
                </a:solidFill>
                <a:latin typeface="Calibri Light" panose="020F0302020204030204" pitchFamily="34" charset="0"/>
              </a:rPr>
              <a:t>LoopItems</a:t>
            </a:r>
            <a:r>
              <a:rPr lang="en-GB" b="1" dirty="0">
                <a:solidFill>
                  <a:srgbClr val="002060"/>
                </a:solidFill>
                <a:latin typeface="Calibri Light" panose="020F0302020204030204" pitchFamily="34" charset="0"/>
              </a:rPr>
              <a:t>:[</a:t>
            </a:r>
            <a:r>
              <a:rPr lang="en-GB" b="1" dirty="0" err="1">
                <a:solidFill>
                  <a:srgbClr val="002060"/>
                </a:solidFill>
                <a:latin typeface="Calibri Light" panose="020F0302020204030204" pitchFamily="34" charset="0"/>
              </a:rPr>
              <a:t>itemName</a:t>
            </a:r>
            <a:r>
              <a:rPr lang="en-GB" b="1" dirty="0">
                <a:solidFill>
                  <a:srgbClr val="002060"/>
                </a:solidFill>
                <a:latin typeface="Calibri Light" panose="020F0302020204030204" pitchFamily="34" charset="0"/>
              </a:rPr>
              <a:t>=‘Camera’]|</a:t>
            </a: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essentially creates a small table of records where the value in the ‘</a:t>
            </a:r>
            <a:r>
              <a:rPr lang="en-GB" dirty="0" err="1">
                <a:solidFill>
                  <a:srgbClr val="002060"/>
                </a:solidFill>
                <a:latin typeface="Calibri Light" panose="020F0302020204030204" pitchFamily="34" charset="0"/>
              </a:rPr>
              <a:t>itemName</a:t>
            </a:r>
            <a:r>
              <a:rPr lang="en-GB" dirty="0">
                <a:solidFill>
                  <a:srgbClr val="002060"/>
                </a:solidFill>
                <a:latin typeface="Calibri Light" panose="020F0302020204030204" pitchFamily="34" charset="0"/>
              </a:rPr>
              <a:t>’ column is equal to ‘Camera’</a:t>
            </a: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9786865A-DD40-4D42-BA1B-242EEC040E67}"/>
              </a:ext>
            </a:extLst>
          </p:cNvPr>
          <p:cNvPicPr>
            <a:picLocks noChangeAspect="1"/>
          </p:cNvPicPr>
          <p:nvPr/>
        </p:nvPicPr>
        <p:blipFill>
          <a:blip r:embed="rId4"/>
          <a:stretch>
            <a:fillRect/>
          </a:stretch>
        </p:blipFill>
        <p:spPr>
          <a:xfrm>
            <a:off x="2973984" y="3660900"/>
            <a:ext cx="4909662" cy="1482584"/>
          </a:xfrm>
          <a:prstGeom prst="rect">
            <a:avLst/>
          </a:prstGeom>
        </p:spPr>
      </p:pic>
    </p:spTree>
    <p:extLst>
      <p:ext uri="{BB962C8B-B14F-4D97-AF65-F5344CB8AC3E}">
        <p14:creationId xmlns:p14="http://schemas.microsoft.com/office/powerpoint/2010/main" val="4031296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that the data is set up correctly we can write a test that uses this data in a loop.</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8" name="Picture 7">
            <a:extLst>
              <a:ext uri="{FF2B5EF4-FFF2-40B4-BE49-F238E27FC236}">
                <a16:creationId xmlns:a16="http://schemas.microsoft.com/office/drawing/2014/main" id="{3E778E30-D829-4A7D-85F7-9C41E5A0A621}"/>
              </a:ext>
            </a:extLst>
          </p:cNvPr>
          <p:cNvPicPr>
            <a:picLocks noChangeAspect="1"/>
          </p:cNvPicPr>
          <p:nvPr/>
        </p:nvPicPr>
        <p:blipFill>
          <a:blip r:embed="rId3"/>
          <a:stretch>
            <a:fillRect/>
          </a:stretch>
        </p:blipFill>
        <p:spPr>
          <a:xfrm>
            <a:off x="549478" y="1665196"/>
            <a:ext cx="7818043" cy="862964"/>
          </a:xfrm>
          <a:prstGeom prst="rect">
            <a:avLst/>
          </a:prstGeom>
        </p:spPr>
      </p:pic>
      <p:sp>
        <p:nvSpPr>
          <p:cNvPr id="15" name="Rectangle 14">
            <a:extLst>
              <a:ext uri="{FF2B5EF4-FFF2-40B4-BE49-F238E27FC236}">
                <a16:creationId xmlns:a16="http://schemas.microsoft.com/office/drawing/2014/main" id="{BBB54E5A-8AD4-402F-B39D-8E367DD33063}"/>
              </a:ext>
            </a:extLst>
          </p:cNvPr>
          <p:cNvSpPr/>
          <p:nvPr/>
        </p:nvSpPr>
        <p:spPr>
          <a:xfrm>
            <a:off x="256019" y="2624543"/>
            <a:ext cx="8561430"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this step uses the column we added called </a:t>
            </a:r>
            <a:r>
              <a:rPr lang="en-GB" dirty="0" err="1">
                <a:solidFill>
                  <a:srgbClr val="002060"/>
                </a:solidFill>
                <a:latin typeface="Calibri Light" panose="020F0302020204030204" pitchFamily="34" charset="0"/>
              </a:rPr>
              <a:t>loopAmount</a:t>
            </a:r>
            <a:r>
              <a:rPr lang="en-GB" dirty="0">
                <a:solidFill>
                  <a:srgbClr val="002060"/>
                </a:solidFill>
                <a:latin typeface="Calibri Light" panose="020F0302020204030204" pitchFamily="34" charset="0"/>
              </a:rPr>
              <a:t>, to access the Child table and will call the function </a:t>
            </a:r>
            <a:r>
              <a:rPr lang="en-GB" dirty="0" err="1">
                <a:solidFill>
                  <a:srgbClr val="002060"/>
                </a:solidFill>
                <a:latin typeface="Calibri Light" panose="020F0302020204030204" pitchFamily="34" charset="0"/>
              </a:rPr>
              <a:t>LoopCameraAmount</a:t>
            </a:r>
            <a:r>
              <a:rPr lang="en-GB" dirty="0">
                <a:solidFill>
                  <a:srgbClr val="002060"/>
                </a:solidFill>
                <a:latin typeface="Calibri Light" panose="020F0302020204030204" pitchFamily="34" charset="0"/>
              </a:rPr>
              <a:t>, which simply enters the 4 values associated with Camera.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Below is the function that is being called and shows what the parameter value looks like when using a loop.</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9" name="Picture 8">
            <a:extLst>
              <a:ext uri="{FF2B5EF4-FFF2-40B4-BE49-F238E27FC236}">
                <a16:creationId xmlns:a16="http://schemas.microsoft.com/office/drawing/2014/main" id="{33201219-EFCF-48BA-8021-7EC8B9848FC4}"/>
              </a:ext>
            </a:extLst>
          </p:cNvPr>
          <p:cNvPicPr>
            <a:picLocks noChangeAspect="1"/>
          </p:cNvPicPr>
          <p:nvPr/>
        </p:nvPicPr>
        <p:blipFill>
          <a:blip r:embed="rId4"/>
          <a:stretch>
            <a:fillRect/>
          </a:stretch>
        </p:blipFill>
        <p:spPr>
          <a:xfrm>
            <a:off x="1386045" y="4654700"/>
            <a:ext cx="6336545" cy="1126263"/>
          </a:xfrm>
          <a:prstGeom prst="rect">
            <a:avLst/>
          </a:prstGeom>
        </p:spPr>
      </p:pic>
    </p:spTree>
    <p:extLst>
      <p:ext uri="{BB962C8B-B14F-4D97-AF65-F5344CB8AC3E}">
        <p14:creationId xmlns:p14="http://schemas.microsoft.com/office/powerpoint/2010/main" val="143170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8 – LOOP Keyword</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is a simple example of how a Loop is executed and showing how the data for the loop is set up. This example simply enters 4 different values for an item, but the function that is called in a loop could be as big as is needed.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deals with looping a set of numbers for a single field, but using the same principles we can also try looping through multiple account details for the create account screen.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lvl="2"/>
            <a:r>
              <a:rPr lang="en-GB" dirty="0">
                <a:solidFill>
                  <a:srgbClr val="002060"/>
                </a:solidFill>
                <a:latin typeface="Calibri Light" panose="020F0302020204030204" pitchFamily="34" charset="0"/>
              </a:rPr>
              <a:t>Now have a go at entering multiple account details using a Loop</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BBB54E5A-8AD4-402F-B39D-8E367DD33063}"/>
              </a:ext>
            </a:extLst>
          </p:cNvPr>
          <p:cNvSpPr/>
          <p:nvPr/>
        </p:nvSpPr>
        <p:spPr>
          <a:xfrm>
            <a:off x="256019" y="2624543"/>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6798EAD1-08ED-423C-B3C3-89B5E8E823E7}"/>
              </a:ext>
            </a:extLst>
          </p:cNvPr>
          <p:cNvPicPr>
            <a:picLocks noChangeAspect="1"/>
          </p:cNvPicPr>
          <p:nvPr/>
        </p:nvPicPr>
        <p:blipFill>
          <a:blip r:embed="rId3"/>
          <a:stretch>
            <a:fillRect/>
          </a:stretch>
        </p:blipFill>
        <p:spPr>
          <a:xfrm>
            <a:off x="1421658" y="3488808"/>
            <a:ext cx="6265319" cy="3024070"/>
          </a:xfrm>
          <a:prstGeom prst="rect">
            <a:avLst/>
          </a:prstGeom>
        </p:spPr>
      </p:pic>
    </p:spTree>
    <p:extLst>
      <p:ext uri="{BB962C8B-B14F-4D97-AF65-F5344CB8AC3E}">
        <p14:creationId xmlns:p14="http://schemas.microsoft.com/office/powerpoint/2010/main" val="228071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532453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One of the main benefits of test automation is the ability to execute the same test scripts across a number of different browsers.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cross browser testing is beneficial as it helps identify any differences in behaviour between the browsers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Automated tests help with this as they will execute the exact same set of steps and removes the potential for human error when manually carrying out the same test on different browsers.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Different browsers can be listed in the </a:t>
            </a:r>
            <a:r>
              <a:rPr lang="en-GB" dirty="0" err="1">
                <a:solidFill>
                  <a:srgbClr val="002060"/>
                </a:solidFill>
                <a:latin typeface="Calibri Light" panose="020F0302020204030204" pitchFamily="34" charset="0"/>
              </a:rPr>
              <a:t>deviceRegistry</a:t>
            </a:r>
            <a:r>
              <a:rPr lang="en-GB" dirty="0">
                <a:solidFill>
                  <a:srgbClr val="002060"/>
                </a:solidFill>
                <a:latin typeface="Calibri Light" panose="020F0302020204030204" pitchFamily="34" charset="0"/>
              </a:rPr>
              <a:t>, and the ‘active’ attribute can be set to true or false depending on whether or not the tests should be executed against that browser.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examples below are using the value ‘local’ as the cloud. This simply means they will run against the browsers installed on the local machine using the selenium grid.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BBB54E5A-8AD4-402F-B39D-8E367DD33063}"/>
              </a:ext>
            </a:extLst>
          </p:cNvPr>
          <p:cNvSpPr/>
          <p:nvPr/>
        </p:nvSpPr>
        <p:spPr>
          <a:xfrm>
            <a:off x="256019" y="2624543"/>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B21B49D2-B42C-47C6-980B-0A86E8AAB6DB}"/>
              </a:ext>
            </a:extLst>
          </p:cNvPr>
          <p:cNvPicPr>
            <a:picLocks noChangeAspect="1"/>
          </p:cNvPicPr>
          <p:nvPr/>
        </p:nvPicPr>
        <p:blipFill>
          <a:blip r:embed="rId3"/>
          <a:stretch>
            <a:fillRect/>
          </a:stretch>
        </p:blipFill>
        <p:spPr>
          <a:xfrm>
            <a:off x="529579" y="5480413"/>
            <a:ext cx="7857842" cy="528600"/>
          </a:xfrm>
          <a:prstGeom prst="rect">
            <a:avLst/>
          </a:prstGeom>
        </p:spPr>
      </p:pic>
    </p:spTree>
    <p:extLst>
      <p:ext uri="{BB962C8B-B14F-4D97-AF65-F5344CB8AC3E}">
        <p14:creationId xmlns:p14="http://schemas.microsoft.com/office/powerpoint/2010/main" val="3437496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5632311"/>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Selenium Grid allows for parallel execution of tests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If both Google Chrome and Internet Explorer devices are set to true, then they will execute the same test on both browsers simultaneously.</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Selenium Grid also allows multiple tests to be ran in parallel on the same browser.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can be controlled using the ‘</a:t>
            </a:r>
            <a:r>
              <a:rPr lang="en-GB" dirty="0" err="1">
                <a:solidFill>
                  <a:srgbClr val="002060"/>
                </a:solidFill>
                <a:latin typeface="Calibri Light" panose="020F0302020204030204" pitchFamily="34" charset="0"/>
              </a:rPr>
              <a:t>availableDevices</a:t>
            </a:r>
            <a:r>
              <a:rPr lang="en-GB" dirty="0">
                <a:solidFill>
                  <a:srgbClr val="002060"/>
                </a:solidFill>
                <a:latin typeface="Calibri Light" panose="020F0302020204030204" pitchFamily="34" charset="0"/>
              </a:rPr>
              <a:t>’ attribute. The value for this attribute is a whole number which determines the maximum number of instances of that browser which can be open at one time.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in the example above, 5 separate Chrome windows and 5 separate IE windows would open, assuming there are at least 5 tests to be executed.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If there were more than 5 tests, then all 5 instances of the browser would complete their execution before opening the next.</a:t>
            </a: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BBB54E5A-8AD4-402F-B39D-8E367DD33063}"/>
              </a:ext>
            </a:extLst>
          </p:cNvPr>
          <p:cNvSpPr/>
          <p:nvPr/>
        </p:nvSpPr>
        <p:spPr>
          <a:xfrm>
            <a:off x="256019" y="2624543"/>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818E9116-F61D-4413-8732-CA0A2C816476}"/>
              </a:ext>
            </a:extLst>
          </p:cNvPr>
          <p:cNvPicPr>
            <a:picLocks noChangeAspect="1"/>
          </p:cNvPicPr>
          <p:nvPr/>
        </p:nvPicPr>
        <p:blipFill>
          <a:blip r:embed="rId3"/>
          <a:stretch>
            <a:fillRect/>
          </a:stretch>
        </p:blipFill>
        <p:spPr>
          <a:xfrm>
            <a:off x="791375" y="2024001"/>
            <a:ext cx="7334250" cy="495300"/>
          </a:xfrm>
          <a:prstGeom prst="rect">
            <a:avLst/>
          </a:prstGeom>
        </p:spPr>
      </p:pic>
    </p:spTree>
    <p:extLst>
      <p:ext uri="{BB962C8B-B14F-4D97-AF65-F5344CB8AC3E}">
        <p14:creationId xmlns:p14="http://schemas.microsoft.com/office/powerpoint/2010/main" val="990366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57A028F-F9E8-464A-9BAD-969AE7EB0EDF}"/>
              </a:ext>
            </a:extLst>
          </p:cNvPr>
          <p:cNvSpPr/>
          <p:nvPr/>
        </p:nvSpPr>
        <p:spPr>
          <a:xfrm>
            <a:off x="99551" y="2876926"/>
            <a:ext cx="8561430" cy="400110"/>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3" name="Rectangle 12">
            <a:extLst>
              <a:ext uri="{FF2B5EF4-FFF2-40B4-BE49-F238E27FC236}">
                <a16:creationId xmlns:a16="http://schemas.microsoft.com/office/drawing/2014/main" id="{07096B7A-DF08-4C11-A53D-B9F2A3E067A8}"/>
              </a:ext>
            </a:extLst>
          </p:cNvPr>
          <p:cNvSpPr/>
          <p:nvPr/>
        </p:nvSpPr>
        <p:spPr>
          <a:xfrm>
            <a:off x="177785" y="2887618"/>
            <a:ext cx="8561430" cy="1015663"/>
          </a:xfrm>
          <a:prstGeom prst="rect">
            <a:avLst/>
          </a:prstGeom>
        </p:spPr>
        <p:txBody>
          <a:bodyPr wrap="square">
            <a:spAutoFit/>
          </a:bodyPr>
          <a:lstStyle/>
          <a:p>
            <a:pPr lvl="1"/>
            <a:endParaRPr lang="en-GB" dirty="0">
              <a:solidFill>
                <a:srgbClr val="002060"/>
              </a:solidFill>
              <a:latin typeface="Calibri Light" panose="020F0302020204030204" pitchFamily="34" charset="0"/>
            </a:endParaRPr>
          </a:p>
          <a:p>
            <a:pPr lvl="1"/>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2" name="Rectangle 11">
            <a:extLst>
              <a:ext uri="{FF2B5EF4-FFF2-40B4-BE49-F238E27FC236}">
                <a16:creationId xmlns:a16="http://schemas.microsoft.com/office/drawing/2014/main" id="{EC54A85F-45D7-4E08-BEC0-374D95218D90}"/>
              </a:ext>
            </a:extLst>
          </p:cNvPr>
          <p:cNvSpPr/>
          <p:nvPr/>
        </p:nvSpPr>
        <p:spPr>
          <a:xfrm>
            <a:off x="99551" y="3086208"/>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Another attribute which comes in handy for cross browser testing, is the </a:t>
            </a:r>
            <a:r>
              <a:rPr lang="en-GB" dirty="0" err="1">
                <a:solidFill>
                  <a:srgbClr val="002060"/>
                </a:solidFill>
                <a:latin typeface="Calibri Light" panose="020F0302020204030204" pitchFamily="34" charset="0"/>
              </a:rPr>
              <a:t>tagNames</a:t>
            </a:r>
            <a:r>
              <a:rPr lang="en-GB" dirty="0">
                <a:solidFill>
                  <a:srgbClr val="002060"/>
                </a:solidFill>
                <a:latin typeface="Calibri Light" panose="020F0302020204030204" pitchFamily="34" charset="0"/>
              </a:rPr>
              <a:t> attribute.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
            </a:r>
            <a:r>
              <a:rPr lang="en-GB" dirty="0" err="1">
                <a:solidFill>
                  <a:srgbClr val="002060"/>
                </a:solidFill>
                <a:latin typeface="Calibri Light" panose="020F0302020204030204" pitchFamily="34" charset="0"/>
              </a:rPr>
              <a:t>tagNames</a:t>
            </a:r>
            <a:r>
              <a:rPr lang="en-GB" dirty="0">
                <a:solidFill>
                  <a:srgbClr val="002060"/>
                </a:solidFill>
                <a:latin typeface="Calibri Light" panose="020F0302020204030204" pitchFamily="34" charset="0"/>
              </a:rPr>
              <a:t> attribute can store a number of comma separated values which relate to that device.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values can then be added to another attribute in the test or step tags.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the test or step will only execute if it has a matching </a:t>
            </a:r>
            <a:r>
              <a:rPr lang="en-GB" dirty="0" err="1">
                <a:solidFill>
                  <a:srgbClr val="002060"/>
                </a:solidFill>
                <a:latin typeface="Calibri Light" panose="020F0302020204030204" pitchFamily="34" charset="0"/>
              </a:rPr>
              <a:t>deviceTag</a:t>
            </a:r>
            <a:r>
              <a:rPr lang="en-GB" dirty="0">
                <a:solidFill>
                  <a:srgbClr val="002060"/>
                </a:solidFill>
                <a:latin typeface="Calibri Light" panose="020F0302020204030204" pitchFamily="34" charset="0"/>
              </a:rPr>
              <a:t> for a particular device’s </a:t>
            </a:r>
            <a:r>
              <a:rPr lang="en-GB" dirty="0" err="1">
                <a:solidFill>
                  <a:srgbClr val="002060"/>
                </a:solidFill>
                <a:latin typeface="Calibri Light" panose="020F0302020204030204" pitchFamily="34" charset="0"/>
              </a:rPr>
              <a:t>tagName</a:t>
            </a:r>
            <a:r>
              <a:rPr lang="en-GB" dirty="0">
                <a:solidFill>
                  <a:srgbClr val="002060"/>
                </a:solidFill>
                <a:latin typeface="Calibri Light" panose="020F0302020204030204" pitchFamily="34" charset="0"/>
              </a:rPr>
              <a: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BBB54E5A-8AD4-402F-B39D-8E367DD33063}"/>
              </a:ext>
            </a:extLst>
          </p:cNvPr>
          <p:cNvSpPr/>
          <p:nvPr/>
        </p:nvSpPr>
        <p:spPr>
          <a:xfrm>
            <a:off x="225694" y="3114050"/>
            <a:ext cx="8561430" cy="1015663"/>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62D5857B-9BFF-410E-A03D-1A55E4778C15}"/>
              </a:ext>
            </a:extLst>
          </p:cNvPr>
          <p:cNvPicPr>
            <a:picLocks noChangeAspect="1"/>
          </p:cNvPicPr>
          <p:nvPr/>
        </p:nvPicPr>
        <p:blipFill>
          <a:blip r:embed="rId3"/>
          <a:stretch>
            <a:fillRect/>
          </a:stretch>
        </p:blipFill>
        <p:spPr>
          <a:xfrm>
            <a:off x="177785" y="2356224"/>
            <a:ext cx="8802939" cy="457857"/>
          </a:xfrm>
          <a:prstGeom prst="rect">
            <a:avLst/>
          </a:prstGeom>
        </p:spPr>
      </p:pic>
      <p:pic>
        <p:nvPicPr>
          <p:cNvPr id="7" name="Picture 6">
            <a:extLst>
              <a:ext uri="{FF2B5EF4-FFF2-40B4-BE49-F238E27FC236}">
                <a16:creationId xmlns:a16="http://schemas.microsoft.com/office/drawing/2014/main" id="{386552DC-06B8-4F7F-858B-F3EE791E86AC}"/>
              </a:ext>
            </a:extLst>
          </p:cNvPr>
          <p:cNvPicPr>
            <a:picLocks noChangeAspect="1"/>
          </p:cNvPicPr>
          <p:nvPr/>
        </p:nvPicPr>
        <p:blipFill>
          <a:blip r:embed="rId4"/>
          <a:stretch>
            <a:fillRect/>
          </a:stretch>
        </p:blipFill>
        <p:spPr>
          <a:xfrm>
            <a:off x="514441" y="4295235"/>
            <a:ext cx="7983935" cy="2153912"/>
          </a:xfrm>
          <a:prstGeom prst="rect">
            <a:avLst/>
          </a:prstGeom>
        </p:spPr>
      </p:pic>
    </p:spTree>
    <p:extLst>
      <p:ext uri="{BB962C8B-B14F-4D97-AF65-F5344CB8AC3E}">
        <p14:creationId xmlns:p14="http://schemas.microsoft.com/office/powerpoint/2010/main" val="2199081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Using the previous screens as examples, we can see the Google Chrome device has 2 </a:t>
            </a:r>
            <a:r>
              <a:rPr lang="en-GB" dirty="0" err="1">
                <a:solidFill>
                  <a:srgbClr val="002060"/>
                </a:solidFill>
                <a:latin typeface="Calibri Light" panose="020F0302020204030204" pitchFamily="34" charset="0"/>
              </a:rPr>
              <a:t>tagNames</a:t>
            </a:r>
            <a:r>
              <a:rPr lang="en-GB" dirty="0">
                <a:solidFill>
                  <a:srgbClr val="002060"/>
                </a:solidFill>
                <a:latin typeface="Calibri Light" panose="020F0302020204030204" pitchFamily="34" charset="0"/>
              </a:rPr>
              <a:t>; </a:t>
            </a:r>
            <a:r>
              <a:rPr lang="en-GB" dirty="0" err="1">
                <a:solidFill>
                  <a:srgbClr val="002060"/>
                </a:solidFill>
                <a:latin typeface="Calibri Light" panose="020F0302020204030204" pitchFamily="34" charset="0"/>
              </a:rPr>
              <a:t>ChromeBrowser</a:t>
            </a:r>
            <a:r>
              <a:rPr lang="en-GB" dirty="0">
                <a:solidFill>
                  <a:srgbClr val="002060"/>
                </a:solidFill>
                <a:latin typeface="Calibri Light" panose="020F0302020204030204" pitchFamily="34" charset="0"/>
              </a:rPr>
              <a:t> and Browser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Internet Explorer device also has 2 </a:t>
            </a:r>
            <a:r>
              <a:rPr lang="en-GB" dirty="0" err="1">
                <a:solidFill>
                  <a:srgbClr val="002060"/>
                </a:solidFill>
                <a:latin typeface="Calibri Light" panose="020F0302020204030204" pitchFamily="34" charset="0"/>
              </a:rPr>
              <a:t>tagNames</a:t>
            </a:r>
            <a:r>
              <a:rPr lang="en-GB" dirty="0">
                <a:solidFill>
                  <a:srgbClr val="002060"/>
                </a:solidFill>
                <a:latin typeface="Calibri Light" panose="020F0302020204030204" pitchFamily="34" charset="0"/>
              </a:rPr>
              <a:t>; </a:t>
            </a:r>
            <a:r>
              <a:rPr lang="en-GB" dirty="0" err="1">
                <a:solidFill>
                  <a:srgbClr val="002060"/>
                </a:solidFill>
                <a:latin typeface="Calibri Light" panose="020F0302020204030204" pitchFamily="34" charset="0"/>
              </a:rPr>
              <a:t>IEBrowser</a:t>
            </a:r>
            <a:r>
              <a:rPr lang="en-GB" dirty="0">
                <a:solidFill>
                  <a:srgbClr val="002060"/>
                </a:solidFill>
                <a:latin typeface="Calibri Light" panose="020F0302020204030204" pitchFamily="34" charset="0"/>
              </a:rPr>
              <a:t> and Browser.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both devices share the Browser tag and also have their own unique tag.</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5" name="Rectangle 14">
            <a:extLst>
              <a:ext uri="{FF2B5EF4-FFF2-40B4-BE49-F238E27FC236}">
                <a16:creationId xmlns:a16="http://schemas.microsoft.com/office/drawing/2014/main" id="{BBB54E5A-8AD4-402F-B39D-8E367DD33063}"/>
              </a:ext>
            </a:extLst>
          </p:cNvPr>
          <p:cNvSpPr/>
          <p:nvPr/>
        </p:nvSpPr>
        <p:spPr>
          <a:xfrm>
            <a:off x="225693" y="2769204"/>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looking at the </a:t>
            </a:r>
            <a:r>
              <a:rPr lang="en-GB" dirty="0" err="1">
                <a:solidFill>
                  <a:srgbClr val="002060"/>
                </a:solidFill>
                <a:latin typeface="Calibri Light" panose="020F0302020204030204" pitchFamily="34" charset="0"/>
              </a:rPr>
              <a:t>deviceTags</a:t>
            </a:r>
            <a:r>
              <a:rPr lang="en-GB" dirty="0">
                <a:solidFill>
                  <a:srgbClr val="002060"/>
                </a:solidFill>
                <a:latin typeface="Calibri Light" panose="020F0302020204030204" pitchFamily="34" charset="0"/>
              </a:rPr>
              <a:t> and </a:t>
            </a:r>
            <a:r>
              <a:rPr lang="en-GB" dirty="0" err="1">
                <a:solidFill>
                  <a:srgbClr val="002060"/>
                </a:solidFill>
                <a:latin typeface="Calibri Light" panose="020F0302020204030204" pitchFamily="34" charset="0"/>
              </a:rPr>
              <a:t>tagNames</a:t>
            </a:r>
            <a:r>
              <a:rPr lang="en-GB" dirty="0">
                <a:solidFill>
                  <a:srgbClr val="002060"/>
                </a:solidFill>
                <a:latin typeface="Calibri Light" panose="020F0302020204030204" pitchFamily="34" charset="0"/>
              </a:rPr>
              <a:t> used, we should expect the following:</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TC1_Camera will execute on Chrome but not IE</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TC2_Computer will execute on IE but not Chrome</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TC3_TV will execute on both Chrome and IE</a:t>
            </a:r>
          </a:p>
        </p:txBody>
      </p:sp>
      <p:pic>
        <p:nvPicPr>
          <p:cNvPr id="5" name="Picture 4">
            <a:extLst>
              <a:ext uri="{FF2B5EF4-FFF2-40B4-BE49-F238E27FC236}">
                <a16:creationId xmlns:a16="http://schemas.microsoft.com/office/drawing/2014/main" id="{62D5857B-9BFF-410E-A03D-1A55E4778C15}"/>
              </a:ext>
            </a:extLst>
          </p:cNvPr>
          <p:cNvPicPr>
            <a:picLocks noChangeAspect="1"/>
          </p:cNvPicPr>
          <p:nvPr/>
        </p:nvPicPr>
        <p:blipFill>
          <a:blip r:embed="rId3"/>
          <a:stretch>
            <a:fillRect/>
          </a:stretch>
        </p:blipFill>
        <p:spPr>
          <a:xfrm>
            <a:off x="177785" y="2169624"/>
            <a:ext cx="8802939" cy="457857"/>
          </a:xfrm>
          <a:prstGeom prst="rect">
            <a:avLst/>
          </a:prstGeom>
        </p:spPr>
      </p:pic>
      <p:pic>
        <p:nvPicPr>
          <p:cNvPr id="7" name="Picture 6">
            <a:extLst>
              <a:ext uri="{FF2B5EF4-FFF2-40B4-BE49-F238E27FC236}">
                <a16:creationId xmlns:a16="http://schemas.microsoft.com/office/drawing/2014/main" id="{386552DC-06B8-4F7F-858B-F3EE791E86AC}"/>
              </a:ext>
            </a:extLst>
          </p:cNvPr>
          <p:cNvPicPr>
            <a:picLocks noChangeAspect="1"/>
          </p:cNvPicPr>
          <p:nvPr/>
        </p:nvPicPr>
        <p:blipFill>
          <a:blip r:embed="rId4"/>
          <a:stretch>
            <a:fillRect/>
          </a:stretch>
        </p:blipFill>
        <p:spPr>
          <a:xfrm>
            <a:off x="667538" y="4542143"/>
            <a:ext cx="7823431" cy="2110611"/>
          </a:xfrm>
          <a:prstGeom prst="rect">
            <a:avLst/>
          </a:prstGeom>
        </p:spPr>
      </p:pic>
    </p:spTree>
    <p:extLst>
      <p:ext uri="{BB962C8B-B14F-4D97-AF65-F5344CB8AC3E}">
        <p14:creationId xmlns:p14="http://schemas.microsoft.com/office/powerpoint/2010/main" val="3330108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
            </a:r>
            <a:r>
              <a:rPr lang="en-GB" dirty="0" err="1">
                <a:solidFill>
                  <a:srgbClr val="002060"/>
                </a:solidFill>
                <a:latin typeface="Calibri Light" panose="020F0302020204030204" pitchFamily="34" charset="0"/>
              </a:rPr>
              <a:t>deviceTags</a:t>
            </a:r>
            <a:r>
              <a:rPr lang="en-GB" dirty="0">
                <a:solidFill>
                  <a:srgbClr val="002060"/>
                </a:solidFill>
                <a:latin typeface="Calibri Light" panose="020F0302020204030204" pitchFamily="34" charset="0"/>
              </a:rPr>
              <a:t> attribute is useful when controlling which tests are executed on different browsers, but it can also be used in individual steps within the test.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can be helpful if the behaviour of the application slightly differs across browsers. It can then be used to control which steps in the test are executed and which steps in the test are skipped over, depending on the browser that test is running against.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BF49054C-C555-49BA-9F22-7F6CD520C87C}"/>
              </a:ext>
            </a:extLst>
          </p:cNvPr>
          <p:cNvPicPr>
            <a:picLocks noChangeAspect="1"/>
          </p:cNvPicPr>
          <p:nvPr/>
        </p:nvPicPr>
        <p:blipFill>
          <a:blip r:embed="rId3"/>
          <a:stretch>
            <a:fillRect/>
          </a:stretch>
        </p:blipFill>
        <p:spPr>
          <a:xfrm>
            <a:off x="1005131" y="3072941"/>
            <a:ext cx="7010400" cy="352425"/>
          </a:xfrm>
          <a:prstGeom prst="rect">
            <a:avLst/>
          </a:prstGeom>
        </p:spPr>
      </p:pic>
      <p:sp>
        <p:nvSpPr>
          <p:cNvPr id="12" name="Rectangle 11">
            <a:extLst>
              <a:ext uri="{FF2B5EF4-FFF2-40B4-BE49-F238E27FC236}">
                <a16:creationId xmlns:a16="http://schemas.microsoft.com/office/drawing/2014/main" id="{0BCE5F6D-5664-4C49-9629-30B4FBC60193}"/>
              </a:ext>
            </a:extLst>
          </p:cNvPr>
          <p:cNvSpPr/>
          <p:nvPr/>
        </p:nvSpPr>
        <p:spPr>
          <a:xfrm>
            <a:off x="229616" y="3593176"/>
            <a:ext cx="8561430" cy="163121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example is simply to show how a step using </a:t>
            </a:r>
            <a:r>
              <a:rPr lang="en-GB" dirty="0" err="1">
                <a:solidFill>
                  <a:srgbClr val="002060"/>
                </a:solidFill>
                <a:latin typeface="Calibri Light" panose="020F0302020204030204" pitchFamily="34" charset="0"/>
              </a:rPr>
              <a:t>deviceTags</a:t>
            </a:r>
            <a:r>
              <a:rPr lang="en-GB" dirty="0">
                <a:solidFill>
                  <a:srgbClr val="002060"/>
                </a:solidFill>
                <a:latin typeface="Calibri Light" panose="020F0302020204030204" pitchFamily="34" charset="0"/>
              </a:rPr>
              <a:t> would look</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
            </a:r>
            <a:r>
              <a:rPr lang="en-GB" dirty="0" err="1">
                <a:solidFill>
                  <a:srgbClr val="002060"/>
                </a:solidFill>
                <a:latin typeface="Calibri Light" panose="020F0302020204030204" pitchFamily="34" charset="0"/>
              </a:rPr>
              <a:t>deviceTags</a:t>
            </a:r>
            <a:r>
              <a:rPr lang="en-GB" dirty="0">
                <a:solidFill>
                  <a:srgbClr val="002060"/>
                </a:solidFill>
                <a:latin typeface="Calibri Light" panose="020F0302020204030204" pitchFamily="34" charset="0"/>
              </a:rPr>
              <a:t> attribute is added within the step tag and the values work the same way as the previous </a:t>
            </a:r>
            <a:r>
              <a:rPr lang="en-GB" dirty="0" err="1">
                <a:solidFill>
                  <a:srgbClr val="002060"/>
                </a:solidFill>
                <a:latin typeface="Calibri Light" panose="020F0302020204030204" pitchFamily="34" charset="0"/>
              </a:rPr>
              <a:t>deviceTags</a:t>
            </a:r>
            <a:r>
              <a:rPr lang="en-GB" dirty="0">
                <a:solidFill>
                  <a:srgbClr val="002060"/>
                </a:solidFill>
                <a:latin typeface="Calibri Light" panose="020F0302020204030204" pitchFamily="34" charset="0"/>
              </a:rPr>
              <a:t> attribute at the test level</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770053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As well as controlling which browsers tests are executed on, the </a:t>
            </a:r>
            <a:r>
              <a:rPr lang="en-GB" dirty="0" err="1">
                <a:solidFill>
                  <a:srgbClr val="002060"/>
                </a:solidFill>
                <a:latin typeface="Calibri Light" panose="020F0302020204030204" pitchFamily="34" charset="0"/>
              </a:rPr>
              <a:t>deviceRegistry</a:t>
            </a:r>
            <a:r>
              <a:rPr lang="en-GB" dirty="0">
                <a:solidFill>
                  <a:srgbClr val="002060"/>
                </a:solidFill>
                <a:latin typeface="Calibri Light" panose="020F0302020204030204" pitchFamily="34" charset="0"/>
              </a:rPr>
              <a:t> can also be used to control what type of devices the tests are run against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These can include local desktop browsers, sauce labs desktop browsers, and mobile devices such as phones and tablets.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device below is for an iPhone 7 and it has been given the </a:t>
            </a:r>
            <a:r>
              <a:rPr lang="en-GB" dirty="0" err="1">
                <a:solidFill>
                  <a:srgbClr val="002060"/>
                </a:solidFill>
                <a:latin typeface="Calibri Light" panose="020F0302020204030204" pitchFamily="34" charset="0"/>
              </a:rPr>
              <a:t>tagName</a:t>
            </a:r>
            <a:r>
              <a:rPr lang="en-GB" dirty="0">
                <a:solidFill>
                  <a:srgbClr val="002060"/>
                </a:solidFill>
                <a:latin typeface="Calibri Light" panose="020F0302020204030204" pitchFamily="34" charset="0"/>
              </a:rPr>
              <a:t> ‘Mobile’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means that we can simply add a </a:t>
            </a:r>
            <a:r>
              <a:rPr lang="en-GB" dirty="0" err="1">
                <a:solidFill>
                  <a:srgbClr val="002060"/>
                </a:solidFill>
                <a:latin typeface="Calibri Light" panose="020F0302020204030204" pitchFamily="34" charset="0"/>
              </a:rPr>
              <a:t>deviceTag</a:t>
            </a:r>
            <a:r>
              <a:rPr lang="en-GB" dirty="0">
                <a:solidFill>
                  <a:srgbClr val="002060"/>
                </a:solidFill>
                <a:latin typeface="Calibri Light" panose="020F0302020204030204" pitchFamily="34" charset="0"/>
              </a:rPr>
              <a:t> attribute to any tests or steps with the value ‘Mobile’  and those tests/steps will only execute when running on a mobile device.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Likewise, if we use the value ‘Browser’, then those tests/steps won’t execute on mobile devices as it does not have the matching </a:t>
            </a:r>
            <a:r>
              <a:rPr lang="en-GB" dirty="0" err="1">
                <a:solidFill>
                  <a:srgbClr val="002060"/>
                </a:solidFill>
                <a:latin typeface="Calibri Light" panose="020F0302020204030204" pitchFamily="34" charset="0"/>
              </a:rPr>
              <a:t>tagName</a:t>
            </a:r>
            <a:r>
              <a:rPr lang="en-GB" dirty="0">
                <a:solidFill>
                  <a:srgbClr val="002060"/>
                </a:solidFill>
                <a:latin typeface="Calibri Light" panose="020F0302020204030204" pitchFamily="34" charset="0"/>
              </a:rPr>
              <a: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9AE12A45-2772-4443-99D3-999019483A75}"/>
              </a:ext>
            </a:extLst>
          </p:cNvPr>
          <p:cNvPicPr>
            <a:picLocks noChangeAspect="1"/>
          </p:cNvPicPr>
          <p:nvPr/>
        </p:nvPicPr>
        <p:blipFill>
          <a:blip r:embed="rId3"/>
          <a:stretch>
            <a:fillRect/>
          </a:stretch>
        </p:blipFill>
        <p:spPr>
          <a:xfrm>
            <a:off x="119119" y="4644551"/>
            <a:ext cx="8870397" cy="1550712"/>
          </a:xfrm>
          <a:prstGeom prst="rect">
            <a:avLst/>
          </a:prstGeom>
        </p:spPr>
      </p:pic>
    </p:spTree>
    <p:extLst>
      <p:ext uri="{BB962C8B-B14F-4D97-AF65-F5344CB8AC3E}">
        <p14:creationId xmlns:p14="http://schemas.microsoft.com/office/powerpoint/2010/main" val="2413845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9 – Cross Browser Testing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707886"/>
          </a:xfrm>
          <a:prstGeom prst="rect">
            <a:avLst/>
          </a:prstGeom>
        </p:spPr>
        <p:txBody>
          <a:bodyPr wrap="square">
            <a:spAutoFit/>
          </a:bodyPr>
          <a:lstStyle/>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
        <p:nvSpPr>
          <p:cNvPr id="11" name="Rectangle 10">
            <a:extLst>
              <a:ext uri="{FF2B5EF4-FFF2-40B4-BE49-F238E27FC236}">
                <a16:creationId xmlns:a16="http://schemas.microsoft.com/office/drawing/2014/main" id="{08D2B5AD-989C-4D77-ADA9-CE04F168A858}"/>
              </a:ext>
            </a:extLst>
          </p:cNvPr>
          <p:cNvSpPr/>
          <p:nvPr/>
        </p:nvSpPr>
        <p:spPr>
          <a:xfrm>
            <a:off x="273603" y="875070"/>
            <a:ext cx="8561430"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
            </a:r>
            <a:r>
              <a:rPr lang="en-GB" dirty="0" err="1">
                <a:solidFill>
                  <a:srgbClr val="002060"/>
                </a:solidFill>
                <a:latin typeface="Calibri Light" panose="020F0302020204030204" pitchFamily="34" charset="0"/>
              </a:rPr>
              <a:t>deviceRegistry</a:t>
            </a:r>
            <a:r>
              <a:rPr lang="en-GB" dirty="0">
                <a:solidFill>
                  <a:srgbClr val="002060"/>
                </a:solidFill>
                <a:latin typeface="Calibri Light" panose="020F0302020204030204" pitchFamily="34" charset="0"/>
              </a:rPr>
              <a:t> is where all the various devices and browsers are controlled for test execution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It allows for great customization and a variety of combinations when determining what devices should be used during test execution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Devices can be set to true or false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max number of parallel instances of a device can be set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Tags can be used in both the </a:t>
            </a:r>
            <a:r>
              <a:rPr lang="en-GB" dirty="0" err="1">
                <a:solidFill>
                  <a:srgbClr val="002060"/>
                </a:solidFill>
                <a:latin typeface="Calibri Light" panose="020F0302020204030204" pitchFamily="34" charset="0"/>
              </a:rPr>
              <a:t>deviceRegistry</a:t>
            </a:r>
            <a:r>
              <a:rPr lang="en-GB" dirty="0">
                <a:solidFill>
                  <a:srgbClr val="002060"/>
                </a:solidFill>
                <a:latin typeface="Calibri Light" panose="020F0302020204030204" pitchFamily="34" charset="0"/>
              </a:rPr>
              <a:t> and the test itself to control exactly how a test behaves across different browsers and devices.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a:t>
            </a:r>
            <a:r>
              <a:rPr lang="en-GB" dirty="0" err="1">
                <a:solidFill>
                  <a:srgbClr val="002060"/>
                </a:solidFill>
                <a:latin typeface="Calibri Light" panose="020F0302020204030204" pitchFamily="34" charset="0"/>
              </a:rPr>
              <a:t>deviceRegistry</a:t>
            </a:r>
            <a:r>
              <a:rPr lang="en-GB" dirty="0">
                <a:solidFill>
                  <a:srgbClr val="002060"/>
                </a:solidFill>
                <a:latin typeface="Calibri Light" panose="020F0302020204030204" pitchFamily="34" charset="0"/>
              </a:rPr>
              <a:t> is an important tool when it comes to test automation and can be </a:t>
            </a:r>
            <a:r>
              <a:rPr lang="en-GB">
                <a:solidFill>
                  <a:srgbClr val="002060"/>
                </a:solidFill>
                <a:latin typeface="Calibri Light" panose="020F0302020204030204" pitchFamily="34" charset="0"/>
              </a:rPr>
              <a:t>very flexible in it’s use.</a:t>
            </a:r>
            <a:endParaRPr lang="en-GB" dirty="0">
              <a:solidFill>
                <a:srgbClr val="002060"/>
              </a:solidFill>
              <a:latin typeface="Calibri Light" panose="020F0302020204030204" pitchFamily="34" charset="0"/>
            </a:endParaRPr>
          </a:p>
        </p:txBody>
      </p:sp>
      <p:sp>
        <p:nvSpPr>
          <p:cNvPr id="16" name="Rectangle 15">
            <a:extLst>
              <a:ext uri="{FF2B5EF4-FFF2-40B4-BE49-F238E27FC236}">
                <a16:creationId xmlns:a16="http://schemas.microsoft.com/office/drawing/2014/main" id="{7D2748BC-F807-46AE-AADF-AAAC4150A096}"/>
              </a:ext>
            </a:extLst>
          </p:cNvPr>
          <p:cNvSpPr/>
          <p:nvPr/>
        </p:nvSpPr>
        <p:spPr>
          <a:xfrm>
            <a:off x="2539183" y="2544792"/>
            <a:ext cx="6295850" cy="2246769"/>
          </a:xfrm>
          <a:prstGeom prst="rect">
            <a:avLst/>
          </a:prstGeom>
        </p:spPr>
        <p:txBody>
          <a:bodyPr wrap="square">
            <a:spAutoFit/>
          </a:bodyPr>
          <a:lstStyle/>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b="1"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422081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ApplicationRegistry.xml</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105" y="839441"/>
            <a:ext cx="8062175" cy="738664"/>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hlinkClick r:id="rId3"/>
            </a:endParaRPr>
          </a:p>
          <a:p>
            <a:endParaRPr lang="en-US" sz="1800" b="1" dirty="0">
              <a:hlinkClick r:id="rId3"/>
            </a:endParaRPr>
          </a:p>
        </p:txBody>
      </p:sp>
      <p:pic>
        <p:nvPicPr>
          <p:cNvPr id="6" name="Picture 5"/>
          <p:cNvPicPr>
            <a:picLocks noChangeAspect="1"/>
          </p:cNvPicPr>
          <p:nvPr/>
        </p:nvPicPr>
        <p:blipFill>
          <a:blip r:embed="rId4"/>
          <a:stretch>
            <a:fillRect/>
          </a:stretch>
        </p:blipFill>
        <p:spPr>
          <a:xfrm>
            <a:off x="172529" y="1208773"/>
            <a:ext cx="8488392" cy="1084492"/>
          </a:xfrm>
          <a:prstGeom prst="rect">
            <a:avLst/>
          </a:prstGeom>
          <a:effectLst>
            <a:outerShdw blurRad="50800" dist="38100" dir="2700000" algn="tl" rotWithShape="0">
              <a:prstClr val="black">
                <a:alpha val="40000"/>
              </a:prstClr>
            </a:outerShdw>
          </a:effectLst>
        </p:spPr>
      </p:pic>
      <p:sp>
        <p:nvSpPr>
          <p:cNvPr id="7" name="Title 1"/>
          <p:cNvSpPr txBox="1">
            <a:spLocks/>
          </p:cNvSpPr>
          <p:nvPr/>
        </p:nvSpPr>
        <p:spPr bwMode="auto">
          <a:xfrm>
            <a:off x="104105" y="3007157"/>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CloudRegistry.xml</a:t>
            </a:r>
          </a:p>
        </p:txBody>
      </p:sp>
      <p:pic>
        <p:nvPicPr>
          <p:cNvPr id="8" name="Picture 7"/>
          <p:cNvPicPr>
            <a:picLocks noChangeAspect="1"/>
          </p:cNvPicPr>
          <p:nvPr/>
        </p:nvPicPr>
        <p:blipFill>
          <a:blip r:embed="rId5"/>
          <a:stretch>
            <a:fillRect/>
          </a:stretch>
        </p:blipFill>
        <p:spPr>
          <a:xfrm>
            <a:off x="172529" y="3722316"/>
            <a:ext cx="8536144" cy="10998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1525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09FE861-6437-4114-8789-C9F3AA014991}"/>
              </a:ext>
            </a:extLst>
          </p:cNvPr>
          <p:cNvSpPr/>
          <p:nvPr/>
        </p:nvSpPr>
        <p:spPr>
          <a:xfrm>
            <a:off x="99551" y="883754"/>
            <a:ext cx="8561430"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far, we’ve looked at writing test scripts using xml as part of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framework</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framework itself makes use of a Selenium and Java backend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Selenium is an open source automation tool that is used to automate web applications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It is platform dependent and can run in many browsers such as Firefox, Chrome and Internet Explorer.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Selenium can be controlled by various programming languages like C#, Python, JavaScript, and in this case, Java</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368362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Create a new Java project in Eclipse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6" name="Picture 5">
            <a:extLst>
              <a:ext uri="{FF2B5EF4-FFF2-40B4-BE49-F238E27FC236}">
                <a16:creationId xmlns:a16="http://schemas.microsoft.com/office/drawing/2014/main" id="{6004E81D-296E-4B49-8056-4C2F6C01BDFA}"/>
              </a:ext>
            </a:extLst>
          </p:cNvPr>
          <p:cNvPicPr>
            <a:picLocks noChangeAspect="1"/>
          </p:cNvPicPr>
          <p:nvPr/>
        </p:nvPicPr>
        <p:blipFill>
          <a:blip r:embed="rId3"/>
          <a:stretch>
            <a:fillRect/>
          </a:stretch>
        </p:blipFill>
        <p:spPr>
          <a:xfrm>
            <a:off x="2586892" y="1815081"/>
            <a:ext cx="3721797" cy="4689464"/>
          </a:xfrm>
          <a:prstGeom prst="rect">
            <a:avLst/>
          </a:prstGeom>
        </p:spPr>
      </p:pic>
    </p:spTree>
    <p:extLst>
      <p:ext uri="{BB962C8B-B14F-4D97-AF65-F5344CB8AC3E}">
        <p14:creationId xmlns:p14="http://schemas.microsoft.com/office/powerpoint/2010/main" val="1617965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Right Click the newly created project &gt; Properties &gt; Java Build Path &gt; Libraries &gt; Add External JARs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Select the selenium executable JAR file from the grid folder</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535C63F7-32F2-4D9F-BFBA-C5B7508D6424}"/>
              </a:ext>
            </a:extLst>
          </p:cNvPr>
          <p:cNvPicPr>
            <a:picLocks noChangeAspect="1"/>
          </p:cNvPicPr>
          <p:nvPr/>
        </p:nvPicPr>
        <p:blipFill>
          <a:blip r:embed="rId3"/>
          <a:stretch>
            <a:fillRect/>
          </a:stretch>
        </p:blipFill>
        <p:spPr>
          <a:xfrm>
            <a:off x="104105" y="2695793"/>
            <a:ext cx="4460508" cy="2735899"/>
          </a:xfrm>
          <a:prstGeom prst="rect">
            <a:avLst/>
          </a:prstGeom>
        </p:spPr>
      </p:pic>
      <p:pic>
        <p:nvPicPr>
          <p:cNvPr id="5" name="Picture 4">
            <a:extLst>
              <a:ext uri="{FF2B5EF4-FFF2-40B4-BE49-F238E27FC236}">
                <a16:creationId xmlns:a16="http://schemas.microsoft.com/office/drawing/2014/main" id="{6486AB8C-92EF-43E4-AB58-DC94C4A341F4}"/>
              </a:ext>
            </a:extLst>
          </p:cNvPr>
          <p:cNvPicPr>
            <a:picLocks noChangeAspect="1"/>
          </p:cNvPicPr>
          <p:nvPr/>
        </p:nvPicPr>
        <p:blipFill>
          <a:blip r:embed="rId4"/>
          <a:stretch>
            <a:fillRect/>
          </a:stretch>
        </p:blipFill>
        <p:spPr>
          <a:xfrm>
            <a:off x="4657970" y="2695793"/>
            <a:ext cx="4392246" cy="2745154"/>
          </a:xfrm>
          <a:prstGeom prst="rect">
            <a:avLst/>
          </a:prstGeom>
        </p:spPr>
      </p:pic>
    </p:spTree>
    <p:extLst>
      <p:ext uri="{BB962C8B-B14F-4D97-AF65-F5344CB8AC3E}">
        <p14:creationId xmlns:p14="http://schemas.microsoft.com/office/powerpoint/2010/main" val="2072156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Right click the Java Project folder and select New &gt; Class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Give it a name and check the “pubic static void main(String[] </a:t>
            </a:r>
            <a:r>
              <a:rPr lang="en-GB" dirty="0" err="1">
                <a:solidFill>
                  <a:srgbClr val="002060"/>
                </a:solidFill>
                <a:latin typeface="Calibri Light" panose="020F0302020204030204" pitchFamily="34" charset="0"/>
              </a:rPr>
              <a:t>args</a:t>
            </a:r>
            <a:r>
              <a:rPr lang="en-GB" dirty="0">
                <a:solidFill>
                  <a:srgbClr val="002060"/>
                </a:solidFill>
                <a:latin typeface="Calibri Light" panose="020F0302020204030204" pitchFamily="34" charset="0"/>
              </a:rPr>
              <a:t>)” box</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Click Finish</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8" name="Picture 7">
            <a:extLst>
              <a:ext uri="{FF2B5EF4-FFF2-40B4-BE49-F238E27FC236}">
                <a16:creationId xmlns:a16="http://schemas.microsoft.com/office/drawing/2014/main" id="{31B4684F-F380-4E45-BF07-4D36E47E8EB4}"/>
              </a:ext>
            </a:extLst>
          </p:cNvPr>
          <p:cNvPicPr>
            <a:picLocks noChangeAspect="1"/>
          </p:cNvPicPr>
          <p:nvPr/>
        </p:nvPicPr>
        <p:blipFill>
          <a:blip r:embed="rId3"/>
          <a:stretch>
            <a:fillRect/>
          </a:stretch>
        </p:blipFill>
        <p:spPr>
          <a:xfrm>
            <a:off x="2109068" y="2133600"/>
            <a:ext cx="4104162" cy="4432495"/>
          </a:xfrm>
          <a:prstGeom prst="rect">
            <a:avLst/>
          </a:prstGeom>
        </p:spPr>
      </p:pic>
    </p:spTree>
    <p:extLst>
      <p:ext uri="{BB962C8B-B14F-4D97-AF65-F5344CB8AC3E}">
        <p14:creationId xmlns:p14="http://schemas.microsoft.com/office/powerpoint/2010/main" val="3619281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Below are some basic Selenium commands that are used to control the test execution.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CAD9F5AD-1434-4D28-A27E-B50E37FE67A7}"/>
              </a:ext>
            </a:extLst>
          </p:cNvPr>
          <p:cNvPicPr>
            <a:picLocks noChangeAspect="1"/>
          </p:cNvPicPr>
          <p:nvPr/>
        </p:nvPicPr>
        <p:blipFill>
          <a:blip r:embed="rId3"/>
          <a:stretch>
            <a:fillRect/>
          </a:stretch>
        </p:blipFill>
        <p:spPr>
          <a:xfrm>
            <a:off x="1108226" y="2010823"/>
            <a:ext cx="6295149" cy="3764746"/>
          </a:xfrm>
          <a:prstGeom prst="rect">
            <a:avLst/>
          </a:prstGeom>
        </p:spPr>
      </p:pic>
    </p:spTree>
    <p:extLst>
      <p:ext uri="{BB962C8B-B14F-4D97-AF65-F5344CB8AC3E}">
        <p14:creationId xmlns:p14="http://schemas.microsoft.com/office/powerpoint/2010/main" val="3134098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707886"/>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Web elements are located using various locators as shown below</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798B300D-126E-4F8F-9E94-E00D25E62A5F}"/>
              </a:ext>
            </a:extLst>
          </p:cNvPr>
          <p:cNvPicPr>
            <a:picLocks noChangeAspect="1"/>
          </p:cNvPicPr>
          <p:nvPr/>
        </p:nvPicPr>
        <p:blipFill>
          <a:blip r:embed="rId3"/>
          <a:stretch>
            <a:fillRect/>
          </a:stretch>
        </p:blipFill>
        <p:spPr>
          <a:xfrm>
            <a:off x="680631" y="2263534"/>
            <a:ext cx="7200167" cy="3895555"/>
          </a:xfrm>
          <a:prstGeom prst="rect">
            <a:avLst/>
          </a:prstGeom>
        </p:spPr>
      </p:pic>
    </p:spTree>
    <p:extLst>
      <p:ext uri="{BB962C8B-B14F-4D97-AF65-F5344CB8AC3E}">
        <p14:creationId xmlns:p14="http://schemas.microsoft.com/office/powerpoint/2010/main" val="937275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next few slides are going to split up the Java class into the steps needed to navigate to the MVP site, click the Camera Item and enter an Insure Amount.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Firstly, the </a:t>
            </a:r>
            <a:r>
              <a:rPr lang="en-GB" dirty="0" err="1">
                <a:solidFill>
                  <a:srgbClr val="002060"/>
                </a:solidFill>
                <a:latin typeface="Calibri Light" panose="020F0302020204030204" pitchFamily="34" charset="0"/>
              </a:rPr>
              <a:t>ChromeDriver</a:t>
            </a:r>
            <a:r>
              <a:rPr lang="en-GB" dirty="0">
                <a:solidFill>
                  <a:srgbClr val="002060"/>
                </a:solidFill>
                <a:latin typeface="Calibri Light" panose="020F0302020204030204" pitchFamily="34" charset="0"/>
              </a:rPr>
              <a:t> must be set up so that a chrome browser can be launched when the test is executed.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674F85CE-F1B8-4D5D-9A6B-01EFF076D8EC}"/>
              </a:ext>
            </a:extLst>
          </p:cNvPr>
          <p:cNvPicPr>
            <a:picLocks noChangeAspect="1"/>
          </p:cNvPicPr>
          <p:nvPr/>
        </p:nvPicPr>
        <p:blipFill>
          <a:blip r:embed="rId3"/>
          <a:stretch>
            <a:fillRect/>
          </a:stretch>
        </p:blipFill>
        <p:spPr>
          <a:xfrm>
            <a:off x="416779" y="2786062"/>
            <a:ext cx="8201025" cy="1285875"/>
          </a:xfrm>
          <a:prstGeom prst="rect">
            <a:avLst/>
          </a:prstGeom>
        </p:spPr>
      </p:pic>
      <p:sp>
        <p:nvSpPr>
          <p:cNvPr id="8" name="Rectangle 7">
            <a:extLst>
              <a:ext uri="{FF2B5EF4-FFF2-40B4-BE49-F238E27FC236}">
                <a16:creationId xmlns:a16="http://schemas.microsoft.com/office/drawing/2014/main" id="{F7F2DD28-0088-41FF-B1A7-6FE6290EAC30}"/>
              </a:ext>
            </a:extLst>
          </p:cNvPr>
          <p:cNvSpPr/>
          <p:nvPr/>
        </p:nvSpPr>
        <p:spPr>
          <a:xfrm>
            <a:off x="56374" y="4277789"/>
            <a:ext cx="8561430"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identifies the location of the chromedriver.exe and sets a wait of 20 seconds, which will cause the test to stop execution if any step takes longer than 20 seconds to complete.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1551269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the Chrome browser has launched, the next steps will maximize the window, and navigate to the MVP site.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A2B1D264-27A1-4028-925C-9C69B1153886}"/>
              </a:ext>
            </a:extLst>
          </p:cNvPr>
          <p:cNvPicPr>
            <a:picLocks noChangeAspect="1"/>
          </p:cNvPicPr>
          <p:nvPr/>
        </p:nvPicPr>
        <p:blipFill>
          <a:blip r:embed="rId3"/>
          <a:stretch>
            <a:fillRect/>
          </a:stretch>
        </p:blipFill>
        <p:spPr>
          <a:xfrm>
            <a:off x="1386986" y="1781627"/>
            <a:ext cx="5619750" cy="1152525"/>
          </a:xfrm>
          <a:prstGeom prst="rect">
            <a:avLst/>
          </a:prstGeom>
        </p:spPr>
      </p:pic>
      <p:pic>
        <p:nvPicPr>
          <p:cNvPr id="6" name="Picture 5">
            <a:extLst>
              <a:ext uri="{FF2B5EF4-FFF2-40B4-BE49-F238E27FC236}">
                <a16:creationId xmlns:a16="http://schemas.microsoft.com/office/drawing/2014/main" id="{AE109F08-7A4E-4CB9-9F3D-C5B2AA0F0E90}"/>
              </a:ext>
            </a:extLst>
          </p:cNvPr>
          <p:cNvPicPr>
            <a:picLocks noChangeAspect="1"/>
          </p:cNvPicPr>
          <p:nvPr/>
        </p:nvPicPr>
        <p:blipFill>
          <a:blip r:embed="rId4"/>
          <a:stretch>
            <a:fillRect/>
          </a:stretch>
        </p:blipFill>
        <p:spPr>
          <a:xfrm>
            <a:off x="1544148" y="4649217"/>
            <a:ext cx="5305425" cy="552450"/>
          </a:xfrm>
          <a:prstGeom prst="rect">
            <a:avLst/>
          </a:prstGeom>
        </p:spPr>
      </p:pic>
      <p:sp>
        <p:nvSpPr>
          <p:cNvPr id="9" name="Rectangle 8">
            <a:extLst>
              <a:ext uri="{FF2B5EF4-FFF2-40B4-BE49-F238E27FC236}">
                <a16:creationId xmlns:a16="http://schemas.microsoft.com/office/drawing/2014/main" id="{C7A6B740-747C-4FC0-9BC8-9825AE4D755E}"/>
              </a:ext>
            </a:extLst>
          </p:cNvPr>
          <p:cNvSpPr/>
          <p:nvPr/>
        </p:nvSpPr>
        <p:spPr>
          <a:xfrm>
            <a:off x="104105" y="3283853"/>
            <a:ext cx="8561430"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next step will look for a web element on the web page that has the id equal to “</a:t>
            </a:r>
            <a:r>
              <a:rPr lang="en-GB" dirty="0" err="1">
                <a:solidFill>
                  <a:srgbClr val="002060"/>
                </a:solidFill>
                <a:latin typeface="Calibri Light" panose="020F0302020204030204" pitchFamily="34" charset="0"/>
              </a:rPr>
              <a:t>itemCamera</a:t>
            </a:r>
            <a:r>
              <a:rPr lang="en-GB" dirty="0">
                <a:solidFill>
                  <a:srgbClr val="002060"/>
                </a:solidFill>
                <a:latin typeface="Calibri Light" panose="020F0302020204030204" pitchFamily="34" charset="0"/>
              </a:rPr>
              <a: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this item has been found, it will then click that element </a:t>
            </a:r>
          </a:p>
        </p:txBody>
      </p:sp>
    </p:spTree>
    <p:extLst>
      <p:ext uri="{BB962C8B-B14F-4D97-AF65-F5344CB8AC3E}">
        <p14:creationId xmlns:p14="http://schemas.microsoft.com/office/powerpoint/2010/main" val="180343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same sync issue will still occur when trying to execute the next step before the element has completely loaded.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WAIT_FOR keyword was used to wait for the element to be visible on the page before performing the next step.</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similar approach is taken by using the following Java</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F7AAEF97-FA0E-40AC-B805-8AD6C43BC038}"/>
              </a:ext>
            </a:extLst>
          </p:cNvPr>
          <p:cNvPicPr>
            <a:picLocks noChangeAspect="1"/>
          </p:cNvPicPr>
          <p:nvPr/>
        </p:nvPicPr>
        <p:blipFill>
          <a:blip r:embed="rId3"/>
          <a:stretch>
            <a:fillRect/>
          </a:stretch>
        </p:blipFill>
        <p:spPr>
          <a:xfrm>
            <a:off x="531855" y="2847364"/>
            <a:ext cx="8029575" cy="1038225"/>
          </a:xfrm>
          <a:prstGeom prst="rect">
            <a:avLst/>
          </a:prstGeom>
        </p:spPr>
      </p:pic>
      <p:sp>
        <p:nvSpPr>
          <p:cNvPr id="10" name="Rectangle 9">
            <a:extLst>
              <a:ext uri="{FF2B5EF4-FFF2-40B4-BE49-F238E27FC236}">
                <a16:creationId xmlns:a16="http://schemas.microsoft.com/office/drawing/2014/main" id="{0A1419F7-3DC8-4818-8766-F627BBC1082E}"/>
              </a:ext>
            </a:extLst>
          </p:cNvPr>
          <p:cNvSpPr/>
          <p:nvPr/>
        </p:nvSpPr>
        <p:spPr>
          <a:xfrm>
            <a:off x="104105" y="4030783"/>
            <a:ext cx="8561430"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new </a:t>
            </a:r>
            <a:r>
              <a:rPr lang="en-GB" dirty="0" err="1">
                <a:solidFill>
                  <a:srgbClr val="002060"/>
                </a:solidFill>
                <a:latin typeface="Calibri Light" panose="020F0302020204030204" pitchFamily="34" charset="0"/>
              </a:rPr>
              <a:t>WebElement</a:t>
            </a:r>
            <a:r>
              <a:rPr lang="en-GB" dirty="0">
                <a:solidFill>
                  <a:srgbClr val="002060"/>
                </a:solidFill>
                <a:latin typeface="Calibri Light" panose="020F0302020204030204" pitchFamily="34" charset="0"/>
              </a:rPr>
              <a:t> called </a:t>
            </a:r>
            <a:r>
              <a:rPr lang="en-GB" dirty="0" err="1">
                <a:solidFill>
                  <a:srgbClr val="002060"/>
                </a:solidFill>
                <a:latin typeface="Calibri Light" panose="020F0302020204030204" pitchFamily="34" charset="0"/>
              </a:rPr>
              <a:t>cameraItem</a:t>
            </a:r>
            <a:r>
              <a:rPr lang="en-GB" dirty="0">
                <a:solidFill>
                  <a:srgbClr val="002060"/>
                </a:solidFill>
                <a:latin typeface="Calibri Light" panose="020F0302020204030204" pitchFamily="34" charset="0"/>
              </a:rPr>
              <a:t> is created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20 second wait will then begin until the element with the id “</a:t>
            </a:r>
            <a:r>
              <a:rPr lang="en-GB" dirty="0" err="1">
                <a:solidFill>
                  <a:srgbClr val="002060"/>
                </a:solidFill>
                <a:latin typeface="Calibri Light" panose="020F0302020204030204" pitchFamily="34" charset="0"/>
              </a:rPr>
              <a:t>itemCamera</a:t>
            </a:r>
            <a:r>
              <a:rPr lang="en-GB" dirty="0">
                <a:solidFill>
                  <a:srgbClr val="002060"/>
                </a:solidFill>
                <a:latin typeface="Calibri Light" panose="020F0302020204030204" pitchFamily="34" charset="0"/>
              </a:rPr>
              <a:t>” is located on the page.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this element has been found, the </a:t>
            </a:r>
            <a:r>
              <a:rPr lang="en-GB" dirty="0" err="1">
                <a:solidFill>
                  <a:srgbClr val="002060"/>
                </a:solidFill>
                <a:latin typeface="Calibri Light" panose="020F0302020204030204" pitchFamily="34" charset="0"/>
              </a:rPr>
              <a:t>camerItem</a:t>
            </a:r>
            <a:r>
              <a:rPr lang="en-GB" dirty="0">
                <a:solidFill>
                  <a:srgbClr val="002060"/>
                </a:solidFill>
                <a:latin typeface="Calibri Light" panose="020F0302020204030204" pitchFamily="34" charset="0"/>
              </a:rPr>
              <a:t> </a:t>
            </a:r>
            <a:r>
              <a:rPr lang="en-GB" dirty="0" err="1">
                <a:solidFill>
                  <a:srgbClr val="002060"/>
                </a:solidFill>
                <a:latin typeface="Calibri Light" panose="020F0302020204030204" pitchFamily="34" charset="0"/>
              </a:rPr>
              <a:t>WebElement</a:t>
            </a:r>
            <a:r>
              <a:rPr lang="en-GB" dirty="0">
                <a:solidFill>
                  <a:srgbClr val="002060"/>
                </a:solidFill>
                <a:latin typeface="Calibri Light" panose="020F0302020204030204" pitchFamily="34" charset="0"/>
              </a:rPr>
              <a:t> is clicked.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Alternatively, if the 20 seconds pass and the element has not been found, then the test will fail</a:t>
            </a:r>
          </a:p>
        </p:txBody>
      </p:sp>
    </p:spTree>
    <p:extLst>
      <p:ext uri="{BB962C8B-B14F-4D97-AF65-F5344CB8AC3E}">
        <p14:creationId xmlns:p14="http://schemas.microsoft.com/office/powerpoint/2010/main" val="3981272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440120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entering text into a field, the SET keyword was used previously</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Again, a similar approach is taken here by locating the element on the page and using the </a:t>
            </a:r>
            <a:r>
              <a:rPr lang="en-GB" dirty="0" err="1">
                <a:solidFill>
                  <a:srgbClr val="002060"/>
                </a:solidFill>
                <a:latin typeface="Calibri Light" panose="020F0302020204030204" pitchFamily="34" charset="0"/>
              </a:rPr>
              <a:t>sendKeys</a:t>
            </a:r>
            <a:r>
              <a:rPr lang="en-GB" dirty="0">
                <a:solidFill>
                  <a:srgbClr val="002060"/>
                </a:solidFill>
                <a:latin typeface="Calibri Light" panose="020F0302020204030204" pitchFamily="34" charset="0"/>
              </a:rPr>
              <a:t>() command to enter 1200 into the Set Insure Amount field.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Here the element is being found by it’s </a:t>
            </a:r>
            <a:r>
              <a:rPr lang="en-GB" dirty="0" err="1">
                <a:solidFill>
                  <a:srgbClr val="002060"/>
                </a:solidFill>
                <a:latin typeface="Calibri Light" panose="020F0302020204030204" pitchFamily="34" charset="0"/>
              </a:rPr>
              <a:t>xpath</a:t>
            </a:r>
            <a:r>
              <a:rPr lang="en-GB" dirty="0">
                <a:solidFill>
                  <a:srgbClr val="002060"/>
                </a:solidFill>
                <a:latin typeface="Calibri Light" panose="020F0302020204030204" pitchFamily="34" charset="0"/>
              </a:rPr>
              <a:t> instead of an id, but any locator is valid for finding elements.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the value has been entered, the next step is to click the Protect Item button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works the same way the camera item was clicked, by finding the element on the page using it’s </a:t>
            </a:r>
            <a:r>
              <a:rPr lang="en-GB" dirty="0" err="1">
                <a:solidFill>
                  <a:srgbClr val="002060"/>
                </a:solidFill>
                <a:latin typeface="Calibri Light" panose="020F0302020204030204" pitchFamily="34" charset="0"/>
              </a:rPr>
              <a:t>xpath</a:t>
            </a:r>
            <a:r>
              <a:rPr lang="en-GB" dirty="0">
                <a:solidFill>
                  <a:srgbClr val="002060"/>
                </a:solidFill>
                <a:latin typeface="Calibri Light" panose="020F0302020204030204" pitchFamily="34" charset="0"/>
              </a:rPr>
              <a:t> and performing the click() command</a:t>
            </a:r>
          </a:p>
        </p:txBody>
      </p:sp>
      <p:pic>
        <p:nvPicPr>
          <p:cNvPr id="5" name="Picture 4">
            <a:extLst>
              <a:ext uri="{FF2B5EF4-FFF2-40B4-BE49-F238E27FC236}">
                <a16:creationId xmlns:a16="http://schemas.microsoft.com/office/drawing/2014/main" id="{836ECCD4-8FD1-4031-BA82-7EC664F23D98}"/>
              </a:ext>
            </a:extLst>
          </p:cNvPr>
          <p:cNvPicPr>
            <a:picLocks noChangeAspect="1"/>
          </p:cNvPicPr>
          <p:nvPr/>
        </p:nvPicPr>
        <p:blipFill>
          <a:blip r:embed="rId3"/>
          <a:stretch>
            <a:fillRect/>
          </a:stretch>
        </p:blipFill>
        <p:spPr>
          <a:xfrm>
            <a:off x="1064706" y="3118338"/>
            <a:ext cx="6748236" cy="546100"/>
          </a:xfrm>
          <a:prstGeom prst="rect">
            <a:avLst/>
          </a:prstGeom>
        </p:spPr>
      </p:pic>
      <p:pic>
        <p:nvPicPr>
          <p:cNvPr id="6" name="Picture 5">
            <a:extLst>
              <a:ext uri="{FF2B5EF4-FFF2-40B4-BE49-F238E27FC236}">
                <a16:creationId xmlns:a16="http://schemas.microsoft.com/office/drawing/2014/main" id="{B11CE2C3-2DCF-4162-AD65-F6FBF0F09615}"/>
              </a:ext>
            </a:extLst>
          </p:cNvPr>
          <p:cNvPicPr>
            <a:picLocks noChangeAspect="1"/>
          </p:cNvPicPr>
          <p:nvPr/>
        </p:nvPicPr>
        <p:blipFill>
          <a:blip r:embed="rId4"/>
          <a:stretch>
            <a:fillRect/>
          </a:stretch>
        </p:blipFill>
        <p:spPr>
          <a:xfrm>
            <a:off x="543903" y="5649076"/>
            <a:ext cx="8134350" cy="542925"/>
          </a:xfrm>
          <a:prstGeom prst="rect">
            <a:avLst/>
          </a:prstGeom>
        </p:spPr>
      </p:pic>
    </p:spTree>
    <p:extLst>
      <p:ext uri="{BB962C8B-B14F-4D97-AF65-F5344CB8AC3E}">
        <p14:creationId xmlns:p14="http://schemas.microsoft.com/office/powerpoint/2010/main" val="177846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PageElements.xml</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105" y="839441"/>
            <a:ext cx="8062175" cy="738664"/>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hlinkClick r:id="rId3"/>
            </a:endParaRPr>
          </a:p>
          <a:p>
            <a:endParaRPr lang="en-US" sz="1800" b="1" dirty="0">
              <a:hlinkClick r:id="rId3"/>
            </a:endParaRPr>
          </a:p>
        </p:txBody>
      </p:sp>
      <p:pic>
        <p:nvPicPr>
          <p:cNvPr id="5" name="Picture 4"/>
          <p:cNvPicPr>
            <a:picLocks noChangeAspect="1"/>
          </p:cNvPicPr>
          <p:nvPr/>
        </p:nvPicPr>
        <p:blipFill>
          <a:blip r:embed="rId4"/>
          <a:stretch>
            <a:fillRect/>
          </a:stretch>
        </p:blipFill>
        <p:spPr>
          <a:xfrm>
            <a:off x="104105" y="1001344"/>
            <a:ext cx="8353442" cy="1866387"/>
          </a:xfrm>
          <a:prstGeom prst="rect">
            <a:avLst/>
          </a:prstGeom>
          <a:effectLst>
            <a:outerShdw blurRad="50800" dist="38100" dir="2700000" algn="tl" rotWithShape="0">
              <a:prstClr val="black">
                <a:alpha val="40000"/>
              </a:prstClr>
            </a:outerShdw>
          </a:effectLst>
        </p:spPr>
      </p:pic>
      <p:sp>
        <p:nvSpPr>
          <p:cNvPr id="9" name="TextBox 8"/>
          <p:cNvSpPr txBox="1"/>
          <p:nvPr/>
        </p:nvSpPr>
        <p:spPr>
          <a:xfrm>
            <a:off x="207622" y="3126626"/>
            <a:ext cx="5755584" cy="3293209"/>
          </a:xfrm>
          <a:prstGeom prst="rect">
            <a:avLst/>
          </a:prstGeom>
          <a:noFill/>
        </p:spPr>
        <p:txBody>
          <a:bodyPr wrap="square" rtlCol="0">
            <a:spAutoFit/>
          </a:bodyPr>
          <a:lstStyle/>
          <a:p>
            <a:r>
              <a:rPr lang="en-US" sz="2400" u="sng" dirty="0">
                <a:solidFill>
                  <a:srgbClr val="002060"/>
                </a:solidFill>
                <a:latin typeface="Calibri Light" panose="020F0302020204030204" pitchFamily="34" charset="0"/>
              </a:rPr>
              <a:t>XPATH Syntax</a:t>
            </a:r>
          </a:p>
          <a:p>
            <a:pPr marL="342900" indent="-342900">
              <a:buFont typeface="Wingdings" panose="05000000000000000000" pitchFamily="2" charset="2"/>
              <a:buChar char="Ø"/>
            </a:pPr>
            <a:r>
              <a:rPr lang="en-US" dirty="0">
                <a:solidFill>
                  <a:srgbClr val="002060"/>
                </a:solidFill>
                <a:latin typeface="Calibri Light" panose="020F0302020204030204" pitchFamily="34" charset="0"/>
              </a:rPr>
              <a:t>//</a:t>
            </a:r>
            <a:r>
              <a:rPr lang="en-US" dirty="0" err="1">
                <a:solidFill>
                  <a:srgbClr val="002060"/>
                </a:solidFill>
                <a:latin typeface="Calibri Light" panose="020F0302020204030204" pitchFamily="34" charset="0"/>
              </a:rPr>
              <a:t>tagname</a:t>
            </a:r>
            <a:r>
              <a:rPr lang="en-US" dirty="0">
                <a:solidFill>
                  <a:srgbClr val="002060"/>
                </a:solidFill>
                <a:latin typeface="Calibri Light" panose="020F0302020204030204" pitchFamily="34" charset="0"/>
              </a:rPr>
              <a:t>[@attribute=‘ ‘]</a:t>
            </a:r>
          </a:p>
          <a:p>
            <a:r>
              <a:rPr lang="en-GB" sz="2400" dirty="0">
                <a:solidFill>
                  <a:srgbClr val="002060"/>
                </a:solidFill>
                <a:latin typeface="Calibri Light" panose="020F0302020204030204" pitchFamily="34" charset="0"/>
              </a:rPr>
              <a:t>	</a:t>
            </a:r>
            <a:r>
              <a:rPr lang="en-GB" dirty="0">
                <a:solidFill>
                  <a:srgbClr val="002060"/>
                </a:solidFill>
                <a:latin typeface="Calibri Light" panose="020F0302020204030204" pitchFamily="34" charset="0"/>
              </a:rPr>
              <a:t>e.g. //label[@id=‘</a:t>
            </a:r>
            <a:r>
              <a:rPr lang="en-GB" dirty="0" err="1">
                <a:solidFill>
                  <a:srgbClr val="002060"/>
                </a:solidFill>
                <a:latin typeface="Calibri Light" panose="020F0302020204030204" pitchFamily="34" charset="0"/>
              </a:rPr>
              <a:t>itemCamera</a:t>
            </a:r>
            <a:r>
              <a:rPr lang="en-GB" dirty="0">
                <a:solidFill>
                  <a:srgbClr val="002060"/>
                </a:solidFill>
                <a:latin typeface="Calibri Light" panose="020F0302020204030204" pitchFamily="34" charset="0"/>
              </a:rPr>
              <a:t>’]</a:t>
            </a:r>
          </a:p>
          <a:p>
            <a:endParaRPr lang="en-GB" dirty="0">
              <a:solidFill>
                <a:srgbClr val="002060"/>
              </a:solidFill>
              <a:latin typeface="Calibri Light" panose="020F0302020204030204" pitchFamily="34" charset="0"/>
            </a:endParaRPr>
          </a:p>
          <a:p>
            <a:r>
              <a:rPr lang="en-GB" u="sng" dirty="0">
                <a:solidFill>
                  <a:srgbClr val="002060"/>
                </a:solidFill>
                <a:latin typeface="Calibri Light" panose="020F0302020204030204" pitchFamily="34" charset="0"/>
              </a:rPr>
              <a:t>Checking XPATHs: </a:t>
            </a:r>
          </a:p>
          <a:p>
            <a:r>
              <a:rPr lang="en-GB" dirty="0">
                <a:solidFill>
                  <a:srgbClr val="002060"/>
                </a:solidFill>
                <a:latin typeface="Calibri Light" panose="020F0302020204030204" pitchFamily="34" charset="0"/>
              </a:rPr>
              <a:t>Open Inspector in Chrome</a:t>
            </a:r>
          </a:p>
          <a:p>
            <a:r>
              <a:rPr lang="en-GB" dirty="0">
                <a:solidFill>
                  <a:srgbClr val="002060"/>
                </a:solidFill>
                <a:latin typeface="Calibri Light" panose="020F0302020204030204" pitchFamily="34" charset="0"/>
              </a:rPr>
              <a:t>$x(“XPATH”)</a:t>
            </a:r>
          </a:p>
          <a:p>
            <a:r>
              <a:rPr lang="en-GB" dirty="0">
                <a:solidFill>
                  <a:srgbClr val="002060"/>
                </a:solidFill>
                <a:latin typeface="Calibri Light" panose="020F0302020204030204" pitchFamily="34" charset="0"/>
              </a:rPr>
              <a:t>e.g. $x(“//label[@id=‘</a:t>
            </a:r>
            <a:r>
              <a:rPr lang="en-GB" dirty="0" err="1">
                <a:solidFill>
                  <a:srgbClr val="002060"/>
                </a:solidFill>
                <a:latin typeface="Calibri Light" panose="020F0302020204030204" pitchFamily="34" charset="0"/>
              </a:rPr>
              <a:t>itemCamera</a:t>
            </a:r>
            <a:r>
              <a:rPr lang="en-GB" dirty="0">
                <a:solidFill>
                  <a:srgbClr val="002060"/>
                </a:solidFill>
                <a:latin typeface="Calibri Light" panose="020F0302020204030204" pitchFamily="34" charset="0"/>
              </a:rPr>
              <a:t>’]”)</a:t>
            </a:r>
          </a:p>
          <a:p>
            <a:endParaRPr lang="en-US" dirty="0">
              <a:solidFill>
                <a:srgbClr val="002060"/>
              </a:solidFill>
              <a:latin typeface="Calibri Light" panose="020F0302020204030204" pitchFamily="34" charset="0"/>
            </a:endParaRPr>
          </a:p>
          <a:p>
            <a:endParaRPr lang="en-US" dirty="0"/>
          </a:p>
        </p:txBody>
      </p:sp>
      <p:pic>
        <p:nvPicPr>
          <p:cNvPr id="10" name="Picture 9"/>
          <p:cNvPicPr>
            <a:picLocks noChangeAspect="1"/>
          </p:cNvPicPr>
          <p:nvPr/>
        </p:nvPicPr>
        <p:blipFill>
          <a:blip r:embed="rId5"/>
          <a:stretch>
            <a:fillRect/>
          </a:stretch>
        </p:blipFill>
        <p:spPr>
          <a:xfrm>
            <a:off x="4408099" y="4877741"/>
            <a:ext cx="4177970" cy="1800989"/>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4442604" y="3057128"/>
            <a:ext cx="4108960" cy="1631216"/>
          </a:xfrm>
          <a:prstGeom prst="rect">
            <a:avLst/>
          </a:prstGeom>
          <a:solidFill>
            <a:schemeClr val="bg1"/>
          </a:solidFill>
          <a:ln w="31750">
            <a:solidFill>
              <a:srgbClr val="FF0000"/>
            </a:solidFill>
          </a:ln>
          <a:effectLst>
            <a:outerShdw blurRad="50800" dist="38100" dir="2700000" algn="tl" rotWithShape="0">
              <a:prstClr val="black">
                <a:alpha val="40000"/>
              </a:prstClr>
            </a:outerShdw>
          </a:effectLst>
        </p:spPr>
        <p:txBody>
          <a:bodyPr wrap="square" rtlCol="0">
            <a:spAutoFit/>
          </a:bodyPr>
          <a:lstStyle/>
          <a:p>
            <a:pPr algn="ctr"/>
            <a:r>
              <a:rPr lang="en-GB" dirty="0"/>
              <a:t>Try populating the pageElements.xml file with the remaining 5 items on the MVP Splash Page</a:t>
            </a:r>
          </a:p>
          <a:p>
            <a:pPr algn="ctr"/>
            <a:r>
              <a:rPr lang="en-US" dirty="0">
                <a:hlinkClick r:id="rId6"/>
              </a:rPr>
              <a:t>https://mvp-itest1.allstate.com/</a:t>
            </a:r>
            <a:endParaRPr lang="en-US" dirty="0"/>
          </a:p>
        </p:txBody>
      </p:sp>
    </p:spTree>
    <p:extLst>
      <p:ext uri="{BB962C8B-B14F-4D97-AF65-F5344CB8AC3E}">
        <p14:creationId xmlns:p14="http://schemas.microsoft.com/office/powerpoint/2010/main" val="41725248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the Protect Item button is clicked, the final step is to check that the correct navigation to the Create Account screen has taken place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follows the same format as the previous wait statement, this time waiting until the text box to enter first name is visible on the create account screen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WebDriver does not automatically close the browser after execution, so a quit() command must be added once the test is completed</a:t>
            </a:r>
          </a:p>
        </p:txBody>
      </p:sp>
      <p:pic>
        <p:nvPicPr>
          <p:cNvPr id="2" name="Picture 1">
            <a:extLst>
              <a:ext uri="{FF2B5EF4-FFF2-40B4-BE49-F238E27FC236}">
                <a16:creationId xmlns:a16="http://schemas.microsoft.com/office/drawing/2014/main" id="{659F6D63-8898-4F34-B4AE-4D9AAB7487A2}"/>
              </a:ext>
            </a:extLst>
          </p:cNvPr>
          <p:cNvPicPr>
            <a:picLocks noChangeAspect="1"/>
          </p:cNvPicPr>
          <p:nvPr/>
        </p:nvPicPr>
        <p:blipFill>
          <a:blip r:embed="rId3"/>
          <a:stretch>
            <a:fillRect/>
          </a:stretch>
        </p:blipFill>
        <p:spPr>
          <a:xfrm>
            <a:off x="476738" y="2661156"/>
            <a:ext cx="7924800" cy="1238250"/>
          </a:xfrm>
          <a:prstGeom prst="rect">
            <a:avLst/>
          </a:prstGeom>
        </p:spPr>
      </p:pic>
    </p:spTree>
    <p:extLst>
      <p:ext uri="{BB962C8B-B14F-4D97-AF65-F5344CB8AC3E}">
        <p14:creationId xmlns:p14="http://schemas.microsoft.com/office/powerpoint/2010/main" val="3777794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10 – Selenium Basics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BC7382C-30E2-413D-BB68-0BACECBE919C}"/>
              </a:ext>
            </a:extLst>
          </p:cNvPr>
          <p:cNvSpPr/>
          <p:nvPr/>
        </p:nvSpPr>
        <p:spPr>
          <a:xfrm>
            <a:off x="0" y="995160"/>
            <a:ext cx="8561430" cy="4708981"/>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was a basic introduction to writing a short Java class to run an automated test with Selenium.</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reports that show pass/fail and steps are a part of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so this will not show by sampling executing the Java class.</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has many advantages such as this report, simpler keyword driven test scripts, and it does not require an in depth knowledge of Java or Selenium to be able to create your own tests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As mentioned previously, every keyword in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has Java and Selenium behind it, so advanced users of the framework are able to go and create their own keywords for use in test scripts. </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1873540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8BB1C6C-31BB-4855-803A-59FA9D5B59C1}"/>
              </a:ext>
            </a:extLst>
          </p:cNvPr>
          <p:cNvPicPr>
            <a:picLocks noChangeAspect="1"/>
          </p:cNvPicPr>
          <p:nvPr/>
        </p:nvPicPr>
        <p:blipFill>
          <a:blip r:embed="rId3"/>
          <a:stretch>
            <a:fillRect/>
          </a:stretch>
        </p:blipFill>
        <p:spPr>
          <a:xfrm>
            <a:off x="3242607" y="2751564"/>
            <a:ext cx="1955035" cy="4028281"/>
          </a:xfrm>
          <a:prstGeom prst="rect">
            <a:avLst/>
          </a:prstGeom>
        </p:spPr>
      </p:pic>
      <p:sp>
        <p:nvSpPr>
          <p:cNvPr id="6" name="Rectangle 5">
            <a:extLst>
              <a:ext uri="{FF2B5EF4-FFF2-40B4-BE49-F238E27FC236}">
                <a16:creationId xmlns:a16="http://schemas.microsoft.com/office/drawing/2014/main" id="{545C0DB0-2EDF-4678-B7E1-BC7FC95231A5}"/>
              </a:ext>
            </a:extLst>
          </p:cNvPr>
          <p:cNvSpPr/>
          <p:nvPr/>
        </p:nvSpPr>
        <p:spPr>
          <a:xfrm>
            <a:off x="0" y="839441"/>
            <a:ext cx="8565662" cy="317009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As mentioned previously, every keyword used within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framework has a Java class behind it that determines the functionality that keyword will carry out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framework has an extensive list of keywords, covering a variety of actions that can be performed, but occasionally, there may not be a keyword to suit the requirements. In this case, a custom keyword can be created.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2021117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45C0DB0-2EDF-4678-B7E1-BC7FC95231A5}"/>
              </a:ext>
            </a:extLst>
          </p:cNvPr>
          <p:cNvSpPr/>
          <p:nvPr/>
        </p:nvSpPr>
        <p:spPr>
          <a:xfrm>
            <a:off x="0" y="839441"/>
            <a:ext cx="8565662" cy="4708981"/>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custom keyword can be created within Eclipse simply by creating a new Java class and adding it to the list of keywords already in use.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As an example we will be looking at creating a keyword which allows files to be uploaded.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keyword can be useful as it is not possible to do this simply using the keywords already at our disposal.</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Selenium </a:t>
            </a:r>
            <a:r>
              <a:rPr lang="en-GB" dirty="0" err="1">
                <a:solidFill>
                  <a:srgbClr val="002060"/>
                </a:solidFill>
                <a:latin typeface="Calibri Light" panose="020F0302020204030204" pitchFamily="34" charset="0"/>
              </a:rPr>
              <a:t>webdriver</a:t>
            </a:r>
            <a:r>
              <a:rPr lang="en-GB" dirty="0">
                <a:solidFill>
                  <a:srgbClr val="002060"/>
                </a:solidFill>
                <a:latin typeface="Calibri Light" panose="020F0302020204030204" pitchFamily="34" charset="0"/>
              </a:rPr>
              <a:t> uses the web elements on a page to control actions. </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However, when a file needs to be uploaded, it will often bring up a native file explorer depending on the operating system in use.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means that Selenium can not interact with this explorer as it is not a part of the web application.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460487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45C0DB0-2EDF-4678-B7E1-BC7FC95231A5}"/>
              </a:ext>
            </a:extLst>
          </p:cNvPr>
          <p:cNvSpPr/>
          <p:nvPr/>
        </p:nvSpPr>
        <p:spPr>
          <a:xfrm>
            <a:off x="0" y="839441"/>
            <a:ext cx="8565662" cy="440120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custom keyword can be created by adding a new Java file to the </a:t>
            </a:r>
            <a:r>
              <a:rPr lang="en-GB" dirty="0" err="1">
                <a:solidFill>
                  <a:srgbClr val="002060"/>
                </a:solidFill>
                <a:latin typeface="Calibri Light" panose="020F0302020204030204" pitchFamily="34" charset="0"/>
              </a:rPr>
              <a:t>com.allState.keywords</a:t>
            </a:r>
            <a:r>
              <a:rPr lang="en-GB" dirty="0">
                <a:solidFill>
                  <a:srgbClr val="002060"/>
                </a:solidFill>
                <a:latin typeface="Calibri Light" panose="020F0302020204030204" pitchFamily="34" charset="0"/>
              </a:rPr>
              <a:t> folder.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this example we’ll give it the name KWSFileUpload.java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that the keyword file has been created,, it must be added to the Keyword initializer so that the framework knows which class to use for that keyword.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line adds the keywords for use within the framework</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value in inverted commas is the actual keyword that will be used during test steps, such as CLICK and SET, so in this case we will give it the keyword FILE_UPLOAD.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second value after the comma is the Java class that this keyword will use, so in this case we give it the newly created </a:t>
            </a:r>
            <a:r>
              <a:rPr lang="en-GB" dirty="0" err="1">
                <a:solidFill>
                  <a:srgbClr val="002060"/>
                </a:solidFill>
                <a:latin typeface="Calibri Light" panose="020F0302020204030204" pitchFamily="34" charset="0"/>
              </a:rPr>
              <a:t>KWSFileUpload.class</a:t>
            </a: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5F724586-FF09-4E85-B6E1-5CAFC64A54B8}"/>
              </a:ext>
            </a:extLst>
          </p:cNvPr>
          <p:cNvPicPr>
            <a:picLocks noChangeAspect="1"/>
          </p:cNvPicPr>
          <p:nvPr/>
        </p:nvPicPr>
        <p:blipFill>
          <a:blip r:embed="rId3"/>
          <a:stretch>
            <a:fillRect/>
          </a:stretch>
        </p:blipFill>
        <p:spPr>
          <a:xfrm>
            <a:off x="853831" y="2751306"/>
            <a:ext cx="6858000" cy="304800"/>
          </a:xfrm>
          <a:prstGeom prst="rect">
            <a:avLst/>
          </a:prstGeom>
        </p:spPr>
      </p:pic>
    </p:spTree>
    <p:extLst>
      <p:ext uri="{BB962C8B-B14F-4D97-AF65-F5344CB8AC3E}">
        <p14:creationId xmlns:p14="http://schemas.microsoft.com/office/powerpoint/2010/main" val="23950102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1789BC2-1608-432E-A929-D54FD68311DF}"/>
              </a:ext>
            </a:extLst>
          </p:cNvPr>
          <p:cNvPicPr>
            <a:picLocks noChangeAspect="1"/>
          </p:cNvPicPr>
          <p:nvPr/>
        </p:nvPicPr>
        <p:blipFill>
          <a:blip r:embed="rId3"/>
          <a:stretch>
            <a:fillRect/>
          </a:stretch>
        </p:blipFill>
        <p:spPr>
          <a:xfrm>
            <a:off x="670029" y="1952096"/>
            <a:ext cx="7490298" cy="4576699"/>
          </a:xfrm>
          <a:prstGeom prst="rect">
            <a:avLst/>
          </a:prstGeom>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1015663"/>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will give you an idea of what a keyword may end up looking like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 few things such as getting parameters and elements are similar to other keywords</a:t>
            </a:r>
          </a:p>
        </p:txBody>
      </p:sp>
    </p:spTree>
    <p:extLst>
      <p:ext uri="{BB962C8B-B14F-4D97-AF65-F5344CB8AC3E}">
        <p14:creationId xmlns:p14="http://schemas.microsoft.com/office/powerpoint/2010/main" val="4235531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important parts that were added to the class for this keyword are as follows:</a:t>
            </a:r>
          </a:p>
          <a:p>
            <a:pPr marL="800100" lvl="1" indent="-342900">
              <a:buFont typeface="Wingdings" panose="05000000000000000000" pitchFamily="2" charset="2"/>
              <a:buChar char="Ø"/>
            </a:pPr>
            <a:r>
              <a:rPr lang="en-GB" dirty="0">
                <a:solidFill>
                  <a:srgbClr val="002060"/>
                </a:solidFill>
                <a:latin typeface="Calibri Light" panose="020F0302020204030204" pitchFamily="34" charset="0"/>
              </a:rPr>
              <a:t>String </a:t>
            </a:r>
            <a:r>
              <a:rPr lang="en-GB" dirty="0" err="1">
                <a:solidFill>
                  <a:srgbClr val="002060"/>
                </a:solidFill>
                <a:latin typeface="Calibri Light" panose="020F0302020204030204" pitchFamily="34" charset="0"/>
              </a:rPr>
              <a:t>filePath</a:t>
            </a:r>
            <a:r>
              <a:rPr lang="en-GB" dirty="0">
                <a:solidFill>
                  <a:srgbClr val="002060"/>
                </a:solidFill>
                <a:latin typeface="Calibri Light" panose="020F0302020204030204" pitchFamily="34" charset="0"/>
              </a:rPr>
              <a:t> -&gt; this creates a </a:t>
            </a:r>
            <a:r>
              <a:rPr lang="en-GB" dirty="0" err="1">
                <a:solidFill>
                  <a:srgbClr val="002060"/>
                </a:solidFill>
                <a:latin typeface="Calibri Light" panose="020F0302020204030204" pitchFamily="34" charset="0"/>
              </a:rPr>
              <a:t>filePath</a:t>
            </a:r>
            <a:r>
              <a:rPr lang="en-GB" dirty="0">
                <a:solidFill>
                  <a:srgbClr val="002060"/>
                </a:solidFill>
                <a:latin typeface="Calibri Light" panose="020F0302020204030204" pitchFamily="34" charset="0"/>
              </a:rPr>
              <a:t> variable that we can use to point to 		            the location of our file/photo to upload</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systemClipboard</a:t>
            </a:r>
            <a:r>
              <a:rPr lang="en-GB" dirty="0">
                <a:solidFill>
                  <a:srgbClr val="002060"/>
                </a:solidFill>
                <a:latin typeface="Calibri Light" panose="020F0302020204030204" pitchFamily="34" charset="0"/>
              </a:rPr>
              <a:t> -&gt; this will allow us to copy the file path to the clipboard 			and paste it when the explorer window appears</a:t>
            </a:r>
          </a:p>
          <a:p>
            <a:pPr marL="800100" lvl="1" indent="-342900">
              <a:buFont typeface="Wingdings" panose="05000000000000000000" pitchFamily="2" charset="2"/>
              <a:buChar char="Ø"/>
            </a:pPr>
            <a:r>
              <a:rPr lang="en-GB" dirty="0" err="1">
                <a:solidFill>
                  <a:srgbClr val="002060"/>
                </a:solidFill>
                <a:latin typeface="Calibri Light" panose="020F0302020204030204" pitchFamily="34" charset="0"/>
              </a:rPr>
              <a:t>Robot.keypress</a:t>
            </a:r>
            <a:r>
              <a:rPr lang="en-GB" dirty="0">
                <a:solidFill>
                  <a:srgbClr val="002060"/>
                </a:solidFill>
                <a:latin typeface="Calibri Light" panose="020F0302020204030204" pitchFamily="34" charset="0"/>
              </a:rPr>
              <a:t>/</a:t>
            </a:r>
            <a:r>
              <a:rPr lang="en-GB" dirty="0" err="1">
                <a:solidFill>
                  <a:srgbClr val="002060"/>
                </a:solidFill>
                <a:latin typeface="Calibri Light" panose="020F0302020204030204" pitchFamily="34" charset="0"/>
              </a:rPr>
              <a:t>keyRelease</a:t>
            </a:r>
            <a:r>
              <a:rPr lang="en-GB" dirty="0">
                <a:solidFill>
                  <a:srgbClr val="002060"/>
                </a:solidFill>
                <a:latin typeface="Calibri Light" panose="020F0302020204030204" pitchFamily="34" charset="0"/>
              </a:rPr>
              <a:t> -&gt; this creates a new robot that we can use to 				   control key presses and releases.</a:t>
            </a:r>
          </a:p>
        </p:txBody>
      </p:sp>
      <p:sp>
        <p:nvSpPr>
          <p:cNvPr id="6" name="Rectangle 5">
            <a:extLst>
              <a:ext uri="{FF2B5EF4-FFF2-40B4-BE49-F238E27FC236}">
                <a16:creationId xmlns:a16="http://schemas.microsoft.com/office/drawing/2014/main" id="{2F7257FF-C5D1-48B8-B894-AEECB378CDAD}"/>
              </a:ext>
            </a:extLst>
          </p:cNvPr>
          <p:cNvSpPr/>
          <p:nvPr/>
        </p:nvSpPr>
        <p:spPr>
          <a:xfrm>
            <a:off x="104105" y="3791768"/>
            <a:ext cx="8565662"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So looking at the class, we can see that it is taking a parameter and storing it in the </a:t>
            </a:r>
            <a:r>
              <a:rPr lang="en-GB" dirty="0" err="1">
                <a:solidFill>
                  <a:srgbClr val="002060"/>
                </a:solidFill>
                <a:latin typeface="Calibri Light" panose="020F0302020204030204" pitchFamily="34" charset="0"/>
              </a:rPr>
              <a:t>filePath</a:t>
            </a:r>
            <a:r>
              <a:rPr lang="en-GB" dirty="0">
                <a:solidFill>
                  <a:srgbClr val="002060"/>
                </a:solidFill>
                <a:latin typeface="Calibri Light" panose="020F0302020204030204" pitchFamily="34" charset="0"/>
              </a:rPr>
              <a:t> string.</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Then stores this string on a clipboard for later use.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Then it finds the element that the keyword is being used with and clicks it.</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that the explorer window is open, the robot takes over and uses key shortcuts to paste the </a:t>
            </a:r>
            <a:r>
              <a:rPr lang="en-GB" dirty="0" err="1">
                <a:solidFill>
                  <a:srgbClr val="002060"/>
                </a:solidFill>
                <a:latin typeface="Calibri Light" panose="020F0302020204030204" pitchFamily="34" charset="0"/>
              </a:rPr>
              <a:t>filepath</a:t>
            </a:r>
            <a:r>
              <a:rPr lang="en-GB" dirty="0">
                <a:solidFill>
                  <a:srgbClr val="002060"/>
                </a:solidFill>
                <a:latin typeface="Calibri Light" panose="020F0302020204030204" pitchFamily="34" charset="0"/>
              </a:rPr>
              <a:t> using key presses for CTRL + V, then presses enter to confirm the file and close the explorer dialog.</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2320657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11 – Custom Keywords</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1323439"/>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to use the new keyword in a test step</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Since the keyword has been added to KeywordInitializer.java, it can be used just like any other keyword in the framework.</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CC4B92B9-7B81-412D-BAB4-2C39709D0FD9}"/>
              </a:ext>
            </a:extLst>
          </p:cNvPr>
          <p:cNvPicPr>
            <a:picLocks noChangeAspect="1"/>
          </p:cNvPicPr>
          <p:nvPr/>
        </p:nvPicPr>
        <p:blipFill>
          <a:blip r:embed="rId3"/>
          <a:stretch>
            <a:fillRect/>
          </a:stretch>
        </p:blipFill>
        <p:spPr>
          <a:xfrm>
            <a:off x="229943" y="1985387"/>
            <a:ext cx="8105775" cy="742950"/>
          </a:xfrm>
          <a:prstGeom prst="rect">
            <a:avLst/>
          </a:prstGeom>
        </p:spPr>
      </p:pic>
      <p:sp>
        <p:nvSpPr>
          <p:cNvPr id="8" name="Rectangle 7">
            <a:extLst>
              <a:ext uri="{FF2B5EF4-FFF2-40B4-BE49-F238E27FC236}">
                <a16:creationId xmlns:a16="http://schemas.microsoft.com/office/drawing/2014/main" id="{12D56D1F-932E-4BBB-A976-0097E23A4A96}"/>
              </a:ext>
            </a:extLst>
          </p:cNvPr>
          <p:cNvSpPr/>
          <p:nvPr/>
        </p:nvSpPr>
        <p:spPr>
          <a:xfrm>
            <a:off x="104105" y="2892830"/>
            <a:ext cx="8565662"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step above shows an example of how this keyword may be used.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We can see it looks just like any other test step and the keyword FILE_UPLOAD is used as the value for ‘type’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Looking at the class for the keyword, we know it is expecting a parameter, so we include a single parameter with the value of our file path.</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file path will then be used in the keyword to find that specific file when the file explorer window appears.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Also, just like other parameters, the type can be changed to DATA and the file path stored in an excel or xml data source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spTree>
    <p:extLst>
      <p:ext uri="{BB962C8B-B14F-4D97-AF65-F5344CB8AC3E}">
        <p14:creationId xmlns:p14="http://schemas.microsoft.com/office/powerpoint/2010/main" val="357418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Zephyr tests are testing stories that are created in JIRA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These Zephyr tests will use the existing tests from the test suite, and will update the Pass/Fail status of the corresponding Zephyr test within JIRA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tests can be viewed by anyone within the team who has access to the JIRA board, and the tests themselves will show the test execution history, which will show how the test performed in the past against different builds, or test cycles.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Zephyr test will also include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report as a .zip attachment, meaning anyone can download and open the report to see the results for that particular test execution, rather than the reports being stored on the local machine that executed the test.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24D04842-086F-4CC0-8238-B0C822EEE054}"/>
              </a:ext>
            </a:extLst>
          </p:cNvPr>
          <p:cNvPicPr>
            <a:picLocks noChangeAspect="1"/>
          </p:cNvPicPr>
          <p:nvPr/>
        </p:nvPicPr>
        <p:blipFill>
          <a:blip r:embed="rId3"/>
          <a:stretch>
            <a:fillRect/>
          </a:stretch>
        </p:blipFill>
        <p:spPr>
          <a:xfrm>
            <a:off x="1510522" y="2203782"/>
            <a:ext cx="13010018" cy="4474310"/>
          </a:xfrm>
          <a:prstGeom prst="rect">
            <a:avLst/>
          </a:prstGeom>
        </p:spPr>
      </p:pic>
    </p:spTree>
    <p:extLst>
      <p:ext uri="{BB962C8B-B14F-4D97-AF65-F5344CB8AC3E}">
        <p14:creationId xmlns:p14="http://schemas.microsoft.com/office/powerpoint/2010/main" val="29309058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Creating a Zephyr test is similar to creating a user story in JIRA</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When giving a summary for the test, it is best to use the name of the test for that script, so that it is easy to tie it back to the test suite in eclipse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Also give the test a description of what exactly the test’s purpose is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Labels can be used to easily filter and search for tests at a later date.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D05775BD-02B6-4809-8DBB-11368266ACF1}"/>
              </a:ext>
            </a:extLst>
          </p:cNvPr>
          <p:cNvPicPr>
            <a:picLocks noChangeAspect="1"/>
          </p:cNvPicPr>
          <p:nvPr/>
        </p:nvPicPr>
        <p:blipFill>
          <a:blip r:embed="rId3"/>
          <a:stretch>
            <a:fillRect/>
          </a:stretch>
        </p:blipFill>
        <p:spPr>
          <a:xfrm>
            <a:off x="2484783" y="2567649"/>
            <a:ext cx="3735622" cy="4016798"/>
          </a:xfrm>
          <a:prstGeom prst="rect">
            <a:avLst/>
          </a:prstGeom>
        </p:spPr>
      </p:pic>
    </p:spTree>
    <p:extLst>
      <p:ext uri="{BB962C8B-B14F-4D97-AF65-F5344CB8AC3E}">
        <p14:creationId xmlns:p14="http://schemas.microsoft.com/office/powerpoint/2010/main" val="220779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err="1">
                <a:solidFill>
                  <a:srgbClr val="002060"/>
                </a:solidFill>
                <a:latin typeface="Calibri Light" panose="020F0302020204030204" pitchFamily="34" charset="0"/>
              </a:rPr>
              <a:t>DriverConfig</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105" y="839441"/>
            <a:ext cx="8062175" cy="738664"/>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rgbClr val="002060"/>
              </a:solidFill>
              <a:latin typeface="Calibri Light" panose="020F0302020204030204" pitchFamily="34" charset="0"/>
              <a:hlinkClick r:id="rId3"/>
            </a:endParaRPr>
          </a:p>
          <a:p>
            <a:endParaRPr lang="en-US" sz="1800" b="1" dirty="0">
              <a:hlinkClick r:id="rId3"/>
            </a:endParaRPr>
          </a:p>
        </p:txBody>
      </p:sp>
      <p:pic>
        <p:nvPicPr>
          <p:cNvPr id="6" name="Picture 5"/>
          <p:cNvPicPr>
            <a:picLocks noChangeAspect="1"/>
          </p:cNvPicPr>
          <p:nvPr/>
        </p:nvPicPr>
        <p:blipFill>
          <a:blip r:embed="rId4"/>
          <a:stretch>
            <a:fillRect/>
          </a:stretch>
        </p:blipFill>
        <p:spPr>
          <a:xfrm>
            <a:off x="915392" y="1095025"/>
            <a:ext cx="6439599" cy="52798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73189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193899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the Zephyr test is created, it will be assigned a story number following the same format as other stories created for that JIRA board</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In this case, the test for TC2_Computer is given the story number MVP-2665</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is why the summary field should be the test name, as the story number generated does not give any indication as to what test it is.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6AB4F26B-6DD8-4779-927A-E1E576E4D9AA}"/>
              </a:ext>
            </a:extLst>
          </p:cNvPr>
          <p:cNvPicPr>
            <a:picLocks noChangeAspect="1"/>
          </p:cNvPicPr>
          <p:nvPr/>
        </p:nvPicPr>
        <p:blipFill>
          <a:blip r:embed="rId3"/>
          <a:stretch>
            <a:fillRect/>
          </a:stretch>
        </p:blipFill>
        <p:spPr>
          <a:xfrm>
            <a:off x="798160" y="2875425"/>
            <a:ext cx="7341987" cy="3609148"/>
          </a:xfrm>
          <a:prstGeom prst="rect">
            <a:avLst/>
          </a:prstGeom>
        </p:spPr>
      </p:pic>
    </p:spTree>
    <p:extLst>
      <p:ext uri="{BB962C8B-B14F-4D97-AF65-F5344CB8AC3E}">
        <p14:creationId xmlns:p14="http://schemas.microsoft.com/office/powerpoint/2010/main" val="127216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4093428"/>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To link the Zephyr test to the test script in Eclipse, the generated story number is used in a new attribute within the test called </a:t>
            </a:r>
            <a:r>
              <a:rPr lang="en-GB" b="1" dirty="0" err="1">
                <a:solidFill>
                  <a:srgbClr val="002060"/>
                </a:solidFill>
                <a:latin typeface="Calibri Light" panose="020F0302020204030204" pitchFamily="34" charset="0"/>
              </a:rPr>
              <a:t>linkId</a:t>
            </a:r>
            <a:endParaRPr lang="en-GB" b="1"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During execution this will then link the test to the story in JIRA for the Zephyr test.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driverConfig.xml also needs to be updated to allow the JIRA integration during test execution.</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A83BB995-7A0E-4130-BDBF-693A2CFDD599}"/>
              </a:ext>
            </a:extLst>
          </p:cNvPr>
          <p:cNvPicPr>
            <a:picLocks noChangeAspect="1"/>
          </p:cNvPicPr>
          <p:nvPr/>
        </p:nvPicPr>
        <p:blipFill>
          <a:blip r:embed="rId3"/>
          <a:stretch>
            <a:fillRect/>
          </a:stretch>
        </p:blipFill>
        <p:spPr>
          <a:xfrm>
            <a:off x="104105" y="2255304"/>
            <a:ext cx="8955157" cy="732828"/>
          </a:xfrm>
          <a:prstGeom prst="rect">
            <a:avLst/>
          </a:prstGeom>
        </p:spPr>
      </p:pic>
      <p:pic>
        <p:nvPicPr>
          <p:cNvPr id="6" name="Picture 5">
            <a:extLst>
              <a:ext uri="{FF2B5EF4-FFF2-40B4-BE49-F238E27FC236}">
                <a16:creationId xmlns:a16="http://schemas.microsoft.com/office/drawing/2014/main" id="{E9452563-142B-4C7E-BB57-BD9C3690ECA1}"/>
              </a:ext>
            </a:extLst>
          </p:cNvPr>
          <p:cNvPicPr>
            <a:picLocks noChangeAspect="1"/>
          </p:cNvPicPr>
          <p:nvPr/>
        </p:nvPicPr>
        <p:blipFill>
          <a:blip r:embed="rId4"/>
          <a:stretch>
            <a:fillRect/>
          </a:stretch>
        </p:blipFill>
        <p:spPr>
          <a:xfrm>
            <a:off x="953843" y="4403995"/>
            <a:ext cx="6657975" cy="1562100"/>
          </a:xfrm>
          <a:prstGeom prst="rect">
            <a:avLst/>
          </a:prstGeom>
        </p:spPr>
      </p:pic>
    </p:spTree>
    <p:extLst>
      <p:ext uri="{BB962C8B-B14F-4D97-AF65-F5344CB8AC3E}">
        <p14:creationId xmlns:p14="http://schemas.microsoft.com/office/powerpoint/2010/main" val="2455028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2716945"/>
            <a:ext cx="8565662" cy="5632311"/>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These properties tie the test driver to the JIRA board to be used</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Jira.server</a:t>
            </a:r>
            <a:r>
              <a:rPr lang="en-GB" dirty="0">
                <a:solidFill>
                  <a:srgbClr val="002060"/>
                </a:solidFill>
                <a:latin typeface="Calibri Light" panose="020F0302020204030204" pitchFamily="34" charset="0"/>
              </a:rPr>
              <a:t> is the URL where the JIRA board is located</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Jira.username</a:t>
            </a:r>
            <a:r>
              <a:rPr lang="en-GB" dirty="0">
                <a:solidFill>
                  <a:srgbClr val="002060"/>
                </a:solidFill>
                <a:latin typeface="Calibri Light" panose="020F0302020204030204" pitchFamily="34" charset="0"/>
              </a:rPr>
              <a:t> and </a:t>
            </a:r>
            <a:r>
              <a:rPr lang="en-GB" dirty="0" err="1">
                <a:solidFill>
                  <a:srgbClr val="002060"/>
                </a:solidFill>
                <a:latin typeface="Calibri Light" panose="020F0302020204030204" pitchFamily="34" charset="0"/>
              </a:rPr>
              <a:t>jira.password</a:t>
            </a:r>
            <a:r>
              <a:rPr lang="en-GB" dirty="0">
                <a:solidFill>
                  <a:srgbClr val="002060"/>
                </a:solidFill>
                <a:latin typeface="Calibri Light" panose="020F0302020204030204" pitchFamily="34" charset="0"/>
              </a:rPr>
              <a:t> are the credentials you use to log in to JIRA</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Jira.projectKey</a:t>
            </a:r>
            <a:r>
              <a:rPr lang="en-GB" dirty="0">
                <a:solidFill>
                  <a:srgbClr val="002060"/>
                </a:solidFill>
                <a:latin typeface="Calibri Light" panose="020F0302020204030204" pitchFamily="34" charset="0"/>
              </a:rPr>
              <a:t> is simply the project key for the JIRA board and can be found from it’s URL</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Jira.versionname</a:t>
            </a:r>
            <a:r>
              <a:rPr lang="en-GB" dirty="0">
                <a:solidFill>
                  <a:srgbClr val="002060"/>
                </a:solidFill>
                <a:latin typeface="Calibri Light" panose="020F0302020204030204" pitchFamily="34" charset="0"/>
              </a:rPr>
              <a:t> is the version that you want this test execution to come under. This can be different delivery releases, or whatever is required</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Jira.cyclename</a:t>
            </a:r>
            <a:r>
              <a:rPr lang="en-GB" dirty="0">
                <a:solidFill>
                  <a:srgbClr val="002060"/>
                </a:solidFill>
                <a:latin typeface="Calibri Light" panose="020F0302020204030204" pitchFamily="34" charset="0"/>
              </a:rPr>
              <a:t> is the test cycle this test execution will belong to. These test cycles could be different build versions</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Jira.attachment</a:t>
            </a:r>
            <a:r>
              <a:rPr lang="en-GB" dirty="0">
                <a:solidFill>
                  <a:srgbClr val="002060"/>
                </a:solidFill>
                <a:latin typeface="Calibri Light" panose="020F0302020204030204" pitchFamily="34" charset="0"/>
              </a:rPr>
              <a:t> will include the .zip file of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report if it is set to true</a:t>
            </a:r>
          </a:p>
          <a:p>
            <a:pPr marL="342900" indent="-342900">
              <a:buFont typeface="Wingdings" panose="05000000000000000000" pitchFamily="2" charset="2"/>
              <a:buChar char="Ø"/>
            </a:pPr>
            <a:r>
              <a:rPr lang="en-GB" dirty="0" err="1">
                <a:solidFill>
                  <a:srgbClr val="002060"/>
                </a:solidFill>
                <a:latin typeface="Calibri Light" panose="020F0302020204030204" pitchFamily="34" charset="0"/>
              </a:rPr>
              <a:t>Jira.credentialSecurity</a:t>
            </a:r>
            <a:r>
              <a:rPr lang="en-GB" dirty="0">
                <a:solidFill>
                  <a:srgbClr val="002060"/>
                </a:solidFill>
                <a:latin typeface="Calibri Light" panose="020F0302020204030204" pitchFamily="34" charset="0"/>
              </a:rPr>
              <a:t> can be used to encrypt the username and password fields rather than being plain text like above.</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6" name="Picture 5">
            <a:extLst>
              <a:ext uri="{FF2B5EF4-FFF2-40B4-BE49-F238E27FC236}">
                <a16:creationId xmlns:a16="http://schemas.microsoft.com/office/drawing/2014/main" id="{E9452563-142B-4C7E-BB57-BD9C3690ECA1}"/>
              </a:ext>
            </a:extLst>
          </p:cNvPr>
          <p:cNvPicPr>
            <a:picLocks noChangeAspect="1"/>
          </p:cNvPicPr>
          <p:nvPr/>
        </p:nvPicPr>
        <p:blipFill>
          <a:blip r:embed="rId3"/>
          <a:stretch>
            <a:fillRect/>
          </a:stretch>
        </p:blipFill>
        <p:spPr>
          <a:xfrm>
            <a:off x="884269" y="936431"/>
            <a:ext cx="6657975" cy="1562100"/>
          </a:xfrm>
          <a:prstGeom prst="rect">
            <a:avLst/>
          </a:prstGeom>
        </p:spPr>
      </p:pic>
    </p:spTree>
    <p:extLst>
      <p:ext uri="{BB962C8B-B14F-4D97-AF65-F5344CB8AC3E}">
        <p14:creationId xmlns:p14="http://schemas.microsoft.com/office/powerpoint/2010/main" val="3323305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3785652"/>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An additional .jar file must also be added to the build path for the test driver.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jira-1.0.2.jar file should be saved in the .m2 folder under users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Right click AS-</a:t>
            </a:r>
            <a:r>
              <a:rPr lang="en-GB" dirty="0" err="1">
                <a:solidFill>
                  <a:srgbClr val="002060"/>
                </a:solidFill>
                <a:latin typeface="Calibri Light" panose="020F0302020204030204" pitchFamily="34" charset="0"/>
              </a:rPr>
              <a:t>TestDriver</a:t>
            </a:r>
            <a:r>
              <a:rPr lang="en-GB" dirty="0">
                <a:solidFill>
                  <a:srgbClr val="002060"/>
                </a:solidFill>
                <a:latin typeface="Calibri Light" panose="020F0302020204030204" pitchFamily="34" charset="0"/>
              </a:rPr>
              <a:t> &gt; Build Path &gt; Configure Build Path to bring up the below screen.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Click Add External JARs and select the jira-1.0.2.jar file.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Click Apply and OK</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FAAB3FBA-4D4C-4C02-A76B-80A8131FE381}"/>
              </a:ext>
            </a:extLst>
          </p:cNvPr>
          <p:cNvPicPr>
            <a:picLocks noChangeAspect="1"/>
          </p:cNvPicPr>
          <p:nvPr/>
        </p:nvPicPr>
        <p:blipFill>
          <a:blip r:embed="rId3"/>
          <a:stretch>
            <a:fillRect/>
          </a:stretch>
        </p:blipFill>
        <p:spPr>
          <a:xfrm>
            <a:off x="1565656" y="2788295"/>
            <a:ext cx="5434350" cy="3867579"/>
          </a:xfrm>
          <a:prstGeom prst="rect">
            <a:avLst/>
          </a:prstGeom>
        </p:spPr>
      </p:pic>
    </p:spTree>
    <p:extLst>
      <p:ext uri="{BB962C8B-B14F-4D97-AF65-F5344CB8AC3E}">
        <p14:creationId xmlns:p14="http://schemas.microsoft.com/office/powerpoint/2010/main" val="2842970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pom.xml must also be updated to include the following exclusions under the 2 </a:t>
            </a:r>
            <a:r>
              <a:rPr lang="en-GB" dirty="0" err="1">
                <a:solidFill>
                  <a:srgbClr val="002060"/>
                </a:solidFill>
                <a:latin typeface="Calibri Light" panose="020F0302020204030204" pitchFamily="34" charset="0"/>
              </a:rPr>
              <a:t>org.xframium</a:t>
            </a:r>
            <a:r>
              <a:rPr lang="en-GB" dirty="0">
                <a:solidFill>
                  <a:srgbClr val="002060"/>
                </a:solidFill>
                <a:latin typeface="Calibri Light" panose="020F0302020204030204" pitchFamily="34" charset="0"/>
              </a:rPr>
              <a:t> dependencies:</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7BC103A4-35CF-4783-B8EC-AD0EBA7A3637}"/>
              </a:ext>
            </a:extLst>
          </p:cNvPr>
          <p:cNvPicPr>
            <a:picLocks noChangeAspect="1"/>
          </p:cNvPicPr>
          <p:nvPr/>
        </p:nvPicPr>
        <p:blipFill>
          <a:blip r:embed="rId3"/>
          <a:stretch>
            <a:fillRect/>
          </a:stretch>
        </p:blipFill>
        <p:spPr>
          <a:xfrm>
            <a:off x="2454137" y="2123039"/>
            <a:ext cx="4076700" cy="4162425"/>
          </a:xfrm>
          <a:prstGeom prst="rect">
            <a:avLst/>
          </a:prstGeom>
        </p:spPr>
      </p:pic>
    </p:spTree>
    <p:extLst>
      <p:ext uri="{BB962C8B-B14F-4D97-AF65-F5344CB8AC3E}">
        <p14:creationId xmlns:p14="http://schemas.microsoft.com/office/powerpoint/2010/main" val="36458626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347787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that the test driver has been linked to JIRA, it is simply a case of executing the test for it to show up with it’s execution status</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Once execution is complete, the test will show up under the release and test cycle that was set in the driverConfig.xml</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Opening the test will show the summary, description, test execution history and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report attachment for all previous executions of this test.</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F3BBE6A8-266A-4A51-B8D7-74FDD60B732E}"/>
              </a:ext>
            </a:extLst>
          </p:cNvPr>
          <p:cNvPicPr>
            <a:picLocks noChangeAspect="1"/>
          </p:cNvPicPr>
          <p:nvPr/>
        </p:nvPicPr>
        <p:blipFill>
          <a:blip r:embed="rId3"/>
          <a:stretch>
            <a:fillRect/>
          </a:stretch>
        </p:blipFill>
        <p:spPr>
          <a:xfrm>
            <a:off x="104105" y="2424490"/>
            <a:ext cx="9144000" cy="294545"/>
          </a:xfrm>
          <a:prstGeom prst="rect">
            <a:avLst/>
          </a:prstGeom>
        </p:spPr>
      </p:pic>
      <p:pic>
        <p:nvPicPr>
          <p:cNvPr id="6" name="Picture 5">
            <a:extLst>
              <a:ext uri="{FF2B5EF4-FFF2-40B4-BE49-F238E27FC236}">
                <a16:creationId xmlns:a16="http://schemas.microsoft.com/office/drawing/2014/main" id="{4DF4905E-D980-4DB2-AB1F-72DA4D9ED35F}"/>
              </a:ext>
            </a:extLst>
          </p:cNvPr>
          <p:cNvPicPr>
            <a:picLocks noChangeAspect="1"/>
          </p:cNvPicPr>
          <p:nvPr/>
        </p:nvPicPr>
        <p:blipFill>
          <a:blip r:embed="rId4"/>
          <a:stretch>
            <a:fillRect/>
          </a:stretch>
        </p:blipFill>
        <p:spPr>
          <a:xfrm>
            <a:off x="391661" y="3906519"/>
            <a:ext cx="7782339" cy="2716477"/>
          </a:xfrm>
          <a:prstGeom prst="rect">
            <a:avLst/>
          </a:prstGeom>
        </p:spPr>
      </p:pic>
    </p:spTree>
    <p:extLst>
      <p:ext uri="{BB962C8B-B14F-4D97-AF65-F5344CB8AC3E}">
        <p14:creationId xmlns:p14="http://schemas.microsoft.com/office/powerpoint/2010/main" val="88723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5016758"/>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To view the </a:t>
            </a:r>
            <a:r>
              <a:rPr lang="en-GB" dirty="0" err="1">
                <a:solidFill>
                  <a:srgbClr val="002060"/>
                </a:solidFill>
                <a:latin typeface="Calibri Light" panose="020F0302020204030204" pitchFamily="34" charset="0"/>
              </a:rPr>
              <a:t>Xframium</a:t>
            </a:r>
            <a:r>
              <a:rPr lang="en-GB" dirty="0">
                <a:solidFill>
                  <a:srgbClr val="002060"/>
                </a:solidFill>
                <a:latin typeface="Calibri Light" panose="020F0302020204030204" pitchFamily="34" charset="0"/>
              </a:rPr>
              <a:t> report for a test execution, the zip file must first be downloaded and extracted to your computer.</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The report will not display correctly using the latest version of the framework, as it uses an assets folder which is not included in the zip file.</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To get around this, we can set the report template to it’s previous Dark them from earlier versions of the framework and it will show up as normal</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To do this, the following line must be added to TestDriver.java:</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lvl="2"/>
            <a:r>
              <a:rPr lang="en-US" dirty="0"/>
              <a:t>	</a:t>
            </a:r>
            <a:r>
              <a:rPr lang="en-US" dirty="0" err="1"/>
              <a:t>System.</a:t>
            </a:r>
            <a:r>
              <a:rPr lang="en-US" i="1" dirty="0" err="1"/>
              <a:t>setProperty</a:t>
            </a:r>
            <a:r>
              <a:rPr lang="en-US" i="1" dirty="0"/>
              <a:t>("</a:t>
            </a:r>
            <a:r>
              <a:rPr lang="en-US" i="1" dirty="0" err="1"/>
              <a:t>reportTemplate</a:t>
            </a:r>
            <a:r>
              <a:rPr lang="en-US" i="1" dirty="0"/>
              <a:t>", "dark");</a:t>
            </a: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This should be added just above the current last line of the test driver:</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5" name="Picture 4">
            <a:extLst>
              <a:ext uri="{FF2B5EF4-FFF2-40B4-BE49-F238E27FC236}">
                <a16:creationId xmlns:a16="http://schemas.microsoft.com/office/drawing/2014/main" id="{64886289-8A19-4A90-A67A-3F4026C436B1}"/>
              </a:ext>
            </a:extLst>
          </p:cNvPr>
          <p:cNvPicPr>
            <a:picLocks noChangeAspect="1"/>
          </p:cNvPicPr>
          <p:nvPr/>
        </p:nvPicPr>
        <p:blipFill>
          <a:blip r:embed="rId3"/>
          <a:stretch>
            <a:fillRect/>
          </a:stretch>
        </p:blipFill>
        <p:spPr>
          <a:xfrm>
            <a:off x="705678" y="4380518"/>
            <a:ext cx="7464079" cy="2325703"/>
          </a:xfrm>
          <a:prstGeom prst="rect">
            <a:avLst/>
          </a:prstGeom>
        </p:spPr>
      </p:pic>
    </p:spTree>
    <p:extLst>
      <p:ext uri="{BB962C8B-B14F-4D97-AF65-F5344CB8AC3E}">
        <p14:creationId xmlns:p14="http://schemas.microsoft.com/office/powerpoint/2010/main" val="55751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GB" sz="2800" kern="0" dirty="0">
                <a:solidFill>
                  <a:srgbClr val="002060"/>
                </a:solidFill>
                <a:latin typeface="Calibri Light" panose="020F0302020204030204" pitchFamily="34" charset="0"/>
              </a:rPr>
              <a:t>Week 12 – Zephyr and JIRA Integration</a:t>
            </a:r>
            <a:endParaRPr lang="en-US" sz="2800" kern="0" dirty="0">
              <a:solidFill>
                <a:srgbClr val="002060"/>
              </a:solidFill>
              <a:latin typeface="Calibri Light" panose="020F0302020204030204" pitchFamily="34" charset="0"/>
            </a:endParaRP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DA8172C-82EC-4566-B9B9-292E6B5B6524}"/>
              </a:ext>
            </a:extLst>
          </p:cNvPr>
          <p:cNvSpPr/>
          <p:nvPr/>
        </p:nvSpPr>
        <p:spPr>
          <a:xfrm>
            <a:off x="0" y="839441"/>
            <a:ext cx="8565662" cy="2554545"/>
          </a:xfrm>
          <a:prstGeom prst="rect">
            <a:avLst/>
          </a:prstGeom>
        </p:spPr>
        <p:txBody>
          <a:bodyPr wrap="square">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Now the </a:t>
            </a:r>
            <a:r>
              <a:rPr lang="en-GB" dirty="0" err="1">
                <a:solidFill>
                  <a:srgbClr val="002060"/>
                </a:solidFill>
                <a:latin typeface="Calibri Light" panose="020F0302020204030204" pitchFamily="34" charset="0"/>
              </a:rPr>
              <a:t>Xramium</a:t>
            </a:r>
            <a:r>
              <a:rPr lang="en-GB" dirty="0">
                <a:solidFill>
                  <a:srgbClr val="002060"/>
                </a:solidFill>
                <a:latin typeface="Calibri Light" panose="020F0302020204030204" pitchFamily="34" charset="0"/>
              </a:rPr>
              <a:t> report can be viewed for that test execution by opening the index.html file extracted earlier.</a:t>
            </a:r>
          </a:p>
          <a:p>
            <a:pPr lvl="2"/>
            <a:r>
              <a:rPr lang="en-US" dirty="0"/>
              <a:t>	</a:t>
            </a: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p:txBody>
      </p:sp>
      <p:pic>
        <p:nvPicPr>
          <p:cNvPr id="2" name="Picture 1">
            <a:extLst>
              <a:ext uri="{FF2B5EF4-FFF2-40B4-BE49-F238E27FC236}">
                <a16:creationId xmlns:a16="http://schemas.microsoft.com/office/drawing/2014/main" id="{9F6A6C79-B3C6-48CC-80E5-E1A98450327C}"/>
              </a:ext>
            </a:extLst>
          </p:cNvPr>
          <p:cNvPicPr>
            <a:picLocks noChangeAspect="1"/>
          </p:cNvPicPr>
          <p:nvPr/>
        </p:nvPicPr>
        <p:blipFill>
          <a:blip r:embed="rId3"/>
          <a:stretch>
            <a:fillRect/>
          </a:stretch>
        </p:blipFill>
        <p:spPr>
          <a:xfrm>
            <a:off x="1108062" y="1898373"/>
            <a:ext cx="6349537" cy="4366937"/>
          </a:xfrm>
          <a:prstGeom prst="rect">
            <a:avLst/>
          </a:prstGeom>
        </p:spPr>
      </p:pic>
    </p:spTree>
    <p:extLst>
      <p:ext uri="{BB962C8B-B14F-4D97-AF65-F5344CB8AC3E}">
        <p14:creationId xmlns:p14="http://schemas.microsoft.com/office/powerpoint/2010/main" val="263451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Writing and Running a Test</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D4607DD-3977-4021-B138-1B43292CA99C}"/>
              </a:ext>
            </a:extLst>
          </p:cNvPr>
          <p:cNvSpPr txBox="1"/>
          <p:nvPr/>
        </p:nvSpPr>
        <p:spPr>
          <a:xfrm>
            <a:off x="104105" y="883157"/>
            <a:ext cx="7338686" cy="2000548"/>
          </a:xfrm>
          <a:prstGeom prst="rect">
            <a:avLst/>
          </a:prstGeom>
          <a:noFill/>
        </p:spPr>
        <p:txBody>
          <a:bodyPr wrap="square" rtlCol="0">
            <a:spAutoFit/>
          </a:bodyPr>
          <a:lstStyle/>
          <a:p>
            <a:r>
              <a:rPr lang="en-US" sz="2400" u="sng" dirty="0">
                <a:solidFill>
                  <a:srgbClr val="002060"/>
                </a:solidFill>
                <a:latin typeface="Calibri Light" panose="020F0302020204030204" pitchFamily="34" charset="0"/>
              </a:rPr>
              <a:t>Run Configuration</a:t>
            </a: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Get location of DriverConfig.xml and paste it into program arguments for AS-</a:t>
            </a:r>
            <a:r>
              <a:rPr lang="en-GB" dirty="0" err="1">
                <a:solidFill>
                  <a:srgbClr val="002060"/>
                </a:solidFill>
                <a:latin typeface="Calibri Light" panose="020F0302020204030204" pitchFamily="34" charset="0"/>
              </a:rPr>
              <a:t>TestDriver</a:t>
            </a:r>
            <a:r>
              <a:rPr lang="en-GB" dirty="0">
                <a:solidFill>
                  <a:srgbClr val="002060"/>
                </a:solidFill>
                <a:latin typeface="Calibri Light" panose="020F0302020204030204" pitchFamily="34" charset="0"/>
              </a:rPr>
              <a:t>.</a:t>
            </a: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8" name="Picture 7">
            <a:extLst>
              <a:ext uri="{FF2B5EF4-FFF2-40B4-BE49-F238E27FC236}">
                <a16:creationId xmlns:a16="http://schemas.microsoft.com/office/drawing/2014/main" id="{D8E2E1A9-F81F-46C6-83B3-9FFC1BB9369A}"/>
              </a:ext>
            </a:extLst>
          </p:cNvPr>
          <p:cNvPicPr>
            <a:picLocks noChangeAspect="1"/>
          </p:cNvPicPr>
          <p:nvPr/>
        </p:nvPicPr>
        <p:blipFill>
          <a:blip r:embed="rId3"/>
          <a:stretch>
            <a:fillRect/>
          </a:stretch>
        </p:blipFill>
        <p:spPr>
          <a:xfrm>
            <a:off x="1405045" y="2264735"/>
            <a:ext cx="4736805" cy="3732028"/>
          </a:xfrm>
          <a:prstGeom prst="rect">
            <a:avLst/>
          </a:prstGeom>
        </p:spPr>
      </p:pic>
    </p:spTree>
    <p:extLst>
      <p:ext uri="{BB962C8B-B14F-4D97-AF65-F5344CB8AC3E}">
        <p14:creationId xmlns:p14="http://schemas.microsoft.com/office/powerpoint/2010/main" val="328209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04105" y="171942"/>
            <a:ext cx="7009958" cy="473517"/>
          </a:xfrm>
          <a:prstGeom prst="rect">
            <a:avLst/>
          </a:prstGeom>
          <a:solidFill>
            <a:schemeClr val="accent1">
              <a:lumMod val="40000"/>
              <a:lumOff val="60000"/>
            </a:schemeClr>
          </a:solidFill>
          <a:ln w="9525">
            <a:solidFill>
              <a:srgbClr val="6D9EFF"/>
            </a:solid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lnSpc>
                <a:spcPct val="88000"/>
              </a:lnSpc>
              <a:spcBef>
                <a:spcPct val="0"/>
              </a:spcBef>
              <a:spcAft>
                <a:spcPct val="0"/>
              </a:spcAft>
              <a:defRPr sz="3200" b="1">
                <a:solidFill>
                  <a:schemeClr val="tx2"/>
                </a:solidFill>
                <a:latin typeface="Arial" pitchFamily="34" charset="0"/>
                <a:ea typeface="+mj-ea"/>
                <a:cs typeface="+mj-cs"/>
              </a:defRPr>
            </a:lvl1pPr>
            <a:lvl2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2pPr>
            <a:lvl3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3pPr>
            <a:lvl4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4pPr>
            <a:lvl5pPr algn="l" rtl="0" eaLnBrk="0" fontAlgn="base" hangingPunct="0">
              <a:lnSpc>
                <a:spcPct val="88000"/>
              </a:lnSpc>
              <a:spcBef>
                <a:spcPct val="0"/>
              </a:spcBef>
              <a:spcAft>
                <a:spcPct val="0"/>
              </a:spcAft>
              <a:defRPr sz="3200" b="1">
                <a:solidFill>
                  <a:schemeClr val="tx2"/>
                </a:solidFill>
                <a:latin typeface="Arial" charset="0"/>
                <a:ea typeface="ＭＳ Ｐゴシック" pitchFamily="34" charset="-128"/>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34"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34"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34"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34" charset="-128"/>
              </a:defRPr>
            </a:lvl9pPr>
          </a:lstStyle>
          <a:p>
            <a:r>
              <a:rPr lang="en-US" sz="2800" kern="0" dirty="0">
                <a:solidFill>
                  <a:srgbClr val="002060"/>
                </a:solidFill>
                <a:latin typeface="Calibri Light" panose="020F0302020204030204" pitchFamily="34" charset="0"/>
              </a:rPr>
              <a:t>Week 3 – Writing and Running a Test</a:t>
            </a:r>
          </a:p>
        </p:txBody>
      </p:sp>
      <p:pic>
        <p:nvPicPr>
          <p:cNvPr id="4" name="Picture 8" descr="~09284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063" y="74950"/>
            <a:ext cx="1802937" cy="667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D4607DD-3977-4021-B138-1B43292CA99C}"/>
              </a:ext>
            </a:extLst>
          </p:cNvPr>
          <p:cNvSpPr txBox="1"/>
          <p:nvPr/>
        </p:nvSpPr>
        <p:spPr>
          <a:xfrm>
            <a:off x="104105" y="894043"/>
            <a:ext cx="7338686" cy="2062103"/>
          </a:xfrm>
          <a:prstGeom prst="rect">
            <a:avLst/>
          </a:prstGeom>
          <a:noFill/>
        </p:spPr>
        <p:txBody>
          <a:bodyPr wrap="square" rtlCol="0">
            <a:spAutoFit/>
          </a:bodyPr>
          <a:lstStyle/>
          <a:p>
            <a:r>
              <a:rPr lang="en-GB" sz="2400" u="sng" dirty="0">
                <a:solidFill>
                  <a:srgbClr val="002060"/>
                </a:solidFill>
                <a:latin typeface="Calibri Light" panose="020F0302020204030204" pitchFamily="34" charset="0"/>
              </a:rPr>
              <a:t>Test Template</a:t>
            </a:r>
          </a:p>
          <a:p>
            <a:endParaRPr lang="en-GB" sz="2400" u="sng"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pic>
        <p:nvPicPr>
          <p:cNvPr id="2" name="Picture 1">
            <a:extLst>
              <a:ext uri="{FF2B5EF4-FFF2-40B4-BE49-F238E27FC236}">
                <a16:creationId xmlns:a16="http://schemas.microsoft.com/office/drawing/2014/main" id="{6B3355DA-D1D3-4328-BF61-7EBB3DC1AC8E}"/>
              </a:ext>
            </a:extLst>
          </p:cNvPr>
          <p:cNvPicPr>
            <a:picLocks noChangeAspect="1"/>
          </p:cNvPicPr>
          <p:nvPr/>
        </p:nvPicPr>
        <p:blipFill>
          <a:blip r:embed="rId3"/>
          <a:stretch>
            <a:fillRect/>
          </a:stretch>
        </p:blipFill>
        <p:spPr>
          <a:xfrm>
            <a:off x="319198" y="1439183"/>
            <a:ext cx="4160974" cy="950049"/>
          </a:xfrm>
          <a:prstGeom prst="rect">
            <a:avLst/>
          </a:prstGeom>
        </p:spPr>
      </p:pic>
      <p:sp>
        <p:nvSpPr>
          <p:cNvPr id="9" name="TextBox 8">
            <a:extLst>
              <a:ext uri="{FF2B5EF4-FFF2-40B4-BE49-F238E27FC236}">
                <a16:creationId xmlns:a16="http://schemas.microsoft.com/office/drawing/2014/main" id="{5AD1ACB8-EB60-44AC-A283-64C01404B408}"/>
              </a:ext>
            </a:extLst>
          </p:cNvPr>
          <p:cNvSpPr txBox="1"/>
          <p:nvPr/>
        </p:nvSpPr>
        <p:spPr>
          <a:xfrm>
            <a:off x="104105" y="2623148"/>
            <a:ext cx="7338686" cy="4093428"/>
          </a:xfrm>
          <a:prstGeom prst="rect">
            <a:avLst/>
          </a:prstGeom>
          <a:noFill/>
        </p:spPr>
        <p:txBody>
          <a:bodyPr wrap="square" rtlCol="0">
            <a:spAutoFit/>
          </a:bodyPr>
          <a:lstStyle/>
          <a:p>
            <a:pPr marL="342900" indent="-342900">
              <a:buFont typeface="Wingdings" panose="05000000000000000000" pitchFamily="2" charset="2"/>
              <a:buChar char="Ø"/>
            </a:pPr>
            <a:r>
              <a:rPr lang="en-GB" dirty="0">
                <a:solidFill>
                  <a:srgbClr val="002060"/>
                </a:solidFill>
                <a:latin typeface="Calibri Light" panose="020F0302020204030204" pitchFamily="34" charset="0"/>
              </a:rPr>
              <a:t>Test </a:t>
            </a:r>
            <a:r>
              <a:rPr lang="en-GB" b="1" dirty="0">
                <a:solidFill>
                  <a:srgbClr val="002060"/>
                </a:solidFill>
                <a:latin typeface="Calibri Light" panose="020F0302020204030204" pitchFamily="34" charset="0"/>
              </a:rPr>
              <a:t>name</a:t>
            </a:r>
            <a:r>
              <a:rPr lang="en-GB" dirty="0">
                <a:solidFill>
                  <a:srgbClr val="002060"/>
                </a:solidFill>
                <a:latin typeface="Calibri Light" panose="020F0302020204030204" pitchFamily="34" charset="0"/>
              </a:rPr>
              <a:t> = Can be anything but make it something memorable for that test and follow same format for all tests.</a:t>
            </a:r>
          </a:p>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active</a:t>
            </a:r>
            <a:r>
              <a:rPr lang="en-GB" dirty="0">
                <a:solidFill>
                  <a:srgbClr val="002060"/>
                </a:solidFill>
                <a:latin typeface="Calibri Light" panose="020F0302020204030204" pitchFamily="34" charset="0"/>
              </a:rPr>
              <a:t> = Can be true or false and determines whether or not that test is executed</a:t>
            </a:r>
          </a:p>
          <a:p>
            <a:pPr marL="342900" indent="-342900">
              <a:buFont typeface="Wingdings" panose="05000000000000000000" pitchFamily="2" charset="2"/>
              <a:buChar char="Ø"/>
            </a:pPr>
            <a:endParaRPr lang="en-GB" dirty="0">
              <a:solidFill>
                <a:srgbClr val="002060"/>
              </a:solidFill>
              <a:latin typeface="Calibri Light" panose="020F0302020204030204" pitchFamily="34" charset="0"/>
            </a:endParaRPr>
          </a:p>
          <a:p>
            <a:pPr marL="342900" indent="-342900">
              <a:buFont typeface="Wingdings" panose="05000000000000000000" pitchFamily="2" charset="2"/>
              <a:buChar char="Ø"/>
            </a:pPr>
            <a:r>
              <a:rPr lang="en-GB" dirty="0">
                <a:solidFill>
                  <a:srgbClr val="002060"/>
                </a:solidFill>
                <a:latin typeface="Calibri Light" panose="020F0302020204030204" pitchFamily="34" charset="0"/>
              </a:rPr>
              <a:t>Step </a:t>
            </a:r>
            <a:r>
              <a:rPr lang="en-GB" b="1" dirty="0">
                <a:solidFill>
                  <a:srgbClr val="002060"/>
                </a:solidFill>
                <a:latin typeface="Calibri Light" panose="020F0302020204030204" pitchFamily="34" charset="0"/>
              </a:rPr>
              <a:t>name</a:t>
            </a:r>
            <a:r>
              <a:rPr lang="en-GB" dirty="0">
                <a:solidFill>
                  <a:srgbClr val="002060"/>
                </a:solidFill>
                <a:latin typeface="Calibri Light" panose="020F0302020204030204" pitchFamily="34" charset="0"/>
              </a:rPr>
              <a:t> = This will be the page element that this step is performed on</a:t>
            </a:r>
          </a:p>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page </a:t>
            </a:r>
            <a:r>
              <a:rPr lang="en-GB" dirty="0">
                <a:solidFill>
                  <a:srgbClr val="002060"/>
                </a:solidFill>
                <a:latin typeface="Calibri Light" panose="020F0302020204030204" pitchFamily="34" charset="0"/>
              </a:rPr>
              <a:t>= This is the page that the element is located on</a:t>
            </a:r>
          </a:p>
          <a:p>
            <a:pPr marL="342900" indent="-342900">
              <a:buFont typeface="Wingdings" panose="05000000000000000000" pitchFamily="2" charset="2"/>
              <a:buChar char="Ø"/>
            </a:pPr>
            <a:r>
              <a:rPr lang="en-GB" b="1" dirty="0">
                <a:solidFill>
                  <a:srgbClr val="002060"/>
                </a:solidFill>
                <a:latin typeface="Calibri Light" panose="020F0302020204030204" pitchFamily="34" charset="0"/>
              </a:rPr>
              <a:t>type</a:t>
            </a:r>
            <a:r>
              <a:rPr lang="en-GB" dirty="0">
                <a:solidFill>
                  <a:srgbClr val="002060"/>
                </a:solidFill>
                <a:latin typeface="Calibri Light" panose="020F0302020204030204" pitchFamily="34" charset="0"/>
              </a:rPr>
              <a:t>= This is the keyword that will decide which action is performed on the element</a:t>
            </a:r>
          </a:p>
          <a:p>
            <a:endParaRPr lang="en-GB" dirty="0">
              <a:solidFill>
                <a:srgbClr val="002060"/>
              </a:solidFill>
              <a:latin typeface="Calibri Light" panose="020F0302020204030204" pitchFamily="34" charset="0"/>
            </a:endParaRPr>
          </a:p>
          <a:p>
            <a:endParaRPr lang="en-US" dirty="0">
              <a:solidFill>
                <a:srgbClr val="002060"/>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867064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ategory xmlns="6090363a-da6b-4811-b88c-2b52087bdf52">Education Sessions</Category>
    <Summary xmlns="625005b3-2128-413e-acd0-cc809100386a">2012 FDO training For Billable hours and ERE Assessment Process 2012</Summary>
    <Sunset_x0020_Date xmlns="625005b3-2128-413e-acd0-cc809100386a">2014-02-16T07:00:00+00:00</Sunset_x0020_Date>
    <Description0 xmlns="6090363a-da6b-4811-b88c-2b52087bdf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DA4D56210C9346BE173DE4301B21BA" ma:contentTypeVersion="2" ma:contentTypeDescription="Create a new document." ma:contentTypeScope="" ma:versionID="fb1d356ecd21d15237b4e13090da2f59">
  <xsd:schema xmlns:xsd="http://www.w3.org/2001/XMLSchema" xmlns:xs="http://www.w3.org/2001/XMLSchema" xmlns:p="http://schemas.microsoft.com/office/2006/metadata/properties" xmlns:ns3="625005b3-2128-413e-acd0-cc809100386a" xmlns:ns4="6090363a-da6b-4811-b88c-2b52087bdf52" targetNamespace="http://schemas.microsoft.com/office/2006/metadata/properties" ma:root="true" ma:fieldsID="3315680414bdfc1e8a11f503124eb074" ns3:_="" ns4:_="">
    <xsd:import namespace="625005b3-2128-413e-acd0-cc809100386a"/>
    <xsd:import namespace="6090363a-da6b-4811-b88c-2b52087bdf52"/>
    <xsd:element name="properties">
      <xsd:complexType>
        <xsd:sequence>
          <xsd:element name="documentManagement">
            <xsd:complexType>
              <xsd:all>
                <xsd:element ref="ns3:Summary"/>
                <xsd:element ref="ns3:Sunset_x0020_Date"/>
                <xsd:element ref="ns4:Category" minOccurs="0"/>
                <xsd:element ref="ns4: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5005b3-2128-413e-acd0-cc809100386a" elementFormDefault="qualified">
    <xsd:import namespace="http://schemas.microsoft.com/office/2006/documentManagement/types"/>
    <xsd:import namespace="http://schemas.microsoft.com/office/infopath/2007/PartnerControls"/>
    <xsd:element name="Summary" ma:index="9" ma:displayName="Summary" ma:internalName="Summary">
      <xsd:simpleType>
        <xsd:restriction base="dms:Text">
          <xsd:maxLength value="255"/>
        </xsd:restriction>
      </xsd:simpleType>
    </xsd:element>
    <xsd:element name="Sunset_x0020_Date" ma:index="10" ma:displayName="Sunset Date" ma:format="DateOnly" ma:internalName="Sunset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90363a-da6b-4811-b88c-2b52087bdf52" elementFormDefault="qualified">
    <xsd:import namespace="http://schemas.microsoft.com/office/2006/documentManagement/types"/>
    <xsd:import namespace="http://schemas.microsoft.com/office/infopath/2007/PartnerControls"/>
    <xsd:element name="Category" ma:index="11" nillable="true" ma:displayName="Category" ma:format="Dropdown" ma:internalName="Category">
      <xsd:simpleType>
        <xsd:restriction base="dms:Choice">
          <xsd:enumeration value="IO"/>
          <xsd:enumeration value="Issues/Risks/CC"/>
          <xsd:enumeration value="Education Sessions"/>
          <xsd:enumeration value="Gating"/>
          <xsd:enumeration value="Governance"/>
          <xsd:enumeration value="Mandates &amp; Standards"/>
          <xsd:enumeration value="Meetings"/>
          <xsd:enumeration value="Release &amp; Slotting"/>
          <xsd:enumeration value="Reporting &amp; Dashboard"/>
          <xsd:enumeration value="Resource Information"/>
          <xsd:enumeration value="Resource Allocation &amp; Utilization"/>
          <xsd:enumeration value="Time Keeping"/>
          <xsd:enumeration value="Segmentation"/>
          <xsd:enumeration value="Work Plan Information"/>
          <xsd:enumeration value="Other"/>
        </xsd:restriction>
      </xsd:simpleType>
    </xsd:element>
    <xsd:element name="Description0" ma:index="12"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8"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160DE5-708A-41DE-A400-AF69DD53FBF6}">
  <ds:schemaRefs>
    <ds:schemaRef ds:uri="http://schemas.microsoft.com/sharepoint/v3/contenttype/forms"/>
  </ds:schemaRefs>
</ds:datastoreItem>
</file>

<file path=customXml/itemProps2.xml><?xml version="1.0" encoding="utf-8"?>
<ds:datastoreItem xmlns:ds="http://schemas.openxmlformats.org/officeDocument/2006/customXml" ds:itemID="{38E94C0D-EF2C-434F-A008-109AE25AAA11}">
  <ds:schemaRefs>
    <ds:schemaRef ds:uri="625005b3-2128-413e-acd0-cc809100386a"/>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6090363a-da6b-4811-b88c-2b52087bdf52"/>
    <ds:schemaRef ds:uri="http://purl.org/dc/terms/"/>
  </ds:schemaRefs>
</ds:datastoreItem>
</file>

<file path=customXml/itemProps3.xml><?xml version="1.0" encoding="utf-8"?>
<ds:datastoreItem xmlns:ds="http://schemas.openxmlformats.org/officeDocument/2006/customXml" ds:itemID="{7FA4D535-368C-4F9A-ABF9-0A05C3B14C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5005b3-2128-413e-acd0-cc809100386a"/>
    <ds:schemaRef ds:uri="6090363a-da6b-4811-b88c-2b52087bd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26781</TotalTime>
  <Words>6779</Words>
  <Application>Microsoft Office PowerPoint</Application>
  <PresentationFormat>On-screen Show (4:3)</PresentationFormat>
  <Paragraphs>675</Paragraphs>
  <Slides>77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MS PGothic</vt:lpstr>
      <vt:lpstr>MS PGothic</vt:lpstr>
      <vt:lpstr>Arial</vt:lpstr>
      <vt:lpstr>Calibri Light</vt:lpstr>
      <vt:lpstr>Castellar</vt:lpstr>
      <vt:lpstr>Trebuchet MS</vt:lpstr>
      <vt:lpstr>Wingdings</vt:lpstr>
      <vt:lpstr>Wingdings 3</vt:lpstr>
      <vt:lpstr>Facet</vt:lpstr>
      <vt:lpstr>Flight Automation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 FDO training For Billable hours and ERE Assessment Process 2012</dc:title>
  <dc:creator>RB</dc:creator>
  <cp:lastModifiedBy>McDaid, James</cp:lastModifiedBy>
  <cp:revision>779</cp:revision>
  <dcterms:created xsi:type="dcterms:W3CDTF">2007-01-18T16:37:40Z</dcterms:created>
  <dcterms:modified xsi:type="dcterms:W3CDTF">2018-09-12T10:22:09Z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PDG</vt:lpwstr>
  </property>
  <property fmtid="{D5CDD505-2E9C-101B-9397-08002B2CF9AE}" pid="3" name="Member Owner">
    <vt:lpwstr/>
  </property>
  <property fmtid="{D5CDD505-2E9C-101B-9397-08002B2CF9AE}" pid="4" name="ContentType">
    <vt:lpwstr>Document</vt:lpwstr>
  </property>
  <property fmtid="{D5CDD505-2E9C-101B-9397-08002B2CF9AE}" pid="5" name="ContentTypeId">
    <vt:lpwstr>0x010100CA243434680147418725D74B38571B23</vt:lpwstr>
  </property>
  <property fmtid="{D5CDD505-2E9C-101B-9397-08002B2CF9AE}" pid="6" name="Subject">
    <vt:lpwstr/>
  </property>
  <property fmtid="{D5CDD505-2E9C-101B-9397-08002B2CF9AE}" pid="7" name="Keywords">
    <vt:lpwstr/>
  </property>
  <property fmtid="{D5CDD505-2E9C-101B-9397-08002B2CF9AE}" pid="8" name="_Author">
    <vt:lpwstr>RB</vt:lpwstr>
  </property>
  <property fmtid="{D5CDD505-2E9C-101B-9397-08002B2CF9AE}" pid="9" name="_Category">
    <vt:lpwstr/>
  </property>
  <property fmtid="{D5CDD505-2E9C-101B-9397-08002B2CF9AE}" pid="10" name="Slides">
    <vt:lpwstr>20</vt:lpwstr>
  </property>
  <property fmtid="{D5CDD505-2E9C-101B-9397-08002B2CF9AE}" pid="11" name="Categories">
    <vt:lpwstr/>
  </property>
  <property fmtid="{D5CDD505-2E9C-101B-9397-08002B2CF9AE}" pid="12" name="Approval Level">
    <vt:lpwstr/>
  </property>
  <property fmtid="{D5CDD505-2E9C-101B-9397-08002B2CF9AE}" pid="13" name="_Comments">
    <vt:lpwstr/>
  </property>
  <property fmtid="{D5CDD505-2E9C-101B-9397-08002B2CF9AE}" pid="14" name="Assigned To">
    <vt:lpwstr/>
  </property>
</Properties>
</file>