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724" r:id="rId4"/>
    <p:sldMasterId id="2147483737" r:id="rId5"/>
    <p:sldMasterId id="2147483751" r:id="rId6"/>
  </p:sldMasterIdLst>
  <p:notesMasterIdLst>
    <p:notesMasterId r:id="rId20"/>
  </p:notesMasterIdLst>
  <p:handoutMasterIdLst>
    <p:handoutMasterId r:id="rId21"/>
  </p:handoutMasterIdLst>
  <p:sldIdLst>
    <p:sldId id="275" r:id="rId7"/>
    <p:sldId id="298" r:id="rId8"/>
    <p:sldId id="363" r:id="rId9"/>
    <p:sldId id="387" r:id="rId10"/>
    <p:sldId id="535" r:id="rId11"/>
    <p:sldId id="536" r:id="rId12"/>
    <p:sldId id="537" r:id="rId13"/>
    <p:sldId id="391" r:id="rId14"/>
    <p:sldId id="539" r:id="rId15"/>
    <p:sldId id="540" r:id="rId16"/>
    <p:sldId id="541" r:id="rId17"/>
    <p:sldId id="542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 autoAdjust="0"/>
    <p:restoredTop sz="85619" autoAdjust="0"/>
  </p:normalViewPr>
  <p:slideViewPr>
    <p:cSldViewPr snapToGrid="0">
      <p:cViewPr varScale="1">
        <p:scale>
          <a:sx n="111" d="100"/>
          <a:sy n="111" d="100"/>
        </p:scale>
        <p:origin x="20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F702-0714-4E08-A299-FB7CD6DD53DC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F021-7EF0-4BDC-ABAA-3F31888D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DD-85A7-4A1D-B5D6-4471BFC8E4F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5845-826A-4014-B98A-97266F30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ylfaen" panose="010A0502050306030303" pitchFamily="18" charset="0"/>
              </a:rPr>
              <a:t>The HTML </a:t>
            </a:r>
            <a:r>
              <a:rPr lang="en-US" sz="1200" b="1" dirty="0">
                <a:latin typeface="Sylfaen" panose="010A0502050306030303" pitchFamily="18" charset="0"/>
              </a:rPr>
              <a:t>alt</a:t>
            </a:r>
            <a:r>
              <a:rPr lang="en-US" sz="1200" dirty="0">
                <a:latin typeface="Sylfaen" panose="010A0502050306030303" pitchFamily="18" charset="0"/>
              </a:rPr>
              <a:t> attribute provides text for screen readers</a:t>
            </a:r>
            <a:endParaRPr lang="en-US" sz="1200" dirty="0">
              <a:effectLst/>
              <a:latin typeface="Sylfaen" panose="010A05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4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ylfaen" panose="010A0502050306030303" pitchFamily="18" charset="0"/>
              </a:rPr>
              <a:t>The HTML </a:t>
            </a:r>
            <a:r>
              <a:rPr lang="en-US" sz="1200" b="1" dirty="0">
                <a:latin typeface="Sylfaen" panose="010A0502050306030303" pitchFamily="18" charset="0"/>
              </a:rPr>
              <a:t>alt</a:t>
            </a:r>
            <a:r>
              <a:rPr lang="en-US" sz="1200" dirty="0">
                <a:latin typeface="Sylfaen" panose="010A0502050306030303" pitchFamily="18" charset="0"/>
              </a:rPr>
              <a:t> attribute provides text for screen readers</a:t>
            </a:r>
            <a:endParaRPr lang="en-US" sz="1200" dirty="0">
              <a:effectLst/>
              <a:latin typeface="Sylfaen" panose="010A05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ylfaen" panose="010A0502050306030303" pitchFamily="18" charset="0"/>
              </a:rPr>
              <a:t>The HTML </a:t>
            </a:r>
            <a:r>
              <a:rPr lang="en-US" sz="1200" b="1" dirty="0">
                <a:latin typeface="Sylfaen" panose="010A0502050306030303" pitchFamily="18" charset="0"/>
              </a:rPr>
              <a:t>alt</a:t>
            </a:r>
            <a:r>
              <a:rPr lang="en-US" sz="1200" dirty="0">
                <a:latin typeface="Sylfaen" panose="010A0502050306030303" pitchFamily="18" charset="0"/>
              </a:rPr>
              <a:t> attribute provides text for screen readers</a:t>
            </a:r>
            <a:endParaRPr lang="en-US" sz="1200" dirty="0">
              <a:effectLst/>
              <a:latin typeface="Sylfaen" panose="010A05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ylfaen" panose="010A0502050306030303" pitchFamily="18" charset="0"/>
              </a:rPr>
              <a:t>The HTML </a:t>
            </a:r>
            <a:r>
              <a:rPr lang="en-US" sz="1200" b="1" dirty="0">
                <a:latin typeface="Sylfaen" panose="010A0502050306030303" pitchFamily="18" charset="0"/>
              </a:rPr>
              <a:t>alt</a:t>
            </a:r>
            <a:r>
              <a:rPr lang="en-US" sz="1200" dirty="0">
                <a:latin typeface="Sylfaen" panose="010A0502050306030303" pitchFamily="18" charset="0"/>
              </a:rPr>
              <a:t> attribute provides text for screen readers</a:t>
            </a:r>
            <a:endParaRPr lang="en-US" sz="1200" dirty="0">
              <a:effectLst/>
              <a:latin typeface="Sylfaen" panose="010A05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ylfaen" panose="010A0502050306030303" pitchFamily="18" charset="0"/>
              </a:rPr>
              <a:t>The HTML </a:t>
            </a:r>
            <a:r>
              <a:rPr lang="en-US" sz="1200" b="1" dirty="0">
                <a:latin typeface="Sylfaen" panose="010A0502050306030303" pitchFamily="18" charset="0"/>
              </a:rPr>
              <a:t>alt</a:t>
            </a:r>
            <a:r>
              <a:rPr lang="en-US" sz="1200" dirty="0">
                <a:latin typeface="Sylfaen" panose="010A0502050306030303" pitchFamily="18" charset="0"/>
              </a:rPr>
              <a:t> attribute provides text for screen readers</a:t>
            </a:r>
            <a:endParaRPr lang="en-US" sz="1200" dirty="0">
              <a:effectLst/>
              <a:latin typeface="Sylfaen" panose="010A05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A87-806F-4472-AD47-851C4FFC30F2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F4B1-D6CC-4AC4-B4A4-D5C07DE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675" y="6496050"/>
            <a:ext cx="1905000" cy="28098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fld id="{339FFA87-806F-4472-AD47-851C4FFC30F2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6075" y="6496050"/>
            <a:ext cx="703263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fld id="{5078F4B1-D6CC-4AC4-B4A4-D5C07DE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8100" y="342900"/>
            <a:ext cx="2011363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838" y="342900"/>
            <a:ext cx="5884862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675" y="6496050"/>
            <a:ext cx="1905000" cy="28098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fld id="{339FFA87-806F-4472-AD47-851C4FFC30F2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6075" y="6496050"/>
            <a:ext cx="703263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fld id="{5078F4B1-D6CC-4AC4-B4A4-D5C07DE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5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342900"/>
            <a:ext cx="7375525" cy="681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63538" y="1304925"/>
            <a:ext cx="8035925" cy="4783138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675" y="6496050"/>
            <a:ext cx="1905000" cy="28098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fld id="{339FFA87-806F-4472-AD47-851C4FFC30F2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6075" y="6496050"/>
            <a:ext cx="703263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fld id="{5078F4B1-D6CC-4AC4-B4A4-D5C07DE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9FFA87-806F-4472-AD47-851C4FFC30F2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078F4B1-D6CC-4AC4-B4A4-D5C07DE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21514" y="4310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/>
              <a:t>Master Slide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6904" y="807347"/>
            <a:ext cx="8676640" cy="5432088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Sylfaen" panose="010A0502050306030303" pitchFamily="18" charset="0"/>
              </a:defRPr>
            </a:lvl1pPr>
            <a:lvl2pPr marL="628650" indent="-171450">
              <a:lnSpc>
                <a:spcPct val="130000"/>
              </a:lnSpc>
              <a:buFont typeface="Arial" panose="020B0604020202020204" pitchFamily="34" charset="0"/>
              <a:buChar char="•"/>
              <a:defRPr>
                <a:latin typeface="Sylfaen" panose="010A0502050306030303" pitchFamily="18" charset="0"/>
              </a:defRPr>
            </a:lvl2pPr>
            <a:lvl3pPr marL="974725" indent="-228600">
              <a:lnSpc>
                <a:spcPct val="130000"/>
              </a:lnSpc>
              <a:buFont typeface="Courier New" panose="02070309020205020404" pitchFamily="49" charset="0"/>
              <a:buChar char="o"/>
              <a:defRPr>
                <a:latin typeface="Sylfaen" panose="010A0502050306030303" pitchFamily="18" charset="0"/>
              </a:defRPr>
            </a:lvl3pPr>
            <a:lvl4pPr>
              <a:lnSpc>
                <a:spcPct val="130000"/>
              </a:lnSpc>
              <a:defRPr>
                <a:latin typeface="Sylfaen" panose="010A0502050306030303" pitchFamily="18" charset="0"/>
              </a:defRPr>
            </a:lvl4pPr>
            <a:lvl5pPr>
              <a:lnSpc>
                <a:spcPct val="130000"/>
              </a:lnSpc>
              <a:defRPr>
                <a:latin typeface="Sylfaen" panose="010A050205030603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3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1380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15485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56222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4770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75304" y="79616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Master Slide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6904" y="807347"/>
            <a:ext cx="8676640" cy="5432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776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113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78863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4985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25216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54266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92670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875"/>
            <a:ext cx="2171700" cy="6142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875"/>
            <a:ext cx="63627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0257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7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73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304925"/>
            <a:ext cx="3941762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304925"/>
            <a:ext cx="3941763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35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65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7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52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FA87-806F-4472-AD47-851C4FFC30F2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F4B1-D6CC-4AC4-B4A4-D5C07DE07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blackWhite">
          <a:xfrm>
            <a:off x="0" y="6392863"/>
            <a:ext cx="9144000" cy="4651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713" y="80963"/>
            <a:ext cx="737552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304925"/>
            <a:ext cx="803592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8" descr="all_line_icon2935_rgb_po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404225" y="106363"/>
            <a:ext cx="6080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6716713" y="6500813"/>
            <a:ext cx="21510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en-US" sz="1000" i="1" dirty="0">
                <a:solidFill>
                  <a:schemeClr val="bg1"/>
                </a:solidFill>
              </a:rPr>
              <a:t>Proprietary and Confidential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533400"/>
            <a:ext cx="7696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1pPr>
      <a:lvl2pPr marL="6286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2pPr>
      <a:lvl3pPr marL="9747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marL="1312863" indent="-1651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"/>
          <p:cNvSpPr>
            <a:spLocks noChangeShapeType="1"/>
          </p:cNvSpPr>
          <p:nvPr/>
        </p:nvSpPr>
        <p:spPr bwMode="auto">
          <a:xfrm>
            <a:off x="541338" y="3838575"/>
            <a:ext cx="8156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6486" tIns="43243" rIns="86486" bIns="43243"/>
          <a:lstStyle/>
          <a:p>
            <a:endParaRPr lang="en-US"/>
          </a:p>
        </p:txBody>
      </p:sp>
      <p:pic>
        <p:nvPicPr>
          <p:cNvPr id="2051" name="Picture 8" descr="~092847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298575"/>
            <a:ext cx="390207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875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45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9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5" y="762429"/>
            <a:ext cx="89611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6832">
            <a:off x="419024" y="2703978"/>
            <a:ext cx="8354362" cy="1603302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Monotype Corsiva" panose="03010101010201010101" pitchFamily="66" charset="0"/>
                <a:cs typeface="Arial" panose="020B0604020202020204" pitchFamily="34" charset="0"/>
              </a:rPr>
            </a:br>
            <a:r>
              <a:rPr lang="en-US" sz="4000" dirty="0">
                <a:latin typeface="Monotype Corsiva" panose="03010101010201010101" pitchFamily="66" charset="0"/>
                <a:cs typeface="Arial" panose="020B0604020202020204" pitchFamily="34" charset="0"/>
              </a:rPr>
              <a:t>Test Automation -</a:t>
            </a:r>
            <a:br>
              <a:rPr lang="en-US" sz="4000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</a:br>
            <a:r>
              <a:rPr lang="en-US" sz="4000" dirty="0">
                <a:latin typeface="Monotype Corsiva" panose="03010101010201010101" pitchFamily="66" charset="0"/>
                <a:cs typeface="Arial" panose="020B0604020202020204" pitchFamily="34" charset="0"/>
              </a:rPr>
              <a:t>Allstate Mobile Application </a:t>
            </a:r>
            <a:br>
              <a:rPr lang="en-US" sz="4000" b="1" dirty="0">
                <a:latin typeface="Monotype Corsiva" panose="03010101010201010101" pitchFamily="66" charset="0"/>
                <a:cs typeface="Arial" panose="020B0604020202020204" pitchFamily="34" charset="0"/>
              </a:rPr>
            </a:br>
            <a:endParaRPr lang="en-US" sz="4000" b="1" dirty="0">
              <a:solidFill>
                <a:srgbClr val="002060"/>
              </a:solidFill>
              <a:latin typeface="Monotype Corsiva" panose="03010101010201010101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0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2883" cy="567783"/>
          </a:xfrm>
        </p:spPr>
        <p:txBody>
          <a:bodyPr>
            <a:noAutofit/>
          </a:bodyPr>
          <a:lstStyle/>
          <a:p>
            <a:r>
              <a:rPr lang="en-US" dirty="0"/>
              <a:t>Finding X Paths using Perfecto</a:t>
            </a:r>
            <a:r>
              <a:rPr lang="en-GB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C155B-59C3-574C-904B-42B380F4D5C9}"/>
              </a:ext>
            </a:extLst>
          </p:cNvPr>
          <p:cNvSpPr txBox="1"/>
          <p:nvPr/>
        </p:nvSpPr>
        <p:spPr>
          <a:xfrm>
            <a:off x="-606787" y="773202"/>
            <a:ext cx="56449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Open a device in Perfecto</a:t>
            </a:r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Launch the App</a:t>
            </a:r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Navigate to Automation tab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     in Perfecto</a:t>
            </a:r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78654-7863-694C-9AFE-9010D58BE841}"/>
              </a:ext>
            </a:extLst>
          </p:cNvPr>
          <p:cNvSpPr txBox="1"/>
          <p:nvPr/>
        </p:nvSpPr>
        <p:spPr>
          <a:xfrm>
            <a:off x="1655180" y="3194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A452D-1F31-8E46-ADA4-ED9A35AF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58" y="773202"/>
            <a:ext cx="4036946" cy="5250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695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2883" cy="567783"/>
          </a:xfrm>
        </p:spPr>
        <p:txBody>
          <a:bodyPr>
            <a:no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C155B-59C3-574C-904B-42B380F4D5C9}"/>
              </a:ext>
            </a:extLst>
          </p:cNvPr>
          <p:cNvSpPr txBox="1"/>
          <p:nvPr/>
        </p:nvSpPr>
        <p:spPr>
          <a:xfrm>
            <a:off x="-329878" y="643943"/>
            <a:ext cx="892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Choose Object Spy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78654-7863-694C-9AFE-9010D58BE841}"/>
              </a:ext>
            </a:extLst>
          </p:cNvPr>
          <p:cNvSpPr txBox="1"/>
          <p:nvPr/>
        </p:nvSpPr>
        <p:spPr>
          <a:xfrm>
            <a:off x="1655180" y="3194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2C290C-76A0-AE4E-A722-B842DF17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65" y="259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0D23-47B5-C044-830A-83605199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65" y="1306570"/>
            <a:ext cx="3218226" cy="386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EF1F6-55D5-184A-9F09-E7962D4954CE}"/>
              </a:ext>
            </a:extLst>
          </p:cNvPr>
          <p:cNvSpPr txBox="1"/>
          <p:nvPr/>
        </p:nvSpPr>
        <p:spPr>
          <a:xfrm>
            <a:off x="625033" y="5625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1569A-D2B1-004B-9E8C-768772EF069D}"/>
              </a:ext>
            </a:extLst>
          </p:cNvPr>
          <p:cNvSpPr/>
          <p:nvPr/>
        </p:nvSpPr>
        <p:spPr>
          <a:xfrm>
            <a:off x="-329878" y="5325983"/>
            <a:ext cx="8906718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Object Spy window opens and  all the elements on the page will be highlighted.</a:t>
            </a:r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2883" cy="567783"/>
          </a:xfrm>
        </p:spPr>
        <p:txBody>
          <a:bodyPr>
            <a:no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C155B-59C3-574C-904B-42B380F4D5C9}"/>
              </a:ext>
            </a:extLst>
          </p:cNvPr>
          <p:cNvSpPr txBox="1"/>
          <p:nvPr/>
        </p:nvSpPr>
        <p:spPr>
          <a:xfrm>
            <a:off x="-651577" y="707345"/>
            <a:ext cx="949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Select the element under test on top left pane-&gt; </a:t>
            </a:r>
            <a:r>
              <a:rPr lang="en-GB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Xpath</a:t>
            </a: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will be displayed on the bottom right pane.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78654-7863-694C-9AFE-9010D58BE841}"/>
              </a:ext>
            </a:extLst>
          </p:cNvPr>
          <p:cNvSpPr txBox="1"/>
          <p:nvPr/>
        </p:nvSpPr>
        <p:spPr>
          <a:xfrm>
            <a:off x="1655180" y="3194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2C290C-76A0-AE4E-A722-B842DF17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65" y="259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B247BB-57B3-7241-A736-CB79EE94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" y="2205472"/>
            <a:ext cx="4514126" cy="4002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681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63" y="2634074"/>
            <a:ext cx="3587240" cy="143564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Sylfaen" panose="010A0502050306030303" pitchFamily="18" charset="0"/>
              </a:rPr>
              <a:t>Thank You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596570"/>
            <a:ext cx="91440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947" y="681427"/>
            <a:ext cx="8276097" cy="367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At the end of this session, participants will be able to understand</a:t>
            </a:r>
            <a:r>
              <a:rPr lang="en-US" sz="2000" b="1" dirty="0">
                <a:solidFill>
                  <a:schemeClr val="bg2"/>
                </a:solidFill>
                <a:latin typeface="Sylfaen" panose="010A0502050306030303" pitchFamily="18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Initial Steps to begin with Mobile Test Automation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Registry Files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Perfecto Overview</a:t>
            </a:r>
            <a:endParaRPr lang="en-US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Finding Device Details from Perfecto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Uploading Builds to Perfecto Repository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Finding X Paths using Perfecto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Executing a Test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181" y="34142"/>
            <a:ext cx="6841022" cy="4961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ylfaen" panose="010A0502050306030303" pitchFamily="18" charset="0"/>
                <a:cs typeface="Arial" panose="020B0604020202020204" pitchFamily="34" charset="0"/>
              </a:rPr>
              <a:t>Objectives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-2333" y="-56772"/>
            <a:ext cx="914400" cy="731520"/>
            <a:chOff x="7196318" y="2301786"/>
            <a:chExt cx="889083" cy="773118"/>
          </a:xfrm>
        </p:grpSpPr>
        <p:pic>
          <p:nvPicPr>
            <p:cNvPr id="1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3" name="Freeform 26"/>
              <p:cNvSpPr>
                <a:spLocks/>
              </p:cNvSpPr>
              <p:nvPr/>
            </p:nvSpPr>
            <p:spPr bwMode="auto">
              <a:xfrm>
                <a:off x="1597025" y="2779716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  <p:sp>
            <p:nvSpPr>
              <p:cNvPr id="15" name="Freeform 28"/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1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58"/>
            <a:ext cx="7683950" cy="567783"/>
          </a:xfrm>
        </p:spPr>
        <p:txBody>
          <a:bodyPr>
            <a:noAutofit/>
          </a:bodyPr>
          <a:lstStyle/>
          <a:p>
            <a:r>
              <a:rPr lang="en-GB" sz="2800" dirty="0"/>
              <a:t>Initial Steps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234687" y="808387"/>
            <a:ext cx="8149459" cy="4800600"/>
          </a:xfrm>
          <a:prstGeom prst="rect">
            <a:avLst/>
          </a:prstGeom>
        </p:spPr>
        <p:txBody>
          <a:bodyPr/>
          <a:lstStyle>
            <a:lvl1pPr marL="154305" indent="-119587" algn="l" rtl="0" eaLnBrk="1" latinLnBrk="0" hangingPunct="1">
              <a:lnSpc>
                <a:spcPct val="100000"/>
              </a:lnSpc>
              <a:spcBef>
                <a:spcPts val="254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34" indent="-100298" algn="l" rtl="0" eaLnBrk="1" latinLnBrk="0" hangingPunct="1">
              <a:lnSpc>
                <a:spcPct val="100000"/>
              </a:lnSpc>
              <a:spcBef>
                <a:spcPts val="233"/>
              </a:spcBef>
              <a:buClr>
                <a:schemeClr val="accent1"/>
              </a:buClr>
              <a:buFont typeface="Verdana"/>
              <a:buChar char="◦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4190" indent="-96441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2915" indent="-7329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783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6509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5234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101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8827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98463" indent="-363538">
              <a:lnSpc>
                <a:spcPct val="130000"/>
              </a:lnSpc>
              <a:spcBef>
                <a:spcPts val="0"/>
              </a:spcBef>
              <a:buClrTx/>
            </a:pPr>
            <a:endParaRPr lang="en-US" sz="1800" dirty="0">
              <a:latin typeface="Sylfaen" panose="010A0502050306030303" pitchFamily="18" charset="0"/>
            </a:endParaRPr>
          </a:p>
          <a:p>
            <a:endParaRPr lang="en-US" sz="1800" dirty="0">
              <a:latin typeface="Sylfaen" panose="010A05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6591C-B19E-8446-8369-48687E7A45B5}"/>
              </a:ext>
            </a:extLst>
          </p:cNvPr>
          <p:cNvSpPr txBox="1"/>
          <p:nvPr/>
        </p:nvSpPr>
        <p:spPr>
          <a:xfrm>
            <a:off x="104171" y="808387"/>
            <a:ext cx="86925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  </a:t>
            </a:r>
            <a:r>
              <a:rPr lang="en-GB" b="1" dirty="0"/>
              <a:t>Initial Steps to Begin With Allstate Mobile Application Test Automation:</a:t>
            </a:r>
            <a:endParaRPr lang="en-GB" dirty="0"/>
          </a:p>
          <a:p>
            <a:r>
              <a:rPr lang="en-US" b="1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	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Clone the project repository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Import the project to Eclipse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5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" y="0"/>
            <a:ext cx="7671009" cy="567783"/>
          </a:xfrm>
        </p:spPr>
        <p:txBody>
          <a:bodyPr>
            <a:noAutofit/>
          </a:bodyPr>
          <a:lstStyle/>
          <a:p>
            <a:r>
              <a:rPr lang="en-GB" dirty="0"/>
              <a:t>Registry files: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4396" y="722538"/>
            <a:ext cx="8693241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Sylfaen" panose="010A05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B3F90-2042-7441-9473-0A2D4B6BA175}"/>
              </a:ext>
            </a:extLst>
          </p:cNvPr>
          <p:cNvSpPr txBox="1"/>
          <p:nvPr/>
        </p:nvSpPr>
        <p:spPr>
          <a:xfrm>
            <a:off x="5150734" y="3252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FBE88-2D53-1B4E-B119-BCABC8EFDBCD}"/>
              </a:ext>
            </a:extLst>
          </p:cNvPr>
          <p:cNvSpPr txBox="1"/>
          <p:nvPr/>
        </p:nvSpPr>
        <p:spPr>
          <a:xfrm>
            <a:off x="173620" y="882321"/>
            <a:ext cx="82017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These are the Registry files that come as part of Mobile projects:</a:t>
            </a:r>
            <a:endParaRPr lang="en-GB" dirty="0"/>
          </a:p>
          <a:p>
            <a:r>
              <a:rPr lang="en-US" b="1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	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applicationRegistry.xml</a:t>
            </a: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– Contains build information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cloudRegistry.xml</a:t>
            </a: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– Contains access credentials to cloud instance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deviceRegistry.xml</a:t>
            </a: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– Contains device information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" y="0"/>
            <a:ext cx="7671009" cy="567783"/>
          </a:xfrm>
        </p:spPr>
        <p:txBody>
          <a:bodyPr>
            <a:noAutofit/>
          </a:bodyPr>
          <a:lstStyle/>
          <a:p>
            <a:r>
              <a:rPr lang="en-GB" dirty="0" err="1"/>
              <a:t>cloudRegistry.xml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-64396" y="722538"/>
            <a:ext cx="8693241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Sylfaen" panose="010A05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B3F90-2042-7441-9473-0A2D4B6BA175}"/>
              </a:ext>
            </a:extLst>
          </p:cNvPr>
          <p:cNvSpPr txBox="1"/>
          <p:nvPr/>
        </p:nvSpPr>
        <p:spPr>
          <a:xfrm>
            <a:off x="5150734" y="3252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FBE88-2D53-1B4E-B119-BCABC8EFDBCD}"/>
              </a:ext>
            </a:extLst>
          </p:cNvPr>
          <p:cNvSpPr txBox="1"/>
          <p:nvPr/>
        </p:nvSpPr>
        <p:spPr>
          <a:xfrm>
            <a:off x="211565" y="952601"/>
            <a:ext cx="85715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/>
              <a:t>The Cloud registry controls access to our various cloud instances. </a:t>
            </a:r>
          </a:p>
          <a:p>
            <a:pPr lvl="0">
              <a:defRPr/>
            </a:pPr>
            <a:r>
              <a:rPr lang="en-US" b="1" dirty="0"/>
              <a:t>All access information and credentials are stored here for use by the system</a:t>
            </a:r>
          </a:p>
          <a:p>
            <a:endParaRPr lang="en-GB" b="1" dirty="0"/>
          </a:p>
          <a:p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Provide Perfecto User name and Password in the highlighted fields below:</a:t>
            </a:r>
          </a:p>
          <a:p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 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&lt;cloud name="Allstate" </a:t>
            </a:r>
            <a:r>
              <a:rPr lang="en-US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userName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ABCD@allstate.com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"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password="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ABCD1234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”</a:t>
            </a: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hostName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</a:t>
            </a:r>
            <a:r>
              <a:rPr lang="en-US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allstate.perfectomobile.com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" </a:t>
            </a:r>
          </a:p>
          <a:p>
            <a:pPr lvl="1"/>
            <a:r>
              <a:rPr lang="en-US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proxyHost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</a:t>
            </a:r>
            <a:r>
              <a:rPr lang="en-US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rdc-proxy.allstate.com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”</a:t>
            </a: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proxyPort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="8080" grid="local" </a:t>
            </a:r>
          </a:p>
          <a:p>
            <a:pPr lvl="1"/>
            <a:r>
              <a:rPr lang="en-US" sz="20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providerType</a:t>
            </a:r>
            <a:r>
              <a:rPr lang="en-US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="PERFECTO" /&gt;</a:t>
            </a:r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" y="0"/>
            <a:ext cx="7671009" cy="567783"/>
          </a:xfrm>
        </p:spPr>
        <p:txBody>
          <a:bodyPr>
            <a:noAutofit/>
          </a:bodyPr>
          <a:lstStyle/>
          <a:p>
            <a:r>
              <a:rPr lang="en-GB" dirty="0" err="1"/>
              <a:t>applicationRegistry.xml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-64396" y="722538"/>
            <a:ext cx="8693241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Sylfaen" panose="010A05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B3F90-2042-7441-9473-0A2D4B6BA175}"/>
              </a:ext>
            </a:extLst>
          </p:cNvPr>
          <p:cNvSpPr txBox="1"/>
          <p:nvPr/>
        </p:nvSpPr>
        <p:spPr>
          <a:xfrm>
            <a:off x="5150734" y="3252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FBE88-2D53-1B4E-B119-BCABC8EFDBCD}"/>
              </a:ext>
            </a:extLst>
          </p:cNvPr>
          <p:cNvSpPr txBox="1"/>
          <p:nvPr/>
        </p:nvSpPr>
        <p:spPr>
          <a:xfrm>
            <a:off x="97204" y="952601"/>
            <a:ext cx="901541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Application registry contains the build information. </a:t>
            </a:r>
          </a:p>
          <a:p>
            <a:endParaRPr lang="en-GB" dirty="0"/>
          </a:p>
          <a:p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Upload the test build to Perfecto repository and provide the location in the fields </a:t>
            </a:r>
          </a:p>
          <a:p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highlighted below</a:t>
            </a:r>
            <a:r>
              <a:rPr lang="en-GB" dirty="0"/>
              <a:t>:</a:t>
            </a:r>
          </a:p>
          <a:p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&lt;application name="Allstate" </a:t>
            </a:r>
            <a:r>
              <a:rPr lang="en-US" sz="16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appPackage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com.allstate.view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”</a:t>
            </a:r>
            <a:endParaRPr lang="en-GB" sz="16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bundleId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com.Allstate.AllstateMobile.ENT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" </a:t>
            </a:r>
            <a:r>
              <a:rPr lang="en-US" sz="16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url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="" 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androidInstall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PUBLIC:Allstate_MasterApp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\</a:t>
            </a:r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Agila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\release_12.4.0.870_20180809-1404_DEBUG.apk" </a:t>
            </a:r>
            <a:endParaRPr lang="en-GB" sz="1600" dirty="0">
              <a:solidFill>
                <a:srgbClr val="FF0000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iosInstall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PUBLIC:Allstate_MasterApp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\</a:t>
            </a:r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Agila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\release_12.4.0.1324_20180808-1135_TESTING.ipa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"/&gt;</a:t>
            </a:r>
            <a:endParaRPr lang="en-GB" sz="16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9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" y="0"/>
            <a:ext cx="7671009" cy="567783"/>
          </a:xfrm>
        </p:spPr>
        <p:txBody>
          <a:bodyPr>
            <a:noAutofit/>
          </a:bodyPr>
          <a:lstStyle/>
          <a:p>
            <a:r>
              <a:rPr lang="en-GB" dirty="0" err="1"/>
              <a:t>deviceRegistry.xml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-64396" y="722538"/>
            <a:ext cx="8693241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Sylfaen" panose="010A05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B3F90-2042-7441-9473-0A2D4B6BA175}"/>
              </a:ext>
            </a:extLst>
          </p:cNvPr>
          <p:cNvSpPr txBox="1"/>
          <p:nvPr/>
        </p:nvSpPr>
        <p:spPr>
          <a:xfrm>
            <a:off x="5150734" y="3252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FBE88-2D53-1B4E-B119-BCABC8EFDBCD}"/>
              </a:ext>
            </a:extLst>
          </p:cNvPr>
          <p:cNvSpPr txBox="1"/>
          <p:nvPr/>
        </p:nvSpPr>
        <p:spPr>
          <a:xfrm>
            <a:off x="97204" y="952601"/>
            <a:ext cx="883594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Device Registry is to specify the details of the device to be picked up for test.</a:t>
            </a:r>
          </a:p>
          <a:p>
            <a:r>
              <a:rPr lang="en-US" b="1" dirty="0"/>
              <a:t>It represents a set of device criteria specifying a single device type.</a:t>
            </a:r>
            <a:endParaRPr lang="en-GB" b="1" dirty="0"/>
          </a:p>
          <a:p>
            <a:endParaRPr lang="en-GB" dirty="0"/>
          </a:p>
          <a:p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Provide device details in the highlighted fields. These details could be taken from </a:t>
            </a:r>
          </a:p>
          <a:p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perfecto. Active =”True” -&gt; by giving ‘True’ we are selecting the device to run the </a:t>
            </a:r>
          </a:p>
          <a:p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script. </a:t>
            </a:r>
          </a:p>
          <a:p>
            <a:endParaRPr lang="en-GB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1"/>
            <a:r>
              <a:rPr lang="en-US" sz="1400" dirty="0"/>
              <a:t>&lt;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device 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name="iPhone-6S" </a:t>
            </a:r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="iOS"     manufacturer="Apple"   model="iPhone-6S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" active="true"  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driverType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="APPIUM" 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id="F83266DC74B5C8E57BB5D78A62D3E3A60C62743B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" /&gt;</a:t>
            </a:r>
            <a:endParaRPr lang="en-GB" sz="16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&lt;device 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name="Pixel"  </a:t>
            </a:r>
            <a:r>
              <a:rPr lang="en-US" sz="1600" dirty="0" err="1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="Android" manufacturer="Google" model="Pixel"     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active="false"  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driverType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="APPIUM" </a:t>
            </a:r>
            <a:r>
              <a:rPr lang="en-US" sz="1600" dirty="0">
                <a:solidFill>
                  <a:srgbClr val="FF0000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id="FA77S0306150” </a:t>
            </a:r>
            <a:r>
              <a:rPr lang="en-US" sz="16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/&gt;</a:t>
            </a:r>
            <a:endParaRPr lang="en-GB" sz="16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endParaRPr lang="en-GB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2883" cy="567783"/>
          </a:xfrm>
        </p:spPr>
        <p:txBody>
          <a:bodyPr>
            <a:noAutofit/>
          </a:bodyPr>
          <a:lstStyle/>
          <a:p>
            <a:r>
              <a:rPr lang="en-US" dirty="0"/>
              <a:t>Finding Device Details from Perfecto</a:t>
            </a:r>
            <a:r>
              <a:rPr lang="en-GB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C155B-59C3-574C-904B-42B380F4D5C9}"/>
              </a:ext>
            </a:extLst>
          </p:cNvPr>
          <p:cNvSpPr txBox="1"/>
          <p:nvPr/>
        </p:nvSpPr>
        <p:spPr>
          <a:xfrm>
            <a:off x="-300941" y="567783"/>
            <a:ext cx="64058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Log into perfecto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Click ‘Launch Mobile’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From the list of devices, choose one for the test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Get Model, OS, Manufacturer and Device ID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78654-7863-694C-9AFE-9010D58BE841}"/>
              </a:ext>
            </a:extLst>
          </p:cNvPr>
          <p:cNvSpPr txBox="1"/>
          <p:nvPr/>
        </p:nvSpPr>
        <p:spPr>
          <a:xfrm>
            <a:off x="1655180" y="3194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83E1F-CE32-1D44-85C5-FFD7D6E57F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2175" y="2541961"/>
            <a:ext cx="5727700" cy="351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44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2883" cy="567783"/>
          </a:xfrm>
        </p:spPr>
        <p:txBody>
          <a:bodyPr>
            <a:noAutofit/>
          </a:bodyPr>
          <a:lstStyle/>
          <a:p>
            <a:r>
              <a:rPr lang="en-US" dirty="0"/>
              <a:t>Uploading Build to Perfecto Repository</a:t>
            </a:r>
            <a:r>
              <a:rPr lang="en-GB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C155B-59C3-574C-904B-42B380F4D5C9}"/>
              </a:ext>
            </a:extLst>
          </p:cNvPr>
          <p:cNvSpPr txBox="1"/>
          <p:nvPr/>
        </p:nvSpPr>
        <p:spPr>
          <a:xfrm>
            <a:off x="-166949" y="652296"/>
            <a:ext cx="4287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Download the latest build to your machine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Log into perfecto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Select ‘Repository’ tab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Choose the location and upload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78654-7863-694C-9AFE-9010D58BE841}"/>
              </a:ext>
            </a:extLst>
          </p:cNvPr>
          <p:cNvSpPr txBox="1"/>
          <p:nvPr/>
        </p:nvSpPr>
        <p:spPr>
          <a:xfrm>
            <a:off x="1655180" y="3194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34409-8B39-9F43-8C48-32936481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87" y="672369"/>
            <a:ext cx="3876121" cy="5612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3127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lstate">
  <a:themeElements>
    <a:clrScheme name="All_pres_white 13">
      <a:dk1>
        <a:srgbClr val="4B4A4C"/>
      </a:dk1>
      <a:lt1>
        <a:srgbClr val="FFFFFF"/>
      </a:lt1>
      <a:dk2>
        <a:srgbClr val="1666AF"/>
      </a:dk2>
      <a:lt2>
        <a:srgbClr val="000000"/>
      </a:lt2>
      <a:accent1>
        <a:srgbClr val="50C8E8"/>
      </a:accent1>
      <a:accent2>
        <a:srgbClr val="EE3424"/>
      </a:accent2>
      <a:accent3>
        <a:srgbClr val="FFFFFF"/>
      </a:accent3>
      <a:accent4>
        <a:srgbClr val="3F3E40"/>
      </a:accent4>
      <a:accent5>
        <a:srgbClr val="B3E0F2"/>
      </a:accent5>
      <a:accent6>
        <a:srgbClr val="D82E20"/>
      </a:accent6>
      <a:hlink>
        <a:srgbClr val="6DB33F"/>
      </a:hlink>
      <a:folHlink>
        <a:srgbClr val="FFCC00"/>
      </a:folHlink>
    </a:clrScheme>
    <a:fontScheme name="All_pres_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All_pres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3">
        <a:dk1>
          <a:srgbClr val="4B4A4C"/>
        </a:dk1>
        <a:lt1>
          <a:srgbClr val="FFFFFF"/>
        </a:lt1>
        <a:dk2>
          <a:srgbClr val="1666AF"/>
        </a:dk2>
        <a:lt2>
          <a:srgbClr val="000000"/>
        </a:lt2>
        <a:accent1>
          <a:srgbClr val="50C8E8"/>
        </a:accent1>
        <a:accent2>
          <a:srgbClr val="EE3424"/>
        </a:accent2>
        <a:accent3>
          <a:srgbClr val="FFFFFF"/>
        </a:accent3>
        <a:accent4>
          <a:srgbClr val="3F3E40"/>
        </a:accent4>
        <a:accent5>
          <a:srgbClr val="B3E0F2"/>
        </a:accent5>
        <a:accent6>
          <a:srgbClr val="D82E20"/>
        </a:accent6>
        <a:hlink>
          <a:srgbClr val="6DB33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lstate" id="{B47571A4-8B98-4F24-8FE3-09DFF181E98B}" vid="{EF93FDD4-9281-4093-908B-226B3F65C2F0}"/>
    </a:ext>
  </a:extLst>
</a:theme>
</file>

<file path=ppt/theme/theme3.xml><?xml version="1.0" encoding="utf-8"?>
<a:theme xmlns:a="http://schemas.openxmlformats.org/drawingml/2006/main" name="Allstate Theme">
  <a:themeElements>
    <a:clrScheme name="Allstate Theme 1">
      <a:dk1>
        <a:srgbClr val="000000"/>
      </a:dk1>
      <a:lt1>
        <a:srgbClr val="FFFFFF"/>
      </a:lt1>
      <a:dk2>
        <a:srgbClr val="10388C"/>
      </a:dk2>
      <a:lt2>
        <a:srgbClr val="919191"/>
      </a:lt2>
      <a:accent1>
        <a:srgbClr val="F5D888"/>
      </a:accent1>
      <a:accent2>
        <a:srgbClr val="EBB110"/>
      </a:accent2>
      <a:accent3>
        <a:srgbClr val="FFFFFF"/>
      </a:accent3>
      <a:accent4>
        <a:srgbClr val="000000"/>
      </a:accent4>
      <a:accent5>
        <a:srgbClr val="F9E9C3"/>
      </a:accent5>
      <a:accent6>
        <a:srgbClr val="D5A00D"/>
      </a:accent6>
      <a:hlink>
        <a:srgbClr val="EBB110"/>
      </a:hlink>
      <a:folHlink>
        <a:srgbClr val="F5D888"/>
      </a:folHlink>
    </a:clrScheme>
    <a:fontScheme name="Allstat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lstate Theme 1">
        <a:dk1>
          <a:srgbClr val="000000"/>
        </a:dk1>
        <a:lt1>
          <a:srgbClr val="FFFFFF"/>
        </a:lt1>
        <a:dk2>
          <a:srgbClr val="10388C"/>
        </a:dk2>
        <a:lt2>
          <a:srgbClr val="919191"/>
        </a:lt2>
        <a:accent1>
          <a:srgbClr val="F5D888"/>
        </a:accent1>
        <a:accent2>
          <a:srgbClr val="EBB110"/>
        </a:accent2>
        <a:accent3>
          <a:srgbClr val="FFFFFF"/>
        </a:accent3>
        <a:accent4>
          <a:srgbClr val="000000"/>
        </a:accent4>
        <a:accent5>
          <a:srgbClr val="F9E9C3"/>
        </a:accent5>
        <a:accent6>
          <a:srgbClr val="D5A00D"/>
        </a:accent6>
        <a:hlink>
          <a:srgbClr val="EBB110"/>
        </a:hlink>
        <a:folHlink>
          <a:srgbClr val="F5D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66E865AD7C04895EC1F369D39E202" ma:contentTypeVersion="1" ma:contentTypeDescription="Create a new document." ma:contentTypeScope="" ma:versionID="c6957763ddcec66335f6f67f4623548a">
  <xsd:schema xmlns:xsd="http://www.w3.org/2001/XMLSchema" xmlns:xs="http://www.w3.org/2001/XMLSchema" xmlns:p="http://schemas.microsoft.com/office/2006/metadata/properties" xmlns:ns2="3d1a2066-69da-497c-9e1a-bfafe43ff3f5" targetNamespace="http://schemas.microsoft.com/office/2006/metadata/properties" ma:root="true" ma:fieldsID="3193f0fafb9b688613da6196966376ca" ns2:_="">
    <xsd:import namespace="3d1a2066-69da-497c-9e1a-bfafe43ff3f5"/>
    <xsd:element name="properties">
      <xsd:complexType>
        <xsd:sequence>
          <xsd:element name="documentManagement">
            <xsd:complexType>
              <xsd:all>
                <xsd:element ref="ns2:Summary" minOccurs="0"/>
                <xsd:element ref="ns2:Sunset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a2066-69da-497c-9e1a-bfafe43ff3f5" elementFormDefault="qualified">
    <xsd:import namespace="http://schemas.microsoft.com/office/2006/documentManagement/types"/>
    <xsd:import namespace="http://schemas.microsoft.com/office/infopath/2007/PartnerControls"/>
    <xsd:element name="Summary" ma:index="8" nillable="true" ma:displayName="Summary" ma:internalName="Summary">
      <xsd:simpleType>
        <xsd:restriction base="dms:Text">
          <xsd:maxLength value="255"/>
        </xsd:restriction>
      </xsd:simpleType>
    </xsd:element>
    <xsd:element name="SunsetDate" ma:index="9" nillable="true" ma:displayName="SunsetDate" ma:format="DateOnly" ma:internalName="Sunset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mmary xmlns="3d1a2066-69da-497c-9e1a-bfafe43ff3f5">M3_XPath</Summary>
    <SunsetDate xmlns="3d1a2066-69da-497c-9e1a-bfafe43ff3f5">2019-07-19T05:00:00+00:00</SunsetDate>
  </documentManagement>
</p:properties>
</file>

<file path=customXml/itemProps1.xml><?xml version="1.0" encoding="utf-8"?>
<ds:datastoreItem xmlns:ds="http://schemas.openxmlformats.org/officeDocument/2006/customXml" ds:itemID="{294DCE20-86E5-4FA9-9851-D6FA89A158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D668D4-EFD9-4B3F-8BFD-2395444C4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1a2066-69da-497c-9e1a-bfafe43ff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B93371-34F5-46CE-9AC4-727D759716D8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d1a2066-69da-497c-9e1a-bfafe43ff3f5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508</Words>
  <Application>Microsoft Macintosh PowerPoint</Application>
  <PresentationFormat>On-screen Show (4:3)</PresentationFormat>
  <Paragraphs>87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Monotype Corsiva</vt:lpstr>
      <vt:lpstr>Palatino Linotype</vt:lpstr>
      <vt:lpstr>Sylfaen</vt:lpstr>
      <vt:lpstr>Wingdings</vt:lpstr>
      <vt:lpstr>Wingdings 2</vt:lpstr>
      <vt:lpstr>Custom Design</vt:lpstr>
      <vt:lpstr>Allstate</vt:lpstr>
      <vt:lpstr>Allstate Theme</vt:lpstr>
      <vt:lpstr> Test Automation - Allstate Mobile Application  </vt:lpstr>
      <vt:lpstr>Objectives</vt:lpstr>
      <vt:lpstr>Initial Steps</vt:lpstr>
      <vt:lpstr>Registry files:</vt:lpstr>
      <vt:lpstr>cloudRegistry.xml</vt:lpstr>
      <vt:lpstr>applicationRegistry.xml</vt:lpstr>
      <vt:lpstr>deviceRegistry.xml</vt:lpstr>
      <vt:lpstr>Finding Device Details from Perfecto:</vt:lpstr>
      <vt:lpstr>Uploading Build to Perfecto Repository:</vt:lpstr>
      <vt:lpstr>Finding X Paths using Perfecto: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M3_XPath</dc:title>
  <dc:creator/>
  <cp:keywords/>
  <cp:lastModifiedBy/>
  <cp:revision>1</cp:revision>
  <dcterms:created xsi:type="dcterms:W3CDTF">2016-05-11T05:46:12Z</dcterms:created>
  <dcterms:modified xsi:type="dcterms:W3CDTF">2018-09-27T10:25:37Z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TC034605139991</vt:lpwstr>
  </property>
  <property fmtid="{D5CDD505-2E9C-101B-9397-08002B2CF9AE}" pid="3" name="ContentTypeId">
    <vt:lpwstr>0x010100ED866E865AD7C04895EC1F369D39E202</vt:lpwstr>
  </property>
</Properties>
</file>