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  <p:sldMasterId id="2147484457" r:id="rId5"/>
  </p:sldMasterIdLst>
  <p:notesMasterIdLst>
    <p:notesMasterId r:id="rId36"/>
  </p:notesMasterIdLst>
  <p:handoutMasterIdLst>
    <p:handoutMasterId r:id="rId37"/>
  </p:handoutMasterIdLst>
  <p:sldIdLst>
    <p:sldId id="318" r:id="rId6"/>
    <p:sldId id="359" r:id="rId7"/>
    <p:sldId id="357" r:id="rId8"/>
    <p:sldId id="394" r:id="rId9"/>
    <p:sldId id="387" r:id="rId10"/>
    <p:sldId id="376" r:id="rId11"/>
    <p:sldId id="373" r:id="rId12"/>
    <p:sldId id="386" r:id="rId13"/>
    <p:sldId id="388" r:id="rId14"/>
    <p:sldId id="380" r:id="rId15"/>
    <p:sldId id="377" r:id="rId16"/>
    <p:sldId id="369" r:id="rId17"/>
    <p:sldId id="370" r:id="rId18"/>
    <p:sldId id="361" r:id="rId19"/>
    <p:sldId id="363" r:id="rId20"/>
    <p:sldId id="382" r:id="rId21"/>
    <p:sldId id="378" r:id="rId22"/>
    <p:sldId id="391" r:id="rId23"/>
    <p:sldId id="397" r:id="rId24"/>
    <p:sldId id="383" r:id="rId25"/>
    <p:sldId id="384" r:id="rId26"/>
    <p:sldId id="355" r:id="rId27"/>
    <p:sldId id="390" r:id="rId28"/>
    <p:sldId id="392" r:id="rId29"/>
    <p:sldId id="393" r:id="rId30"/>
    <p:sldId id="385" r:id="rId31"/>
    <p:sldId id="364" r:id="rId32"/>
    <p:sldId id="365" r:id="rId33"/>
    <p:sldId id="395" r:id="rId34"/>
    <p:sldId id="396" r:id="rId35"/>
  </p:sldIdLst>
  <p:sldSz cx="9144000" cy="6858000" type="screen4x3"/>
  <p:notesSz cx="7010400" cy="92964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 Unicode MS" pitchFamily="34" charset="-128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 Unicode MS" pitchFamily="34" charset="-128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 Unicode MS" pitchFamily="34" charset="-128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 Unicode MS" pitchFamily="34" charset="-128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rial Unicode MS" pitchFamily="34" charset="-128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tx1"/>
        </a:solidFill>
        <a:latin typeface="Arial Unicode MS" pitchFamily="34" charset="-128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tx1"/>
        </a:solidFill>
        <a:latin typeface="Arial Unicode MS" pitchFamily="34" charset="-128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tx1"/>
        </a:solidFill>
        <a:latin typeface="Arial Unicode MS" pitchFamily="34" charset="-128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tx1"/>
        </a:solidFill>
        <a:latin typeface="Arial Unicode MS" pitchFamily="34" charset="-128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4B0B71"/>
    <a:srgbClr val="8B258B"/>
    <a:srgbClr val="990099"/>
    <a:srgbClr val="9900FF"/>
    <a:srgbClr val="6600CC"/>
    <a:srgbClr val="FFFF99"/>
    <a:srgbClr val="4584D3"/>
    <a:srgbClr val="FFFF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9" autoAdjust="0"/>
    <p:restoredTop sz="90498" autoAdjust="0"/>
  </p:normalViewPr>
  <p:slideViewPr>
    <p:cSldViewPr>
      <p:cViewPr varScale="1">
        <p:scale>
          <a:sx n="119" d="100"/>
          <a:sy n="119" d="100"/>
        </p:scale>
        <p:origin x="12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-2334" y="-7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7CEB66-1FE1-4C3E-9DA0-62273EF956EB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32321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AA51F57-CE26-48CD-815E-BEDBC41C6D0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669419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A51F57-CE26-48CD-815E-BEDBC41C6D0F}" type="slidenum">
              <a:rPr lang="en-CA" smtClean="0"/>
              <a:pPr>
                <a:defRPr/>
              </a:pPr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315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A51F57-CE26-48CD-815E-BEDBC41C6D0F}" type="slidenum">
              <a:rPr lang="en-CA" smtClean="0"/>
              <a:pPr>
                <a:defRPr/>
              </a:pPr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97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A51F57-CE26-48CD-815E-BEDBC41C6D0F}" type="slidenum">
              <a:rPr lang="en-CA" smtClean="0"/>
              <a:pPr>
                <a:defRPr/>
              </a:pPr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381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A51F57-CE26-48CD-815E-BEDBC41C6D0F}" type="slidenum">
              <a:rPr lang="en-CA" smtClean="0"/>
              <a:pPr>
                <a:defRPr/>
              </a:pPr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82547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A51F57-CE26-48CD-815E-BEDBC41C6D0F}" type="slidenum">
              <a:rPr lang="en-CA" smtClean="0"/>
              <a:pPr>
                <a:defRPr/>
              </a:pPr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5634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42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91004-81B6-4133-864B-94E98422CAC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8DE00-EF9D-4D2A-98AB-DC41275D6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62963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91004-81B6-4133-864B-94E98422CAC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8DE00-EF9D-4D2A-98AB-DC41275D6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949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91004-81B6-4133-864B-94E98422CAC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8DE00-EF9D-4D2A-98AB-DC41275D6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013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91004-81B6-4133-864B-94E98422CAC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8DE00-EF9D-4D2A-98AB-DC41275D6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343729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91004-81B6-4133-864B-94E98422CAC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8DE00-EF9D-4D2A-98AB-DC41275D6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4256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91004-81B6-4133-864B-94E98422CAC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8DE00-EF9D-4D2A-98AB-DC41275D6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32930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91004-81B6-4133-864B-94E98422CAC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8DE00-EF9D-4D2A-98AB-DC41275D6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99193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4300"/>
            <a:ext cx="65532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423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1"/>
            <a:ext cx="8425185" cy="4267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311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550" y="1600200"/>
            <a:ext cx="38115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538" y="1600200"/>
            <a:ext cx="38131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69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423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45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26448"/>
            <a:ext cx="9180512" cy="1728192"/>
          </a:xfrm>
          <a:solidFill>
            <a:srgbClr val="4B0B71">
              <a:alpha val="30000"/>
            </a:srgb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07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91004-81B6-4133-864B-94E98422CAC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8DE00-EF9D-4D2A-98AB-DC41275D6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481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1"/>
            <a:ext cx="9289032" cy="6889603"/>
          </a:xfrm>
          <a:prstGeom prst="rect">
            <a:avLst/>
          </a:prstGeom>
          <a:solidFill>
            <a:srgbClr val="4B0B71">
              <a:alpha val="30000"/>
            </a:srgbClr>
          </a:solidFill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08520" y="3410769"/>
            <a:ext cx="9289032" cy="1962447"/>
          </a:xfrm>
          <a:solidFill>
            <a:srgbClr val="4B0B71">
              <a:alpha val="30196"/>
            </a:srgbClr>
          </a:solidFill>
        </p:spPr>
        <p:txBody>
          <a:bodyPr anchor="ctr" anchorCtr="1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90863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A91004-81B6-4133-864B-94E98422CAC4}" type="datetimeFigureOut">
              <a:rPr lang="en-CA" smtClean="0"/>
              <a:t>2019-02-04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8DE00-EF9D-4D2A-98AB-DC41275D6A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86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E_2011_conte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14300"/>
            <a:ext cx="655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600201"/>
            <a:ext cx="842518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4" r:id="rId1"/>
    <p:sldLayoutId id="2147484435" r:id="rId2"/>
    <p:sldLayoutId id="2147484437" r:id="rId3"/>
    <p:sldLayoutId id="2147484439" r:id="rId4"/>
    <p:sldLayoutId id="2147484440" r:id="rId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99FF"/>
        </a:buClr>
        <a:buSzPct val="9000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9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512" y="245330"/>
            <a:ext cx="8229600" cy="4900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Parallelogram 7"/>
          <p:cNvSpPr/>
          <p:nvPr/>
        </p:nvSpPr>
        <p:spPr>
          <a:xfrm rot="10800000">
            <a:off x="-252535" y="188640"/>
            <a:ext cx="7668344" cy="576064"/>
          </a:xfrm>
          <a:prstGeom prst="parallelogram">
            <a:avLst>
              <a:gd name="adj" fmla="val 37005"/>
            </a:avLst>
          </a:prstGeom>
          <a:solidFill>
            <a:srgbClr val="4B0B71">
              <a:alpha val="30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637" y="6381328"/>
            <a:ext cx="2752344" cy="32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  <p:sldLayoutId id="2147484456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embridge.com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08520" y="3410769"/>
            <a:ext cx="9289032" cy="3330599"/>
          </a:xfrm>
        </p:spPr>
        <p:txBody>
          <a:bodyPr>
            <a:normAutofit/>
          </a:bodyPr>
          <a:lstStyle/>
          <a:p>
            <a:r>
              <a:rPr lang="en-CA" sz="4000" dirty="0"/>
              <a:t>Canada Broker Connectivity </a:t>
            </a:r>
          </a:p>
          <a:p>
            <a:r>
              <a:rPr lang="en-CA" sz="4000" dirty="0" smtClean="0"/>
              <a:t>Onboarding Presentation</a:t>
            </a:r>
            <a:endParaRPr lang="en-CA" sz="4000" dirty="0"/>
          </a:p>
          <a:p>
            <a:endParaRPr lang="en-CA" dirty="0"/>
          </a:p>
          <a:p>
            <a:r>
              <a:rPr lang="en-CA" dirty="0" smtClean="0"/>
              <a:t>1</a:t>
            </a:r>
            <a:r>
              <a:rPr lang="en-CA" baseline="30000" dirty="0" smtClean="0"/>
              <a:t>st</a:t>
            </a:r>
            <a:r>
              <a:rPr lang="en-CA" dirty="0" smtClean="0"/>
              <a:t> August </a:t>
            </a:r>
            <a:r>
              <a:rPr lang="en-CA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69142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19C6-5573-4254-A2DA-1DB09FCB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8D61-9AF2-4835-8874-EEDBFCDC8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+mn-lt"/>
              </a:rPr>
              <a:t>The project has four main deliverables: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lvl="0"/>
            <a:r>
              <a:rPr lang="en-CA" sz="2400" b="1" dirty="0">
                <a:latin typeface="+mn-lt"/>
              </a:rPr>
              <a:t>Broker Portal </a:t>
            </a:r>
            <a:r>
              <a:rPr lang="en-CA" sz="2400" dirty="0">
                <a:latin typeface="+mn-lt"/>
              </a:rPr>
              <a:t>	Delivered through a CMS</a:t>
            </a:r>
          </a:p>
          <a:p>
            <a:pPr marL="0" lvl="0" indent="0">
              <a:buNone/>
            </a:pPr>
            <a:endParaRPr lang="en-US" sz="2400" dirty="0">
              <a:latin typeface="+mn-lt"/>
            </a:endParaRPr>
          </a:p>
          <a:p>
            <a:pPr lvl="0"/>
            <a:r>
              <a:rPr lang="en-CA" sz="2400" b="1" dirty="0">
                <a:latin typeface="+mn-lt"/>
              </a:rPr>
              <a:t>Set of Services</a:t>
            </a:r>
            <a:r>
              <a:rPr lang="en-CA" sz="2400" dirty="0">
                <a:latin typeface="+mn-lt"/>
              </a:rPr>
              <a:t>	Allows the portal to interact with PLUS </a:t>
            </a:r>
          </a:p>
          <a:p>
            <a:pPr marL="0" lvl="0" indent="0">
              <a:buNone/>
            </a:pPr>
            <a:r>
              <a:rPr lang="en-CA" sz="2400" dirty="0">
                <a:latin typeface="+mn-lt"/>
              </a:rPr>
              <a:t>                     		policy system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lvl="0"/>
            <a:r>
              <a:rPr lang="en-CA" sz="2400" b="1" dirty="0">
                <a:latin typeface="+mn-lt"/>
              </a:rPr>
              <a:t>PLUS Updates	</a:t>
            </a:r>
            <a:r>
              <a:rPr lang="en-CA" sz="2400" dirty="0">
                <a:latin typeface="+mn-lt"/>
              </a:rPr>
              <a:t>To enable interaction with the Services</a:t>
            </a:r>
            <a:endParaRPr lang="en-CA" sz="2400" b="1" dirty="0">
              <a:latin typeface="+mn-lt"/>
            </a:endParaRPr>
          </a:p>
          <a:p>
            <a:pPr lvl="0"/>
            <a:endParaRPr lang="en-CA" sz="2400" b="1" dirty="0">
              <a:latin typeface="+mn-lt"/>
            </a:endParaRPr>
          </a:p>
          <a:p>
            <a:pPr lvl="0"/>
            <a:r>
              <a:rPr lang="en-CA" sz="2400" b="1" dirty="0">
                <a:latin typeface="+mn-lt"/>
              </a:rPr>
              <a:t>Security Components</a:t>
            </a:r>
            <a:endParaRPr lang="en-US" sz="2400" dirty="0">
              <a:latin typeface="+mn-lt"/>
            </a:endParaRPr>
          </a:p>
          <a:p>
            <a:endParaRPr lang="en-US" u="sn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E435F-230E-4586-A983-5E251FEC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E00-EF9D-4D2A-98AB-DC41275D6AF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9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19C6-5573-4254-A2DA-1DB09FCB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 -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8D61-9AF2-4835-8874-EEDBFCDC8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sz="2400" dirty="0">
                <a:latin typeface="+mn-lt"/>
              </a:rPr>
              <a:t>Development Methodology – </a:t>
            </a:r>
            <a:r>
              <a:rPr lang="en-CA" sz="2400" b="1" dirty="0">
                <a:latin typeface="+mn-lt"/>
              </a:rPr>
              <a:t>Agile Scrum</a:t>
            </a:r>
            <a:endParaRPr lang="en-US" sz="2400" b="1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b="1" dirty="0">
                <a:latin typeface="+mn-lt"/>
              </a:rPr>
              <a:t>Why Agile?</a:t>
            </a:r>
          </a:p>
          <a:p>
            <a:pPr lvl="0"/>
            <a:r>
              <a:rPr lang="en-US" sz="2400" dirty="0">
                <a:latin typeface="+mn-lt"/>
              </a:rPr>
              <a:t>Business see demos of working code at the end of each sprint</a:t>
            </a:r>
          </a:p>
          <a:p>
            <a:pPr lvl="1"/>
            <a:r>
              <a:rPr lang="en-US" sz="2400" dirty="0">
                <a:latin typeface="+mn-lt"/>
              </a:rPr>
              <a:t>Development team obtains regular feedback from the business </a:t>
            </a:r>
          </a:p>
          <a:p>
            <a:pPr lvl="1"/>
            <a:r>
              <a:rPr lang="en-US" sz="2400" dirty="0">
                <a:latin typeface="+mn-lt"/>
              </a:rPr>
              <a:t>No surprises for the business at the end of the project</a:t>
            </a:r>
          </a:p>
          <a:p>
            <a:pPr lvl="0"/>
            <a:r>
              <a:rPr lang="en-US" sz="2400" dirty="0">
                <a:latin typeface="+mn-lt"/>
              </a:rPr>
              <a:t>Functionality planned for the product can be changed quickly to reflect evolving business priorities</a:t>
            </a:r>
          </a:p>
          <a:p>
            <a:pPr lvl="0"/>
            <a:r>
              <a:rPr lang="en-US" sz="2400" dirty="0">
                <a:latin typeface="+mn-lt"/>
              </a:rPr>
              <a:t>The Agile team has regular opportunities to reflect on its effectiveness and make improvements</a:t>
            </a:r>
          </a:p>
          <a:p>
            <a:pPr lvl="0"/>
            <a:r>
              <a:rPr lang="en-US" sz="2400" dirty="0">
                <a:latin typeface="+mn-lt"/>
              </a:rPr>
              <a:t>Integration testing is carried during each sprint and is not left until after unit development has completed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1338A-0616-4F7E-A9F8-3C94678D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E435F-230E-4586-A983-5E251FEC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E00-EF9D-4D2A-98AB-DC41275D6AF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10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ent Arrow 56">
            <a:extLst>
              <a:ext uri="{FF2B5EF4-FFF2-40B4-BE49-F238E27FC236}">
                <a16:creationId xmlns:a16="http://schemas.microsoft.com/office/drawing/2014/main" id="{886C4D65-8612-4D3E-8A0D-95C111A7C97F}"/>
              </a:ext>
            </a:extLst>
          </p:cNvPr>
          <p:cNvSpPr/>
          <p:nvPr/>
        </p:nvSpPr>
        <p:spPr>
          <a:xfrm rot="16200000" flipH="1" flipV="1">
            <a:off x="790454" y="3234557"/>
            <a:ext cx="1579357" cy="802131"/>
          </a:xfrm>
          <a:prstGeom prst="bentArrow">
            <a:avLst>
              <a:gd name="adj1" fmla="val 15428"/>
              <a:gd name="adj2" fmla="val 17626"/>
              <a:gd name="adj3" fmla="val 35037"/>
              <a:gd name="adj4" fmla="val 4164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5000"/>
              </a:schemeClr>
            </a:solidFill>
          </a:ln>
          <a:effectLst/>
          <a:scene3d>
            <a:camera prst="orthographicFront"/>
            <a:lightRig rig="threePt" dir="t">
              <a:rot lat="0" lon="0" rev="54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0" name="Bent Arrow 52">
            <a:extLst>
              <a:ext uri="{FF2B5EF4-FFF2-40B4-BE49-F238E27FC236}">
                <a16:creationId xmlns:a16="http://schemas.microsoft.com/office/drawing/2014/main" id="{A5B8835D-1025-4A60-8245-9A7896B77E6C}"/>
              </a:ext>
            </a:extLst>
          </p:cNvPr>
          <p:cNvSpPr/>
          <p:nvPr/>
        </p:nvSpPr>
        <p:spPr>
          <a:xfrm flipH="1">
            <a:off x="7524987" y="1302325"/>
            <a:ext cx="1180168" cy="3099637"/>
          </a:xfrm>
          <a:prstGeom prst="bentArrow">
            <a:avLst>
              <a:gd name="adj1" fmla="val 11129"/>
              <a:gd name="adj2" fmla="val 12458"/>
              <a:gd name="adj3" fmla="val 20508"/>
              <a:gd name="adj4" fmla="val 19121"/>
            </a:avLst>
          </a:prstGeom>
          <a:noFill/>
          <a:ln w="12700" cmpd="sng">
            <a:solidFill>
              <a:schemeClr val="bg2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1" name="Bent Arrow 4">
            <a:extLst>
              <a:ext uri="{FF2B5EF4-FFF2-40B4-BE49-F238E27FC236}">
                <a16:creationId xmlns:a16="http://schemas.microsoft.com/office/drawing/2014/main" id="{983F395B-8FB9-4EB7-BF72-6E9DD1A34675}"/>
              </a:ext>
            </a:extLst>
          </p:cNvPr>
          <p:cNvSpPr/>
          <p:nvPr/>
        </p:nvSpPr>
        <p:spPr>
          <a:xfrm flipH="1">
            <a:off x="6731177" y="1289636"/>
            <a:ext cx="737372" cy="3116257"/>
          </a:xfrm>
          <a:prstGeom prst="bentArrow">
            <a:avLst>
              <a:gd name="adj1" fmla="val 16712"/>
              <a:gd name="adj2" fmla="val 23130"/>
              <a:gd name="adj3" fmla="val 43531"/>
              <a:gd name="adj4" fmla="val 4089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2" name="Chevron 46">
            <a:extLst>
              <a:ext uri="{FF2B5EF4-FFF2-40B4-BE49-F238E27FC236}">
                <a16:creationId xmlns:a16="http://schemas.microsoft.com/office/drawing/2014/main" id="{BC104568-779D-480C-8920-F6F88E691E2D}"/>
              </a:ext>
            </a:extLst>
          </p:cNvPr>
          <p:cNvSpPr/>
          <p:nvPr/>
        </p:nvSpPr>
        <p:spPr>
          <a:xfrm>
            <a:off x="5284475" y="4675209"/>
            <a:ext cx="1508982" cy="306331"/>
          </a:xfrm>
          <a:prstGeom prst="chevron">
            <a:avLst/>
          </a:prstGeom>
          <a:solidFill>
            <a:srgbClr val="1D75C4"/>
          </a:solidFill>
          <a:ln w="0">
            <a:solidFill>
              <a:srgbClr val="237FD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Title 2">
            <a:extLst>
              <a:ext uri="{FF2B5EF4-FFF2-40B4-BE49-F238E27FC236}">
                <a16:creationId xmlns:a16="http://schemas.microsoft.com/office/drawing/2014/main" id="{C90B4D31-F066-452D-B963-74F459C98E82}"/>
              </a:ext>
            </a:extLst>
          </p:cNvPr>
          <p:cNvSpPr txBox="1">
            <a:spLocks/>
          </p:cNvSpPr>
          <p:nvPr/>
        </p:nvSpPr>
        <p:spPr>
          <a:xfrm>
            <a:off x="323528" y="225768"/>
            <a:ext cx="7859949" cy="466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Project Approach - Scrum Cycle</a:t>
            </a:r>
          </a:p>
        </p:txBody>
      </p:sp>
      <p:pic>
        <p:nvPicPr>
          <p:cNvPr id="54" name="Picture 3" descr="C:\Users\jjox9\AppData\Local\Microsoft\Windows\Temporary Internet Files\Content.IE5\2BDES4JU\Kliponius-Cardboard-box-package[1].png">
            <a:extLst>
              <a:ext uri="{FF2B5EF4-FFF2-40B4-BE49-F238E27FC236}">
                <a16:creationId xmlns:a16="http://schemas.microsoft.com/office/drawing/2014/main" id="{2E23E36E-27CD-42D1-BF9A-31C79654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512" y="4449220"/>
            <a:ext cx="756462" cy="79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Cube 54">
            <a:extLst>
              <a:ext uri="{FF2B5EF4-FFF2-40B4-BE49-F238E27FC236}">
                <a16:creationId xmlns:a16="http://schemas.microsoft.com/office/drawing/2014/main" id="{A523F8BE-CF17-494E-A6FD-C361CCC5F99E}"/>
              </a:ext>
            </a:extLst>
          </p:cNvPr>
          <p:cNvSpPr/>
          <p:nvPr/>
        </p:nvSpPr>
        <p:spPr>
          <a:xfrm>
            <a:off x="406323" y="4730141"/>
            <a:ext cx="782218" cy="525190"/>
          </a:xfrm>
          <a:prstGeom prst="cub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8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E7C20FEB-6605-4CE9-9152-491A82BB5796}"/>
              </a:ext>
            </a:extLst>
          </p:cNvPr>
          <p:cNvSpPr/>
          <p:nvPr/>
        </p:nvSpPr>
        <p:spPr>
          <a:xfrm>
            <a:off x="406324" y="4319669"/>
            <a:ext cx="782218" cy="525190"/>
          </a:xfrm>
          <a:prstGeom prst="cub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8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290636A8-A00A-4AE5-83CC-F1A265870758}"/>
              </a:ext>
            </a:extLst>
          </p:cNvPr>
          <p:cNvSpPr/>
          <p:nvPr/>
        </p:nvSpPr>
        <p:spPr>
          <a:xfrm>
            <a:off x="411427" y="3911138"/>
            <a:ext cx="777114" cy="52519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8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66ED5C21-563C-4149-8B23-AE63307FFA8D}"/>
              </a:ext>
            </a:extLst>
          </p:cNvPr>
          <p:cNvSpPr/>
          <p:nvPr/>
        </p:nvSpPr>
        <p:spPr>
          <a:xfrm>
            <a:off x="411427" y="3504369"/>
            <a:ext cx="777114" cy="525190"/>
          </a:xfrm>
          <a:prstGeom prst="cub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8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BDCA87-0867-4704-A487-E42ABBD7A12F}"/>
              </a:ext>
            </a:extLst>
          </p:cNvPr>
          <p:cNvGrpSpPr/>
          <p:nvPr/>
        </p:nvGrpSpPr>
        <p:grpSpPr>
          <a:xfrm>
            <a:off x="414114" y="3116983"/>
            <a:ext cx="777115" cy="502987"/>
            <a:chOff x="230275" y="3376915"/>
            <a:chExt cx="971395" cy="628730"/>
          </a:xfrm>
          <a:solidFill>
            <a:schemeClr val="bg1">
              <a:lumMod val="65000"/>
            </a:schemeClr>
          </a:solidFill>
        </p:grpSpPr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0C86709C-D7E5-4504-894A-EB5484195F20}"/>
                </a:ext>
              </a:extLst>
            </p:cNvPr>
            <p:cNvSpPr/>
            <p:nvPr/>
          </p:nvSpPr>
          <p:spPr>
            <a:xfrm>
              <a:off x="230275" y="3716645"/>
              <a:ext cx="971392" cy="289000"/>
            </a:xfrm>
            <a:prstGeom prst="cube">
              <a:avLst>
                <a:gd name="adj" fmla="val 6069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8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66E13B52-92F9-4195-B8CA-0CFCB71AD8BF}"/>
                </a:ext>
              </a:extLst>
            </p:cNvPr>
            <p:cNvSpPr/>
            <p:nvPr/>
          </p:nvSpPr>
          <p:spPr>
            <a:xfrm>
              <a:off x="230276" y="3603401"/>
              <a:ext cx="971392" cy="289001"/>
            </a:xfrm>
            <a:prstGeom prst="cube">
              <a:avLst>
                <a:gd name="adj" fmla="val 6069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8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Cube 61">
              <a:extLst>
                <a:ext uri="{FF2B5EF4-FFF2-40B4-BE49-F238E27FC236}">
                  <a16:creationId xmlns:a16="http://schemas.microsoft.com/office/drawing/2014/main" id="{A756EF3F-D0E7-4400-8991-3D27BB9DC815}"/>
                </a:ext>
              </a:extLst>
            </p:cNvPr>
            <p:cNvSpPr/>
            <p:nvPr/>
          </p:nvSpPr>
          <p:spPr>
            <a:xfrm>
              <a:off x="230276" y="3490158"/>
              <a:ext cx="971392" cy="289001"/>
            </a:xfrm>
            <a:prstGeom prst="cube">
              <a:avLst>
                <a:gd name="adj" fmla="val 6069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8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Cube 62">
              <a:extLst>
                <a:ext uri="{FF2B5EF4-FFF2-40B4-BE49-F238E27FC236}">
                  <a16:creationId xmlns:a16="http://schemas.microsoft.com/office/drawing/2014/main" id="{04530F7B-4463-49C1-BD5F-7297B66076E4}"/>
                </a:ext>
              </a:extLst>
            </p:cNvPr>
            <p:cNvSpPr/>
            <p:nvPr/>
          </p:nvSpPr>
          <p:spPr>
            <a:xfrm>
              <a:off x="230277" y="3376915"/>
              <a:ext cx="971393" cy="289001"/>
            </a:xfrm>
            <a:prstGeom prst="cube">
              <a:avLst>
                <a:gd name="adj" fmla="val 6069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8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4" name="Cube 63">
            <a:extLst>
              <a:ext uri="{FF2B5EF4-FFF2-40B4-BE49-F238E27FC236}">
                <a16:creationId xmlns:a16="http://schemas.microsoft.com/office/drawing/2014/main" id="{70DA9E2A-BA84-4AC8-8903-8DEE96F39E5E}"/>
              </a:ext>
            </a:extLst>
          </p:cNvPr>
          <p:cNvSpPr/>
          <p:nvPr/>
        </p:nvSpPr>
        <p:spPr>
          <a:xfrm>
            <a:off x="412439" y="3026726"/>
            <a:ext cx="777115" cy="231201"/>
          </a:xfrm>
          <a:prstGeom prst="cube">
            <a:avLst>
              <a:gd name="adj" fmla="val 6069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8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DD3BC3F-A9F7-4D53-B1A6-6D611A652774}"/>
              </a:ext>
            </a:extLst>
          </p:cNvPr>
          <p:cNvGrpSpPr/>
          <p:nvPr/>
        </p:nvGrpSpPr>
        <p:grpSpPr>
          <a:xfrm>
            <a:off x="412438" y="2574164"/>
            <a:ext cx="777115" cy="593572"/>
            <a:chOff x="7651990" y="3276600"/>
            <a:chExt cx="1111010" cy="72697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2B23A82E-6210-48BE-8F79-FAA8DD78C973}"/>
                </a:ext>
              </a:extLst>
            </p:cNvPr>
            <p:cNvSpPr/>
            <p:nvPr/>
          </p:nvSpPr>
          <p:spPr>
            <a:xfrm>
              <a:off x="7651990" y="3720417"/>
              <a:ext cx="1111010" cy="283162"/>
            </a:xfrm>
            <a:prstGeom prst="cube">
              <a:avLst>
                <a:gd name="adj" fmla="val 6069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8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7F937A2A-66E8-4CBF-9A33-ED227E0DF5F0}"/>
                </a:ext>
              </a:extLst>
            </p:cNvPr>
            <p:cNvSpPr/>
            <p:nvPr/>
          </p:nvSpPr>
          <p:spPr>
            <a:xfrm>
              <a:off x="7651990" y="3609463"/>
              <a:ext cx="1111010" cy="283162"/>
            </a:xfrm>
            <a:prstGeom prst="cube">
              <a:avLst>
                <a:gd name="adj" fmla="val 6069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8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Cube 67">
              <a:extLst>
                <a:ext uri="{FF2B5EF4-FFF2-40B4-BE49-F238E27FC236}">
                  <a16:creationId xmlns:a16="http://schemas.microsoft.com/office/drawing/2014/main" id="{8D62C694-A2EC-481B-8A88-F78B3698C28B}"/>
                </a:ext>
              </a:extLst>
            </p:cNvPr>
            <p:cNvSpPr/>
            <p:nvPr/>
          </p:nvSpPr>
          <p:spPr>
            <a:xfrm>
              <a:off x="7651990" y="3498507"/>
              <a:ext cx="1111010" cy="283162"/>
            </a:xfrm>
            <a:prstGeom prst="cube">
              <a:avLst>
                <a:gd name="adj" fmla="val 6069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8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480DA35B-8F08-47F8-BE3A-79674DB70CA1}"/>
                </a:ext>
              </a:extLst>
            </p:cNvPr>
            <p:cNvSpPr/>
            <p:nvPr/>
          </p:nvSpPr>
          <p:spPr>
            <a:xfrm>
              <a:off x="7651990" y="3387552"/>
              <a:ext cx="1111010" cy="283162"/>
            </a:xfrm>
            <a:prstGeom prst="cube">
              <a:avLst>
                <a:gd name="adj" fmla="val 6069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8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B497B829-32FF-475E-98B5-50B09557A1A2}"/>
                </a:ext>
              </a:extLst>
            </p:cNvPr>
            <p:cNvSpPr/>
            <p:nvPr/>
          </p:nvSpPr>
          <p:spPr>
            <a:xfrm>
              <a:off x="7651990" y="3276600"/>
              <a:ext cx="1111010" cy="283162"/>
            </a:xfrm>
            <a:prstGeom prst="cube">
              <a:avLst>
                <a:gd name="adj" fmla="val 6069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8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1" name="Circular Arrow 168">
            <a:extLst>
              <a:ext uri="{FF2B5EF4-FFF2-40B4-BE49-F238E27FC236}">
                <a16:creationId xmlns:a16="http://schemas.microsoft.com/office/drawing/2014/main" id="{35C4D053-2A30-4105-97D4-740AA5593F96}"/>
              </a:ext>
            </a:extLst>
          </p:cNvPr>
          <p:cNvSpPr/>
          <p:nvPr/>
        </p:nvSpPr>
        <p:spPr>
          <a:xfrm rot="4915257">
            <a:off x="5745437" y="2206325"/>
            <a:ext cx="1054739" cy="1086722"/>
          </a:xfrm>
          <a:prstGeom prst="circularArrow">
            <a:avLst>
              <a:gd name="adj1" fmla="val 12500"/>
              <a:gd name="adj2" fmla="val 905393"/>
              <a:gd name="adj3" fmla="val 20457681"/>
              <a:gd name="adj4" fmla="val 2842046"/>
              <a:gd name="adj5" fmla="val 12500"/>
            </a:avLst>
          </a:prstGeom>
          <a:solidFill>
            <a:srgbClr val="1D75C4"/>
          </a:solidFill>
          <a:ln w="22225">
            <a:solidFill>
              <a:srgbClr val="1D75C4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B413156E-5EF9-4106-9A7B-29445E2FE5B0}"/>
              </a:ext>
            </a:extLst>
          </p:cNvPr>
          <p:cNvSpPr/>
          <p:nvPr/>
        </p:nvSpPr>
        <p:spPr>
          <a:xfrm rot="442952">
            <a:off x="3962644" y="2715590"/>
            <a:ext cx="2320745" cy="2109579"/>
          </a:xfrm>
          <a:prstGeom prst="arc">
            <a:avLst>
              <a:gd name="adj1" fmla="val 7285653"/>
              <a:gd name="adj2" fmla="val 4883910"/>
            </a:avLst>
          </a:prstGeom>
          <a:noFill/>
          <a:ln w="330200">
            <a:solidFill>
              <a:srgbClr val="176CB9"/>
            </a:solidFill>
            <a:headEnd type="triangle" w="sm" len="sm"/>
            <a:tailEnd type="non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hevron 171">
            <a:extLst>
              <a:ext uri="{FF2B5EF4-FFF2-40B4-BE49-F238E27FC236}">
                <a16:creationId xmlns:a16="http://schemas.microsoft.com/office/drawing/2014/main" id="{ADC189FC-5254-4D97-B8B9-E6DDC80F7B7B}"/>
              </a:ext>
            </a:extLst>
          </p:cNvPr>
          <p:cNvSpPr/>
          <p:nvPr/>
        </p:nvSpPr>
        <p:spPr>
          <a:xfrm>
            <a:off x="3798621" y="4675209"/>
            <a:ext cx="1557757" cy="320219"/>
          </a:xfrm>
          <a:prstGeom prst="chevron">
            <a:avLst/>
          </a:prstGeom>
          <a:solidFill>
            <a:srgbClr val="1D75C4"/>
          </a:solidFill>
          <a:ln w="0">
            <a:solidFill>
              <a:srgbClr val="237FD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987151-820A-4EA0-85F2-4E9428B345D1}"/>
              </a:ext>
            </a:extLst>
          </p:cNvPr>
          <p:cNvSpPr txBox="1"/>
          <p:nvPr/>
        </p:nvSpPr>
        <p:spPr>
          <a:xfrm>
            <a:off x="5916137" y="2542514"/>
            <a:ext cx="724544" cy="3710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2D75B7"/>
                </a:solidFill>
              </a:rPr>
              <a:t>Daily Scrum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702D73-2BF3-43BB-B36E-48F02D8F0B30}"/>
              </a:ext>
            </a:extLst>
          </p:cNvPr>
          <p:cNvSpPr txBox="1"/>
          <p:nvPr/>
        </p:nvSpPr>
        <p:spPr>
          <a:xfrm>
            <a:off x="4396342" y="3288029"/>
            <a:ext cx="1507775" cy="714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2D75B7"/>
                </a:solidFill>
              </a:rPr>
              <a:t>Sprint</a:t>
            </a:r>
          </a:p>
          <a:p>
            <a:pPr algn="ctr"/>
            <a:r>
              <a:rPr lang="en-US" sz="1400" dirty="0">
                <a:solidFill>
                  <a:srgbClr val="2D75B7"/>
                </a:solidFill>
              </a:rPr>
              <a:t>(Time-boxed 1-4 Weeks)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6E15E08-0FBC-476B-A33A-E578A7E93943}"/>
              </a:ext>
            </a:extLst>
          </p:cNvPr>
          <p:cNvSpPr/>
          <p:nvPr/>
        </p:nvSpPr>
        <p:spPr>
          <a:xfrm>
            <a:off x="4170466" y="2815088"/>
            <a:ext cx="344897" cy="306864"/>
          </a:xfrm>
          <a:prstGeom prst="ellipse">
            <a:avLst/>
          </a:prstGeom>
          <a:ln>
            <a:solidFill>
              <a:srgbClr val="1C6FBB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A77542B-790F-46BB-870F-E439F27D3756}"/>
              </a:ext>
            </a:extLst>
          </p:cNvPr>
          <p:cNvGrpSpPr/>
          <p:nvPr/>
        </p:nvGrpSpPr>
        <p:grpSpPr>
          <a:xfrm>
            <a:off x="2926761" y="4569156"/>
            <a:ext cx="777115" cy="593572"/>
            <a:chOff x="7651990" y="3276600"/>
            <a:chExt cx="1111010" cy="726979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988B99F9-7068-4DAD-8039-CD99F97C97EF}"/>
                </a:ext>
              </a:extLst>
            </p:cNvPr>
            <p:cNvSpPr/>
            <p:nvPr/>
          </p:nvSpPr>
          <p:spPr>
            <a:xfrm>
              <a:off x="7651990" y="3720417"/>
              <a:ext cx="1111010" cy="283162"/>
            </a:xfrm>
            <a:prstGeom prst="cube">
              <a:avLst>
                <a:gd name="adj" fmla="val 6069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8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64153799-053E-403D-B150-E7B5465A3AED}"/>
                </a:ext>
              </a:extLst>
            </p:cNvPr>
            <p:cNvSpPr/>
            <p:nvPr/>
          </p:nvSpPr>
          <p:spPr>
            <a:xfrm>
              <a:off x="7651990" y="3609463"/>
              <a:ext cx="1111010" cy="283162"/>
            </a:xfrm>
            <a:prstGeom prst="cube">
              <a:avLst>
                <a:gd name="adj" fmla="val 6069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8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A9E6EC81-2214-439C-B02B-7D2BE041219D}"/>
                </a:ext>
              </a:extLst>
            </p:cNvPr>
            <p:cNvSpPr/>
            <p:nvPr/>
          </p:nvSpPr>
          <p:spPr>
            <a:xfrm>
              <a:off x="7651990" y="3498507"/>
              <a:ext cx="1111010" cy="283162"/>
            </a:xfrm>
            <a:prstGeom prst="cube">
              <a:avLst>
                <a:gd name="adj" fmla="val 6069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8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DA913200-4EF0-4374-BCA1-A80D26085F4E}"/>
                </a:ext>
              </a:extLst>
            </p:cNvPr>
            <p:cNvSpPr/>
            <p:nvPr/>
          </p:nvSpPr>
          <p:spPr>
            <a:xfrm>
              <a:off x="7651990" y="3387552"/>
              <a:ext cx="1111010" cy="283162"/>
            </a:xfrm>
            <a:prstGeom prst="cube">
              <a:avLst>
                <a:gd name="adj" fmla="val 6069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8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Cube 81">
              <a:extLst>
                <a:ext uri="{FF2B5EF4-FFF2-40B4-BE49-F238E27FC236}">
                  <a16:creationId xmlns:a16="http://schemas.microsoft.com/office/drawing/2014/main" id="{8834130B-908B-40C7-BD86-E3180020F2A4}"/>
                </a:ext>
              </a:extLst>
            </p:cNvPr>
            <p:cNvSpPr/>
            <p:nvPr/>
          </p:nvSpPr>
          <p:spPr>
            <a:xfrm>
              <a:off x="7651990" y="3276600"/>
              <a:ext cx="1111010" cy="283162"/>
            </a:xfrm>
            <a:prstGeom prst="cube">
              <a:avLst>
                <a:gd name="adj" fmla="val 6069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8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DDB1C7E-8223-448F-9F43-99BDA4CEE197}"/>
              </a:ext>
            </a:extLst>
          </p:cNvPr>
          <p:cNvSpPr txBox="1"/>
          <p:nvPr/>
        </p:nvSpPr>
        <p:spPr>
          <a:xfrm>
            <a:off x="3132352" y="2421141"/>
            <a:ext cx="11543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2D75B7"/>
                </a:solidFill>
              </a:rPr>
              <a:t>Backlog Refinement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3200935-CEED-445D-8244-BCE4B99F77DD}"/>
              </a:ext>
            </a:extLst>
          </p:cNvPr>
          <p:cNvSpPr txBox="1"/>
          <p:nvPr/>
        </p:nvSpPr>
        <p:spPr>
          <a:xfrm>
            <a:off x="8092438" y="5233001"/>
            <a:ext cx="105156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2D75B7"/>
                </a:solidFill>
              </a:rPr>
              <a:t>Potentially Shippable Increment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348B43-C3C8-4712-B8A6-A6E113CDA9D2}"/>
              </a:ext>
            </a:extLst>
          </p:cNvPr>
          <p:cNvSpPr txBox="1"/>
          <p:nvPr/>
        </p:nvSpPr>
        <p:spPr>
          <a:xfrm>
            <a:off x="2895474" y="5287969"/>
            <a:ext cx="841151" cy="4185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2D75B7"/>
                </a:solidFill>
              </a:rPr>
              <a:t>Sprint Backlog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C3C8E5-182B-471A-BA45-61F667AC7EAE}"/>
              </a:ext>
            </a:extLst>
          </p:cNvPr>
          <p:cNvSpPr txBox="1"/>
          <p:nvPr/>
        </p:nvSpPr>
        <p:spPr>
          <a:xfrm>
            <a:off x="337916" y="5284227"/>
            <a:ext cx="841151" cy="41857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solidFill>
                  <a:srgbClr val="2D75B7"/>
                </a:solidFill>
              </a:rPr>
              <a:t>Product Backlog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BC26A7A-8824-4447-8AB9-63957E148F37}"/>
              </a:ext>
            </a:extLst>
          </p:cNvPr>
          <p:cNvGrpSpPr/>
          <p:nvPr/>
        </p:nvGrpSpPr>
        <p:grpSpPr>
          <a:xfrm>
            <a:off x="292505" y="1117182"/>
            <a:ext cx="1009853" cy="1271538"/>
            <a:chOff x="287925" y="740764"/>
            <a:chExt cx="899189" cy="1169946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642B7CE1-1B9E-4037-B247-F2CADC8B6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735" y="740764"/>
              <a:ext cx="686269" cy="716323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AA33DAD-F794-422D-9DA0-032392F3F097}"/>
                </a:ext>
              </a:extLst>
            </p:cNvPr>
            <p:cNvSpPr txBox="1"/>
            <p:nvPr/>
          </p:nvSpPr>
          <p:spPr>
            <a:xfrm>
              <a:off x="287925" y="1429294"/>
              <a:ext cx="899189" cy="481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1666AF"/>
                  </a:solidFill>
                </a:rPr>
                <a:t>Product Vision</a:t>
              </a:r>
            </a:p>
          </p:txBody>
        </p:sp>
      </p:grpSp>
      <p:sp>
        <p:nvSpPr>
          <p:cNvPr id="90" name="Right Arrow Callout 1">
            <a:extLst>
              <a:ext uri="{FF2B5EF4-FFF2-40B4-BE49-F238E27FC236}">
                <a16:creationId xmlns:a16="http://schemas.microsoft.com/office/drawing/2014/main" id="{55A491CC-12A0-4DCB-A48C-E54A2646638A}"/>
              </a:ext>
            </a:extLst>
          </p:cNvPr>
          <p:cNvSpPr/>
          <p:nvPr/>
        </p:nvSpPr>
        <p:spPr>
          <a:xfrm>
            <a:off x="1547524" y="4535419"/>
            <a:ext cx="1254998" cy="661042"/>
          </a:xfrm>
          <a:prstGeom prst="rightArrowCallout">
            <a:avLst>
              <a:gd name="adj1" fmla="val 41840"/>
              <a:gd name="adj2" fmla="val 33420"/>
              <a:gd name="adj3" fmla="val 25000"/>
              <a:gd name="adj4" fmla="val 71946"/>
            </a:avLst>
          </a:prstGeom>
          <a:solidFill>
            <a:srgbClr val="1D75C4"/>
          </a:solidFill>
          <a:ln>
            <a:solidFill>
              <a:srgbClr val="237FD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Sprint Planning</a:t>
            </a:r>
          </a:p>
        </p:txBody>
      </p:sp>
      <p:sp>
        <p:nvSpPr>
          <p:cNvPr id="91" name="Right Arrow Callout 48">
            <a:extLst>
              <a:ext uri="{FF2B5EF4-FFF2-40B4-BE49-F238E27FC236}">
                <a16:creationId xmlns:a16="http://schemas.microsoft.com/office/drawing/2014/main" id="{DC103931-5725-48D0-8C1F-F234B1722E82}"/>
              </a:ext>
            </a:extLst>
          </p:cNvPr>
          <p:cNvSpPr/>
          <p:nvPr/>
        </p:nvSpPr>
        <p:spPr>
          <a:xfrm>
            <a:off x="6872519" y="4504797"/>
            <a:ext cx="1254998" cy="661042"/>
          </a:xfrm>
          <a:prstGeom prst="rightArrowCallout">
            <a:avLst>
              <a:gd name="adj1" fmla="val 41840"/>
              <a:gd name="adj2" fmla="val 33420"/>
              <a:gd name="adj3" fmla="val 25000"/>
              <a:gd name="adj4" fmla="val 71946"/>
            </a:avLst>
          </a:prstGeom>
          <a:solidFill>
            <a:srgbClr val="1D75C4"/>
          </a:solidFill>
          <a:ln>
            <a:solidFill>
              <a:srgbClr val="237FD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Sprint Review</a:t>
            </a:r>
          </a:p>
        </p:txBody>
      </p:sp>
      <p:sp>
        <p:nvSpPr>
          <p:cNvPr id="92" name="Left Arrow Callout 3">
            <a:extLst>
              <a:ext uri="{FF2B5EF4-FFF2-40B4-BE49-F238E27FC236}">
                <a16:creationId xmlns:a16="http://schemas.microsoft.com/office/drawing/2014/main" id="{822DFD00-DE53-40F3-9868-26C42F1ACA75}"/>
              </a:ext>
            </a:extLst>
          </p:cNvPr>
          <p:cNvSpPr/>
          <p:nvPr/>
        </p:nvSpPr>
        <p:spPr>
          <a:xfrm>
            <a:off x="4986838" y="1095298"/>
            <a:ext cx="1646165" cy="669648"/>
          </a:xfrm>
          <a:prstGeom prst="leftArrowCallout">
            <a:avLst>
              <a:gd name="adj1" fmla="val 43998"/>
              <a:gd name="adj2" fmla="val 34499"/>
              <a:gd name="adj3" fmla="val 25000"/>
              <a:gd name="adj4" fmla="val 76134"/>
            </a:avLst>
          </a:prstGeom>
          <a:solidFill>
            <a:srgbClr val="1D75C4"/>
          </a:solidFill>
          <a:ln>
            <a:solidFill>
              <a:srgbClr val="237FD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Sprint Retrospective</a:t>
            </a:r>
          </a:p>
        </p:txBody>
      </p:sp>
      <p:sp>
        <p:nvSpPr>
          <p:cNvPr id="93" name="Bent Arrow 53">
            <a:extLst>
              <a:ext uri="{FF2B5EF4-FFF2-40B4-BE49-F238E27FC236}">
                <a16:creationId xmlns:a16="http://schemas.microsoft.com/office/drawing/2014/main" id="{1662F22D-21AE-4DC4-AAB5-1A0F4BFBF5CF}"/>
              </a:ext>
            </a:extLst>
          </p:cNvPr>
          <p:cNvSpPr/>
          <p:nvPr/>
        </p:nvSpPr>
        <p:spPr>
          <a:xfrm rot="16200000" flipH="1">
            <a:off x="1939015" y="1487518"/>
            <a:ext cx="3056171" cy="2819398"/>
          </a:xfrm>
          <a:prstGeom prst="bentArrow">
            <a:avLst>
              <a:gd name="adj1" fmla="val 4941"/>
              <a:gd name="adj2" fmla="val 4961"/>
              <a:gd name="adj3" fmla="val 10100"/>
              <a:gd name="adj4" fmla="val 16708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5000"/>
              </a:schemeClr>
            </a:solidFill>
          </a:ln>
          <a:effectLst/>
          <a:scene3d>
            <a:camera prst="orthographicFront"/>
            <a:lightRig rig="threePt" dir="t">
              <a:rot lat="0" lon="0" rev="54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4" name="Bent Arrow 58">
            <a:extLst>
              <a:ext uri="{FF2B5EF4-FFF2-40B4-BE49-F238E27FC236}">
                <a16:creationId xmlns:a16="http://schemas.microsoft.com/office/drawing/2014/main" id="{D9EEAC9C-7937-4504-ABF8-E5BCD85EF816}"/>
              </a:ext>
            </a:extLst>
          </p:cNvPr>
          <p:cNvSpPr/>
          <p:nvPr/>
        </p:nvSpPr>
        <p:spPr>
          <a:xfrm rot="5400000" flipH="1" flipV="1">
            <a:off x="2102277" y="4137671"/>
            <a:ext cx="615583" cy="3753335"/>
          </a:xfrm>
          <a:prstGeom prst="bentArrow">
            <a:avLst>
              <a:gd name="adj1" fmla="val 22754"/>
              <a:gd name="adj2" fmla="val 32671"/>
              <a:gd name="adj3" fmla="val 42985"/>
              <a:gd name="adj4" fmla="val 57015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5000"/>
              </a:schemeClr>
            </a:solidFill>
          </a:ln>
          <a:effectLst/>
          <a:scene3d>
            <a:camera prst="orthographicFront"/>
            <a:lightRig rig="threePt" dir="t">
              <a:rot lat="0" lon="0" rev="1680000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3F1199C-FC74-42F4-8058-752062EDACB7}"/>
              </a:ext>
            </a:extLst>
          </p:cNvPr>
          <p:cNvSpPr/>
          <p:nvPr/>
        </p:nvSpPr>
        <p:spPr>
          <a:xfrm>
            <a:off x="1281556" y="2693560"/>
            <a:ext cx="431120" cy="3835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B0E7E48-CF96-44F2-ACED-EBDE4509EABE}"/>
              </a:ext>
            </a:extLst>
          </p:cNvPr>
          <p:cNvSpPr/>
          <p:nvPr/>
        </p:nvSpPr>
        <p:spPr>
          <a:xfrm>
            <a:off x="6057246" y="4636582"/>
            <a:ext cx="431120" cy="3835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7" name="Bent Arrow 57">
            <a:extLst>
              <a:ext uri="{FF2B5EF4-FFF2-40B4-BE49-F238E27FC236}">
                <a16:creationId xmlns:a16="http://schemas.microsoft.com/office/drawing/2014/main" id="{CC483828-61E8-441C-B555-4C7AE084C2DF}"/>
              </a:ext>
            </a:extLst>
          </p:cNvPr>
          <p:cNvSpPr/>
          <p:nvPr/>
        </p:nvSpPr>
        <p:spPr>
          <a:xfrm flipH="1" flipV="1">
            <a:off x="3752687" y="5268674"/>
            <a:ext cx="3710167" cy="1053456"/>
          </a:xfrm>
          <a:prstGeom prst="bentArrow">
            <a:avLst>
              <a:gd name="adj1" fmla="val 23574"/>
              <a:gd name="adj2" fmla="val 6290"/>
              <a:gd name="adj3" fmla="val 12789"/>
              <a:gd name="adj4" fmla="val 4089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95000"/>
              </a:schemeClr>
            </a:solidFill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ED9D2B-CD1B-4C3A-95D3-DF888BAC4F85}"/>
              </a:ext>
            </a:extLst>
          </p:cNvPr>
          <p:cNvSpPr txBox="1"/>
          <p:nvPr/>
        </p:nvSpPr>
        <p:spPr>
          <a:xfrm>
            <a:off x="6017456" y="467707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92DBA07-4E4E-41CF-8A86-2788CFE60F28}"/>
              </a:ext>
            </a:extLst>
          </p:cNvPr>
          <p:cNvSpPr txBox="1"/>
          <p:nvPr/>
        </p:nvSpPr>
        <p:spPr>
          <a:xfrm>
            <a:off x="1218553" y="2744156"/>
            <a:ext cx="57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Ready</a:t>
            </a:r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B1FA87D4-9E0E-42E7-8D8E-48CF512DC044}"/>
              </a:ext>
            </a:extLst>
          </p:cNvPr>
          <p:cNvSpPr/>
          <p:nvPr/>
        </p:nvSpPr>
        <p:spPr>
          <a:xfrm>
            <a:off x="109605" y="2715890"/>
            <a:ext cx="220516" cy="2539441"/>
          </a:xfrm>
          <a:prstGeom prst="triangle">
            <a:avLst/>
          </a:prstGeom>
          <a:noFill/>
          <a:ln w="12700" cmpd="sng">
            <a:solidFill>
              <a:srgbClr val="237FD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9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088" y="6592267"/>
            <a:ext cx="2133600" cy="365125"/>
          </a:xfrm>
        </p:spPr>
        <p:txBody>
          <a:bodyPr/>
          <a:lstStyle/>
          <a:p>
            <a:fld id="{1D88DE00-EF9D-4D2A-98AB-DC41275D6AFE}" type="slidenum">
              <a:rPr lang="en-CA" smtClean="0"/>
              <a:t>13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37E34-E931-48CB-8537-4B0EA3165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16" y="1876077"/>
            <a:ext cx="4364372" cy="424297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BCB69DD-D662-4EF6-BEA3-D8FD65BF4954}"/>
              </a:ext>
            </a:extLst>
          </p:cNvPr>
          <p:cNvSpPr/>
          <p:nvPr/>
        </p:nvSpPr>
        <p:spPr>
          <a:xfrm>
            <a:off x="2209123" y="1266477"/>
            <a:ext cx="4135965" cy="5029200"/>
          </a:xfrm>
          <a:prstGeom prst="ellipse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8E7A0-B507-47B6-86F5-7E6B2CB698A1}"/>
              </a:ext>
            </a:extLst>
          </p:cNvPr>
          <p:cNvGrpSpPr/>
          <p:nvPr/>
        </p:nvGrpSpPr>
        <p:grpSpPr>
          <a:xfrm>
            <a:off x="2483768" y="2180877"/>
            <a:ext cx="792088" cy="1090880"/>
            <a:chOff x="391593" y="1961585"/>
            <a:chExt cx="792088" cy="109088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379D39-E332-4E6F-8EAB-E709D9737A95}"/>
                </a:ext>
              </a:extLst>
            </p:cNvPr>
            <p:cNvSpPr txBox="1"/>
            <p:nvPr/>
          </p:nvSpPr>
          <p:spPr>
            <a:xfrm>
              <a:off x="391593" y="2590800"/>
              <a:ext cx="7920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5">
                      <a:lumMod val="50000"/>
                    </a:schemeClr>
                  </a:solidFill>
                </a:rPr>
                <a:t>Agile Coach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248A73-BF1E-45E7-B02B-7167485B0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901" y="1961585"/>
              <a:ext cx="333333" cy="714286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4E1F3E0-F363-49B4-97FD-16531FEF3777}"/>
              </a:ext>
            </a:extLst>
          </p:cNvPr>
          <p:cNvSpPr txBox="1"/>
          <p:nvPr/>
        </p:nvSpPr>
        <p:spPr>
          <a:xfrm>
            <a:off x="4211488" y="5102790"/>
            <a:ext cx="11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25000"/>
                  </a:schemeClr>
                </a:solidFill>
              </a:rPr>
              <a:t>Development Team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D5BFB8E2-4DA8-4DCE-8B1A-2D179AAFB2B9}"/>
              </a:ext>
            </a:extLst>
          </p:cNvPr>
          <p:cNvSpPr txBox="1">
            <a:spLocks/>
          </p:cNvSpPr>
          <p:nvPr/>
        </p:nvSpPr>
        <p:spPr>
          <a:xfrm>
            <a:off x="323528" y="225768"/>
            <a:ext cx="7859949" cy="466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Project Approach - Agile Roles</a:t>
            </a:r>
          </a:p>
        </p:txBody>
      </p:sp>
    </p:spTree>
    <p:extLst>
      <p:ext uri="{BB962C8B-B14F-4D97-AF65-F5344CB8AC3E}">
        <p14:creationId xmlns:p14="http://schemas.microsoft.com/office/powerpoint/2010/main" val="401603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2" y="951731"/>
            <a:ext cx="8453240" cy="578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7C94429-F8C6-4B5C-AE6B-4E1D0486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</a:t>
            </a:r>
          </a:p>
        </p:txBody>
      </p:sp>
    </p:spTree>
    <p:extLst>
      <p:ext uri="{BB962C8B-B14F-4D97-AF65-F5344CB8AC3E}">
        <p14:creationId xmlns:p14="http://schemas.microsoft.com/office/powerpoint/2010/main" val="224489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78F561-C5FA-4130-B51E-2E991156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8645F2-395E-43A4-A80A-1E894C1B0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26140"/>
              </p:ext>
            </p:extLst>
          </p:nvPr>
        </p:nvGraphicFramePr>
        <p:xfrm>
          <a:off x="179512" y="1268760"/>
          <a:ext cx="8640959" cy="232028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40159">
                  <a:extLst>
                    <a:ext uri="{9D8B030D-6E8A-4147-A177-3AD203B41FA5}">
                      <a16:colId xmlns:a16="http://schemas.microsoft.com/office/drawing/2014/main" val="242893278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27115321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139952475"/>
                    </a:ext>
                  </a:extLst>
                </a:gridCol>
              </a:tblGrid>
              <a:tr h="301067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Project Role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1658"/>
                  </a:ext>
                </a:extLst>
              </a:tr>
              <a:tr h="491020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Own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Sponsor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Bob Tisdale          - President, Pembridge / </a:t>
                      </a:r>
                      <a:r>
                        <a:rPr lang="en-US" sz="1600" kern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Pafco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734057"/>
                  </a:ext>
                </a:extLst>
              </a:tr>
              <a:tr h="4440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 Sponsor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Janine </a:t>
                      </a:r>
                      <a:r>
                        <a:rPr lang="en-US" sz="1600" kern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Leahey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 - VP and CIO, IT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5288899"/>
                  </a:ext>
                </a:extLst>
              </a:tr>
              <a:tr h="461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Owner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Neal </a:t>
                      </a:r>
                      <a:r>
                        <a:rPr lang="en-US" sz="1600" kern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Muschet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- Director, Strategic Initiatives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122534"/>
                  </a:ext>
                </a:extLst>
              </a:tr>
              <a:tr h="5944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IT Owner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Luke </a:t>
                      </a:r>
                      <a:r>
                        <a:rPr lang="en-US" sz="1600" kern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Mellors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	 - Director, Application Service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796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A3C625-8D09-4E68-9C59-BD27A9169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614286"/>
              </p:ext>
            </p:extLst>
          </p:nvPr>
        </p:nvGraphicFramePr>
        <p:xfrm>
          <a:off x="179511" y="3776572"/>
          <a:ext cx="8640961" cy="2572999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40160">
                  <a:extLst>
                    <a:ext uri="{9D8B030D-6E8A-4147-A177-3AD203B41FA5}">
                      <a16:colId xmlns:a16="http://schemas.microsoft.com/office/drawing/2014/main" val="3378102626"/>
                    </a:ext>
                  </a:extLst>
                </a:gridCol>
                <a:gridCol w="1989551">
                  <a:extLst>
                    <a:ext uri="{9D8B030D-6E8A-4147-A177-3AD203B41FA5}">
                      <a16:colId xmlns:a16="http://schemas.microsoft.com/office/drawing/2014/main" val="1916647168"/>
                    </a:ext>
                  </a:extLst>
                </a:gridCol>
                <a:gridCol w="5211250">
                  <a:extLst>
                    <a:ext uri="{9D8B030D-6E8A-4147-A177-3AD203B41FA5}">
                      <a16:colId xmlns:a16="http://schemas.microsoft.com/office/drawing/2014/main" val="3972747467"/>
                    </a:ext>
                  </a:extLst>
                </a:gridCol>
              </a:tblGrid>
              <a:tr h="536401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Define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Owner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Neal </a:t>
                      </a:r>
                      <a:r>
                        <a:rPr lang="en-US" sz="1600" kern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Muschett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- Director, Strategic Initiatives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340785"/>
                  </a:ext>
                </a:extLst>
              </a:tr>
              <a:tr h="450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Lead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Julia Rodgers          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0832959"/>
                  </a:ext>
                </a:extLst>
              </a:tr>
              <a:tr h="5251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Product Owner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Lisa Ross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222432"/>
                  </a:ext>
                </a:extLst>
              </a:tr>
              <a:tr h="4691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Analyst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Darren </a:t>
                      </a:r>
                      <a:r>
                        <a:rPr lang="en-US" sz="1600" kern="120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McMenamin</a:t>
                      </a:r>
                      <a:endParaRPr lang="en-US" sz="1600" kern="1200" dirty="0" smtClean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Atul</a:t>
                      </a:r>
                      <a:r>
                        <a:rPr lang="en-US" sz="1600" kern="120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Sharma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Yvonne Tsuchiya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653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4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78F561-C5FA-4130-B51E-2E991156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&amp; Responsibilities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84321EE-DD26-4489-8EF5-1B3840103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240816"/>
              </p:ext>
            </p:extLst>
          </p:nvPr>
        </p:nvGraphicFramePr>
        <p:xfrm>
          <a:off x="179512" y="1268760"/>
          <a:ext cx="8640961" cy="388843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440160">
                  <a:extLst>
                    <a:ext uri="{9D8B030D-6E8A-4147-A177-3AD203B41FA5}">
                      <a16:colId xmlns:a16="http://schemas.microsoft.com/office/drawing/2014/main" val="3378102626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916647168"/>
                    </a:ext>
                  </a:extLst>
                </a:gridCol>
                <a:gridCol w="5976665">
                  <a:extLst>
                    <a:ext uri="{9D8B030D-6E8A-4147-A177-3AD203B41FA5}">
                      <a16:colId xmlns:a16="http://schemas.microsoft.com/office/drawing/2014/main" val="3972747467"/>
                    </a:ext>
                  </a:extLst>
                </a:gridCol>
              </a:tblGrid>
              <a:tr h="38884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Define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SMEs</a:t>
                      </a:r>
                      <a:r>
                        <a:rPr lang="en-CA" sz="16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Scott Campbell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Jean </a:t>
                      </a:r>
                      <a:r>
                        <a:rPr lang="en-US" sz="1600" kern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Gauvreau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Jennifer Power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Michele Boule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Shuna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Wilson        - Business Broker Processes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Peter </a:t>
                      </a:r>
                      <a:r>
                        <a:rPr lang="en-US" sz="1600" kern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Thoma</a:t>
                      </a: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  - Business Broker Connectivity   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                          Internal  Operations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Tina Head             - Owner of Pembridge.com and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                                Relayware relationship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Sarah Manley        - Pembridge.com Co-</a:t>
                      </a:r>
                      <a:r>
                        <a:rPr lang="en-US" sz="1600" kern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Ordinator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34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88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21D1-7FDD-498F-BF53-A8E5C076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217524"/>
            <a:ext cx="8229600" cy="490067"/>
          </a:xfrm>
        </p:spPr>
        <p:txBody>
          <a:bodyPr/>
          <a:lstStyle/>
          <a:p>
            <a:r>
              <a:rPr lang="en-US" dirty="0"/>
              <a:t>Roles &amp; Responsibilities Cont.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124D0-6909-4416-8EF6-D31A5396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5207" y="6328544"/>
            <a:ext cx="2133600" cy="365125"/>
          </a:xfrm>
        </p:spPr>
        <p:txBody>
          <a:bodyPr/>
          <a:lstStyle/>
          <a:p>
            <a:fld id="{1D88DE00-EF9D-4D2A-98AB-DC41275D6AFE}" type="slidenum">
              <a:rPr lang="en-CA" smtClean="0"/>
              <a:t>17</a:t>
            </a:fld>
            <a:endParaRPr lang="en-CA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051FAB-D2B5-4B2B-A78E-C3D3C57F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401397"/>
              </p:ext>
            </p:extLst>
          </p:nvPr>
        </p:nvGraphicFramePr>
        <p:xfrm>
          <a:off x="251519" y="1024930"/>
          <a:ext cx="8712967" cy="482447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66113">
                  <a:extLst>
                    <a:ext uri="{9D8B030D-6E8A-4147-A177-3AD203B41FA5}">
                      <a16:colId xmlns:a16="http://schemas.microsoft.com/office/drawing/2014/main" val="595202476"/>
                    </a:ext>
                  </a:extLst>
                </a:gridCol>
                <a:gridCol w="3473427">
                  <a:extLst>
                    <a:ext uri="{9D8B030D-6E8A-4147-A177-3AD203B41FA5}">
                      <a16:colId xmlns:a16="http://schemas.microsoft.com/office/drawing/2014/main" val="1481801465"/>
                    </a:ext>
                  </a:extLst>
                </a:gridCol>
                <a:gridCol w="3473427">
                  <a:extLst>
                    <a:ext uri="{9D8B030D-6E8A-4147-A177-3AD203B41FA5}">
                      <a16:colId xmlns:a16="http://schemas.microsoft.com/office/drawing/2014/main" val="3743857792"/>
                    </a:ext>
                  </a:extLst>
                </a:gridCol>
              </a:tblGrid>
              <a:tr h="245946">
                <a:tc rowSpan="10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Deliver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Delivery Manager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Carolyn Johnston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273049"/>
                  </a:ext>
                </a:extLst>
              </a:tr>
              <a:tr h="2459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Business Project Manager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  <a:latin typeface="Verdana" panose="020B0604030504040204" pitchFamily="34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Annette Winters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16230"/>
                  </a:ext>
                </a:extLst>
              </a:tr>
              <a:tr h="2459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Scrum Master - Management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400">
                          <a:effectLst/>
                          <a:latin typeface="Verdana" panose="020B0604030504040204" pitchFamily="34" charset="0"/>
                          <a:ea typeface="Batang" panose="02030600000101010101" pitchFamily="18" charset="-127"/>
                          <a:cs typeface="Times New Roman" panose="02020603050405020304" pitchFamily="18" charset="0"/>
                        </a:rPr>
                        <a:t>Murali Gnanasekeram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178286"/>
                  </a:ext>
                </a:extLst>
              </a:tr>
              <a:tr h="2459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Scrum Master - Technical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Conor McCormick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7081571"/>
                  </a:ext>
                </a:extLst>
              </a:tr>
              <a:tr h="2459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Application Architect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Dennis Manchak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628081"/>
                  </a:ext>
                </a:extLst>
              </a:tr>
              <a:tr h="2459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UX Designer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TBC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184198"/>
                  </a:ext>
                </a:extLst>
              </a:tr>
              <a:tr h="95426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Allstate Developers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Paul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McCorry         Michael</a:t>
                      </a:r>
                      <a:r>
                        <a:rPr lang="en-US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Finlay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Elaine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O’Donnell    Martin Van </a:t>
                      </a: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Dyk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Bojana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Perisic        </a:t>
                      </a: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Mohdazharuddin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Ansari</a:t>
                      </a:r>
                      <a:endParaRPr lang="en-US" sz="1200" kern="120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Dave </a:t>
                      </a: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McAdam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US" sz="1200" kern="120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Sachin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Pol</a:t>
                      </a: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308209"/>
                  </a:ext>
                </a:extLst>
              </a:tr>
              <a:tr h="2459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CGI Developers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TBC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807289"/>
                  </a:ext>
                </a:extLst>
              </a:tr>
              <a:tr h="7181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SQA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Susan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Wake           Barry</a:t>
                      </a:r>
                      <a:r>
                        <a:rPr lang="en-US" sz="1200" kern="1200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Gracey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Neil Carey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TBC – ANI Recruit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740084"/>
                  </a:ext>
                </a:extLst>
              </a:tr>
              <a:tr h="4820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Support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Infrastructure Support</a:t>
                      </a:r>
                      <a:endParaRPr lang="en-US" sz="1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Peter Chow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Vinny Singh             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6129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2D56C0-466F-4848-BE54-2DC358D70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38876"/>
              </p:ext>
            </p:extLst>
          </p:nvPr>
        </p:nvGraphicFramePr>
        <p:xfrm>
          <a:off x="251520" y="5877272"/>
          <a:ext cx="8712968" cy="65913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744218">
                  <a:extLst>
                    <a:ext uri="{9D8B030D-6E8A-4147-A177-3AD203B41FA5}">
                      <a16:colId xmlns:a16="http://schemas.microsoft.com/office/drawing/2014/main" val="1091793491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917711604"/>
                    </a:ext>
                  </a:extLst>
                </a:gridCol>
                <a:gridCol w="3440358">
                  <a:extLst>
                    <a:ext uri="{9D8B030D-6E8A-4147-A177-3AD203B41FA5}">
                      <a16:colId xmlns:a16="http://schemas.microsoft.com/office/drawing/2014/main" val="686081706"/>
                    </a:ext>
                  </a:extLst>
                </a:gridCol>
              </a:tblGrid>
              <a:tr h="17947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ACG Vendor Relationship Manager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Stu Boasman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68215"/>
                  </a:ext>
                </a:extLst>
              </a:tr>
              <a:tr h="179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CGI Account Manager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Kevin </a:t>
                      </a: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Caroll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75" marR="6667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527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9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395536" y="1124744"/>
            <a:ext cx="8229600" cy="50405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sz="2800" i="1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62216-8931-403D-A616-2393BA3C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Sprint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FA48F-189B-4F5E-B9BB-246A79EB37D8}"/>
              </a:ext>
            </a:extLst>
          </p:cNvPr>
          <p:cNvSpPr txBox="1"/>
          <p:nvPr/>
        </p:nvSpPr>
        <p:spPr>
          <a:xfrm>
            <a:off x="395536" y="1124744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defTabSz="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Project Scope Review</a:t>
            </a:r>
          </a:p>
          <a:p>
            <a:pPr marL="171450" lvl="0" indent="-171450" defTabSz="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Sprint Plan Review</a:t>
            </a:r>
          </a:p>
        </p:txBody>
      </p:sp>
    </p:spTree>
    <p:extLst>
      <p:ext uri="{BB962C8B-B14F-4D97-AF65-F5344CB8AC3E}">
        <p14:creationId xmlns:p14="http://schemas.microsoft.com/office/powerpoint/2010/main" val="317303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Onboarding Plans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Personalized onboarding plan review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E00-EF9D-4D2A-98AB-DC41275D6AFE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8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E00-EF9D-4D2A-98AB-DC41275D6AFE}" type="slidenum">
              <a:rPr lang="en-CA" smtClean="0"/>
              <a:t>2</a:t>
            </a:fld>
            <a:endParaRPr lang="en-CA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316E068-DC24-4685-A5A5-9D6C88DF9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328592"/>
          </a:xfrm>
        </p:spPr>
        <p:txBody>
          <a:bodyPr>
            <a:normAutofit fontScale="92500" lnSpcReduction="20000"/>
          </a:bodyPr>
          <a:lstStyle/>
          <a:p>
            <a:r>
              <a:rPr lang="en-CA" sz="2600" dirty="0">
                <a:latin typeface="+mn-lt"/>
              </a:rPr>
              <a:t>Project Overview</a:t>
            </a:r>
          </a:p>
          <a:p>
            <a:pPr lvl="1"/>
            <a:r>
              <a:rPr lang="en-CA" sz="2200" dirty="0">
                <a:latin typeface="+mn-lt"/>
              </a:rPr>
              <a:t>Business Problem</a:t>
            </a:r>
          </a:p>
          <a:p>
            <a:pPr lvl="1"/>
            <a:r>
              <a:rPr lang="en-CA" sz="2200" dirty="0">
                <a:latin typeface="+mn-lt"/>
              </a:rPr>
              <a:t>Project Objectives &amp; Benefits</a:t>
            </a:r>
          </a:p>
          <a:p>
            <a:pPr lvl="1"/>
            <a:r>
              <a:rPr lang="en-CA" sz="2200" dirty="0">
                <a:latin typeface="+mn-lt"/>
              </a:rPr>
              <a:t>Project Scope Overview</a:t>
            </a:r>
          </a:p>
          <a:p>
            <a:pPr lvl="1"/>
            <a:r>
              <a:rPr lang="en-CA" sz="2200" dirty="0">
                <a:latin typeface="+mn-lt"/>
              </a:rPr>
              <a:t>High Level Architecture Overview</a:t>
            </a:r>
          </a:p>
          <a:p>
            <a:pPr lvl="1"/>
            <a:r>
              <a:rPr lang="en-CA" sz="2200" dirty="0">
                <a:latin typeface="+mn-lt"/>
              </a:rPr>
              <a:t>Key Deliverables</a:t>
            </a:r>
          </a:p>
          <a:p>
            <a:pPr lvl="1"/>
            <a:r>
              <a:rPr lang="en-CA" sz="2200" dirty="0">
                <a:latin typeface="+mn-lt"/>
              </a:rPr>
              <a:t>Project Approach</a:t>
            </a:r>
          </a:p>
          <a:p>
            <a:pPr lvl="1"/>
            <a:r>
              <a:rPr lang="en-CA" sz="2200" dirty="0">
                <a:latin typeface="+mn-lt"/>
              </a:rPr>
              <a:t>Team Structure</a:t>
            </a:r>
          </a:p>
          <a:p>
            <a:pPr marL="457200" lvl="1" indent="0">
              <a:buNone/>
            </a:pPr>
            <a:endParaRPr lang="en-CA" sz="2200" dirty="0">
              <a:latin typeface="+mn-lt"/>
            </a:endParaRPr>
          </a:p>
          <a:p>
            <a:r>
              <a:rPr lang="en-CA" sz="2600" dirty="0">
                <a:latin typeface="+mn-lt"/>
              </a:rPr>
              <a:t>Current Relayware Solution</a:t>
            </a:r>
          </a:p>
          <a:p>
            <a:r>
              <a:rPr lang="en-CA" sz="2600" dirty="0">
                <a:latin typeface="+mn-lt"/>
              </a:rPr>
              <a:t>Project Scope &amp; Sprint Plan</a:t>
            </a:r>
          </a:p>
          <a:p>
            <a:r>
              <a:rPr lang="en-CA" sz="2600" dirty="0">
                <a:latin typeface="+mn-lt"/>
              </a:rPr>
              <a:t>Scope for 1 Month UX Engagement</a:t>
            </a:r>
          </a:p>
          <a:p>
            <a:r>
              <a:rPr lang="en-CA" sz="2600" dirty="0">
                <a:latin typeface="+mn-lt"/>
              </a:rPr>
              <a:t>Working Practices/Process</a:t>
            </a:r>
          </a:p>
          <a:p>
            <a:r>
              <a:rPr lang="en-CA" sz="2600" dirty="0">
                <a:latin typeface="+mn-lt"/>
              </a:rPr>
              <a:t>Business Availability</a:t>
            </a:r>
            <a:endParaRPr lang="en-CA" sz="2200" dirty="0">
              <a:latin typeface="+mn-lt"/>
            </a:endParaRPr>
          </a:p>
          <a:p>
            <a:r>
              <a:rPr lang="en-CA" sz="2600" dirty="0">
                <a:latin typeface="+mn-lt"/>
              </a:rPr>
              <a:t>Next Steps</a:t>
            </a:r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955DC-2505-403F-8E54-E3C0354705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370927"/>
            <a:ext cx="2798440" cy="27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8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B3AC-9D3B-4EC6-B909-1B6D24DA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6580A-251E-43AE-9B20-C9508B21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E00-EF9D-4D2A-98AB-DC41275D6AFE}" type="slidenum">
              <a:rPr lang="en-CA" smtClean="0"/>
              <a:t>20</a:t>
            </a:fld>
            <a:endParaRPr lang="en-CA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9631B90-2F7E-4B6F-A1AF-380E119F69FC}"/>
              </a:ext>
            </a:extLst>
          </p:cNvPr>
          <p:cNvSpPr txBox="1">
            <a:spLocks/>
          </p:cNvSpPr>
          <p:nvPr/>
        </p:nvSpPr>
        <p:spPr>
          <a:xfrm>
            <a:off x="457200" y="1124744"/>
            <a:ext cx="8229600" cy="3773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“If everyone is moving forward together, then success takes care of itself” </a:t>
            </a:r>
            <a:r>
              <a:rPr lang="en-US" sz="1800"/>
              <a:t>Henry Ford</a:t>
            </a:r>
            <a:r>
              <a:rPr lang="en-US"/>
              <a:t/>
            </a:r>
            <a:br>
              <a:rPr lang="en-US"/>
            </a:br>
            <a:endParaRPr lang="en-CA" i="1" dirty="0"/>
          </a:p>
        </p:txBody>
      </p:sp>
      <p:pic>
        <p:nvPicPr>
          <p:cNvPr id="7" name="Picture 6" descr="http://funnychoise.com/wp-content/uploads/2014/05/Teamwork.jpg">
            <a:extLst>
              <a:ext uri="{FF2B5EF4-FFF2-40B4-BE49-F238E27FC236}">
                <a16:creationId xmlns:a16="http://schemas.microsoft.com/office/drawing/2014/main" id="{25BEDDCC-DC6C-4607-986B-55F936E66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305472"/>
            <a:ext cx="3849810" cy="372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22CD-4B8F-4D9E-8D7C-BF28DE59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65946-E2F0-4866-9E53-9619CD7A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E00-EF9D-4D2A-98AB-DC41275D6AFE}" type="slidenum">
              <a:rPr lang="en-CA" smtClean="0"/>
              <a:t>21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C753F-2142-4735-A4E4-A2A5ACAE7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484784"/>
            <a:ext cx="4824536" cy="40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5400" b="1" dirty="0"/>
              <a:t>Appendix</a:t>
            </a:r>
            <a:r>
              <a:rPr lang="en-CA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90" y="0"/>
            <a:ext cx="9147989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36512" y="1772816"/>
            <a:ext cx="9180512" cy="2304256"/>
          </a:xfrm>
          <a:prstGeom prst="rect">
            <a:avLst/>
          </a:prstGeom>
          <a:solidFill>
            <a:srgbClr val="4B0B71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Appendix – Not Planning on using anything past this point!</a:t>
            </a:r>
            <a:endParaRPr lang="en-CA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395536" y="1124744"/>
            <a:ext cx="8229600" cy="50405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CA" sz="2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62216-8931-403D-A616-2393BA3C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Pembridge.com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FA48F-189B-4F5E-B9BB-246A79EB37D8}"/>
              </a:ext>
            </a:extLst>
          </p:cNvPr>
          <p:cNvSpPr txBox="1"/>
          <p:nvPr/>
        </p:nvSpPr>
        <p:spPr>
          <a:xfrm>
            <a:off x="395536" y="1124744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Pembridge.com is built using Relayware CMS</a:t>
            </a:r>
          </a:p>
          <a:p>
            <a:pPr marL="171450" lvl="0" indent="-171450" defTabSz="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cs typeface="Arial" panose="020B0604020202020204" pitchFamily="34" charset="0"/>
                <a:hlinkClick r:id="rId2"/>
              </a:rPr>
              <a:t>https://www.pembridge.com/</a:t>
            </a:r>
            <a:endParaRPr lang="en-US" sz="2800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  <a:p>
            <a:pPr lvl="0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3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395536" y="1124744"/>
            <a:ext cx="8229600" cy="50405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CA" sz="2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62216-8931-403D-A616-2393BA3C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Scope – Initial 1 Month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1FF74D-2CA3-4870-ADA1-9BDBE6D1B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223962"/>
            <a:ext cx="8934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44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395536" y="1124744"/>
            <a:ext cx="8229600" cy="50405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CA" sz="28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62216-8931-403D-A616-2393BA3C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UX Scope – Initial 1 Month Cont.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FA48F-189B-4F5E-B9BB-246A79EB37D8}"/>
              </a:ext>
            </a:extLst>
          </p:cNvPr>
          <p:cNvSpPr txBox="1"/>
          <p:nvPr/>
        </p:nvSpPr>
        <p:spPr>
          <a:xfrm>
            <a:off x="395536" y="1124744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Working Practices/Processes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Business Availability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cs typeface="Arial" panose="020B0604020202020204" pitchFamily="34" charset="0"/>
              </a:rPr>
              <a:t>Next Steps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95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9396-BE14-4553-840A-81F7332D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– Out Of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9E10C-CD79-4A0D-9696-AED3C419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CBC1B-9CF2-4A5C-A580-F3743166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E00-EF9D-4D2A-98AB-DC41275D6AFE}" type="slidenum">
              <a:rPr lang="en-CA" smtClean="0"/>
              <a:t>26</a:t>
            </a:fld>
            <a:endParaRPr lang="en-C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EDC732-21CB-4817-BE41-2FEC1FBEF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92066"/>
              </p:ext>
            </p:extLst>
          </p:nvPr>
        </p:nvGraphicFramePr>
        <p:xfrm>
          <a:off x="359631" y="1196752"/>
          <a:ext cx="8327169" cy="275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6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133">
                <a:tc>
                  <a:txBody>
                    <a:bodyPr/>
                    <a:lstStyle/>
                    <a:p>
                      <a:pPr algn="ctr"/>
                      <a:r>
                        <a:rPr lang="en-CA" sz="2400" baseline="0" dirty="0">
                          <a:latin typeface="+mn-lt"/>
                        </a:rPr>
                        <a:t>Line of Business</a:t>
                      </a:r>
                      <a:endParaRPr lang="en-CA" sz="2400" dirty="0">
                        <a:latin typeface="+mn-lt"/>
                      </a:endParaRP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latin typeface="+mn-lt"/>
                        </a:rPr>
                        <a:t>Functionality </a:t>
                      </a:r>
                      <a:r>
                        <a:rPr lang="en-CA" sz="2400" baseline="0" dirty="0">
                          <a:latin typeface="+mn-lt"/>
                        </a:rPr>
                        <a:t>Not Offered in Phase 1 or Phase 2</a:t>
                      </a:r>
                      <a:endParaRPr lang="en-CA" sz="2400" dirty="0">
                        <a:latin typeface="+mn-lt"/>
                      </a:endParaRPr>
                    </a:p>
                  </a:txBody>
                  <a:tcPr marL="91436" marR="91436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104">
                <a:tc>
                  <a:txBody>
                    <a:bodyPr/>
                    <a:lstStyle/>
                    <a:p>
                      <a:pPr algn="l"/>
                      <a:r>
                        <a:rPr lang="en-CA" sz="1800" b="1" dirty="0"/>
                        <a:t>For all Automobile &amp; Property</a:t>
                      </a: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CA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functionality offered to Quebec Brokers</a:t>
                      </a:r>
                      <a:endParaRPr lang="en-CA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Cancellations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Reinstatements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Claims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 Broker</a:t>
                      </a:r>
                      <a:r>
                        <a:rPr lang="en-CA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Portal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20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English and French Underwriter Portal</a:t>
                      </a:r>
                    </a:p>
                  </a:txBody>
                  <a:tcPr marL="91436" marR="91436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118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 txBox="1">
            <a:spLocks/>
          </p:cNvSpPr>
          <p:nvPr/>
        </p:nvSpPr>
        <p:spPr>
          <a:xfrm>
            <a:off x="395536" y="1124744"/>
            <a:ext cx="8229600" cy="50405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CA" sz="2800" i="1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62216-8931-403D-A616-2393BA3C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 To 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FA48F-189B-4F5E-B9BB-246A79EB37D8}"/>
              </a:ext>
            </a:extLst>
          </p:cNvPr>
          <p:cNvSpPr txBox="1"/>
          <p:nvPr/>
        </p:nvSpPr>
        <p:spPr>
          <a:xfrm>
            <a:off x="395536" y="1124744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Arial" panose="020B0604020202020204" pitchFamily="34" charset="0"/>
              </a:rPr>
              <a:t>CGI POC – successfully complete</a:t>
            </a:r>
          </a:p>
          <a:p>
            <a:pPr marL="171450" indent="-171450" defTabSz="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Arial" panose="020B0604020202020204" pitchFamily="34" charset="0"/>
              </a:rPr>
              <a:t>Team Structure Defined - resource hiring in progress</a:t>
            </a:r>
          </a:p>
          <a:p>
            <a:pPr marL="171450" indent="-171450" defTabSz="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atin typeface="+mn-lt"/>
                <a:cs typeface="Arial" panose="020B0604020202020204" pitchFamily="34" charset="0"/>
              </a:rPr>
              <a:t>Architecture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 - Solution Design draft complete</a:t>
            </a:r>
          </a:p>
          <a:p>
            <a:pPr marL="171450" indent="-171450" defTabSz="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latin typeface="+mn-lt"/>
                <a:cs typeface="Arial" panose="020B0604020202020204" pitchFamily="34" charset="0"/>
              </a:rPr>
              <a:t>Scope</a:t>
            </a:r>
            <a:r>
              <a:rPr lang="en-US" sz="2800" dirty="0">
                <a:latin typeface="+mn-lt"/>
                <a:cs typeface="Arial" panose="020B0604020202020204" pitchFamily="34" charset="0"/>
              </a:rPr>
              <a:t> - Identification of feature set for Phase 1</a:t>
            </a:r>
          </a:p>
          <a:p>
            <a:pPr marL="171450" indent="-171450" defTabSz="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Arial" panose="020B0604020202020204" pitchFamily="34" charset="0"/>
              </a:rPr>
              <a:t>Charter authoring in progress</a:t>
            </a:r>
          </a:p>
          <a:p>
            <a:pPr marL="171450" indent="-171450" defTabSz="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Arial" panose="020B0604020202020204" pitchFamily="34" charset="0"/>
              </a:rPr>
              <a:t>Security compliance alignment in progress </a:t>
            </a:r>
          </a:p>
          <a:p>
            <a:pPr marL="171450" indent="-171450" defTabSz="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Arial" panose="020B0604020202020204" pitchFamily="34" charset="0"/>
              </a:rPr>
              <a:t>Standing up toolsets – Jira, Replicon</a:t>
            </a:r>
          </a:p>
          <a:p>
            <a:pPr marL="171450" indent="-171450" defTabSz="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Arial" panose="020B0604020202020204" pitchFamily="34" charset="0"/>
              </a:rPr>
              <a:t>‘Sprint 0’ underway</a:t>
            </a:r>
          </a:p>
          <a:p>
            <a:pPr marL="171450" indent="-171450" defTabSz="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Arial" panose="020B0604020202020204" pitchFamily="34" charset="0"/>
              </a:rPr>
              <a:t>Agile training planned</a:t>
            </a:r>
          </a:p>
        </p:txBody>
      </p:sp>
    </p:spTree>
    <p:extLst>
      <p:ext uri="{BB962C8B-B14F-4D97-AF65-F5344CB8AC3E}">
        <p14:creationId xmlns:p14="http://schemas.microsoft.com/office/powerpoint/2010/main" val="4130482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A1AA3D-048F-472B-AED8-04830E30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8B50E6-F3B3-4485-AF4F-45C8A5D6A1AB}"/>
              </a:ext>
            </a:extLst>
          </p:cNvPr>
          <p:cNvSpPr/>
          <p:nvPr/>
        </p:nvSpPr>
        <p:spPr>
          <a:xfrm>
            <a:off x="179512" y="1340768"/>
            <a:ext cx="8640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457200">
              <a:buFont typeface="Arial" panose="020B0604020202020204" pitchFamily="34" charset="0"/>
              <a:buChar char="•"/>
            </a:pPr>
            <a:r>
              <a:rPr lang="en-CA" sz="2800" dirty="0">
                <a:latin typeface="+mn-lt"/>
              </a:rPr>
              <a:t>Review &amp; Sign Off Charter</a:t>
            </a:r>
          </a:p>
          <a:p>
            <a:pPr marL="171450" indent="-171450" defTabSz="457200">
              <a:buFont typeface="Arial" panose="020B0604020202020204" pitchFamily="34" charset="0"/>
              <a:buChar char="•"/>
            </a:pPr>
            <a:r>
              <a:rPr lang="en-CA" sz="2800" dirty="0">
                <a:latin typeface="+mn-lt"/>
              </a:rPr>
              <a:t>Review &amp; Sign Off Solution Architecture Design</a:t>
            </a:r>
          </a:p>
          <a:p>
            <a:pPr marL="171450" indent="-171450" defTabSz="457200">
              <a:buFont typeface="Arial" panose="020B0604020202020204" pitchFamily="34" charset="0"/>
              <a:buChar char="•"/>
            </a:pPr>
            <a:r>
              <a:rPr lang="en-CA" sz="2800" dirty="0">
                <a:latin typeface="+mn-lt"/>
              </a:rPr>
              <a:t>Finalize prioritized feature set and MMP (Phase 1)</a:t>
            </a:r>
          </a:p>
          <a:p>
            <a:pPr marL="171450" indent="-171450" defTabSz="457200">
              <a:buFont typeface="Arial" panose="020B0604020202020204" pitchFamily="34" charset="0"/>
              <a:buChar char="•"/>
            </a:pPr>
            <a:r>
              <a:rPr lang="en-CA" sz="2800" dirty="0">
                <a:latin typeface="+mn-lt"/>
              </a:rPr>
              <a:t>API Structure</a:t>
            </a:r>
          </a:p>
          <a:p>
            <a:pPr marL="171450" indent="-171450" defTabSz="457200">
              <a:buFont typeface="Arial" panose="020B0604020202020204" pitchFamily="34" charset="0"/>
              <a:buChar char="•"/>
            </a:pPr>
            <a:r>
              <a:rPr lang="en-CA" sz="2800" dirty="0">
                <a:latin typeface="+mn-lt"/>
              </a:rPr>
              <a:t>Portal Screen Structure</a:t>
            </a:r>
          </a:p>
          <a:p>
            <a:pPr marL="171450" indent="-171450" defTabSz="457200">
              <a:buFont typeface="Arial" panose="020B0604020202020204" pitchFamily="34" charset="0"/>
              <a:buChar char="•"/>
            </a:pPr>
            <a:r>
              <a:rPr lang="en-CA" sz="2800" dirty="0">
                <a:latin typeface="+mn-lt"/>
              </a:rPr>
              <a:t>Estimate</a:t>
            </a:r>
          </a:p>
          <a:p>
            <a:pPr marL="171450" indent="-171450" defTabSz="457200">
              <a:buFont typeface="Arial" panose="020B0604020202020204" pitchFamily="34" charset="0"/>
              <a:buChar char="•"/>
            </a:pPr>
            <a:r>
              <a:rPr lang="en-CA" sz="2800" dirty="0">
                <a:latin typeface="+mn-lt"/>
              </a:rPr>
              <a:t>Train team members on agile</a:t>
            </a:r>
          </a:p>
          <a:p>
            <a:pPr marL="171450" indent="-171450" defTabSz="457200">
              <a:buFont typeface="Arial" panose="020B0604020202020204" pitchFamily="34" charset="0"/>
              <a:buChar char="•"/>
            </a:pPr>
            <a:r>
              <a:rPr lang="en-CA" sz="2800" dirty="0">
                <a:latin typeface="+mn-lt"/>
              </a:rPr>
              <a:t>Define Scrum SDLC</a:t>
            </a:r>
          </a:p>
          <a:p>
            <a:pPr marL="171450" indent="-171450" defTabSz="457200">
              <a:buFont typeface="Arial" panose="020B0604020202020204" pitchFamily="34" charset="0"/>
              <a:buChar char="•"/>
            </a:pPr>
            <a:r>
              <a:rPr lang="en-CA" sz="2800" dirty="0">
                <a:latin typeface="+mn-lt"/>
              </a:rPr>
              <a:t>Features roadmap</a:t>
            </a:r>
          </a:p>
          <a:p>
            <a:pPr marL="171450" indent="-171450" defTabSz="457200">
              <a:buFont typeface="Arial" panose="020B0604020202020204" pitchFamily="34" charset="0"/>
              <a:buChar char="•"/>
            </a:pPr>
            <a:r>
              <a:rPr lang="en-CA" sz="2800" dirty="0">
                <a:latin typeface="+mn-lt"/>
              </a:rPr>
              <a:t>Build product backlog</a:t>
            </a:r>
          </a:p>
          <a:p>
            <a:pPr marL="171450" indent="-171450" defTabSz="457200">
              <a:buFont typeface="Arial" panose="020B0604020202020204" pitchFamily="34" charset="0"/>
              <a:buChar char="•"/>
            </a:pPr>
            <a:endParaRPr lang="en-CA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308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/>
              <a:t>Business Problem - Equally Complicated for Brokers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12776"/>
            <a:ext cx="77724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49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A571A657-0C94-43F0-A713-FB4A8A7A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r>
              <a:rPr lang="en-CA" sz="2800" dirty="0">
                <a:latin typeface="+mn-lt"/>
              </a:rPr>
              <a:t>Most leading insurance carriers have a Broker portal to conduct Policy Changes.  Pembridge does not have a Broker portal.</a:t>
            </a:r>
          </a:p>
          <a:p>
            <a:pPr marL="0" indent="0">
              <a:buNone/>
            </a:pPr>
            <a:endParaRPr lang="en-CA" sz="2800" dirty="0">
              <a:latin typeface="+mn-lt"/>
            </a:endParaRPr>
          </a:p>
          <a:p>
            <a:r>
              <a:rPr lang="en-CA" sz="2800" dirty="0">
                <a:latin typeface="+mn-lt"/>
              </a:rPr>
              <a:t>Pembridge wishes to create a user-friendly portal for their Brokers</a:t>
            </a:r>
            <a:r>
              <a:rPr lang="en-CA" sz="2800" dirty="0" smtClean="0">
                <a:latin typeface="+mn-lt"/>
              </a:rPr>
              <a:t>.</a:t>
            </a:r>
          </a:p>
          <a:p>
            <a:pPr marL="0" indent="0">
              <a:buNone/>
            </a:pPr>
            <a:endParaRPr lang="en-CA" sz="2800" dirty="0" smtClean="0">
              <a:latin typeface="+mn-lt"/>
            </a:endParaRPr>
          </a:p>
          <a:p>
            <a:r>
              <a:rPr lang="en-US" sz="2800" dirty="0" smtClean="0">
                <a:latin typeface="+mn-lt"/>
              </a:rPr>
              <a:t>Connect with Brokers how they want to connect.</a:t>
            </a:r>
            <a:endParaRPr lang="en-CA" sz="2800" dirty="0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CEBEF-DCD9-42BA-BE66-D2E9EC74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</a:t>
            </a:r>
          </a:p>
        </p:txBody>
      </p:sp>
    </p:spTree>
    <p:extLst>
      <p:ext uri="{BB962C8B-B14F-4D97-AF65-F5344CB8AC3E}">
        <p14:creationId xmlns:p14="http://schemas.microsoft.com/office/powerpoint/2010/main" val="333641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/>
              <a:t>Business Problem - Even the BMS’ are at Different Stages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83" y="1052736"/>
            <a:ext cx="7001985" cy="509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702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9511" y="245330"/>
            <a:ext cx="8835173" cy="490067"/>
          </a:xfrm>
        </p:spPr>
        <p:txBody>
          <a:bodyPr/>
          <a:lstStyle/>
          <a:p>
            <a:r>
              <a:rPr lang="en-CA" dirty="0"/>
              <a:t>Business Problem - Current State is Complex</a:t>
            </a:r>
          </a:p>
        </p:txBody>
      </p:sp>
      <p:pic>
        <p:nvPicPr>
          <p:cNvPr id="2050" name="Picture 2" descr="d:\Users\lmellors0ca\AppData\Local\Microsoft\Windows\Temporary Internet Files\Content.Outlook\LLMP0JBD\PLUS Landsca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120467" cy="494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 txBox="1">
            <a:spLocks/>
          </p:cNvSpPr>
          <p:nvPr/>
        </p:nvSpPr>
        <p:spPr>
          <a:xfrm>
            <a:off x="6881085" y="6300853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D88DE00-EF9D-4D2A-98AB-DC41275D6AFE}" type="slidenum">
              <a:rPr lang="en-CA" sz="900" smtClean="0"/>
              <a:pPr algn="r"/>
              <a:t>4</a:t>
            </a:fld>
            <a:endParaRPr lang="en-CA" sz="900" dirty="0"/>
          </a:p>
        </p:txBody>
      </p:sp>
    </p:spTree>
    <p:extLst>
      <p:ext uri="{BB962C8B-B14F-4D97-AF65-F5344CB8AC3E}">
        <p14:creationId xmlns:p14="http://schemas.microsoft.com/office/powerpoint/2010/main" val="29644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9D10-34B4-4A06-8890-86A4B30A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45330"/>
            <a:ext cx="8229600" cy="490067"/>
          </a:xfrm>
        </p:spPr>
        <p:txBody>
          <a:bodyPr/>
          <a:lstStyle/>
          <a:p>
            <a:r>
              <a:rPr lang="en-US" dirty="0"/>
              <a:t>Project Objectives &amp; Benefits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7980B-60C2-4FF8-90AB-FD4FB73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E00-EF9D-4D2A-98AB-DC41275D6AFE}" type="slidenum">
              <a:rPr lang="en-CA" smtClean="0"/>
              <a:t>5</a:t>
            </a:fld>
            <a:endParaRPr lang="en-CA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D1A644-016A-46B6-8FBF-B7E97E743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72675"/>
              </p:ext>
            </p:extLst>
          </p:nvPr>
        </p:nvGraphicFramePr>
        <p:xfrm>
          <a:off x="683568" y="1700808"/>
          <a:ext cx="7848872" cy="3555462"/>
        </p:xfrm>
        <a:graphic>
          <a:graphicData uri="http://schemas.openxmlformats.org/drawingml/2006/table">
            <a:tbl>
              <a:tblPr/>
              <a:tblGrid>
                <a:gridCol w="3924436">
                  <a:extLst>
                    <a:ext uri="{9D8B030D-6E8A-4147-A177-3AD203B41FA5}">
                      <a16:colId xmlns:a16="http://schemas.microsoft.com/office/drawing/2014/main" val="1604791220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val="2692016915"/>
                    </a:ext>
                  </a:extLst>
                </a:gridCol>
              </a:tblGrid>
              <a:tr h="1600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Objective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Benefit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048178"/>
                  </a:ext>
                </a:extLst>
              </a:tr>
              <a:tr h="752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Make it easier for Brokers to do business with Pembridge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Support Pembridge growth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979576"/>
                  </a:ext>
                </a:extLst>
              </a:tr>
              <a:tr h="752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Reduce number of transactions Pembridge enters on behalf of brokers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Drive efficiencies for the Business and support Pembridge profitability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765801"/>
                  </a:ext>
                </a:extLst>
              </a:tr>
              <a:tr h="752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Industry Catch 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Maintain brand standing in the industry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802007"/>
                  </a:ext>
                </a:extLst>
              </a:tr>
              <a:tr h="7520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Create reusable services as part of a longer term connectivity vision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Offer flexibility for future integration with PLUS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134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76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19C6-5573-4254-A2DA-1DB09FCB6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Approach -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C8D61-9AF2-4835-8874-EEDBFCDC8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>
                <a:latin typeface="+mn-lt"/>
              </a:rPr>
              <a:t>The project will be delivered in three main phases: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lvl="0"/>
            <a:r>
              <a:rPr lang="en-CA" sz="2400" b="1" dirty="0">
                <a:latin typeface="+mn-lt"/>
              </a:rPr>
              <a:t>Phase 0</a:t>
            </a:r>
            <a:r>
              <a:rPr lang="en-CA" sz="2400" dirty="0">
                <a:latin typeface="+mn-lt"/>
              </a:rPr>
              <a:t>	Ramp Up Phase to determine project scope and 		delivery approach, secure resources and provision 		development infrastructure</a:t>
            </a:r>
            <a:endParaRPr lang="en-US" sz="2400" dirty="0">
              <a:latin typeface="+mn-lt"/>
            </a:endParaRPr>
          </a:p>
          <a:p>
            <a:pPr marL="0" lvl="0" indent="0">
              <a:buNone/>
            </a:pPr>
            <a:endParaRPr lang="en-US" sz="2400" dirty="0">
              <a:latin typeface="+mn-lt"/>
            </a:endParaRPr>
          </a:p>
          <a:p>
            <a:pPr lvl="0"/>
            <a:r>
              <a:rPr lang="en-CA" sz="2400" b="1" dirty="0">
                <a:latin typeface="+mn-lt"/>
              </a:rPr>
              <a:t>Phase 1</a:t>
            </a:r>
            <a:r>
              <a:rPr lang="en-CA" sz="2400" dirty="0">
                <a:latin typeface="+mn-lt"/>
              </a:rPr>
              <a:t>	Development of required portal functionality to 		reach a Minimal Marketable Product (MMP)</a:t>
            </a:r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lvl="0"/>
            <a:r>
              <a:rPr lang="en-CA" sz="2400" b="1" dirty="0">
                <a:latin typeface="+mn-lt"/>
              </a:rPr>
              <a:t>Phase 2</a:t>
            </a:r>
            <a:r>
              <a:rPr lang="en-CA" sz="2400" dirty="0">
                <a:latin typeface="+mn-lt"/>
              </a:rPr>
              <a:t>	Additional portal functionality required by the 		business</a:t>
            </a:r>
            <a:endParaRPr lang="en-US" sz="2400" dirty="0">
              <a:latin typeface="+mn-lt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1338A-0616-4F7E-A9F8-3C94678D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E435F-230E-4586-A983-5E251FEC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E00-EF9D-4D2A-98AB-DC41275D6AF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7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263B-C060-4492-AE26-992141FF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D0946-3A42-4412-B055-FB0DF81F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E00-EF9D-4D2A-98AB-DC41275D6AFE}" type="slidenum">
              <a:rPr lang="en-CA" smtClean="0"/>
              <a:t>7</a:t>
            </a:fld>
            <a:endParaRPr lang="en-C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6F6568-7347-4BD4-A550-5472E17BA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79049"/>
              </p:ext>
            </p:extLst>
          </p:nvPr>
        </p:nvGraphicFramePr>
        <p:xfrm>
          <a:off x="755774" y="1751851"/>
          <a:ext cx="7632650" cy="467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7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013">
                <a:tc>
                  <a:txBody>
                    <a:bodyPr/>
                    <a:lstStyle/>
                    <a:p>
                      <a:pPr algn="ctr"/>
                      <a:r>
                        <a:rPr lang="en-CA" sz="2400" baseline="0" dirty="0">
                          <a:latin typeface="+mn-lt"/>
                        </a:rPr>
                        <a:t>Line of Business</a:t>
                      </a:r>
                      <a:endParaRPr lang="en-CA" sz="2400" dirty="0">
                        <a:latin typeface="+mn-lt"/>
                      </a:endParaRP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latin typeface="+mn-lt"/>
                        </a:rPr>
                        <a:t>Functionality</a:t>
                      </a:r>
                    </a:p>
                  </a:txBody>
                  <a:tcPr marL="91436" marR="91436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104">
                <a:tc>
                  <a:txBody>
                    <a:bodyPr/>
                    <a:lstStyle/>
                    <a:p>
                      <a:pPr algn="l"/>
                      <a:r>
                        <a:rPr lang="en-CA" sz="1600" b="1" dirty="0"/>
                        <a:t>Automobile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Private</a:t>
                      </a:r>
                      <a:r>
                        <a:rPr lang="en-CA" sz="1600" baseline="0" dirty="0"/>
                        <a:t> Passenger</a:t>
                      </a:r>
                      <a:endParaRPr lang="en-CA" sz="1600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Customer</a:t>
                      </a: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Information, e.g. </a:t>
                      </a: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Address,</a:t>
                      </a: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contact </a:t>
                      </a: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details, etc.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Add, Change,</a:t>
                      </a: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Coverage information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Operator information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Vehicle information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</a:t>
                      </a: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iscounts</a:t>
                      </a:r>
                    </a:p>
                  </a:txBody>
                  <a:tcPr marL="91436" marR="91436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870">
                <a:tc>
                  <a:txBody>
                    <a:bodyPr/>
                    <a:lstStyle/>
                    <a:p>
                      <a:pPr algn="l"/>
                      <a:r>
                        <a:rPr lang="en-CA" sz="1600" b="1" dirty="0"/>
                        <a:t>Property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Comprehensive HO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Broad HO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Standard HO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Comprehensive Condo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Named Peril Condo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Comprehensive Tenant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sz="1600" dirty="0"/>
                        <a:t>Named Perils Tenant</a:t>
                      </a: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Customer Information, e.g. Name, Address, contact details, etc.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Coverages and Location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Add, Change, Delete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Mortgagee / Interested</a:t>
                      </a: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Coverages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Additional Coverages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Personal Article floaters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Discounts</a:t>
                      </a:r>
                    </a:p>
                  </a:txBody>
                  <a:tcPr marL="91436" marR="91436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9548DDE-DD7C-42F1-BE00-2163876C886B}"/>
              </a:ext>
            </a:extLst>
          </p:cNvPr>
          <p:cNvSpPr txBox="1"/>
          <p:nvPr/>
        </p:nvSpPr>
        <p:spPr>
          <a:xfrm>
            <a:off x="323528" y="1052736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800" b="1" dirty="0">
                <a:latin typeface="+mn-lt"/>
                <a:cs typeface="Arial" panose="020B0604020202020204" pitchFamily="34" charset="0"/>
              </a:rPr>
              <a:t>Phase 1 is to deliver the following functionality by brokers on our primary lines of business for both Pembridge and PAFCO in all Provinces except Quebec</a:t>
            </a:r>
          </a:p>
        </p:txBody>
      </p:sp>
    </p:spTree>
    <p:extLst>
      <p:ext uri="{BB962C8B-B14F-4D97-AF65-F5344CB8AC3E}">
        <p14:creationId xmlns:p14="http://schemas.microsoft.com/office/powerpoint/2010/main" val="32508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75DA-633F-4A9E-ACA0-B14B0000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Cont.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4421F-A08B-422A-9E70-5413F0C7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8DE00-EF9D-4D2A-98AB-DC41275D6AFE}" type="slidenum">
              <a:rPr lang="en-CA" smtClean="0"/>
              <a:t>8</a:t>
            </a:fld>
            <a:endParaRPr lang="en-C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F229A0-10C8-4CE2-93E9-F32957714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23135"/>
              </p:ext>
            </p:extLst>
          </p:nvPr>
        </p:nvGraphicFramePr>
        <p:xfrm>
          <a:off x="755774" y="1751851"/>
          <a:ext cx="7632650" cy="467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5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7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013">
                <a:tc>
                  <a:txBody>
                    <a:bodyPr/>
                    <a:lstStyle/>
                    <a:p>
                      <a:pPr algn="ctr"/>
                      <a:r>
                        <a:rPr lang="en-CA" sz="2400" baseline="0" dirty="0">
                          <a:latin typeface="+mn-lt"/>
                          <a:cs typeface="Arial" panose="020B0604020202020204" pitchFamily="34" charset="0"/>
                        </a:rPr>
                        <a:t>Line of Business</a:t>
                      </a:r>
                      <a:endParaRPr lang="en-CA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latin typeface="+mn-lt"/>
                          <a:cs typeface="Arial" panose="020B0604020202020204" pitchFamily="34" charset="0"/>
                        </a:rPr>
                        <a:t>Functionality</a:t>
                      </a:r>
                    </a:p>
                  </a:txBody>
                  <a:tcPr marL="91436" marR="91436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5104">
                <a:tc>
                  <a:txBody>
                    <a:bodyPr/>
                    <a:lstStyle/>
                    <a:p>
                      <a:pPr algn="l"/>
                      <a:r>
                        <a:rPr lang="en-CA" sz="1600" b="1" dirty="0"/>
                        <a:t>Automobile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ATV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Snowmobile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Utility Trailer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Motorhome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Camper Trailer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Motorcycle</a:t>
                      </a:r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Customer</a:t>
                      </a: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Information, e.g. </a:t>
                      </a: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Name, Address,</a:t>
                      </a: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contact </a:t>
                      </a: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details, etc.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Add, Change,</a:t>
                      </a: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Delete: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Coverage information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Operator information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Vehicle information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</a:t>
                      </a: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Discounts</a:t>
                      </a:r>
                      <a:endParaRPr lang="en-CA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6" marR="91436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870">
                <a:tc>
                  <a:txBody>
                    <a:bodyPr/>
                    <a:lstStyle/>
                    <a:p>
                      <a:pPr algn="l"/>
                      <a:r>
                        <a:rPr lang="en-CA" sz="1600" b="1" dirty="0"/>
                        <a:t>Property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Mobile HO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Residential Fire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Secondary HO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Boat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Seasonal HO</a:t>
                      </a:r>
                    </a:p>
                    <a:p>
                      <a:pPr algn="l"/>
                      <a:endParaRPr lang="en-CA" sz="1600" b="1" dirty="0"/>
                    </a:p>
                  </a:txBody>
                  <a:tcPr marL="91436" marR="91436" marT="45724" marB="45724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Customer Information, e.g. Name, Address, contact details, etc.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Coverages and Location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Add, Change, Delete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Mortgagee / Interested</a:t>
                      </a: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Party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Coverages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Additional Coverages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Personal Article floaters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- Discounts</a:t>
                      </a:r>
                    </a:p>
                  </a:txBody>
                  <a:tcPr marL="91436" marR="91436"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C9672E-9444-4840-BF86-B491B047FC00}"/>
              </a:ext>
            </a:extLst>
          </p:cNvPr>
          <p:cNvSpPr txBox="1"/>
          <p:nvPr/>
        </p:nvSpPr>
        <p:spPr>
          <a:xfrm>
            <a:off x="395536" y="1052736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+mn-lt"/>
                <a:cs typeface="Arial" panose="020B0604020202020204" pitchFamily="34" charset="0"/>
              </a:rPr>
              <a:t>Phase 2 is to deliver the following functionality by brokers on our primary lines of business for both Pembridge and PAFCO in all Provinces except Quebec</a:t>
            </a:r>
          </a:p>
        </p:txBody>
      </p:sp>
    </p:spTree>
    <p:extLst>
      <p:ext uri="{BB962C8B-B14F-4D97-AF65-F5344CB8AC3E}">
        <p14:creationId xmlns:p14="http://schemas.microsoft.com/office/powerpoint/2010/main" val="417265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58C9-772E-4369-9BF6-1FEDEC55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Architectural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840D5-BA2C-404D-A9EB-0A6A4A5A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Unicode MS" pitchFamily="34" charset="-128"/>
              <a:ea typeface="+mn-ea"/>
              <a:cs typeface="+mn-cs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08413FA-7E03-4108-A6F4-37A01D6ACC6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87698" y="991946"/>
          <a:ext cx="6520606" cy="574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r:id="rId3" imgW="9629699" imgH="8496300" progId="Visio.Drawing.15">
                  <p:embed/>
                </p:oleObj>
              </mc:Choice>
              <mc:Fallback>
                <p:oleObj r:id="rId3" imgW="9629699" imgH="8496300" progId="Visio.Drawing.15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08413FA-7E03-4108-A6F4-37A01D6ACC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698" y="991946"/>
                        <a:ext cx="6520606" cy="57494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77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 Department Meeting Template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Custom Design">
      <a:majorFont>
        <a:latin typeface="Arial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Refreshed PPT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31C6950BE0E446A0CABFCE84A2594F" ma:contentTypeVersion="2" ma:contentTypeDescription="Create a new document." ma:contentTypeScope="" ma:versionID="80ab2160c2660067bd26ed23f232498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1e76913e24d93727478c14845aa3c4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242C18-8EAB-4AC2-AB67-4106AFDCEE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0B2369-DC5B-4F4F-9838-953030E13D0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66ADBD8-6D48-4FCC-8F30-7A88DCD1FA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 Department Meeting Template</Template>
  <TotalTime>43476</TotalTime>
  <Words>1042</Words>
  <Application>Microsoft Office PowerPoint</Application>
  <PresentationFormat>On-screen Show (4:3)</PresentationFormat>
  <Paragraphs>310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 Unicode MS</vt:lpstr>
      <vt:lpstr>Batang</vt:lpstr>
      <vt:lpstr>Arial</vt:lpstr>
      <vt:lpstr>Calibri</vt:lpstr>
      <vt:lpstr>Times New Roman</vt:lpstr>
      <vt:lpstr>Verdana</vt:lpstr>
      <vt:lpstr>Wingdings</vt:lpstr>
      <vt:lpstr>IT Department Meeting Template</vt:lpstr>
      <vt:lpstr>Refreshed PPTX</vt:lpstr>
      <vt:lpstr>Visio.Drawing.15</vt:lpstr>
      <vt:lpstr>PowerPoint Presentation</vt:lpstr>
      <vt:lpstr>Agenda</vt:lpstr>
      <vt:lpstr>Business Problem </vt:lpstr>
      <vt:lpstr>Business Problem - Current State is Complex</vt:lpstr>
      <vt:lpstr>Project Objectives &amp; Benefits</vt:lpstr>
      <vt:lpstr>Project Approach - Phases</vt:lpstr>
      <vt:lpstr>Project Scope Overview</vt:lpstr>
      <vt:lpstr>Project Scope Cont.</vt:lpstr>
      <vt:lpstr>High Level Architectural Overview</vt:lpstr>
      <vt:lpstr>Project Deliverables</vt:lpstr>
      <vt:lpstr>Project Approach - Methodology</vt:lpstr>
      <vt:lpstr>PowerPoint Presentation</vt:lpstr>
      <vt:lpstr>PowerPoint Presentation</vt:lpstr>
      <vt:lpstr>Team Structure</vt:lpstr>
      <vt:lpstr>Roles &amp; Responsibilities</vt:lpstr>
      <vt:lpstr>Roles &amp; Responsibilities</vt:lpstr>
      <vt:lpstr>Roles &amp; Responsibilities Cont.</vt:lpstr>
      <vt:lpstr>Scope &amp; Sprint Review</vt:lpstr>
      <vt:lpstr>Onboarding Plans</vt:lpstr>
      <vt:lpstr>Wrap Up</vt:lpstr>
      <vt:lpstr>Questions?</vt:lpstr>
      <vt:lpstr>PowerPoint Presentation</vt:lpstr>
      <vt:lpstr>Current Pembridge.com</vt:lpstr>
      <vt:lpstr>UX Scope – Initial 1 Month</vt:lpstr>
      <vt:lpstr>UX Scope – Initial 1 Month Cont.</vt:lpstr>
      <vt:lpstr>Project Scope – Out Of Scope</vt:lpstr>
      <vt:lpstr>Achievements To Date</vt:lpstr>
      <vt:lpstr>Next Steps</vt:lpstr>
      <vt:lpstr>Business Problem - Equally Complicated for Brokers</vt:lpstr>
      <vt:lpstr>Business Problem - Even the BMS’ are at Different Stages</vt:lpstr>
    </vt:vector>
  </TitlesOfParts>
  <Company>Allstate Insurance Company of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joel.li@allstate.ca</dc:creator>
  <cp:lastModifiedBy>McMenamin, Darren</cp:lastModifiedBy>
  <cp:revision>557</cp:revision>
  <cp:lastPrinted>2017-10-16T15:46:20Z</cp:lastPrinted>
  <dcterms:created xsi:type="dcterms:W3CDTF">2014-09-04T12:46:47Z</dcterms:created>
  <dcterms:modified xsi:type="dcterms:W3CDTF">2019-02-04T11:35:40Z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0x0101004231C6950BE0E446A0CABFCE84A2594F</vt:lpwstr>
  </property>
</Properties>
</file>