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504" r:id="rId2"/>
    <p:sldId id="507" r:id="rId3"/>
    <p:sldId id="550" r:id="rId4"/>
    <p:sldId id="505" r:id="rId5"/>
    <p:sldId id="510" r:id="rId6"/>
    <p:sldId id="506" r:id="rId7"/>
    <p:sldId id="513" r:id="rId8"/>
    <p:sldId id="519" r:id="rId9"/>
    <p:sldId id="515" r:id="rId10"/>
    <p:sldId id="520" r:id="rId11"/>
    <p:sldId id="542" r:id="rId12"/>
    <p:sldId id="534" r:id="rId13"/>
    <p:sldId id="536" r:id="rId14"/>
    <p:sldId id="532" r:id="rId15"/>
    <p:sldId id="537" r:id="rId16"/>
    <p:sldId id="538" r:id="rId17"/>
    <p:sldId id="531" r:id="rId18"/>
    <p:sldId id="544" r:id="rId19"/>
    <p:sldId id="543" r:id="rId20"/>
    <p:sldId id="545" r:id="rId21"/>
    <p:sldId id="546" r:id="rId22"/>
    <p:sldId id="524" r:id="rId23"/>
    <p:sldId id="547" r:id="rId24"/>
    <p:sldId id="549" r:id="rId25"/>
    <p:sldId id="548" r:id="rId26"/>
    <p:sldId id="541" r:id="rId27"/>
    <p:sldId id="539" r:id="rId28"/>
    <p:sldId id="523" r:id="rId29"/>
    <p:sldId id="525" r:id="rId30"/>
    <p:sldId id="526" r:id="rId31"/>
    <p:sldId id="527" r:id="rId32"/>
    <p:sldId id="522" r:id="rId33"/>
    <p:sldId id="509" r:id="rId34"/>
    <p:sldId id="533"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ta, Ashish (Infosys)" initials="MA(" lastIdx="1" clrIdx="0">
    <p:extLst>
      <p:ext uri="{19B8F6BF-5375-455C-9EA6-DF929625EA0E}">
        <p15:presenceInfo xmlns:p15="http://schemas.microsoft.com/office/powerpoint/2012/main" userId="S-1-5-21-1214440339-1677128483-1177238915-4039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E10"/>
    <a:srgbClr val="49A032"/>
    <a:srgbClr val="FF935B"/>
    <a:srgbClr val="F6E1A3"/>
    <a:srgbClr val="1666AF"/>
    <a:srgbClr val="D6EDBD"/>
    <a:srgbClr val="C6E6A2"/>
    <a:srgbClr val="CFE5F9"/>
    <a:srgbClr val="3366FF"/>
    <a:srgbClr val="76B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4919" autoAdjust="0"/>
  </p:normalViewPr>
  <p:slideViewPr>
    <p:cSldViewPr>
      <p:cViewPr varScale="1">
        <p:scale>
          <a:sx n="59" d="100"/>
          <a:sy n="59" d="100"/>
        </p:scale>
        <p:origin x="1080" y="78"/>
      </p:cViewPr>
      <p:guideLst>
        <p:guide orient="horz" pos="816"/>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A90C978-C337-4FA2-B8B0-7DED0FAF5645}" type="datetimeFigureOut">
              <a:rPr lang="en-US" smtClean="0"/>
              <a:t>5/3/2017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DC30A8B-A868-472D-85D8-F4C63498A3A7}" type="slidenum">
              <a:rPr lang="en-US" smtClean="0"/>
              <a:t>‹#›</a:t>
            </a:fld>
            <a:endParaRPr lang="en-US"/>
          </a:p>
        </p:txBody>
      </p:sp>
    </p:spTree>
    <p:extLst>
      <p:ext uri="{BB962C8B-B14F-4D97-AF65-F5344CB8AC3E}">
        <p14:creationId xmlns:p14="http://schemas.microsoft.com/office/powerpoint/2010/main" val="4290393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9ECBDAF-42A0-45DA-987F-7CEB13B2357C}" type="datetimeFigureOut">
              <a:rPr lang="en-US" smtClean="0"/>
              <a:t>5/3/2017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E48BAF-724C-48E9-BD43-AA14841E77A0}" type="slidenum">
              <a:rPr lang="en-US" smtClean="0"/>
              <a:t>‹#›</a:t>
            </a:fld>
            <a:endParaRPr lang="en-US"/>
          </a:p>
        </p:txBody>
      </p:sp>
    </p:spTree>
    <p:extLst>
      <p:ext uri="{BB962C8B-B14F-4D97-AF65-F5344CB8AC3E}">
        <p14:creationId xmlns:p14="http://schemas.microsoft.com/office/powerpoint/2010/main" val="382912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1</a:t>
            </a:fld>
            <a:endParaRPr lang="en-US"/>
          </a:p>
        </p:txBody>
      </p:sp>
    </p:spTree>
    <p:extLst>
      <p:ext uri="{BB962C8B-B14F-4D97-AF65-F5344CB8AC3E}">
        <p14:creationId xmlns:p14="http://schemas.microsoft.com/office/powerpoint/2010/main" val="3441003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22</a:t>
            </a:fld>
            <a:endParaRPr lang="en-US"/>
          </a:p>
        </p:txBody>
      </p:sp>
    </p:spTree>
    <p:extLst>
      <p:ext uri="{BB962C8B-B14F-4D97-AF65-F5344CB8AC3E}">
        <p14:creationId xmlns:p14="http://schemas.microsoft.com/office/powerpoint/2010/main" val="322431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23</a:t>
            </a:fld>
            <a:endParaRPr lang="en-US"/>
          </a:p>
        </p:txBody>
      </p:sp>
    </p:spTree>
    <p:extLst>
      <p:ext uri="{BB962C8B-B14F-4D97-AF65-F5344CB8AC3E}">
        <p14:creationId xmlns:p14="http://schemas.microsoft.com/office/powerpoint/2010/main" val="136007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24</a:t>
            </a:fld>
            <a:endParaRPr lang="en-US"/>
          </a:p>
        </p:txBody>
      </p:sp>
    </p:spTree>
    <p:extLst>
      <p:ext uri="{BB962C8B-B14F-4D97-AF65-F5344CB8AC3E}">
        <p14:creationId xmlns:p14="http://schemas.microsoft.com/office/powerpoint/2010/main" val="53321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25</a:t>
            </a:fld>
            <a:endParaRPr lang="en-US"/>
          </a:p>
        </p:txBody>
      </p:sp>
    </p:spTree>
    <p:extLst>
      <p:ext uri="{BB962C8B-B14F-4D97-AF65-F5344CB8AC3E}">
        <p14:creationId xmlns:p14="http://schemas.microsoft.com/office/powerpoint/2010/main" val="221888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27</a:t>
            </a:fld>
            <a:endParaRPr lang="en-US"/>
          </a:p>
        </p:txBody>
      </p:sp>
    </p:spTree>
    <p:extLst>
      <p:ext uri="{BB962C8B-B14F-4D97-AF65-F5344CB8AC3E}">
        <p14:creationId xmlns:p14="http://schemas.microsoft.com/office/powerpoint/2010/main" val="2564599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32</a:t>
            </a:fld>
            <a:endParaRPr lang="en-US"/>
          </a:p>
        </p:txBody>
      </p:sp>
    </p:spTree>
    <p:extLst>
      <p:ext uri="{BB962C8B-B14F-4D97-AF65-F5344CB8AC3E}">
        <p14:creationId xmlns:p14="http://schemas.microsoft.com/office/powerpoint/2010/main" val="378186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33</a:t>
            </a:fld>
            <a:endParaRPr lang="en-US"/>
          </a:p>
        </p:txBody>
      </p:sp>
    </p:spTree>
    <p:extLst>
      <p:ext uri="{BB962C8B-B14F-4D97-AF65-F5344CB8AC3E}">
        <p14:creationId xmlns:p14="http://schemas.microsoft.com/office/powerpoint/2010/main" val="1265574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34</a:t>
            </a:fld>
            <a:endParaRPr lang="en-US"/>
          </a:p>
        </p:txBody>
      </p:sp>
    </p:spTree>
    <p:extLst>
      <p:ext uri="{BB962C8B-B14F-4D97-AF65-F5344CB8AC3E}">
        <p14:creationId xmlns:p14="http://schemas.microsoft.com/office/powerpoint/2010/main" val="86865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2</a:t>
            </a:fld>
            <a:endParaRPr lang="en-US"/>
          </a:p>
        </p:txBody>
      </p:sp>
    </p:spTree>
    <p:extLst>
      <p:ext uri="{BB962C8B-B14F-4D97-AF65-F5344CB8AC3E}">
        <p14:creationId xmlns:p14="http://schemas.microsoft.com/office/powerpoint/2010/main" val="168647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3</a:t>
            </a:fld>
            <a:endParaRPr lang="en-US"/>
          </a:p>
        </p:txBody>
      </p:sp>
    </p:spTree>
    <p:extLst>
      <p:ext uri="{BB962C8B-B14F-4D97-AF65-F5344CB8AC3E}">
        <p14:creationId xmlns:p14="http://schemas.microsoft.com/office/powerpoint/2010/main" val="395120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4</a:t>
            </a:fld>
            <a:endParaRPr lang="en-US"/>
          </a:p>
        </p:txBody>
      </p:sp>
    </p:spTree>
    <p:extLst>
      <p:ext uri="{BB962C8B-B14F-4D97-AF65-F5344CB8AC3E}">
        <p14:creationId xmlns:p14="http://schemas.microsoft.com/office/powerpoint/2010/main" val="210072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48" eaLnBrk="0" hangingPunct="0">
              <a:defRPr sz="2400">
                <a:solidFill>
                  <a:srgbClr val="000000"/>
                </a:solidFill>
                <a:latin typeface="Arial" pitchFamily="34" charset="0"/>
              </a:defRPr>
            </a:lvl1pPr>
            <a:lvl2pPr marL="730150" indent="-280827" defTabSz="914248" eaLnBrk="0" hangingPunct="0">
              <a:defRPr sz="2400">
                <a:solidFill>
                  <a:srgbClr val="000000"/>
                </a:solidFill>
                <a:latin typeface="Arial" pitchFamily="34" charset="0"/>
              </a:defRPr>
            </a:lvl2pPr>
            <a:lvl3pPr marL="1123309" indent="-224662" defTabSz="914248" eaLnBrk="0" hangingPunct="0">
              <a:defRPr sz="2400">
                <a:solidFill>
                  <a:srgbClr val="000000"/>
                </a:solidFill>
                <a:latin typeface="Arial" pitchFamily="34" charset="0"/>
              </a:defRPr>
            </a:lvl3pPr>
            <a:lvl4pPr marL="1572631" indent="-224662" defTabSz="914248" eaLnBrk="0" hangingPunct="0">
              <a:defRPr sz="2400">
                <a:solidFill>
                  <a:srgbClr val="000000"/>
                </a:solidFill>
                <a:latin typeface="Arial" pitchFamily="34" charset="0"/>
              </a:defRPr>
            </a:lvl4pPr>
            <a:lvl5pPr marL="2021955" indent="-224662" defTabSz="914248" eaLnBrk="0" hangingPunct="0">
              <a:defRPr sz="2400">
                <a:solidFill>
                  <a:srgbClr val="000000"/>
                </a:solidFill>
                <a:latin typeface="Arial" pitchFamily="34" charset="0"/>
              </a:defRPr>
            </a:lvl5pPr>
            <a:lvl6pPr marL="2471278" indent="-224662" defTabSz="914248" eaLnBrk="0" fontAlgn="base" hangingPunct="0">
              <a:spcBef>
                <a:spcPct val="0"/>
              </a:spcBef>
              <a:spcAft>
                <a:spcPct val="0"/>
              </a:spcAft>
              <a:defRPr sz="2400">
                <a:solidFill>
                  <a:srgbClr val="000000"/>
                </a:solidFill>
                <a:latin typeface="Arial" pitchFamily="34" charset="0"/>
              </a:defRPr>
            </a:lvl6pPr>
            <a:lvl7pPr marL="2920602" indent="-224662" defTabSz="914248" eaLnBrk="0" fontAlgn="base" hangingPunct="0">
              <a:spcBef>
                <a:spcPct val="0"/>
              </a:spcBef>
              <a:spcAft>
                <a:spcPct val="0"/>
              </a:spcAft>
              <a:defRPr sz="2400">
                <a:solidFill>
                  <a:srgbClr val="000000"/>
                </a:solidFill>
                <a:latin typeface="Arial" pitchFamily="34" charset="0"/>
              </a:defRPr>
            </a:lvl7pPr>
            <a:lvl8pPr marL="3369926" indent="-224662" defTabSz="914248" eaLnBrk="0" fontAlgn="base" hangingPunct="0">
              <a:spcBef>
                <a:spcPct val="0"/>
              </a:spcBef>
              <a:spcAft>
                <a:spcPct val="0"/>
              </a:spcAft>
              <a:defRPr sz="2400">
                <a:solidFill>
                  <a:srgbClr val="000000"/>
                </a:solidFill>
                <a:latin typeface="Arial" pitchFamily="34" charset="0"/>
              </a:defRPr>
            </a:lvl8pPr>
            <a:lvl9pPr marL="3819248" indent="-224662" defTabSz="914248" eaLnBrk="0" fontAlgn="base" hangingPunct="0">
              <a:spcBef>
                <a:spcPct val="0"/>
              </a:spcBef>
              <a:spcAft>
                <a:spcPct val="0"/>
              </a:spcAft>
              <a:defRPr sz="2400">
                <a:solidFill>
                  <a:srgbClr val="000000"/>
                </a:solidFill>
                <a:latin typeface="Arial" pitchFamily="34" charset="0"/>
              </a:defRPr>
            </a:lvl9pPr>
          </a:lstStyle>
          <a:p>
            <a:pPr eaLnBrk="1" hangingPunct="1"/>
            <a:fld id="{653F43B8-2F46-469F-B04B-E39624BB3E6B}" type="slidenum">
              <a:rPr lang="en-US" sz="1200">
                <a:solidFill>
                  <a:prstClr val="black"/>
                </a:solidFill>
                <a:latin typeface="Verdana" pitchFamily="34" charset="0"/>
              </a:rPr>
              <a:pPr eaLnBrk="1" hangingPunct="1"/>
              <a:t>5</a:t>
            </a:fld>
            <a:endParaRPr lang="en-US" sz="1200">
              <a:solidFill>
                <a:prstClr val="black"/>
              </a:solidFill>
              <a:latin typeface="Verdana" pitchFamily="34" charset="0"/>
            </a:endParaRPr>
          </a:p>
        </p:txBody>
      </p:sp>
      <p:sp>
        <p:nvSpPr>
          <p:cNvPr id="41987" name="Rectangle 2"/>
          <p:cNvSpPr>
            <a:spLocks noGrp="1" noRot="1" noChangeAspect="1" noChangeArrowheads="1" noTextEdit="1"/>
          </p:cNvSpPr>
          <p:nvPr>
            <p:ph type="sldImg"/>
          </p:nvPr>
        </p:nvSpPr>
        <p:spPr>
          <a:xfrm>
            <a:off x="381000" y="685800"/>
            <a:ext cx="6097588" cy="3430588"/>
          </a:xfrm>
          <a:ln/>
        </p:spPr>
      </p:sp>
      <p:sp>
        <p:nvSpPr>
          <p:cNvPr id="41988" name="Rectangle 3"/>
          <p:cNvSpPr>
            <a:spLocks noGrp="1" noChangeArrowheads="1"/>
          </p:cNvSpPr>
          <p:nvPr>
            <p:ph type="body" idx="1"/>
          </p:nvPr>
        </p:nvSpPr>
        <p:spPr>
          <a:xfrm>
            <a:off x="914815" y="4343713"/>
            <a:ext cx="5028370" cy="41154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4393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6</a:t>
            </a:fld>
            <a:endParaRPr lang="en-US"/>
          </a:p>
        </p:txBody>
      </p:sp>
    </p:spTree>
    <p:extLst>
      <p:ext uri="{BB962C8B-B14F-4D97-AF65-F5344CB8AC3E}">
        <p14:creationId xmlns:p14="http://schemas.microsoft.com/office/powerpoint/2010/main" val="172385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7</a:t>
            </a:fld>
            <a:endParaRPr lang="en-US"/>
          </a:p>
        </p:txBody>
      </p:sp>
    </p:spTree>
    <p:extLst>
      <p:ext uri="{BB962C8B-B14F-4D97-AF65-F5344CB8AC3E}">
        <p14:creationId xmlns:p14="http://schemas.microsoft.com/office/powerpoint/2010/main" val="47830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8</a:t>
            </a:fld>
            <a:endParaRPr lang="en-US"/>
          </a:p>
        </p:txBody>
      </p:sp>
    </p:spTree>
    <p:extLst>
      <p:ext uri="{BB962C8B-B14F-4D97-AF65-F5344CB8AC3E}">
        <p14:creationId xmlns:p14="http://schemas.microsoft.com/office/powerpoint/2010/main" val="12349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E48BAF-724C-48E9-BD43-AA14841E77A0}" type="slidenum">
              <a:rPr lang="en-US" smtClean="0"/>
              <a:t>19</a:t>
            </a:fld>
            <a:endParaRPr lang="en-US"/>
          </a:p>
        </p:txBody>
      </p:sp>
    </p:spTree>
    <p:extLst>
      <p:ext uri="{BB962C8B-B14F-4D97-AF65-F5344CB8AC3E}">
        <p14:creationId xmlns:p14="http://schemas.microsoft.com/office/powerpoint/2010/main" val="208594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2"/>
          <p:cNvSpPr>
            <a:spLocks noChangeArrowheads="1"/>
          </p:cNvSpPr>
          <p:nvPr/>
        </p:nvSpPr>
        <p:spPr bwMode="blackWhite">
          <a:xfrm>
            <a:off x="0" y="3429000"/>
            <a:ext cx="12192000" cy="3429001"/>
          </a:xfrm>
          <a:prstGeom prst="rect">
            <a:avLst/>
          </a:prstGeom>
          <a:solidFill>
            <a:srgbClr val="1666AF"/>
          </a:solidFill>
          <a:ln w="9525">
            <a:noFill/>
            <a:miter lim="800000"/>
            <a:headEnd/>
            <a:tailEnd/>
          </a:ln>
        </p:spPr>
        <p:txBody>
          <a:bodyPr wrap="none" anchor="ctr"/>
          <a:lstStyle/>
          <a:p>
            <a:pPr eaLnBrk="0" hangingPunct="0">
              <a:defRPr/>
            </a:pPr>
            <a:endParaRPr lang="en-US" sz="1200" b="1" dirty="0">
              <a:solidFill>
                <a:schemeClr val="bg1"/>
              </a:solidFill>
              <a:latin typeface="Arial" charset="0"/>
              <a:ea typeface="ＭＳ Ｐゴシック" pitchFamily="48" charset="-128"/>
            </a:endParaRPr>
          </a:p>
        </p:txBody>
      </p:sp>
      <p:sp>
        <p:nvSpPr>
          <p:cNvPr id="66562" name="Rectangle 2"/>
          <p:cNvSpPr>
            <a:spLocks noGrp="1" noChangeArrowheads="1"/>
          </p:cNvSpPr>
          <p:nvPr>
            <p:ph type="ctrTitle" hasCustomPrompt="1"/>
          </p:nvPr>
        </p:nvSpPr>
        <p:spPr>
          <a:xfrm>
            <a:off x="486833" y="1674260"/>
            <a:ext cx="11161184" cy="1741487"/>
          </a:xfrm>
        </p:spPr>
        <p:txBody>
          <a:bodyPr anchor="b"/>
          <a:lstStyle>
            <a:lvl1pPr algn="ctr">
              <a:defRPr sz="4200" baseline="0">
                <a:solidFill>
                  <a:srgbClr val="1666AF"/>
                </a:solidFill>
              </a:defRPr>
            </a:lvl1pPr>
          </a:lstStyle>
          <a:p>
            <a:r>
              <a:rPr lang="en-US" dirty="0" smtClean="0"/>
              <a:t>TITLE</a:t>
            </a:r>
            <a:endParaRPr lang="en-US" dirty="0"/>
          </a:p>
        </p:txBody>
      </p:sp>
      <p:sp>
        <p:nvSpPr>
          <p:cNvPr id="66563" name="Rectangle 3"/>
          <p:cNvSpPr>
            <a:spLocks noGrp="1" noChangeArrowheads="1"/>
          </p:cNvSpPr>
          <p:nvPr>
            <p:ph type="subTitle" idx="1"/>
          </p:nvPr>
        </p:nvSpPr>
        <p:spPr>
          <a:xfrm>
            <a:off x="1225551" y="4822825"/>
            <a:ext cx="9349316" cy="1752600"/>
          </a:xfrm>
        </p:spPr>
        <p:txBody>
          <a:bodyPr/>
          <a:lstStyle>
            <a:lvl1pPr marL="0" indent="0" algn="ctr">
              <a:defRPr sz="2200">
                <a:solidFill>
                  <a:schemeClr val="bg1"/>
                </a:solidFill>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5936191" y="6475416"/>
            <a:ext cx="367408" cy="276999"/>
          </a:xfrm>
          <a:prstGeom prst="rect">
            <a:avLst/>
          </a:prstGeom>
          <a:noFill/>
        </p:spPr>
        <p:txBody>
          <a:bodyPr wrap="none" rtlCol="0">
            <a:spAutoFit/>
          </a:bodyPr>
          <a:lstStyle/>
          <a:p>
            <a:fld id="{B312AD34-95FB-4687-AF08-EDA055D928B5}" type="slidenum">
              <a:rPr lang="en-US" sz="1200" smtClean="0">
                <a:solidFill>
                  <a:schemeClr val="bg1"/>
                </a:solidFill>
              </a:rPr>
              <a:t>‹#›</a:t>
            </a:fld>
            <a:endParaRPr lang="en-US"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TextBox 4"/>
          <p:cNvSpPr txBox="1"/>
          <p:nvPr userDrawn="1"/>
        </p:nvSpPr>
        <p:spPr>
          <a:xfrm>
            <a:off x="5716266" y="6475416"/>
            <a:ext cx="367408" cy="276999"/>
          </a:xfrm>
          <a:prstGeom prst="rect">
            <a:avLst/>
          </a:prstGeom>
          <a:noFill/>
        </p:spPr>
        <p:txBody>
          <a:bodyPr wrap="none" rtlCol="0">
            <a:spAutoFit/>
          </a:bodyPr>
          <a:lstStyle/>
          <a:p>
            <a:fld id="{B312AD34-95FB-4687-AF08-EDA055D928B5}" type="slidenum">
              <a:rPr lang="en-US" sz="1200" smtClean="0">
                <a:solidFill>
                  <a:schemeClr val="bg1"/>
                </a:solidFill>
              </a:rPr>
              <a:t>‹#›</a:t>
            </a:fld>
            <a:endParaRPr lang="en-US"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6833" y="1447800"/>
            <a:ext cx="5496984" cy="4640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7018" y="1447800"/>
            <a:ext cx="5499100" cy="4640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Box 5"/>
          <p:cNvSpPr txBox="1"/>
          <p:nvPr userDrawn="1"/>
        </p:nvSpPr>
        <p:spPr>
          <a:xfrm>
            <a:off x="5913040" y="6475416"/>
            <a:ext cx="367408" cy="276999"/>
          </a:xfrm>
          <a:prstGeom prst="rect">
            <a:avLst/>
          </a:prstGeom>
          <a:noFill/>
        </p:spPr>
        <p:txBody>
          <a:bodyPr wrap="none" rtlCol="0">
            <a:spAutoFit/>
          </a:bodyPr>
          <a:lstStyle/>
          <a:p>
            <a:fld id="{B312AD34-95FB-4687-AF08-EDA055D928B5}" type="slidenum">
              <a:rPr lang="en-US" sz="1200" smtClean="0">
                <a:solidFill>
                  <a:schemeClr val="bg1"/>
                </a:solidFill>
              </a:rPr>
              <a:t>‹#›</a:t>
            </a:fld>
            <a:endParaRPr lang="en-US"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716266" y="6475416"/>
            <a:ext cx="367408" cy="276999"/>
          </a:xfrm>
          <a:prstGeom prst="rect">
            <a:avLst/>
          </a:prstGeom>
          <a:noFill/>
        </p:spPr>
        <p:txBody>
          <a:bodyPr wrap="none" rtlCol="0">
            <a:spAutoFit/>
          </a:bodyPr>
          <a:lstStyle/>
          <a:p>
            <a:fld id="{B312AD34-95FB-4687-AF08-EDA055D928B5}" type="slidenum">
              <a:rPr lang="en-US" sz="1200" smtClean="0">
                <a:solidFill>
                  <a:schemeClr val="bg1"/>
                </a:solidFill>
              </a:rPr>
              <a:t>‹#›</a:t>
            </a:fld>
            <a:endParaRPr lang="en-US"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2"/>
          <p:cNvSpPr>
            <a:spLocks noChangeArrowheads="1"/>
          </p:cNvSpPr>
          <p:nvPr userDrawn="1"/>
        </p:nvSpPr>
        <p:spPr bwMode="blackWhite">
          <a:xfrm>
            <a:off x="-794" y="0"/>
            <a:ext cx="12192000" cy="6400800"/>
          </a:xfrm>
          <a:prstGeom prst="rect">
            <a:avLst/>
          </a:prstGeom>
          <a:solidFill>
            <a:srgbClr val="1666AF"/>
          </a:solidFill>
          <a:ln w="9525">
            <a:noFill/>
            <a:miter lim="800000"/>
            <a:headEnd/>
            <a:tailEnd/>
          </a:ln>
        </p:spPr>
        <p:txBody>
          <a:bodyPr wrap="none" anchor="ctr"/>
          <a:lstStyle/>
          <a:p>
            <a:pPr eaLnBrk="0" hangingPunct="0">
              <a:defRPr/>
            </a:pPr>
            <a:endParaRPr lang="en-US" sz="2000" b="1" dirty="0">
              <a:latin typeface="Arial" charset="0"/>
              <a:ea typeface="ＭＳ Ｐゴシック" pitchFamily="48" charset="-128"/>
            </a:endParaRPr>
          </a:p>
        </p:txBody>
      </p:sp>
      <p:sp>
        <p:nvSpPr>
          <p:cNvPr id="8" name="Title 3"/>
          <p:cNvSpPr>
            <a:spLocks noGrp="1"/>
          </p:cNvSpPr>
          <p:nvPr>
            <p:ph type="title" hasCustomPrompt="1"/>
          </p:nvPr>
        </p:nvSpPr>
        <p:spPr>
          <a:xfrm>
            <a:off x="1751806" y="2362200"/>
            <a:ext cx="8688387" cy="1021556"/>
          </a:xfrm>
        </p:spPr>
        <p:txBody>
          <a:bodyPr anchor="ctr"/>
          <a:lstStyle>
            <a:lvl1pPr algn="ctr">
              <a:defRPr sz="5400">
                <a:solidFill>
                  <a:schemeClr val="bg1"/>
                </a:solidFill>
              </a:defRPr>
            </a:lvl1pPr>
          </a:lstStyle>
          <a:p>
            <a:r>
              <a:rPr lang="en-US" dirty="0" smtClean="0"/>
              <a:t>Thank you.</a:t>
            </a:r>
            <a:endParaRPr lang="en-US" dirty="0"/>
          </a:p>
        </p:txBody>
      </p:sp>
    </p:spTree>
    <p:extLst>
      <p:ext uri="{BB962C8B-B14F-4D97-AF65-F5344CB8AC3E}">
        <p14:creationId xmlns:p14="http://schemas.microsoft.com/office/powerpoint/2010/main" val="404641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0184" y="152400"/>
            <a:ext cx="10860616"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4"/>
            <a:ext cx="5359400" cy="5173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914404"/>
            <a:ext cx="5361517" cy="5173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5913040" y="6475416"/>
            <a:ext cx="367408" cy="276999"/>
          </a:xfrm>
          <a:prstGeom prst="rect">
            <a:avLst/>
          </a:prstGeom>
          <a:noFill/>
        </p:spPr>
        <p:txBody>
          <a:bodyPr wrap="none" rtlCol="0">
            <a:spAutoFit/>
          </a:bodyPr>
          <a:lstStyle/>
          <a:p>
            <a:fld id="{B312AD34-95FB-4687-AF08-EDA055D928B5}" type="slidenum">
              <a:rPr lang="en-US" sz="1200" smtClean="0">
                <a:solidFill>
                  <a:schemeClr val="bg1"/>
                </a:solidFill>
              </a:rPr>
              <a:t>‹#›</a:t>
            </a:fld>
            <a:endParaRPr lang="en-US" dirty="0">
              <a:solidFill>
                <a:schemeClr val="bg1"/>
              </a:solidFill>
            </a:endParaRPr>
          </a:p>
        </p:txBody>
      </p:sp>
    </p:spTree>
    <p:extLst>
      <p:ext uri="{BB962C8B-B14F-4D97-AF65-F5344CB8AC3E}">
        <p14:creationId xmlns:p14="http://schemas.microsoft.com/office/powerpoint/2010/main" val="3924634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blackWhite">
          <a:xfrm>
            <a:off x="0" y="6392864"/>
            <a:ext cx="12192000" cy="465137"/>
          </a:xfrm>
          <a:prstGeom prst="rect">
            <a:avLst/>
          </a:prstGeom>
          <a:solidFill>
            <a:srgbClr val="1666AF"/>
          </a:solidFill>
          <a:ln w="9525">
            <a:noFill/>
            <a:miter lim="800000"/>
            <a:headEnd/>
            <a:tailEnd/>
          </a:ln>
        </p:spPr>
        <p:txBody>
          <a:bodyPr wrap="none" anchor="ctr"/>
          <a:lstStyle/>
          <a:p>
            <a:pPr eaLnBrk="0" hangingPunct="0">
              <a:defRPr/>
            </a:pPr>
            <a:endParaRPr lang="en-US" sz="2000" b="1" dirty="0">
              <a:latin typeface="Arial" charset="0"/>
              <a:ea typeface="ＭＳ Ｐゴシック" pitchFamily="48" charset="-128"/>
            </a:endParaRPr>
          </a:p>
        </p:txBody>
      </p:sp>
      <p:sp>
        <p:nvSpPr>
          <p:cNvPr id="65538" name="Rectangle 2"/>
          <p:cNvSpPr>
            <a:spLocks noGrp="1" noChangeArrowheads="1"/>
          </p:cNvSpPr>
          <p:nvPr>
            <p:ph type="body" idx="1"/>
          </p:nvPr>
        </p:nvSpPr>
        <p:spPr bwMode="auto">
          <a:xfrm>
            <a:off x="486834" y="1447800"/>
            <a:ext cx="11199284" cy="46402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539" name="Rectangle 3"/>
          <p:cNvSpPr>
            <a:spLocks noGrp="1" noChangeArrowheads="1"/>
          </p:cNvSpPr>
          <p:nvPr>
            <p:ph type="title"/>
          </p:nvPr>
        </p:nvSpPr>
        <p:spPr bwMode="auto">
          <a:xfrm>
            <a:off x="285751" y="115888"/>
            <a:ext cx="10964333" cy="795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65541" name="Line 5"/>
          <p:cNvSpPr>
            <a:spLocks noChangeShapeType="1"/>
          </p:cNvSpPr>
          <p:nvPr/>
        </p:nvSpPr>
        <p:spPr bwMode="auto">
          <a:xfrm flipH="1">
            <a:off x="0" y="642938"/>
            <a:ext cx="12192000" cy="0"/>
          </a:xfrm>
          <a:prstGeom prst="line">
            <a:avLst/>
          </a:prstGeom>
          <a:noFill/>
          <a:ln w="38100">
            <a:solidFill>
              <a:srgbClr val="1666AF"/>
            </a:solidFill>
            <a:round/>
            <a:headEnd/>
            <a:tailEnd/>
          </a:ln>
          <a:effectLst/>
        </p:spPr>
        <p:txBody>
          <a:bodyPr/>
          <a:lstStyle/>
          <a:p>
            <a:endParaRPr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Lst>
  <p:hf hdr="0" ftr="0" dt="0"/>
  <p:txStyles>
    <p:titleStyle>
      <a:lvl1pPr algn="l" rtl="0" eaLnBrk="1" fontAlgn="base" hangingPunct="1">
        <a:spcBef>
          <a:spcPct val="0"/>
        </a:spcBef>
        <a:spcAft>
          <a:spcPct val="0"/>
        </a:spcAft>
        <a:defRPr sz="3200" b="1">
          <a:solidFill>
            <a:srgbClr val="006699"/>
          </a:solidFill>
          <a:latin typeface="+mj-lt"/>
          <a:ea typeface="+mj-ea"/>
          <a:cs typeface="+mj-cs"/>
        </a:defRPr>
      </a:lvl1pPr>
      <a:lvl2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2pPr>
      <a:lvl3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3pPr>
      <a:lvl4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4pPr>
      <a:lvl5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6pPr>
      <a:lvl7pPr marL="9144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7pPr>
      <a:lvl8pPr marL="13716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8pPr>
      <a:lvl9pPr marL="18288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9pPr>
    </p:titleStyle>
    <p:bodyStyle>
      <a:lvl1pPr marL="342900" indent="-342900" algn="l" rtl="0" eaLnBrk="1" fontAlgn="base" hangingPunct="1">
        <a:spcBef>
          <a:spcPct val="20000"/>
        </a:spcBef>
        <a:spcAft>
          <a:spcPct val="0"/>
        </a:spcAft>
        <a:defRPr sz="2000">
          <a:solidFill>
            <a:srgbClr val="000000"/>
          </a:solidFill>
          <a:latin typeface="+mn-lt"/>
          <a:ea typeface="+mn-ea"/>
          <a:cs typeface="+mn-cs"/>
        </a:defRPr>
      </a:lvl1pPr>
      <a:lvl2pPr marL="628650" indent="-171450" algn="l" rtl="0" eaLnBrk="1" fontAlgn="base" hangingPunct="1">
        <a:spcBef>
          <a:spcPct val="20000"/>
        </a:spcBef>
        <a:spcAft>
          <a:spcPct val="0"/>
        </a:spcAft>
        <a:buClr>
          <a:srgbClr val="1666AF"/>
        </a:buClr>
        <a:buFont typeface="Times" pitchFamily="18" charset="0"/>
        <a:buChar char="•"/>
        <a:defRPr sz="2000">
          <a:solidFill>
            <a:srgbClr val="000000"/>
          </a:solidFill>
          <a:latin typeface="+mn-lt"/>
          <a:ea typeface="+mn-ea"/>
          <a:cs typeface="+mn-cs"/>
        </a:defRPr>
      </a:lvl2pPr>
      <a:lvl3pPr marL="971550" indent="-228600" algn="l" rtl="0" eaLnBrk="1" fontAlgn="base" hangingPunct="1">
        <a:spcBef>
          <a:spcPct val="20000"/>
        </a:spcBef>
        <a:spcAft>
          <a:spcPct val="0"/>
        </a:spcAft>
        <a:buChar char="–"/>
        <a:defRPr sz="2000">
          <a:solidFill>
            <a:srgbClr val="000000"/>
          </a:solidFill>
          <a:latin typeface="+mn-lt"/>
          <a:ea typeface="+mn-ea"/>
          <a:cs typeface="+mn-cs"/>
        </a:defRPr>
      </a:lvl3pPr>
      <a:lvl4pPr marL="1250950" indent="-165100" algn="l" rtl="0" eaLnBrk="1" fontAlgn="base" hangingPunct="1">
        <a:spcBef>
          <a:spcPct val="20000"/>
        </a:spcBef>
        <a:spcAft>
          <a:spcPct val="0"/>
        </a:spcAft>
        <a:buChar char="•"/>
        <a:defRPr sz="2000">
          <a:solidFill>
            <a:srgbClr val="000000"/>
          </a:solidFill>
          <a:latin typeface="+mn-lt"/>
          <a:ea typeface="+mn-ea"/>
          <a:cs typeface="+mn-cs"/>
        </a:defRPr>
      </a:lvl4pPr>
      <a:lvl5pPr marL="1593850" indent="-228600" algn="l" rtl="0" eaLnBrk="1" fontAlgn="base" hangingPunct="1">
        <a:spcBef>
          <a:spcPct val="20000"/>
        </a:spcBef>
        <a:spcAft>
          <a:spcPct val="0"/>
        </a:spcAft>
        <a:buChar char="–"/>
        <a:defRPr sz="2000">
          <a:solidFill>
            <a:srgbClr val="000000"/>
          </a:solidFill>
          <a:latin typeface="+mn-lt"/>
          <a:ea typeface="+mn-ea"/>
          <a:cs typeface="+mn-cs"/>
        </a:defRPr>
      </a:lvl5pPr>
      <a:lvl6pPr marL="2051050" indent="-228600" algn="l" rtl="0" eaLnBrk="1" fontAlgn="base" hangingPunct="1">
        <a:spcBef>
          <a:spcPct val="20000"/>
        </a:spcBef>
        <a:spcAft>
          <a:spcPct val="0"/>
        </a:spcAft>
        <a:buChar char="–"/>
        <a:defRPr sz="2000">
          <a:solidFill>
            <a:srgbClr val="000000"/>
          </a:solidFill>
          <a:latin typeface="+mn-lt"/>
          <a:ea typeface="+mn-ea"/>
          <a:cs typeface="+mn-cs"/>
        </a:defRPr>
      </a:lvl6pPr>
      <a:lvl7pPr marL="2508250" indent="-228600" algn="l" rtl="0" eaLnBrk="1" fontAlgn="base" hangingPunct="1">
        <a:spcBef>
          <a:spcPct val="20000"/>
        </a:spcBef>
        <a:spcAft>
          <a:spcPct val="0"/>
        </a:spcAft>
        <a:buChar char="–"/>
        <a:defRPr sz="2000">
          <a:solidFill>
            <a:srgbClr val="000000"/>
          </a:solidFill>
          <a:latin typeface="+mn-lt"/>
          <a:ea typeface="+mn-ea"/>
          <a:cs typeface="+mn-cs"/>
        </a:defRPr>
      </a:lvl7pPr>
      <a:lvl8pPr marL="2965450" indent="-228600" algn="l" rtl="0" eaLnBrk="1" fontAlgn="base" hangingPunct="1">
        <a:spcBef>
          <a:spcPct val="20000"/>
        </a:spcBef>
        <a:spcAft>
          <a:spcPct val="0"/>
        </a:spcAft>
        <a:buChar char="–"/>
        <a:defRPr sz="2000">
          <a:solidFill>
            <a:srgbClr val="000000"/>
          </a:solidFill>
          <a:latin typeface="+mn-lt"/>
          <a:ea typeface="+mn-ea"/>
          <a:cs typeface="+mn-cs"/>
        </a:defRPr>
      </a:lvl8pPr>
      <a:lvl9pPr marL="3422650" indent="-228600" algn="l" rtl="0" eaLnBrk="1" fontAlgn="base" hangingPunct="1">
        <a:spcBef>
          <a:spcPct val="20000"/>
        </a:spcBef>
        <a:spcAft>
          <a:spcPct val="0"/>
        </a:spcAft>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hyperlink" Target="https://lxv2789:16786/MIRCService/ServiceAgents/MaintainIdentityRelationships.serviceagent/icsMaintainIdentityRelationshipsEndpoint/V2.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google.co.in/imgres?imgurl=http://www.trainingspot.com/images/SSIS_icon_large.gif&amp;imgrefurl=http://www.trainingspot.com/VideoLibrary/SQL/SSIS_101.aspx&amp;usg=__NtUm_mGPmixTSmciOMYeilya0qw=&amp;h=88&amp;w=88&amp;sz=18&amp;hl=en&amp;start=1&amp;zoom=1&amp;itbs=1&amp;tbnid=HYK46hV049RSyM:&amp;tbnh=77&amp;tbnw=77&amp;prev=/search?q=icon+for+ssis&amp;hl=en&amp;sa=X&amp;biw=1004&amp;bih=635&amp;tbm=isch&amp;prmd=ivns&amp;ei=U5k2ToLZJ8rlrAfwmrXLCw" TargetMode="Externa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l"/>
            <a:r>
              <a:rPr lang="en-US" dirty="0" smtClean="0"/>
              <a:t>Topics:</a:t>
            </a:r>
            <a:br>
              <a:rPr lang="en-US" dirty="0" smtClean="0"/>
            </a:br>
            <a:r>
              <a:rPr lang="en-US" sz="4000" dirty="0" smtClean="0"/>
              <a:t>SOA</a:t>
            </a:r>
            <a:r>
              <a:rPr lang="en-US" sz="4000" dirty="0"/>
              <a:t>, </a:t>
            </a:r>
            <a:r>
              <a:rPr lang="en-US" sz="4000" dirty="0" smtClean="0"/>
              <a:t>XML Essentials, Web </a:t>
            </a:r>
            <a:r>
              <a:rPr lang="en-US" sz="4000" dirty="0"/>
              <a:t>Services, Protocols, APIs</a:t>
            </a:r>
          </a:p>
        </p:txBody>
      </p:sp>
    </p:spTree>
    <p:extLst>
      <p:ext uri="{BB962C8B-B14F-4D97-AF65-F5344CB8AC3E}">
        <p14:creationId xmlns:p14="http://schemas.microsoft.com/office/powerpoint/2010/main" val="193343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TYPES OF SERVICE/API TESTING						</a:t>
            </a:r>
            <a:endParaRPr lang="en-US" sz="1600" i="1" dirty="0">
              <a:solidFill>
                <a:srgbClr val="1666AF"/>
              </a:solidFill>
            </a:endParaRPr>
          </a:p>
        </p:txBody>
      </p:sp>
      <p:sp>
        <p:nvSpPr>
          <p:cNvPr id="3" name="Rectangle 2"/>
          <p:cNvSpPr/>
          <p:nvPr/>
        </p:nvSpPr>
        <p:spPr>
          <a:xfrm>
            <a:off x="457201" y="913450"/>
            <a:ext cx="11408226"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API/Services Testing:</a:t>
            </a:r>
            <a:endParaRPr lang="en-US" b="1" dirty="0">
              <a:solidFill>
                <a:schemeClr val="tx1"/>
              </a:solidFill>
            </a:endParaRPr>
          </a:p>
          <a:p>
            <a:pPr marL="285750" indent="-285750">
              <a:buFont typeface="Wingdings" panose="05000000000000000000" pitchFamily="2" charset="2"/>
              <a:buChar char="§"/>
            </a:pPr>
            <a:r>
              <a:rPr lang="en-US" dirty="0" smtClean="0">
                <a:solidFill>
                  <a:schemeClr val="tx1"/>
                </a:solidFill>
              </a:rPr>
              <a:t>Unit </a:t>
            </a:r>
            <a:r>
              <a:rPr lang="en-US" dirty="0">
                <a:solidFill>
                  <a:schemeClr val="tx1"/>
                </a:solidFill>
              </a:rPr>
              <a:t>testing - Testing the functionality of individual operations.</a:t>
            </a:r>
          </a:p>
          <a:p>
            <a:pPr marL="285750" indent="-285750">
              <a:buFont typeface="Wingdings" panose="05000000000000000000" pitchFamily="2" charset="2"/>
              <a:buChar char="§"/>
            </a:pPr>
            <a:r>
              <a:rPr lang="en-US" dirty="0">
                <a:solidFill>
                  <a:schemeClr val="tx1"/>
                </a:solidFill>
              </a:rPr>
              <a:t>Functional testing - Testing the functionality of broader scenarios</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Regression Testing – Collection of test run to assure no adverse impact of change.</a:t>
            </a:r>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Load testing - Validating functionality and performance under load.</a:t>
            </a:r>
          </a:p>
          <a:p>
            <a:pPr marL="285750" indent="-285750">
              <a:buFont typeface="Wingdings" panose="05000000000000000000" pitchFamily="2" charset="2"/>
              <a:buChar char="§"/>
            </a:pPr>
            <a:r>
              <a:rPr lang="en-US" dirty="0">
                <a:solidFill>
                  <a:schemeClr val="tx1"/>
                </a:solidFill>
              </a:rPr>
              <a:t>Security testing - Includes penetration testing and fuzz testing.</a:t>
            </a:r>
          </a:p>
          <a:p>
            <a:pPr marL="285750" indent="-285750">
              <a:buFont typeface="Wingdings" panose="05000000000000000000" pitchFamily="2" charset="2"/>
              <a:buChar char="§"/>
            </a:pPr>
            <a:r>
              <a:rPr lang="en-US" dirty="0">
                <a:solidFill>
                  <a:schemeClr val="tx1"/>
                </a:solidFill>
              </a:rPr>
              <a:t>Web UI testing - Performed as part of end-to-end integration tests</a:t>
            </a:r>
            <a:r>
              <a:rPr lang="en-US" dirty="0" smtClean="0">
                <a:solidFill>
                  <a:schemeClr val="tx1"/>
                </a:solidFill>
              </a:rPr>
              <a:t>.</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endParaRPr lang="en-US" dirty="0" smtClean="0">
              <a:solidFill>
                <a:schemeClr val="tx1"/>
              </a:solidFill>
            </a:endParaRPr>
          </a:p>
          <a:p>
            <a:pPr marL="285750" indent="-285750">
              <a:buFont typeface="Wingdings" panose="05000000000000000000" pitchFamily="2" charset="2"/>
              <a:buChar char="Ø"/>
            </a:pPr>
            <a:endParaRPr lang="en-US" dirty="0" smtClean="0">
              <a:solidFill>
                <a:schemeClr val="tx1"/>
              </a:solidFill>
            </a:endParaRPr>
          </a:p>
          <a:p>
            <a:r>
              <a:rPr lang="en-US" b="1" dirty="0" smtClean="0">
                <a:solidFill>
                  <a:schemeClr val="tx1"/>
                </a:solidFill>
              </a:rPr>
              <a:t>Primary API/Services Testing Tools:</a:t>
            </a:r>
            <a:endParaRPr lang="en-US" b="1" dirty="0">
              <a:solidFill>
                <a:schemeClr val="tx1"/>
              </a:solidFill>
            </a:endParaRPr>
          </a:p>
          <a:p>
            <a:pPr marL="285750" indent="-285750">
              <a:buFont typeface="Wingdings" panose="05000000000000000000" pitchFamily="2" charset="2"/>
              <a:buChar char="§"/>
            </a:pPr>
            <a:r>
              <a:rPr lang="en-US" dirty="0" smtClean="0">
                <a:solidFill>
                  <a:schemeClr val="tx1"/>
                </a:solidFill>
              </a:rPr>
              <a:t>CA </a:t>
            </a:r>
            <a:r>
              <a:rPr lang="en-US" dirty="0" err="1" smtClean="0">
                <a:solidFill>
                  <a:schemeClr val="tx1"/>
                </a:solidFill>
              </a:rPr>
              <a:t>DevTest</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SOAPUI Basic &amp; Pro</a:t>
            </a:r>
          </a:p>
          <a:p>
            <a:pPr marL="285750" indent="-285750">
              <a:buFont typeface="Wingdings" panose="05000000000000000000" pitchFamily="2" charset="2"/>
              <a:buChar char="§"/>
            </a:pPr>
            <a:r>
              <a:rPr lang="en-US" dirty="0" smtClean="0">
                <a:solidFill>
                  <a:schemeClr val="tx1"/>
                </a:solidFill>
              </a:rPr>
              <a:t>Parasoft </a:t>
            </a:r>
          </a:p>
          <a:p>
            <a:pPr marL="285750" indent="-285750">
              <a:buFont typeface="Wingdings" panose="05000000000000000000" pitchFamily="2" charset="2"/>
              <a:buChar char="§"/>
            </a:pPr>
            <a:r>
              <a:rPr lang="en-US" dirty="0" smtClean="0">
                <a:solidFill>
                  <a:schemeClr val="tx1"/>
                </a:solidFill>
              </a:rPr>
              <a:t>HP Service Test</a:t>
            </a:r>
          </a:p>
          <a:p>
            <a:pPr marL="285750" indent="-285750">
              <a:buFont typeface="Wingdings" panose="05000000000000000000" pitchFamily="2" charset="2"/>
              <a:buChar char="§"/>
            </a:pPr>
            <a:r>
              <a:rPr lang="en-US" dirty="0" smtClean="0">
                <a:solidFill>
                  <a:schemeClr val="tx1"/>
                </a:solidFill>
              </a:rPr>
              <a:t>IBM RIT</a:t>
            </a:r>
          </a:p>
        </p:txBody>
      </p:sp>
    </p:spTree>
    <p:extLst>
      <p:ext uri="{BB962C8B-B14F-4D97-AF65-F5344CB8AC3E}">
        <p14:creationId xmlns:p14="http://schemas.microsoft.com/office/powerpoint/2010/main" val="4211713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&amp; Related Technologies</a:t>
            </a:r>
            <a:endParaRPr lang="en-US" sz="1600" i="1" dirty="0">
              <a:solidFill>
                <a:srgbClr val="1666AF"/>
              </a:solidFill>
            </a:endParaRPr>
          </a:p>
        </p:txBody>
      </p:sp>
      <p:sp>
        <p:nvSpPr>
          <p:cNvPr id="3" name="Rectangle 2"/>
          <p:cNvSpPr/>
          <p:nvPr/>
        </p:nvSpPr>
        <p:spPr>
          <a:xfrm>
            <a:off x="250374" y="913450"/>
            <a:ext cx="117130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XML – eXtensible Markup Language:</a:t>
            </a:r>
          </a:p>
          <a:p>
            <a:endParaRPr lang="en-US" dirty="0" smtClean="0">
              <a:solidFill>
                <a:schemeClr val="tx1"/>
              </a:solidFill>
            </a:endParaRPr>
          </a:p>
          <a:p>
            <a:r>
              <a:rPr lang="en-US" dirty="0" smtClean="0">
                <a:solidFill>
                  <a:schemeClr val="tx1"/>
                </a:solidFill>
              </a:rPr>
              <a:t>XML </a:t>
            </a:r>
            <a:r>
              <a:rPr lang="en-US" dirty="0">
                <a:solidFill>
                  <a:schemeClr val="tx1"/>
                </a:solidFill>
              </a:rPr>
              <a:t>is a markup language that defines a set of rules for encoding documents in a format that is both human-readable and machine-readable. The design goals of XML emphasize simplicity, generality, and usability across the Internet.</a:t>
            </a:r>
            <a:endParaRPr lang="en-US" dirty="0" smtClean="0">
              <a:solidFill>
                <a:schemeClr val="tx1"/>
              </a:solidFill>
            </a:endParaRPr>
          </a:p>
          <a:p>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Tag based syntax similar </a:t>
            </a:r>
            <a:r>
              <a:rPr lang="en-US" smtClean="0">
                <a:solidFill>
                  <a:schemeClr val="tx1"/>
                </a:solidFill>
              </a:rPr>
              <a:t>to HTML</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Allows to create custom tags (unlike HTML)</a:t>
            </a:r>
          </a:p>
          <a:p>
            <a:pPr marL="285750" indent="-285750">
              <a:buFont typeface="Wingdings" panose="05000000000000000000" pitchFamily="2" charset="2"/>
              <a:buChar char="§"/>
            </a:pPr>
            <a:r>
              <a:rPr lang="en-US" dirty="0" smtClean="0">
                <a:solidFill>
                  <a:schemeClr val="tx1"/>
                </a:solidFill>
              </a:rPr>
              <a:t>XHTML – HTML reformulated as XML; ensures strict HTML.</a:t>
            </a:r>
          </a:p>
          <a:p>
            <a:pPr marL="285750" indent="-285750">
              <a:buFont typeface="Wingdings" panose="05000000000000000000" pitchFamily="2" charset="2"/>
              <a:buChar char="§"/>
            </a:pPr>
            <a:r>
              <a:rPr lang="en-US" dirty="0" smtClean="0">
                <a:solidFill>
                  <a:schemeClr val="tx1"/>
                </a:solidFill>
              </a:rPr>
              <a:t>RSS/ATOM – XML format syndication to automatically share data (news feeds, blogs, podcasts, </a:t>
            </a:r>
            <a:r>
              <a:rPr lang="en-US" dirty="0" err="1" smtClean="0">
                <a:solidFill>
                  <a:schemeClr val="tx1"/>
                </a:solidFill>
              </a:rPr>
              <a:t>etc</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AJAX – Asynchronous JavaScript and XML</a:t>
            </a:r>
          </a:p>
          <a:p>
            <a:pPr marL="285750" indent="-285750">
              <a:buFont typeface="Wingdings" panose="05000000000000000000" pitchFamily="2" charset="2"/>
              <a:buChar char="§"/>
            </a:pPr>
            <a:r>
              <a:rPr lang="en-US" dirty="0" smtClean="0">
                <a:solidFill>
                  <a:schemeClr val="tx1"/>
                </a:solidFill>
              </a:rPr>
              <a:t>Web-Services – APIs over web</a:t>
            </a:r>
            <a:endParaRPr lang="en-US" dirty="0">
              <a:solidFill>
                <a:schemeClr val="tx1"/>
              </a:solidFill>
            </a:endParaRPr>
          </a:p>
          <a:p>
            <a:endParaRPr lang="en-US" b="1" dirty="0" smtClean="0">
              <a:solidFill>
                <a:schemeClr val="tx1"/>
              </a:solidFill>
            </a:endParaRPr>
          </a:p>
          <a:p>
            <a:r>
              <a:rPr lang="en-US" b="1" dirty="0">
                <a:solidFill>
                  <a:schemeClr val="tx1"/>
                </a:solidFill>
              </a:rPr>
              <a:t>XML </a:t>
            </a:r>
            <a:r>
              <a:rPr lang="en-US" b="1" dirty="0" smtClean="0">
                <a:solidFill>
                  <a:schemeClr val="tx1"/>
                </a:solidFill>
              </a:rPr>
              <a:t>Related Technologies</a:t>
            </a:r>
            <a:endParaRPr lang="en-US" b="1" dirty="0">
              <a:solidFill>
                <a:schemeClr val="tx1"/>
              </a:solidFill>
            </a:endParaRPr>
          </a:p>
          <a:p>
            <a:pPr marL="285750" indent="-285750">
              <a:buFont typeface="Wingdings" panose="05000000000000000000" pitchFamily="2" charset="2"/>
              <a:buChar char="§"/>
            </a:pPr>
            <a:r>
              <a:rPr lang="en-US" dirty="0" smtClean="0">
                <a:solidFill>
                  <a:schemeClr val="tx1"/>
                </a:solidFill>
              </a:rPr>
              <a:t>XPath – </a:t>
            </a:r>
            <a:r>
              <a:rPr lang="en-US" dirty="0" err="1" smtClean="0">
                <a:solidFill>
                  <a:schemeClr val="tx1"/>
                </a:solidFill>
              </a:rPr>
              <a:t>eXtensible</a:t>
            </a:r>
            <a:r>
              <a:rPr lang="en-US" dirty="0" smtClean="0">
                <a:solidFill>
                  <a:schemeClr val="tx1"/>
                </a:solidFill>
              </a:rPr>
              <a:t> Path Language</a:t>
            </a:r>
          </a:p>
          <a:p>
            <a:pPr marL="285750" indent="-285750">
              <a:buFont typeface="Wingdings" panose="05000000000000000000" pitchFamily="2" charset="2"/>
              <a:buChar char="§"/>
            </a:pPr>
            <a:r>
              <a:rPr lang="en-US" dirty="0" smtClean="0">
                <a:solidFill>
                  <a:schemeClr val="tx1"/>
                </a:solidFill>
              </a:rPr>
              <a:t>XSLT – XML </a:t>
            </a:r>
            <a:r>
              <a:rPr lang="en-US" dirty="0" err="1" smtClean="0">
                <a:solidFill>
                  <a:schemeClr val="tx1"/>
                </a:solidFill>
              </a:rPr>
              <a:t>Stylesheet</a:t>
            </a:r>
            <a:r>
              <a:rPr lang="en-US" dirty="0" smtClean="0">
                <a:solidFill>
                  <a:schemeClr val="tx1"/>
                </a:solidFill>
              </a:rPr>
              <a:t> Language Transformations</a:t>
            </a:r>
          </a:p>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1703572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a:solidFill>
                  <a:srgbClr val="1666AF"/>
                </a:solidFill>
              </a:rPr>
              <a:t>XML Essentials – XML Elements (Tags)</a:t>
            </a:r>
            <a:endParaRPr lang="en-US" sz="1600" i="1" dirty="0">
              <a:solidFill>
                <a:srgbClr val="1666AF"/>
              </a:solidFill>
            </a:endParaRPr>
          </a:p>
        </p:txBody>
      </p:sp>
      <p:sp>
        <p:nvSpPr>
          <p:cNvPr id="3" name="Rectangle 2"/>
          <p:cNvSpPr/>
          <p:nvPr/>
        </p:nvSpPr>
        <p:spPr>
          <a:xfrm>
            <a:off x="6433458" y="762000"/>
            <a:ext cx="5562599" cy="556260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b="1" dirty="0" smtClean="0">
              <a:solidFill>
                <a:schemeClr val="tx1"/>
              </a:solidFill>
            </a:endParaRPr>
          </a:p>
          <a:p>
            <a:pPr>
              <a:spcBef>
                <a:spcPts val="300"/>
              </a:spcBef>
            </a:pPr>
            <a:r>
              <a:rPr lang="en-US" b="1" dirty="0" smtClean="0">
                <a:solidFill>
                  <a:schemeClr val="tx1"/>
                </a:solidFill>
              </a:rPr>
              <a:t>Example:</a:t>
            </a:r>
          </a:p>
          <a:p>
            <a:pPr>
              <a:spcBef>
                <a:spcPts val="300"/>
              </a:spcBef>
            </a:pPr>
            <a:r>
              <a:rPr lang="en-US" dirty="0" smtClean="0">
                <a:solidFill>
                  <a:schemeClr val="tx1"/>
                </a:solidFill>
              </a:rPr>
              <a:t>&lt;player&gt;</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&lt;person&gt;</a:t>
            </a:r>
          </a:p>
          <a:p>
            <a:pPr>
              <a:spcBef>
                <a:spcPts val="300"/>
              </a:spcBef>
            </a:pPr>
            <a:r>
              <a:rPr lang="en-US" dirty="0">
                <a:solidFill>
                  <a:schemeClr val="tx1"/>
                </a:solidFill>
              </a:rPr>
              <a:t> </a:t>
            </a:r>
            <a:r>
              <a:rPr lang="en-US" dirty="0" smtClean="0">
                <a:solidFill>
                  <a:schemeClr val="tx1"/>
                </a:solidFill>
              </a:rPr>
              <a:t>    </a:t>
            </a:r>
            <a:r>
              <a:rPr lang="en-US" dirty="0">
                <a:solidFill>
                  <a:schemeClr val="tx1"/>
                </a:solidFill>
              </a:rPr>
              <a:t> </a:t>
            </a:r>
            <a:r>
              <a:rPr lang="en-US" dirty="0" smtClean="0">
                <a:solidFill>
                  <a:schemeClr val="tx1"/>
                </a:solidFill>
              </a:rPr>
              <a:t>&lt;</a:t>
            </a:r>
            <a:r>
              <a:rPr lang="en-US" dirty="0" err="1" smtClean="0">
                <a:solidFill>
                  <a:schemeClr val="tx1"/>
                </a:solidFill>
              </a:rPr>
              <a:t>FirstName</a:t>
            </a:r>
            <a:r>
              <a:rPr lang="en-US" dirty="0" smtClean="0">
                <a:solidFill>
                  <a:schemeClr val="tx1"/>
                </a:solidFill>
              </a:rPr>
              <a:t>&gt;</a:t>
            </a:r>
            <a:r>
              <a:rPr lang="en-US" dirty="0" err="1" smtClean="0">
                <a:solidFill>
                  <a:schemeClr val="tx1"/>
                </a:solidFill>
              </a:rPr>
              <a:t>Zlatan</a:t>
            </a:r>
            <a:r>
              <a:rPr lang="en-US" dirty="0" smtClean="0">
                <a:solidFill>
                  <a:schemeClr val="tx1"/>
                </a:solidFill>
              </a:rPr>
              <a:t>&lt;/</a:t>
            </a:r>
            <a:r>
              <a:rPr lang="en-US" dirty="0" err="1">
                <a:solidFill>
                  <a:schemeClr val="tx1"/>
                </a:solidFill>
              </a:rPr>
              <a:t>FirstName</a:t>
            </a:r>
            <a:r>
              <a:rPr lang="en-US" dirty="0" smtClean="0">
                <a:solidFill>
                  <a:schemeClr val="tx1"/>
                </a:solidFill>
              </a:rPr>
              <a:t>&gt;</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&lt;</a:t>
            </a:r>
            <a:r>
              <a:rPr lang="en-US" dirty="0" err="1" smtClean="0">
                <a:solidFill>
                  <a:schemeClr val="tx1"/>
                </a:solidFill>
              </a:rPr>
              <a:t>LastName</a:t>
            </a:r>
            <a:r>
              <a:rPr lang="en-US" dirty="0" smtClean="0">
                <a:solidFill>
                  <a:schemeClr val="tx1"/>
                </a:solidFill>
              </a:rPr>
              <a:t>&gt;</a:t>
            </a:r>
            <a:r>
              <a:rPr lang="en-US" dirty="0" err="1" smtClean="0">
                <a:solidFill>
                  <a:schemeClr val="tx1"/>
                </a:solidFill>
              </a:rPr>
              <a:t>Ibhrahimovich</a:t>
            </a:r>
            <a:r>
              <a:rPr lang="en-US" dirty="0" smtClean="0">
                <a:solidFill>
                  <a:schemeClr val="tx1"/>
                </a:solidFill>
              </a:rPr>
              <a:t>&lt;/</a:t>
            </a:r>
            <a:r>
              <a:rPr lang="en-US" dirty="0" err="1" smtClean="0">
                <a:solidFill>
                  <a:schemeClr val="tx1"/>
                </a:solidFill>
              </a:rPr>
              <a:t>LastName</a:t>
            </a:r>
            <a:r>
              <a:rPr lang="en-US" dirty="0">
                <a:solidFill>
                  <a:schemeClr val="tx1"/>
                </a:solidFill>
              </a:rPr>
              <a:t>&gt;</a:t>
            </a:r>
            <a:br>
              <a:rPr lang="en-US" dirty="0">
                <a:solidFill>
                  <a:schemeClr val="tx1"/>
                </a:solidFill>
              </a:rPr>
            </a:br>
            <a:r>
              <a:rPr lang="en-US" dirty="0" smtClean="0">
                <a:solidFill>
                  <a:schemeClr val="tx1"/>
                </a:solidFill>
              </a:rPr>
              <a:t>   &lt;/</a:t>
            </a:r>
            <a:r>
              <a:rPr lang="en-US" dirty="0">
                <a:solidFill>
                  <a:schemeClr val="tx1"/>
                </a:solidFill>
              </a:rPr>
              <a:t>person</a:t>
            </a:r>
            <a:r>
              <a:rPr lang="en-US" dirty="0" smtClean="0">
                <a:solidFill>
                  <a:schemeClr val="tx1"/>
                </a:solidFill>
              </a:rPr>
              <a:t>&gt;</a:t>
            </a:r>
          </a:p>
          <a:p>
            <a:pPr>
              <a:spcBef>
                <a:spcPts val="300"/>
              </a:spcBef>
            </a:pPr>
            <a:r>
              <a:rPr lang="en-US" dirty="0">
                <a:solidFill>
                  <a:schemeClr val="tx1"/>
                </a:solidFill>
              </a:rPr>
              <a:t> </a:t>
            </a:r>
            <a:r>
              <a:rPr lang="en-US" dirty="0" smtClean="0">
                <a:solidFill>
                  <a:schemeClr val="tx1"/>
                </a:solidFill>
              </a:rPr>
              <a:t>  &lt;club&gt;</a:t>
            </a:r>
          </a:p>
          <a:p>
            <a:pPr>
              <a:spcBef>
                <a:spcPts val="300"/>
              </a:spcBef>
            </a:pPr>
            <a:r>
              <a:rPr lang="en-US" dirty="0">
                <a:solidFill>
                  <a:schemeClr val="tx1"/>
                </a:solidFill>
              </a:rPr>
              <a:t> </a:t>
            </a:r>
            <a:r>
              <a:rPr lang="en-US" dirty="0" smtClean="0">
                <a:solidFill>
                  <a:schemeClr val="tx1"/>
                </a:solidFill>
              </a:rPr>
              <a:t>   &lt;</a:t>
            </a:r>
            <a:r>
              <a:rPr lang="en-US" dirty="0" err="1" smtClean="0">
                <a:solidFill>
                  <a:schemeClr val="tx1"/>
                </a:solidFill>
              </a:rPr>
              <a:t>cname</a:t>
            </a:r>
            <a:r>
              <a:rPr lang="en-US" dirty="0" smtClean="0">
                <a:solidFill>
                  <a:schemeClr val="tx1"/>
                </a:solidFill>
              </a:rPr>
              <a:t>&gt;Manchester United&lt;/</a:t>
            </a:r>
            <a:r>
              <a:rPr lang="en-US" dirty="0" err="1" smtClean="0">
                <a:solidFill>
                  <a:schemeClr val="tx1"/>
                </a:solidFill>
              </a:rPr>
              <a:t>cname</a:t>
            </a:r>
            <a:r>
              <a:rPr lang="en-US" dirty="0" smtClean="0">
                <a:solidFill>
                  <a:schemeClr val="tx1"/>
                </a:solidFill>
              </a:rPr>
              <a:t>&gt;</a:t>
            </a:r>
          </a:p>
          <a:p>
            <a:pPr>
              <a:spcBef>
                <a:spcPts val="300"/>
              </a:spcBef>
            </a:pPr>
            <a:r>
              <a:rPr lang="en-US" dirty="0">
                <a:solidFill>
                  <a:schemeClr val="tx1"/>
                </a:solidFill>
              </a:rPr>
              <a:t> </a:t>
            </a:r>
            <a:r>
              <a:rPr lang="en-US" dirty="0" smtClean="0">
                <a:solidFill>
                  <a:schemeClr val="tx1"/>
                </a:solidFill>
              </a:rPr>
              <a:t>   &lt;</a:t>
            </a:r>
            <a:r>
              <a:rPr lang="en-US" dirty="0" err="1" smtClean="0">
                <a:solidFill>
                  <a:schemeClr val="tx1"/>
                </a:solidFill>
              </a:rPr>
              <a:t>JerseyNo</a:t>
            </a:r>
            <a:r>
              <a:rPr lang="en-US" dirty="0" smtClean="0">
                <a:solidFill>
                  <a:schemeClr val="tx1"/>
                </a:solidFill>
              </a:rPr>
              <a:t>&gt;07&lt;/</a:t>
            </a:r>
            <a:r>
              <a:rPr lang="en-US" dirty="0" err="1" smtClean="0">
                <a:solidFill>
                  <a:schemeClr val="tx1"/>
                </a:solidFill>
              </a:rPr>
              <a:t>JerseyNo</a:t>
            </a:r>
            <a:r>
              <a:rPr lang="en-US" dirty="0" smtClean="0">
                <a:solidFill>
                  <a:schemeClr val="tx1"/>
                </a:solidFill>
              </a:rPr>
              <a:t>&gt;</a:t>
            </a:r>
          </a:p>
          <a:p>
            <a:pPr>
              <a:spcBef>
                <a:spcPts val="300"/>
              </a:spcBef>
            </a:pPr>
            <a:r>
              <a:rPr lang="en-US" dirty="0">
                <a:solidFill>
                  <a:schemeClr val="tx1"/>
                </a:solidFill>
              </a:rPr>
              <a:t> </a:t>
            </a:r>
            <a:r>
              <a:rPr lang="en-US" dirty="0" smtClean="0">
                <a:solidFill>
                  <a:schemeClr val="tx1"/>
                </a:solidFill>
              </a:rPr>
              <a:t>   &lt;/club&gt;</a:t>
            </a:r>
            <a:r>
              <a:rPr lang="en-US" dirty="0">
                <a:solidFill>
                  <a:schemeClr val="tx1"/>
                </a:solidFill>
              </a:rPr>
              <a:t/>
            </a:r>
            <a:br>
              <a:rPr lang="en-US" dirty="0">
                <a:solidFill>
                  <a:schemeClr val="tx1"/>
                </a:solidFill>
              </a:rPr>
            </a:br>
            <a:r>
              <a:rPr lang="en-US" dirty="0" smtClean="0">
                <a:solidFill>
                  <a:schemeClr val="tx1"/>
                </a:solidFill>
              </a:rPr>
              <a:t>&lt;/player&gt;</a:t>
            </a:r>
            <a:endParaRPr lang="en-US" dirty="0">
              <a:solidFill>
                <a:schemeClr val="tx1"/>
              </a:solidFill>
            </a:endParaRPr>
          </a:p>
          <a:p>
            <a:pPr>
              <a:spcBef>
                <a:spcPts val="300"/>
              </a:spcBef>
            </a:pPr>
            <a:endParaRPr lang="en-US" dirty="0" smtClean="0">
              <a:solidFill>
                <a:schemeClr val="tx1"/>
              </a:solidFill>
            </a:endParaRPr>
          </a:p>
          <a:p>
            <a:pPr>
              <a:spcBef>
                <a:spcPts val="300"/>
              </a:spcBef>
            </a:pPr>
            <a:r>
              <a:rPr lang="en-US" dirty="0" smtClean="0">
                <a:solidFill>
                  <a:schemeClr val="tx1"/>
                </a:solidFill>
              </a:rPr>
              <a:t>Structure is in form of :– Root -&gt;Child-&gt;Sub Child &amp; data structure is similar to a tree.</a:t>
            </a:r>
            <a:endParaRPr lang="en-US" dirty="0">
              <a:solidFill>
                <a:schemeClr val="tx1"/>
              </a:solidFill>
            </a:endParaRPr>
          </a:p>
        </p:txBody>
      </p:sp>
      <p:sp>
        <p:nvSpPr>
          <p:cNvPr id="4" name="Rectangle 3"/>
          <p:cNvSpPr/>
          <p:nvPr/>
        </p:nvSpPr>
        <p:spPr>
          <a:xfrm>
            <a:off x="185058" y="758825"/>
            <a:ext cx="6095999" cy="556260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endParaRPr lang="en-US" dirty="0" smtClean="0">
              <a:solidFill>
                <a:schemeClr val="tx1"/>
              </a:solidFill>
            </a:endParaRPr>
          </a:p>
          <a:p>
            <a:pPr marL="285750" indent="-285750">
              <a:spcBef>
                <a:spcPts val="300"/>
              </a:spcBef>
              <a:buFont typeface="Wingdings" panose="05000000000000000000" pitchFamily="2" charset="2"/>
              <a:buChar char="§"/>
            </a:pPr>
            <a:r>
              <a:rPr lang="en-US" dirty="0" smtClean="0">
                <a:solidFill>
                  <a:schemeClr val="tx1"/>
                </a:solidFill>
              </a:rPr>
              <a:t>An XML document contains XML elements</a:t>
            </a:r>
          </a:p>
          <a:p>
            <a:pPr marL="285750" indent="-285750">
              <a:spcBef>
                <a:spcPts val="300"/>
              </a:spcBef>
              <a:buFont typeface="Wingdings" panose="05000000000000000000" pitchFamily="2" charset="2"/>
              <a:buChar char="§"/>
            </a:pPr>
            <a:r>
              <a:rPr lang="en-US" dirty="0" smtClean="0">
                <a:solidFill>
                  <a:schemeClr val="tx1"/>
                </a:solidFill>
              </a:rPr>
              <a:t>XML element is everything from element’s start tag to element’s end tag (inclusive)</a:t>
            </a:r>
          </a:p>
          <a:p>
            <a:pPr marL="285750" indent="-285750">
              <a:spcBef>
                <a:spcPts val="300"/>
              </a:spcBef>
              <a:buFont typeface="Wingdings" panose="05000000000000000000" pitchFamily="2" charset="2"/>
              <a:buChar char="§"/>
            </a:pPr>
            <a:r>
              <a:rPr lang="en-US" dirty="0" smtClean="0">
                <a:solidFill>
                  <a:schemeClr val="tx1"/>
                </a:solidFill>
              </a:rPr>
              <a:t>Element can contain:</a:t>
            </a:r>
          </a:p>
          <a:p>
            <a:pPr marL="742950" lvl="1" indent="-285750">
              <a:spcBef>
                <a:spcPts val="300"/>
              </a:spcBef>
              <a:buFont typeface="Arial" panose="020B0604020202020204" pitchFamily="34" charset="0"/>
              <a:buChar char="•"/>
            </a:pPr>
            <a:r>
              <a:rPr lang="en-US" dirty="0" smtClean="0">
                <a:solidFill>
                  <a:schemeClr val="tx1"/>
                </a:solidFill>
              </a:rPr>
              <a:t>Text</a:t>
            </a:r>
          </a:p>
          <a:p>
            <a:pPr marL="742950" lvl="1" indent="-285750">
              <a:spcBef>
                <a:spcPts val="300"/>
              </a:spcBef>
              <a:buFont typeface="Arial" panose="020B0604020202020204" pitchFamily="34" charset="0"/>
              <a:buChar char="•"/>
            </a:pPr>
            <a:r>
              <a:rPr lang="en-US" dirty="0" smtClean="0">
                <a:solidFill>
                  <a:schemeClr val="tx1"/>
                </a:solidFill>
              </a:rPr>
              <a:t>Attributes</a:t>
            </a:r>
          </a:p>
          <a:p>
            <a:pPr marL="742950" lvl="1" indent="-285750">
              <a:spcBef>
                <a:spcPts val="300"/>
              </a:spcBef>
              <a:buFont typeface="Arial" panose="020B0604020202020204" pitchFamily="34" charset="0"/>
              <a:buChar char="•"/>
            </a:pPr>
            <a:r>
              <a:rPr lang="en-US" dirty="0" smtClean="0">
                <a:solidFill>
                  <a:schemeClr val="tx1"/>
                </a:solidFill>
              </a:rPr>
              <a:t>Other Elements</a:t>
            </a:r>
          </a:p>
          <a:p>
            <a:pPr marL="742950" lvl="1" indent="-285750">
              <a:spcBef>
                <a:spcPts val="300"/>
              </a:spcBef>
              <a:buFont typeface="Arial" panose="020B0604020202020204" pitchFamily="34" charset="0"/>
              <a:buChar char="•"/>
            </a:pPr>
            <a:r>
              <a:rPr lang="en-US" dirty="0" smtClean="0">
                <a:solidFill>
                  <a:schemeClr val="tx1"/>
                </a:solidFill>
              </a:rPr>
              <a:t>No content (known as Empty Element)</a:t>
            </a:r>
          </a:p>
          <a:p>
            <a:pPr marL="285750" lvl="1" indent="-285750">
              <a:spcBef>
                <a:spcPts val="300"/>
              </a:spcBef>
              <a:buFont typeface="Wingdings" panose="05000000000000000000" pitchFamily="2" charset="2"/>
              <a:buChar char="§"/>
            </a:pPr>
            <a:r>
              <a:rPr lang="en-US" dirty="0" smtClean="0">
                <a:solidFill>
                  <a:schemeClr val="tx1"/>
                </a:solidFill>
              </a:rPr>
              <a:t>XML Naming Rules:</a:t>
            </a:r>
          </a:p>
          <a:p>
            <a:pPr marL="742950" lvl="1" indent="-285750">
              <a:spcBef>
                <a:spcPts val="300"/>
              </a:spcBef>
              <a:buFont typeface="Arial" panose="020B0604020202020204" pitchFamily="34" charset="0"/>
              <a:buChar char="•"/>
            </a:pPr>
            <a:r>
              <a:rPr lang="en-US" dirty="0" smtClean="0">
                <a:solidFill>
                  <a:schemeClr val="tx1"/>
                </a:solidFill>
              </a:rPr>
              <a:t>Case sensitive</a:t>
            </a:r>
          </a:p>
          <a:p>
            <a:pPr marL="742950" lvl="1" indent="-285750">
              <a:spcBef>
                <a:spcPts val="300"/>
              </a:spcBef>
              <a:buFont typeface="Arial" panose="020B0604020202020204" pitchFamily="34" charset="0"/>
              <a:buChar char="•"/>
            </a:pPr>
            <a:r>
              <a:rPr lang="en-US" dirty="0" smtClean="0">
                <a:solidFill>
                  <a:schemeClr val="tx1"/>
                </a:solidFill>
              </a:rPr>
              <a:t>Start with a letter or _ (underscore)</a:t>
            </a:r>
            <a:endParaRPr lang="en-US" dirty="0">
              <a:solidFill>
                <a:schemeClr val="tx1"/>
              </a:solidFill>
            </a:endParaRPr>
          </a:p>
          <a:p>
            <a:pPr marL="742950" lvl="1" indent="-285750">
              <a:spcBef>
                <a:spcPts val="300"/>
              </a:spcBef>
              <a:buFont typeface="Arial" panose="020B0604020202020204" pitchFamily="34" charset="0"/>
              <a:buChar char="•"/>
            </a:pPr>
            <a:r>
              <a:rPr lang="en-US" dirty="0" smtClean="0">
                <a:solidFill>
                  <a:schemeClr val="tx1"/>
                </a:solidFill>
              </a:rPr>
              <a:t>Cannot contain spaces</a:t>
            </a:r>
            <a:endParaRPr lang="en-US" dirty="0">
              <a:solidFill>
                <a:schemeClr val="tx1"/>
              </a:solidFill>
            </a:endParaRPr>
          </a:p>
          <a:p>
            <a:pPr marL="742950" lvl="1" indent="-285750">
              <a:spcBef>
                <a:spcPts val="300"/>
              </a:spcBef>
              <a:buFont typeface="Arial" panose="020B0604020202020204" pitchFamily="34" charset="0"/>
              <a:buChar char="•"/>
            </a:pPr>
            <a:r>
              <a:rPr lang="en-US" dirty="0" smtClean="0">
                <a:solidFill>
                  <a:schemeClr val="tx1"/>
                </a:solidFill>
              </a:rPr>
              <a:t>Cannot start with ‘xml’ (being a reserved keyword)</a:t>
            </a:r>
            <a:endParaRPr lang="en-US" dirty="0">
              <a:solidFill>
                <a:schemeClr val="tx1"/>
              </a:solidFill>
            </a:endParaRPr>
          </a:p>
          <a:p>
            <a:pPr lvl="1"/>
            <a:endParaRPr lang="en-US" dirty="0" smtClean="0">
              <a:solidFill>
                <a:schemeClr val="tx1"/>
              </a:solidFill>
            </a:endParaRPr>
          </a:p>
          <a:p>
            <a:pPr marL="742950" lvl="1" indent="-285750">
              <a:buFont typeface="Wingdings" panose="05000000000000000000" pitchFamily="2" charset="2"/>
              <a:buChar char="§"/>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4480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a:solidFill>
                  <a:srgbClr val="1666AF"/>
                </a:solidFill>
              </a:rPr>
              <a:t>XML Essentials – XML </a:t>
            </a:r>
            <a:r>
              <a:rPr lang="en-US" sz="2400" dirty="0" smtClean="0">
                <a:solidFill>
                  <a:srgbClr val="1666AF"/>
                </a:solidFill>
              </a:rPr>
              <a:t>Attributes</a:t>
            </a:r>
            <a:endParaRPr lang="en-US" sz="1600" i="1" dirty="0">
              <a:solidFill>
                <a:srgbClr val="1666AF"/>
              </a:solidFill>
            </a:endParaRPr>
          </a:p>
        </p:txBody>
      </p:sp>
      <p:sp>
        <p:nvSpPr>
          <p:cNvPr id="3" name="Rectangle 2"/>
          <p:cNvSpPr/>
          <p:nvPr/>
        </p:nvSpPr>
        <p:spPr>
          <a:xfrm>
            <a:off x="6433458" y="762000"/>
            <a:ext cx="5562599" cy="556260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b="1" dirty="0" smtClean="0">
              <a:solidFill>
                <a:schemeClr val="tx1"/>
              </a:solidFill>
            </a:endParaRPr>
          </a:p>
          <a:p>
            <a:pPr>
              <a:spcBef>
                <a:spcPts val="300"/>
              </a:spcBef>
            </a:pPr>
            <a:r>
              <a:rPr lang="en-US" b="1" dirty="0" smtClean="0">
                <a:solidFill>
                  <a:schemeClr val="tx1"/>
                </a:solidFill>
              </a:rPr>
              <a:t>Example:</a:t>
            </a:r>
          </a:p>
          <a:p>
            <a:pPr>
              <a:spcBef>
                <a:spcPts val="300"/>
              </a:spcBef>
            </a:pPr>
            <a:endParaRPr lang="en-US" b="1" dirty="0" smtClean="0">
              <a:solidFill>
                <a:schemeClr val="tx1"/>
              </a:solidFill>
            </a:endParaRPr>
          </a:p>
          <a:p>
            <a:pPr>
              <a:spcBef>
                <a:spcPts val="300"/>
              </a:spcBef>
            </a:pPr>
            <a:r>
              <a:rPr lang="en-US" b="1" dirty="0" smtClean="0">
                <a:solidFill>
                  <a:schemeClr val="tx1"/>
                </a:solidFill>
              </a:rPr>
              <a:t>XML Elements Vs Attributes:</a:t>
            </a:r>
          </a:p>
          <a:p>
            <a:pPr>
              <a:spcBef>
                <a:spcPts val="300"/>
              </a:spcBef>
            </a:pPr>
            <a:endParaRPr lang="en-US" b="1" dirty="0">
              <a:solidFill>
                <a:schemeClr val="tx1"/>
              </a:solidFill>
            </a:endParaRPr>
          </a:p>
          <a:p>
            <a:pPr>
              <a:spcBef>
                <a:spcPts val="300"/>
              </a:spcBef>
            </a:pPr>
            <a:r>
              <a:rPr lang="en-US" dirty="0">
                <a:solidFill>
                  <a:schemeClr val="tx1"/>
                </a:solidFill>
              </a:rPr>
              <a:t>&lt;person </a:t>
            </a:r>
            <a:r>
              <a:rPr lang="en-US" dirty="0">
                <a:solidFill>
                  <a:srgbClr val="FFC000"/>
                </a:solidFill>
              </a:rPr>
              <a:t>gender="female"&gt;</a:t>
            </a:r>
          </a:p>
          <a:p>
            <a:pPr>
              <a:spcBef>
                <a:spcPts val="300"/>
              </a:spcBef>
            </a:pPr>
            <a:r>
              <a:rPr lang="en-US" dirty="0">
                <a:solidFill>
                  <a:schemeClr val="tx1"/>
                </a:solidFill>
              </a:rPr>
              <a:t>  &lt;</a:t>
            </a:r>
            <a:r>
              <a:rPr lang="en-US" dirty="0" err="1">
                <a:solidFill>
                  <a:schemeClr val="tx1"/>
                </a:solidFill>
              </a:rPr>
              <a:t>firstname</a:t>
            </a:r>
            <a:r>
              <a:rPr lang="en-US" dirty="0">
                <a:solidFill>
                  <a:schemeClr val="tx1"/>
                </a:solidFill>
              </a:rPr>
              <a:t>&gt;Anna&lt;/</a:t>
            </a:r>
            <a:r>
              <a:rPr lang="en-US" dirty="0" err="1">
                <a:solidFill>
                  <a:schemeClr val="tx1"/>
                </a:solidFill>
              </a:rPr>
              <a:t>firstname</a:t>
            </a:r>
            <a:r>
              <a:rPr lang="en-US" dirty="0">
                <a:solidFill>
                  <a:schemeClr val="tx1"/>
                </a:solidFill>
              </a:rPr>
              <a:t>&gt;</a:t>
            </a:r>
          </a:p>
          <a:p>
            <a:pPr>
              <a:spcBef>
                <a:spcPts val="300"/>
              </a:spcBef>
            </a:pPr>
            <a:r>
              <a:rPr lang="en-US" dirty="0">
                <a:solidFill>
                  <a:schemeClr val="tx1"/>
                </a:solidFill>
              </a:rPr>
              <a:t>  &lt;</a:t>
            </a:r>
            <a:r>
              <a:rPr lang="en-US" dirty="0" err="1">
                <a:solidFill>
                  <a:schemeClr val="tx1"/>
                </a:solidFill>
              </a:rPr>
              <a:t>lastname</a:t>
            </a:r>
            <a:r>
              <a:rPr lang="en-US" dirty="0">
                <a:solidFill>
                  <a:schemeClr val="tx1"/>
                </a:solidFill>
              </a:rPr>
              <a:t>&gt;Smith&lt;/</a:t>
            </a:r>
            <a:r>
              <a:rPr lang="en-US" dirty="0" err="1">
                <a:solidFill>
                  <a:schemeClr val="tx1"/>
                </a:solidFill>
              </a:rPr>
              <a:t>lastname</a:t>
            </a:r>
            <a:r>
              <a:rPr lang="en-US" dirty="0">
                <a:solidFill>
                  <a:schemeClr val="tx1"/>
                </a:solidFill>
              </a:rPr>
              <a:t>&gt;</a:t>
            </a:r>
          </a:p>
          <a:p>
            <a:pPr>
              <a:spcBef>
                <a:spcPts val="300"/>
              </a:spcBef>
            </a:pPr>
            <a:r>
              <a:rPr lang="en-US" dirty="0">
                <a:solidFill>
                  <a:schemeClr val="tx1"/>
                </a:solidFill>
              </a:rPr>
              <a:t>&lt;/person</a:t>
            </a:r>
            <a:r>
              <a:rPr lang="en-US" dirty="0" smtClean="0">
                <a:solidFill>
                  <a:schemeClr val="tx1"/>
                </a:solidFill>
              </a:rPr>
              <a:t>&gt;</a:t>
            </a:r>
          </a:p>
          <a:p>
            <a:pPr>
              <a:spcBef>
                <a:spcPts val="300"/>
              </a:spcBef>
            </a:pPr>
            <a:endParaRPr lang="en-US" dirty="0">
              <a:solidFill>
                <a:schemeClr val="tx1"/>
              </a:solidFill>
            </a:endParaRPr>
          </a:p>
          <a:p>
            <a:pPr>
              <a:spcBef>
                <a:spcPts val="300"/>
              </a:spcBef>
            </a:pPr>
            <a:r>
              <a:rPr lang="en-US" dirty="0">
                <a:solidFill>
                  <a:schemeClr val="tx1"/>
                </a:solidFill>
              </a:rPr>
              <a:t>&lt;person&gt;</a:t>
            </a:r>
          </a:p>
          <a:p>
            <a:pPr>
              <a:spcBef>
                <a:spcPts val="300"/>
              </a:spcBef>
            </a:pPr>
            <a:r>
              <a:rPr lang="en-US" dirty="0">
                <a:solidFill>
                  <a:srgbClr val="FFC000"/>
                </a:solidFill>
              </a:rPr>
              <a:t>  &lt;gender&gt;female&lt;/gender&gt;</a:t>
            </a:r>
          </a:p>
          <a:p>
            <a:pPr>
              <a:spcBef>
                <a:spcPts val="300"/>
              </a:spcBef>
            </a:pPr>
            <a:r>
              <a:rPr lang="en-US" dirty="0">
                <a:solidFill>
                  <a:schemeClr val="tx1"/>
                </a:solidFill>
              </a:rPr>
              <a:t>  &lt;</a:t>
            </a:r>
            <a:r>
              <a:rPr lang="en-US" dirty="0" err="1">
                <a:solidFill>
                  <a:schemeClr val="tx1"/>
                </a:solidFill>
              </a:rPr>
              <a:t>firstname</a:t>
            </a:r>
            <a:r>
              <a:rPr lang="en-US" dirty="0">
                <a:solidFill>
                  <a:schemeClr val="tx1"/>
                </a:solidFill>
              </a:rPr>
              <a:t>&gt;Anna&lt;/</a:t>
            </a:r>
            <a:r>
              <a:rPr lang="en-US" dirty="0" err="1">
                <a:solidFill>
                  <a:schemeClr val="tx1"/>
                </a:solidFill>
              </a:rPr>
              <a:t>firstname</a:t>
            </a:r>
            <a:r>
              <a:rPr lang="en-US" dirty="0">
                <a:solidFill>
                  <a:schemeClr val="tx1"/>
                </a:solidFill>
              </a:rPr>
              <a:t>&gt;</a:t>
            </a:r>
          </a:p>
          <a:p>
            <a:pPr>
              <a:spcBef>
                <a:spcPts val="300"/>
              </a:spcBef>
            </a:pPr>
            <a:r>
              <a:rPr lang="en-US" dirty="0">
                <a:solidFill>
                  <a:schemeClr val="tx1"/>
                </a:solidFill>
              </a:rPr>
              <a:t>  &lt;</a:t>
            </a:r>
            <a:r>
              <a:rPr lang="en-US" dirty="0" err="1">
                <a:solidFill>
                  <a:schemeClr val="tx1"/>
                </a:solidFill>
              </a:rPr>
              <a:t>lastname</a:t>
            </a:r>
            <a:r>
              <a:rPr lang="en-US" dirty="0">
                <a:solidFill>
                  <a:schemeClr val="tx1"/>
                </a:solidFill>
              </a:rPr>
              <a:t>&gt;Smith&lt;/</a:t>
            </a:r>
            <a:r>
              <a:rPr lang="en-US" dirty="0" err="1">
                <a:solidFill>
                  <a:schemeClr val="tx1"/>
                </a:solidFill>
              </a:rPr>
              <a:t>lastname</a:t>
            </a:r>
            <a:r>
              <a:rPr lang="en-US" dirty="0">
                <a:solidFill>
                  <a:schemeClr val="tx1"/>
                </a:solidFill>
              </a:rPr>
              <a:t>&gt;</a:t>
            </a:r>
          </a:p>
          <a:p>
            <a:pPr>
              <a:spcBef>
                <a:spcPts val="300"/>
              </a:spcBef>
            </a:pPr>
            <a:r>
              <a:rPr lang="en-US" dirty="0">
                <a:solidFill>
                  <a:schemeClr val="tx1"/>
                </a:solidFill>
              </a:rPr>
              <a:t>&lt;/person&gt;</a:t>
            </a:r>
          </a:p>
          <a:p>
            <a:pPr>
              <a:spcBef>
                <a:spcPts val="300"/>
              </a:spcBef>
            </a:pPr>
            <a:endParaRPr lang="en-US" b="1" dirty="0" smtClean="0">
              <a:solidFill>
                <a:schemeClr val="tx1"/>
              </a:solidFill>
            </a:endParaRPr>
          </a:p>
        </p:txBody>
      </p:sp>
      <p:sp>
        <p:nvSpPr>
          <p:cNvPr id="4" name="Rectangle 3"/>
          <p:cNvSpPr/>
          <p:nvPr/>
        </p:nvSpPr>
        <p:spPr>
          <a:xfrm>
            <a:off x="185058" y="758825"/>
            <a:ext cx="6095999" cy="556260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endParaRPr lang="en-US" dirty="0" smtClean="0">
              <a:solidFill>
                <a:schemeClr val="tx1"/>
              </a:solidFill>
            </a:endParaRPr>
          </a:p>
          <a:p>
            <a:pPr marL="285750" indent="-285750">
              <a:spcBef>
                <a:spcPts val="300"/>
              </a:spcBef>
              <a:buFont typeface="Wingdings" panose="05000000000000000000" pitchFamily="2" charset="2"/>
              <a:buChar char="§"/>
            </a:pPr>
            <a:r>
              <a:rPr lang="en-US" dirty="0" smtClean="0">
                <a:solidFill>
                  <a:schemeClr val="tx1"/>
                </a:solidFill>
              </a:rPr>
              <a:t>XML elements can have attributes</a:t>
            </a:r>
          </a:p>
          <a:p>
            <a:pPr marL="285750" indent="-285750">
              <a:spcBef>
                <a:spcPts val="300"/>
              </a:spcBef>
              <a:buFont typeface="Wingdings" panose="05000000000000000000" pitchFamily="2" charset="2"/>
              <a:buChar char="§"/>
            </a:pPr>
            <a:r>
              <a:rPr lang="en-US" dirty="0" smtClean="0">
                <a:solidFill>
                  <a:schemeClr val="tx1"/>
                </a:solidFill>
              </a:rPr>
              <a:t>Attributes are designed to contain data related to a specific element</a:t>
            </a:r>
          </a:p>
          <a:p>
            <a:pPr marL="285750" indent="-285750">
              <a:spcBef>
                <a:spcPts val="300"/>
              </a:spcBef>
              <a:buFont typeface="Wingdings" panose="05000000000000000000" pitchFamily="2" charset="2"/>
              <a:buChar char="§"/>
            </a:pPr>
            <a:r>
              <a:rPr lang="en-US" dirty="0" smtClean="0">
                <a:solidFill>
                  <a:schemeClr val="tx1"/>
                </a:solidFill>
              </a:rPr>
              <a:t>Attribute values must be quoted. Either single or double quotes can be used.</a:t>
            </a:r>
          </a:p>
          <a:p>
            <a:pPr marL="285750" lvl="1" indent="-285750">
              <a:spcBef>
                <a:spcPts val="300"/>
              </a:spcBef>
              <a:buFont typeface="Wingdings" panose="05000000000000000000" pitchFamily="2" charset="2"/>
              <a:buChar char="§"/>
            </a:pPr>
            <a:r>
              <a:rPr lang="en-US" dirty="0" smtClean="0">
                <a:solidFill>
                  <a:schemeClr val="tx1"/>
                </a:solidFill>
              </a:rPr>
              <a:t>Attributes considerations:</a:t>
            </a:r>
          </a:p>
          <a:p>
            <a:pPr marL="742950" lvl="1" indent="-285750">
              <a:spcBef>
                <a:spcPts val="300"/>
              </a:spcBef>
              <a:buFont typeface="Arial" panose="020B0604020202020204" pitchFamily="34" charset="0"/>
              <a:buChar char="•"/>
            </a:pPr>
            <a:r>
              <a:rPr lang="en-US" dirty="0">
                <a:solidFill>
                  <a:schemeClr val="tx1"/>
                </a:solidFill>
              </a:rPr>
              <a:t>Start with a letter or _ (underscore)</a:t>
            </a:r>
          </a:p>
          <a:p>
            <a:pPr marL="742950" lvl="1" indent="-285750">
              <a:spcBef>
                <a:spcPts val="300"/>
              </a:spcBef>
              <a:buFont typeface="Arial" panose="020B0604020202020204" pitchFamily="34" charset="0"/>
              <a:buChar char="•"/>
            </a:pPr>
            <a:r>
              <a:rPr lang="en-US" dirty="0" smtClean="0">
                <a:solidFill>
                  <a:schemeClr val="tx1"/>
                </a:solidFill>
              </a:rPr>
              <a:t>Cannot contain multiple values (elements can)</a:t>
            </a:r>
          </a:p>
          <a:p>
            <a:pPr marL="742950" lvl="1" indent="-285750">
              <a:spcBef>
                <a:spcPts val="300"/>
              </a:spcBef>
              <a:buFont typeface="Arial" panose="020B0604020202020204" pitchFamily="34" charset="0"/>
              <a:buChar char="•"/>
            </a:pPr>
            <a:r>
              <a:rPr lang="en-US" dirty="0" smtClean="0">
                <a:solidFill>
                  <a:schemeClr val="tx1"/>
                </a:solidFill>
              </a:rPr>
              <a:t>Cannot contain tree structures (elements can)</a:t>
            </a:r>
            <a:endParaRPr lang="en-US" dirty="0">
              <a:solidFill>
                <a:schemeClr val="tx1"/>
              </a:solidFill>
            </a:endParaRPr>
          </a:p>
          <a:p>
            <a:endParaRPr lang="en-US" dirty="0">
              <a:solidFill>
                <a:schemeClr val="tx1"/>
              </a:solidFill>
            </a:endParaRPr>
          </a:p>
        </p:txBody>
      </p:sp>
      <p:sp>
        <p:nvSpPr>
          <p:cNvPr id="6" name="Line Callout 1 5"/>
          <p:cNvSpPr/>
          <p:nvPr/>
        </p:nvSpPr>
        <p:spPr>
          <a:xfrm>
            <a:off x="9525000" y="2057400"/>
            <a:ext cx="1224643" cy="381000"/>
          </a:xfrm>
          <a:prstGeom prst="borderCallout1">
            <a:avLst>
              <a:gd name="adj1" fmla="val 18750"/>
              <a:gd name="adj2" fmla="val -8333"/>
              <a:gd name="adj3" fmla="val 82500"/>
              <a:gd name="adj4" fmla="val -66333"/>
            </a:avLst>
          </a:prstGeom>
          <a:solidFill>
            <a:srgbClr val="F6E1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Attribute</a:t>
            </a:r>
            <a:endParaRPr lang="en-US" dirty="0">
              <a:solidFill>
                <a:schemeClr val="tx1"/>
              </a:solidFill>
            </a:endParaRPr>
          </a:p>
        </p:txBody>
      </p:sp>
      <p:sp>
        <p:nvSpPr>
          <p:cNvPr id="7" name="Line Callout 1 6"/>
          <p:cNvSpPr/>
          <p:nvPr/>
        </p:nvSpPr>
        <p:spPr>
          <a:xfrm>
            <a:off x="9829800" y="4000500"/>
            <a:ext cx="1224643" cy="381000"/>
          </a:xfrm>
          <a:prstGeom prst="borderCallout1">
            <a:avLst>
              <a:gd name="adj1" fmla="val 18750"/>
              <a:gd name="adj2" fmla="val -8333"/>
              <a:gd name="adj3" fmla="val 82500"/>
              <a:gd name="adj4" fmla="val -66333"/>
            </a:avLst>
          </a:prstGeom>
          <a:solidFill>
            <a:srgbClr val="F6E1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Element</a:t>
            </a:r>
            <a:endParaRPr lang="en-US" dirty="0">
              <a:solidFill>
                <a:schemeClr val="tx1"/>
              </a:solidFill>
            </a:endParaRPr>
          </a:p>
        </p:txBody>
      </p:sp>
    </p:spTree>
    <p:extLst>
      <p:ext uri="{BB962C8B-B14F-4D97-AF65-F5344CB8AC3E}">
        <p14:creationId xmlns:p14="http://schemas.microsoft.com/office/powerpoint/2010/main" val="2875482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Namespaces</a:t>
            </a:r>
            <a:endParaRPr lang="en-US" sz="1600" i="1" dirty="0">
              <a:solidFill>
                <a:srgbClr val="1666AF"/>
              </a:solidFill>
            </a:endParaRPr>
          </a:p>
        </p:txBody>
      </p:sp>
      <p:sp>
        <p:nvSpPr>
          <p:cNvPr id="3" name="Rectangle 2"/>
          <p:cNvSpPr/>
          <p:nvPr/>
        </p:nvSpPr>
        <p:spPr>
          <a:xfrm>
            <a:off x="152401" y="913450"/>
            <a:ext cx="6477000"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b="1" dirty="0" smtClean="0">
                <a:solidFill>
                  <a:schemeClr val="tx1"/>
                </a:solidFill>
              </a:rPr>
              <a:t>XML Namespace:</a:t>
            </a:r>
          </a:p>
          <a:p>
            <a:pPr>
              <a:spcBef>
                <a:spcPts val="300"/>
              </a:spcBef>
            </a:pPr>
            <a:r>
              <a:rPr lang="en-US" dirty="0">
                <a:solidFill>
                  <a:schemeClr val="tx1"/>
                </a:solidFill>
              </a:rPr>
              <a:t>XML namespaces are used </a:t>
            </a:r>
            <a:r>
              <a:rPr lang="en-US" dirty="0" smtClean="0">
                <a:solidFill>
                  <a:schemeClr val="tx1"/>
                </a:solidFill>
              </a:rPr>
              <a:t>to provide unique </a:t>
            </a:r>
            <a:r>
              <a:rPr lang="en-US" dirty="0">
                <a:solidFill>
                  <a:schemeClr val="tx1"/>
                </a:solidFill>
              </a:rPr>
              <a:t>named elements and attributes in an XML </a:t>
            </a:r>
            <a:r>
              <a:rPr lang="en-US" dirty="0" smtClean="0">
                <a:solidFill>
                  <a:schemeClr val="tx1"/>
                </a:solidFill>
              </a:rPr>
              <a:t>document. </a:t>
            </a:r>
          </a:p>
          <a:p>
            <a:pPr>
              <a:spcBef>
                <a:spcPts val="300"/>
              </a:spcBef>
            </a:pPr>
            <a:endParaRPr lang="en-US" dirty="0" smtClean="0">
              <a:solidFill>
                <a:schemeClr val="tx1"/>
              </a:solidFill>
            </a:endParaRPr>
          </a:p>
          <a:p>
            <a:pPr>
              <a:spcBef>
                <a:spcPts val="300"/>
              </a:spcBef>
            </a:pPr>
            <a:r>
              <a:rPr lang="en-US" dirty="0" smtClean="0">
                <a:solidFill>
                  <a:schemeClr val="tx1"/>
                </a:solidFill>
              </a:rPr>
              <a:t>An </a:t>
            </a:r>
            <a:r>
              <a:rPr lang="en-US" dirty="0">
                <a:solidFill>
                  <a:schemeClr val="tx1"/>
                </a:solidFill>
              </a:rPr>
              <a:t>XML instance may contain element or attribute names from more than one XML vocabulary. If each vocabulary is given a namespace, the ambiguity between identically named elements or attributes can be resolved</a:t>
            </a:r>
            <a:r>
              <a:rPr lang="en-US" dirty="0" smtClean="0">
                <a:solidFill>
                  <a:schemeClr val="tx1"/>
                </a:solidFill>
              </a:rPr>
              <a:t>.</a:t>
            </a:r>
          </a:p>
          <a:p>
            <a:pPr>
              <a:spcBef>
                <a:spcPts val="300"/>
              </a:spcBef>
            </a:pPr>
            <a:endParaRPr lang="en-US" dirty="0">
              <a:solidFill>
                <a:schemeClr val="tx1"/>
              </a:solidFill>
            </a:endParaRPr>
          </a:p>
          <a:p>
            <a:pPr>
              <a:spcBef>
                <a:spcPts val="300"/>
              </a:spcBef>
            </a:pPr>
            <a:r>
              <a:rPr lang="en-US" dirty="0" smtClean="0">
                <a:solidFill>
                  <a:schemeClr val="tx1"/>
                </a:solidFill>
              </a:rPr>
              <a:t>Avoids Name conflicts (for developers) when XML documents are referred from different XML applications</a:t>
            </a:r>
          </a:p>
          <a:p>
            <a:pPr>
              <a:spcBef>
                <a:spcPts val="300"/>
              </a:spcBef>
            </a:pPr>
            <a:endParaRPr lang="en-US" dirty="0">
              <a:solidFill>
                <a:schemeClr val="tx1"/>
              </a:solidFill>
            </a:endParaRPr>
          </a:p>
          <a:p>
            <a:pPr>
              <a:spcBef>
                <a:spcPts val="300"/>
              </a:spcBef>
            </a:pPr>
            <a:r>
              <a:rPr lang="en-US" b="1" dirty="0">
                <a:solidFill>
                  <a:schemeClr val="tx1"/>
                </a:solidFill>
              </a:rPr>
              <a:t>XML </a:t>
            </a:r>
            <a:r>
              <a:rPr lang="en-US" b="1" dirty="0" smtClean="0">
                <a:solidFill>
                  <a:schemeClr val="tx1"/>
                </a:solidFill>
              </a:rPr>
              <a:t>Namespaces – The xmlns Attribute</a:t>
            </a:r>
          </a:p>
          <a:p>
            <a:pPr>
              <a:spcBef>
                <a:spcPts val="300"/>
              </a:spcBef>
            </a:pPr>
            <a:r>
              <a:rPr lang="en-US" dirty="0" smtClean="0">
                <a:solidFill>
                  <a:schemeClr val="tx1"/>
                </a:solidFill>
              </a:rPr>
              <a:t>The </a:t>
            </a:r>
            <a:r>
              <a:rPr lang="en-US" dirty="0">
                <a:solidFill>
                  <a:schemeClr val="tx1"/>
                </a:solidFill>
              </a:rPr>
              <a:t>namespace can be defined by an xmlns attribute in the start tag of an </a:t>
            </a:r>
            <a:r>
              <a:rPr lang="en-US" dirty="0" smtClean="0">
                <a:solidFill>
                  <a:schemeClr val="tx1"/>
                </a:solidFill>
              </a:rPr>
              <a:t>element</a:t>
            </a:r>
          </a:p>
          <a:p>
            <a:pPr>
              <a:spcBef>
                <a:spcPts val="300"/>
              </a:spcBef>
            </a:pPr>
            <a:r>
              <a:rPr lang="en-US" dirty="0" smtClean="0">
                <a:solidFill>
                  <a:schemeClr val="tx1"/>
                </a:solidFill>
              </a:rPr>
              <a:t>The </a:t>
            </a:r>
            <a:r>
              <a:rPr lang="en-US" dirty="0">
                <a:solidFill>
                  <a:schemeClr val="tx1"/>
                </a:solidFill>
              </a:rPr>
              <a:t>namespace declaration has the following </a:t>
            </a:r>
            <a:r>
              <a:rPr lang="en-US" dirty="0" smtClean="0">
                <a:solidFill>
                  <a:schemeClr val="tx1"/>
                </a:solidFill>
              </a:rPr>
              <a:t>syntax </a:t>
            </a:r>
            <a:r>
              <a:rPr lang="en-US" i="1" dirty="0" smtClean="0">
                <a:solidFill>
                  <a:schemeClr val="tx1"/>
                </a:solidFill>
              </a:rPr>
              <a:t>xmlns:prefix</a:t>
            </a:r>
            <a:r>
              <a:rPr lang="en-US" i="1" dirty="0">
                <a:solidFill>
                  <a:schemeClr val="tx1"/>
                </a:solidFill>
              </a:rPr>
              <a:t>="URI</a:t>
            </a:r>
            <a:r>
              <a:rPr lang="en-US" i="1" dirty="0" smtClean="0">
                <a:solidFill>
                  <a:schemeClr val="tx1"/>
                </a:solidFill>
              </a:rPr>
              <a:t>"</a:t>
            </a:r>
            <a:endParaRPr lang="en-US" i="1" dirty="0">
              <a:solidFill>
                <a:schemeClr val="tx1"/>
              </a:solidFill>
            </a:endParaRPr>
          </a:p>
        </p:txBody>
      </p:sp>
      <p:sp>
        <p:nvSpPr>
          <p:cNvPr id="4" name="Rectangle 3"/>
          <p:cNvSpPr/>
          <p:nvPr/>
        </p:nvSpPr>
        <p:spPr>
          <a:xfrm>
            <a:off x="6743697" y="913450"/>
            <a:ext cx="5219703"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Examples:</a:t>
            </a:r>
          </a:p>
          <a:p>
            <a:r>
              <a:rPr lang="en-US" dirty="0" smtClean="0">
                <a:solidFill>
                  <a:schemeClr val="tx1"/>
                </a:solidFill>
              </a:rPr>
              <a:t>&lt;</a:t>
            </a:r>
            <a:r>
              <a:rPr lang="en-US" dirty="0">
                <a:solidFill>
                  <a:schemeClr val="tx1"/>
                </a:solidFill>
              </a:rPr>
              <a:t>root </a:t>
            </a:r>
          </a:p>
          <a:p>
            <a:r>
              <a:rPr lang="en-US" dirty="0" err="1">
                <a:solidFill>
                  <a:schemeClr val="tx1"/>
                </a:solidFill>
              </a:rPr>
              <a:t>xmlns:h</a:t>
            </a:r>
            <a:r>
              <a:rPr lang="en-US" dirty="0">
                <a:solidFill>
                  <a:schemeClr val="tx1"/>
                </a:solidFill>
              </a:rPr>
              <a:t>="http://www.w3.org/TR/html4/"</a:t>
            </a:r>
          </a:p>
          <a:p>
            <a:r>
              <a:rPr lang="en-US" dirty="0" err="1">
                <a:solidFill>
                  <a:schemeClr val="tx1"/>
                </a:solidFill>
              </a:rPr>
              <a:t>xmlns:f</a:t>
            </a:r>
            <a:r>
              <a:rPr lang="en-US" dirty="0">
                <a:solidFill>
                  <a:schemeClr val="tx1"/>
                </a:solidFill>
              </a:rPr>
              <a:t>="https://www.w3schools.com/furniture"&gt;</a:t>
            </a:r>
          </a:p>
          <a:p>
            <a:endParaRPr lang="en-US" dirty="0">
              <a:solidFill>
                <a:schemeClr val="tx1"/>
              </a:solidFill>
            </a:endParaRPr>
          </a:p>
          <a:p>
            <a:r>
              <a:rPr lang="en-US" dirty="0">
                <a:solidFill>
                  <a:schemeClr val="tx1"/>
                </a:solidFill>
              </a:rPr>
              <a:t>&lt;</a:t>
            </a:r>
            <a:r>
              <a:rPr lang="en-US" dirty="0" err="1">
                <a:solidFill>
                  <a:schemeClr val="tx1"/>
                </a:solidFill>
              </a:rPr>
              <a:t>h:table</a:t>
            </a:r>
            <a:r>
              <a:rPr lang="en-US" dirty="0">
                <a:solidFill>
                  <a:schemeClr val="tx1"/>
                </a:solidFill>
              </a:rPr>
              <a:t>&gt;</a:t>
            </a:r>
          </a:p>
          <a:p>
            <a:r>
              <a:rPr lang="en-US" dirty="0">
                <a:solidFill>
                  <a:schemeClr val="tx1"/>
                </a:solidFill>
              </a:rPr>
              <a:t>  &lt;</a:t>
            </a:r>
            <a:r>
              <a:rPr lang="en-US" dirty="0" err="1">
                <a:solidFill>
                  <a:schemeClr val="tx1"/>
                </a:solidFill>
              </a:rPr>
              <a:t>h:tr</a:t>
            </a:r>
            <a:r>
              <a:rPr lang="en-US" dirty="0">
                <a:solidFill>
                  <a:schemeClr val="tx1"/>
                </a:solidFill>
              </a:rPr>
              <a:t>&gt;</a:t>
            </a:r>
          </a:p>
          <a:p>
            <a:r>
              <a:rPr lang="en-US" dirty="0">
                <a:solidFill>
                  <a:schemeClr val="tx1"/>
                </a:solidFill>
              </a:rPr>
              <a:t>    &lt;</a:t>
            </a:r>
            <a:r>
              <a:rPr lang="en-US" dirty="0" err="1">
                <a:solidFill>
                  <a:schemeClr val="tx1"/>
                </a:solidFill>
              </a:rPr>
              <a:t>h:td</a:t>
            </a:r>
            <a:r>
              <a:rPr lang="en-US" dirty="0">
                <a:solidFill>
                  <a:schemeClr val="tx1"/>
                </a:solidFill>
              </a:rPr>
              <a:t>&gt;Apples&lt;/</a:t>
            </a:r>
            <a:r>
              <a:rPr lang="en-US" dirty="0" err="1">
                <a:solidFill>
                  <a:schemeClr val="tx1"/>
                </a:solidFill>
              </a:rPr>
              <a:t>h:td</a:t>
            </a:r>
            <a:r>
              <a:rPr lang="en-US" dirty="0">
                <a:solidFill>
                  <a:schemeClr val="tx1"/>
                </a:solidFill>
              </a:rPr>
              <a:t>&gt;</a:t>
            </a:r>
          </a:p>
          <a:p>
            <a:r>
              <a:rPr lang="en-US" dirty="0">
                <a:solidFill>
                  <a:schemeClr val="tx1"/>
                </a:solidFill>
              </a:rPr>
              <a:t>    &lt;</a:t>
            </a:r>
            <a:r>
              <a:rPr lang="en-US" dirty="0" err="1">
                <a:solidFill>
                  <a:schemeClr val="tx1"/>
                </a:solidFill>
              </a:rPr>
              <a:t>h:td</a:t>
            </a:r>
            <a:r>
              <a:rPr lang="en-US" dirty="0">
                <a:solidFill>
                  <a:schemeClr val="tx1"/>
                </a:solidFill>
              </a:rPr>
              <a:t>&gt;Bananas&lt;/</a:t>
            </a:r>
            <a:r>
              <a:rPr lang="en-US" dirty="0" err="1">
                <a:solidFill>
                  <a:schemeClr val="tx1"/>
                </a:solidFill>
              </a:rPr>
              <a:t>h:td</a:t>
            </a:r>
            <a:r>
              <a:rPr lang="en-US" dirty="0">
                <a:solidFill>
                  <a:schemeClr val="tx1"/>
                </a:solidFill>
              </a:rPr>
              <a:t>&gt;</a:t>
            </a:r>
          </a:p>
          <a:p>
            <a:r>
              <a:rPr lang="en-US" dirty="0">
                <a:solidFill>
                  <a:schemeClr val="tx1"/>
                </a:solidFill>
              </a:rPr>
              <a:t>  &lt;/</a:t>
            </a:r>
            <a:r>
              <a:rPr lang="en-US" dirty="0" err="1">
                <a:solidFill>
                  <a:schemeClr val="tx1"/>
                </a:solidFill>
              </a:rPr>
              <a:t>h:tr</a:t>
            </a:r>
            <a:r>
              <a:rPr lang="en-US" dirty="0">
                <a:solidFill>
                  <a:schemeClr val="tx1"/>
                </a:solidFill>
              </a:rPr>
              <a:t>&gt;</a:t>
            </a:r>
          </a:p>
          <a:p>
            <a:r>
              <a:rPr lang="en-US" dirty="0">
                <a:solidFill>
                  <a:schemeClr val="tx1"/>
                </a:solidFill>
              </a:rPr>
              <a:t>&lt;/</a:t>
            </a:r>
            <a:r>
              <a:rPr lang="en-US" dirty="0" err="1">
                <a:solidFill>
                  <a:schemeClr val="tx1"/>
                </a:solidFill>
              </a:rPr>
              <a:t>h:table</a:t>
            </a:r>
            <a:r>
              <a:rPr lang="en-US" dirty="0">
                <a:solidFill>
                  <a:schemeClr val="tx1"/>
                </a:solidFill>
              </a:rPr>
              <a:t>&gt;</a:t>
            </a:r>
          </a:p>
          <a:p>
            <a:endParaRPr lang="en-US" dirty="0">
              <a:solidFill>
                <a:schemeClr val="tx1"/>
              </a:solidFill>
            </a:endParaRPr>
          </a:p>
          <a:p>
            <a:r>
              <a:rPr lang="en-US" dirty="0">
                <a:solidFill>
                  <a:schemeClr val="tx1"/>
                </a:solidFill>
              </a:rPr>
              <a:t>&lt;</a:t>
            </a:r>
            <a:r>
              <a:rPr lang="en-US" dirty="0" err="1">
                <a:solidFill>
                  <a:schemeClr val="tx1"/>
                </a:solidFill>
              </a:rPr>
              <a:t>f:table</a:t>
            </a:r>
            <a:r>
              <a:rPr lang="en-US" dirty="0">
                <a:solidFill>
                  <a:schemeClr val="tx1"/>
                </a:solidFill>
              </a:rPr>
              <a:t>&gt;</a:t>
            </a:r>
          </a:p>
          <a:p>
            <a:r>
              <a:rPr lang="en-US" dirty="0">
                <a:solidFill>
                  <a:schemeClr val="tx1"/>
                </a:solidFill>
              </a:rPr>
              <a:t>  &lt;</a:t>
            </a:r>
            <a:r>
              <a:rPr lang="en-US" dirty="0" err="1">
                <a:solidFill>
                  <a:schemeClr val="tx1"/>
                </a:solidFill>
              </a:rPr>
              <a:t>f:name</a:t>
            </a:r>
            <a:r>
              <a:rPr lang="en-US" dirty="0">
                <a:solidFill>
                  <a:schemeClr val="tx1"/>
                </a:solidFill>
              </a:rPr>
              <a:t>&gt;African Coffee Table&lt;/</a:t>
            </a:r>
            <a:r>
              <a:rPr lang="en-US" dirty="0" err="1">
                <a:solidFill>
                  <a:schemeClr val="tx1"/>
                </a:solidFill>
              </a:rPr>
              <a:t>f:name</a:t>
            </a:r>
            <a:r>
              <a:rPr lang="en-US" dirty="0">
                <a:solidFill>
                  <a:schemeClr val="tx1"/>
                </a:solidFill>
              </a:rPr>
              <a:t>&gt;</a:t>
            </a:r>
          </a:p>
          <a:p>
            <a:r>
              <a:rPr lang="en-US" dirty="0">
                <a:solidFill>
                  <a:schemeClr val="tx1"/>
                </a:solidFill>
              </a:rPr>
              <a:t>  &lt;</a:t>
            </a:r>
            <a:r>
              <a:rPr lang="en-US" dirty="0" err="1">
                <a:solidFill>
                  <a:schemeClr val="tx1"/>
                </a:solidFill>
              </a:rPr>
              <a:t>f:width</a:t>
            </a:r>
            <a:r>
              <a:rPr lang="en-US" dirty="0">
                <a:solidFill>
                  <a:schemeClr val="tx1"/>
                </a:solidFill>
              </a:rPr>
              <a:t>&gt;80&lt;/</a:t>
            </a:r>
            <a:r>
              <a:rPr lang="en-US" dirty="0" err="1">
                <a:solidFill>
                  <a:schemeClr val="tx1"/>
                </a:solidFill>
              </a:rPr>
              <a:t>f:width</a:t>
            </a:r>
            <a:r>
              <a:rPr lang="en-US" dirty="0">
                <a:solidFill>
                  <a:schemeClr val="tx1"/>
                </a:solidFill>
              </a:rPr>
              <a:t>&gt;</a:t>
            </a:r>
          </a:p>
          <a:p>
            <a:r>
              <a:rPr lang="en-US" dirty="0">
                <a:solidFill>
                  <a:schemeClr val="tx1"/>
                </a:solidFill>
              </a:rPr>
              <a:t>  &lt;</a:t>
            </a:r>
            <a:r>
              <a:rPr lang="en-US" dirty="0" err="1">
                <a:solidFill>
                  <a:schemeClr val="tx1"/>
                </a:solidFill>
              </a:rPr>
              <a:t>f:length</a:t>
            </a:r>
            <a:r>
              <a:rPr lang="en-US" dirty="0">
                <a:solidFill>
                  <a:schemeClr val="tx1"/>
                </a:solidFill>
              </a:rPr>
              <a:t>&gt;120&lt;/</a:t>
            </a:r>
            <a:r>
              <a:rPr lang="en-US" dirty="0" err="1">
                <a:solidFill>
                  <a:schemeClr val="tx1"/>
                </a:solidFill>
              </a:rPr>
              <a:t>f:length</a:t>
            </a:r>
            <a:r>
              <a:rPr lang="en-US" dirty="0">
                <a:solidFill>
                  <a:schemeClr val="tx1"/>
                </a:solidFill>
              </a:rPr>
              <a:t>&gt;</a:t>
            </a:r>
          </a:p>
          <a:p>
            <a:r>
              <a:rPr lang="en-US" dirty="0">
                <a:solidFill>
                  <a:schemeClr val="tx1"/>
                </a:solidFill>
              </a:rPr>
              <a:t>&lt;/</a:t>
            </a:r>
            <a:r>
              <a:rPr lang="en-US" dirty="0" err="1">
                <a:solidFill>
                  <a:schemeClr val="tx1"/>
                </a:solidFill>
              </a:rPr>
              <a:t>f:table</a:t>
            </a:r>
            <a:r>
              <a:rPr lang="en-US" dirty="0">
                <a:solidFill>
                  <a:schemeClr val="tx1"/>
                </a:solidFill>
              </a:rPr>
              <a:t>&gt;</a:t>
            </a:r>
          </a:p>
          <a:p>
            <a:r>
              <a:rPr lang="en-US" dirty="0" smtClean="0">
                <a:solidFill>
                  <a:schemeClr val="tx1"/>
                </a:solidFill>
              </a:rPr>
              <a:t>&lt;/</a:t>
            </a:r>
            <a:r>
              <a:rPr lang="en-US" dirty="0">
                <a:solidFill>
                  <a:schemeClr val="tx1"/>
                </a:solidFill>
              </a:rPr>
              <a:t>root&gt;</a:t>
            </a:r>
          </a:p>
        </p:txBody>
      </p:sp>
    </p:spTree>
    <p:extLst>
      <p:ext uri="{BB962C8B-B14F-4D97-AF65-F5344CB8AC3E}">
        <p14:creationId xmlns:p14="http://schemas.microsoft.com/office/powerpoint/2010/main" val="149425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XML &amp; CSS</a:t>
            </a:r>
            <a:endParaRPr lang="en-US" sz="1600" i="1" dirty="0">
              <a:solidFill>
                <a:srgbClr val="1666AF"/>
              </a:solidFill>
            </a:endParaRPr>
          </a:p>
        </p:txBody>
      </p:sp>
      <p:sp>
        <p:nvSpPr>
          <p:cNvPr id="3" name="Rectangle 2"/>
          <p:cNvSpPr/>
          <p:nvPr/>
        </p:nvSpPr>
        <p:spPr>
          <a:xfrm>
            <a:off x="152401" y="913450"/>
            <a:ext cx="5943599"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b="1" dirty="0" smtClean="0">
                <a:solidFill>
                  <a:schemeClr val="tx1"/>
                </a:solidFill>
              </a:rPr>
              <a:t>CSS (Cascading Style Sheets):</a:t>
            </a:r>
          </a:p>
          <a:p>
            <a:pPr>
              <a:spcBef>
                <a:spcPts val="300"/>
              </a:spcBef>
            </a:pPr>
            <a:endParaRPr lang="en-US" dirty="0" smtClean="0">
              <a:solidFill>
                <a:schemeClr val="tx1"/>
              </a:solidFill>
            </a:endParaRPr>
          </a:p>
          <a:p>
            <a:pPr>
              <a:spcBef>
                <a:spcPts val="300"/>
              </a:spcBef>
            </a:pPr>
            <a:r>
              <a:rPr lang="en-US" dirty="0" smtClean="0">
                <a:solidFill>
                  <a:schemeClr val="tx1"/>
                </a:solidFill>
              </a:rPr>
              <a:t>CSS is </a:t>
            </a:r>
            <a:r>
              <a:rPr lang="en-US" dirty="0">
                <a:solidFill>
                  <a:schemeClr val="tx1"/>
                </a:solidFill>
              </a:rPr>
              <a:t>a style sheet language used for describing the presentation of a document written in a markup </a:t>
            </a:r>
            <a:r>
              <a:rPr lang="en-US" dirty="0" smtClean="0">
                <a:solidFill>
                  <a:schemeClr val="tx1"/>
                </a:solidFill>
              </a:rPr>
              <a:t>language</a:t>
            </a:r>
          </a:p>
          <a:p>
            <a:pPr>
              <a:spcBef>
                <a:spcPts val="300"/>
              </a:spcBef>
            </a:pPr>
            <a:endParaRPr lang="en-US" dirty="0" smtClean="0">
              <a:solidFill>
                <a:schemeClr val="tx1"/>
              </a:solidFill>
            </a:endParaRPr>
          </a:p>
          <a:p>
            <a:pPr>
              <a:spcBef>
                <a:spcPts val="300"/>
              </a:spcBef>
            </a:pPr>
            <a:r>
              <a:rPr lang="en-US" dirty="0" smtClean="0">
                <a:solidFill>
                  <a:schemeClr val="tx1"/>
                </a:solidFill>
              </a:rPr>
              <a:t>XML documents can be associated with </a:t>
            </a:r>
            <a:r>
              <a:rPr lang="en-US" dirty="0" err="1" smtClean="0">
                <a:solidFill>
                  <a:schemeClr val="tx1"/>
                </a:solidFill>
              </a:rPr>
              <a:t>css</a:t>
            </a:r>
            <a:r>
              <a:rPr lang="en-US" dirty="0" smtClean="0">
                <a:solidFill>
                  <a:schemeClr val="tx1"/>
                </a:solidFill>
              </a:rPr>
              <a:t> to style XMLs</a:t>
            </a:r>
          </a:p>
          <a:p>
            <a:pPr>
              <a:spcBef>
                <a:spcPts val="300"/>
              </a:spcBef>
            </a:pPr>
            <a:endParaRPr lang="en-US" dirty="0">
              <a:solidFill>
                <a:schemeClr val="tx1"/>
              </a:solidFill>
            </a:endParaRPr>
          </a:p>
          <a:p>
            <a:pPr>
              <a:spcBef>
                <a:spcPts val="300"/>
              </a:spcBef>
            </a:pPr>
            <a:r>
              <a:rPr lang="en-US" dirty="0" smtClean="0">
                <a:solidFill>
                  <a:schemeClr val="tx1"/>
                </a:solidFill>
              </a:rPr>
              <a:t>Not frequently used, since the XML is usually not used for display in front-end and primarily used for data exchange/communication</a:t>
            </a:r>
          </a:p>
          <a:p>
            <a:pPr>
              <a:spcBef>
                <a:spcPts val="300"/>
              </a:spcBef>
            </a:pPr>
            <a:endParaRPr lang="en-US" dirty="0">
              <a:solidFill>
                <a:schemeClr val="tx1"/>
              </a:solidFill>
            </a:endParaRPr>
          </a:p>
        </p:txBody>
      </p:sp>
      <p:sp>
        <p:nvSpPr>
          <p:cNvPr id="4" name="Rectangle 3"/>
          <p:cNvSpPr/>
          <p:nvPr/>
        </p:nvSpPr>
        <p:spPr>
          <a:xfrm>
            <a:off x="6229351" y="913450"/>
            <a:ext cx="5734050"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Examples:</a:t>
            </a:r>
          </a:p>
          <a:p>
            <a:r>
              <a:rPr lang="en-US" u="sng" dirty="0" smtClean="0">
                <a:solidFill>
                  <a:schemeClr val="tx1"/>
                </a:solidFill>
              </a:rPr>
              <a:t>products.xml</a:t>
            </a:r>
            <a:r>
              <a:rPr lang="en-US" dirty="0" smtClean="0">
                <a:solidFill>
                  <a:schemeClr val="tx1"/>
                </a:solidFill>
              </a:rPr>
              <a:t>:</a:t>
            </a:r>
          </a:p>
          <a:p>
            <a:r>
              <a:rPr lang="en-US" dirty="0" smtClean="0">
                <a:solidFill>
                  <a:schemeClr val="tx1"/>
                </a:solidFill>
              </a:rPr>
              <a:t>&lt;?</a:t>
            </a:r>
            <a:r>
              <a:rPr lang="en-US" dirty="0">
                <a:solidFill>
                  <a:schemeClr val="tx1"/>
                </a:solidFill>
              </a:rPr>
              <a:t>xml version="1.0" encoding="UTF-8"?&gt;</a:t>
            </a:r>
          </a:p>
          <a:p>
            <a:r>
              <a:rPr lang="en-US" dirty="0">
                <a:solidFill>
                  <a:schemeClr val="tx1"/>
                </a:solidFill>
              </a:rPr>
              <a:t>&lt;?xml-</a:t>
            </a:r>
            <a:r>
              <a:rPr lang="en-US" dirty="0" err="1">
                <a:solidFill>
                  <a:schemeClr val="tx1"/>
                </a:solidFill>
              </a:rPr>
              <a:t>stylesheet</a:t>
            </a:r>
            <a:r>
              <a:rPr lang="en-US" dirty="0">
                <a:solidFill>
                  <a:schemeClr val="tx1"/>
                </a:solidFill>
              </a:rPr>
              <a:t> type="text/</a:t>
            </a:r>
            <a:r>
              <a:rPr lang="en-US" dirty="0" err="1">
                <a:solidFill>
                  <a:schemeClr val="tx1"/>
                </a:solidFill>
              </a:rPr>
              <a:t>css</a:t>
            </a:r>
            <a:r>
              <a:rPr lang="en-US" dirty="0">
                <a:solidFill>
                  <a:schemeClr val="tx1"/>
                </a:solidFill>
              </a:rPr>
              <a:t>" </a:t>
            </a:r>
            <a:r>
              <a:rPr lang="en-US" dirty="0" err="1">
                <a:solidFill>
                  <a:schemeClr val="tx1"/>
                </a:solidFill>
              </a:rPr>
              <a:t>href</a:t>
            </a:r>
            <a:r>
              <a:rPr lang="en-US" dirty="0">
                <a:solidFill>
                  <a:schemeClr val="tx1"/>
                </a:solidFill>
              </a:rPr>
              <a:t>="products.css"?&gt;</a:t>
            </a:r>
          </a:p>
          <a:p>
            <a:r>
              <a:rPr lang="en-US" dirty="0">
                <a:solidFill>
                  <a:schemeClr val="tx1"/>
                </a:solidFill>
              </a:rPr>
              <a:t>&lt;products&gt;</a:t>
            </a:r>
          </a:p>
          <a:p>
            <a:r>
              <a:rPr lang="en-US" dirty="0">
                <a:solidFill>
                  <a:schemeClr val="tx1"/>
                </a:solidFill>
              </a:rPr>
              <a:t> &lt;product id="p1" class="special"&gt;</a:t>
            </a:r>
          </a:p>
          <a:p>
            <a:r>
              <a:rPr lang="en-US" dirty="0">
                <a:solidFill>
                  <a:schemeClr val="tx1"/>
                </a:solidFill>
              </a:rPr>
              <a:t>  &lt;name&gt;Delta&lt;/name&gt;</a:t>
            </a:r>
          </a:p>
          <a:p>
            <a:r>
              <a:rPr lang="en-US" dirty="0">
                <a:solidFill>
                  <a:schemeClr val="tx1"/>
                </a:solidFill>
              </a:rPr>
              <a:t>  &lt;price&gt;800&lt;/price&gt;</a:t>
            </a:r>
          </a:p>
          <a:p>
            <a:r>
              <a:rPr lang="en-US" dirty="0">
                <a:solidFill>
                  <a:schemeClr val="tx1"/>
                </a:solidFill>
              </a:rPr>
              <a:t>  &lt;stock&gt;4&lt;/stock&gt;</a:t>
            </a:r>
          </a:p>
          <a:p>
            <a:r>
              <a:rPr lang="en-US" dirty="0">
                <a:solidFill>
                  <a:schemeClr val="tx1"/>
                </a:solidFill>
              </a:rPr>
              <a:t>  &lt;country&gt;Denmark&lt;/country&gt;</a:t>
            </a:r>
          </a:p>
          <a:p>
            <a:r>
              <a:rPr lang="en-US" dirty="0">
                <a:solidFill>
                  <a:schemeClr val="tx1"/>
                </a:solidFill>
              </a:rPr>
              <a:t> &lt;/product</a:t>
            </a:r>
            <a:r>
              <a:rPr lang="en-US" dirty="0" smtClean="0">
                <a:solidFill>
                  <a:schemeClr val="tx1"/>
                </a:solidFill>
              </a:rPr>
              <a:t>&gt;</a:t>
            </a:r>
          </a:p>
          <a:p>
            <a:r>
              <a:rPr lang="en-US" dirty="0">
                <a:solidFill>
                  <a:schemeClr val="tx1"/>
                </a:solidFill>
              </a:rPr>
              <a:t>&lt;/products</a:t>
            </a:r>
            <a:r>
              <a:rPr lang="en-US" dirty="0" smtClean="0">
                <a:solidFill>
                  <a:schemeClr val="tx1"/>
                </a:solidFill>
              </a:rPr>
              <a:t>&gt;</a:t>
            </a:r>
          </a:p>
          <a:p>
            <a:endParaRPr lang="en-US" dirty="0" smtClean="0">
              <a:solidFill>
                <a:schemeClr val="tx1"/>
              </a:solidFill>
            </a:endParaRPr>
          </a:p>
          <a:p>
            <a:r>
              <a:rPr lang="en-US" u="sng" dirty="0" smtClean="0">
                <a:solidFill>
                  <a:schemeClr val="tx1"/>
                </a:solidFill>
              </a:rPr>
              <a:t>products.css:</a:t>
            </a:r>
            <a:endParaRPr lang="en-US" u="sng" dirty="0">
              <a:solidFill>
                <a:schemeClr val="tx1"/>
              </a:solidFill>
            </a:endParaRPr>
          </a:p>
          <a:p>
            <a:r>
              <a:rPr lang="en-US" dirty="0">
                <a:solidFill>
                  <a:schemeClr val="tx1"/>
                </a:solidFill>
              </a:rPr>
              <a:t>products {font-size:80%; margin:0.5em; font-family: Verdana; </a:t>
            </a:r>
            <a:r>
              <a:rPr lang="en-US" dirty="0" err="1">
                <a:solidFill>
                  <a:schemeClr val="tx1"/>
                </a:solidFill>
              </a:rPr>
              <a:t>display:block</a:t>
            </a:r>
            <a:r>
              <a:rPr lang="en-US" dirty="0">
                <a:solidFill>
                  <a:schemeClr val="tx1"/>
                </a:solidFill>
              </a:rPr>
              <a:t>}</a:t>
            </a:r>
          </a:p>
          <a:p>
            <a:r>
              <a:rPr lang="en-US" dirty="0">
                <a:solidFill>
                  <a:schemeClr val="tx1"/>
                </a:solidFill>
              </a:rPr>
              <a:t>product {</a:t>
            </a:r>
            <a:r>
              <a:rPr lang="en-US" dirty="0" err="1">
                <a:solidFill>
                  <a:schemeClr val="tx1"/>
                </a:solidFill>
              </a:rPr>
              <a:t>display:block</a:t>
            </a:r>
            <a:r>
              <a:rPr lang="en-US" dirty="0">
                <a:solidFill>
                  <a:schemeClr val="tx1"/>
                </a:solidFill>
              </a:rPr>
              <a:t>; border: 1px solid silver; margin:0.5em; </a:t>
            </a:r>
            <a:r>
              <a:rPr lang="en-US" dirty="0" smtClean="0">
                <a:solidFill>
                  <a:schemeClr val="tx1"/>
                </a:solidFill>
              </a:rPr>
              <a:t>padding:0.5em}</a:t>
            </a:r>
            <a:endParaRPr lang="en-US" dirty="0">
              <a:solidFill>
                <a:schemeClr val="tx1"/>
              </a:solidFill>
            </a:endParaRPr>
          </a:p>
          <a:p>
            <a:r>
              <a:rPr lang="en-US" dirty="0">
                <a:solidFill>
                  <a:schemeClr val="tx1"/>
                </a:solidFill>
              </a:rPr>
              <a:t>name, price, stock, country {</a:t>
            </a:r>
            <a:r>
              <a:rPr lang="en-US" dirty="0" err="1" smtClean="0">
                <a:solidFill>
                  <a:schemeClr val="tx1"/>
                </a:solidFill>
              </a:rPr>
              <a:t>display:block</a:t>
            </a:r>
            <a:r>
              <a:rPr lang="en-US" dirty="0" smtClean="0">
                <a:solidFill>
                  <a:schemeClr val="tx1"/>
                </a:solidFill>
              </a:rPr>
              <a:t>}..........</a:t>
            </a:r>
          </a:p>
        </p:txBody>
      </p:sp>
    </p:spTree>
    <p:extLst>
      <p:ext uri="{BB962C8B-B14F-4D97-AF65-F5344CB8AC3E}">
        <p14:creationId xmlns:p14="http://schemas.microsoft.com/office/powerpoint/2010/main" val="1586609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XML &amp; DOM</a:t>
            </a:r>
            <a:endParaRPr lang="en-US" sz="1600" i="1" dirty="0">
              <a:solidFill>
                <a:srgbClr val="1666AF"/>
              </a:solidFill>
            </a:endParaRPr>
          </a:p>
        </p:txBody>
      </p:sp>
      <p:sp>
        <p:nvSpPr>
          <p:cNvPr id="3" name="Rectangle 2"/>
          <p:cNvSpPr/>
          <p:nvPr/>
        </p:nvSpPr>
        <p:spPr>
          <a:xfrm>
            <a:off x="152401" y="913450"/>
            <a:ext cx="5943599"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b="1" dirty="0" smtClean="0">
                <a:solidFill>
                  <a:schemeClr val="tx1"/>
                </a:solidFill>
              </a:rPr>
              <a:t>DOM (Document Object Model):</a:t>
            </a:r>
          </a:p>
          <a:p>
            <a:pPr>
              <a:spcBef>
                <a:spcPts val="300"/>
              </a:spcBef>
            </a:pPr>
            <a:endParaRPr lang="en-US" dirty="0" smtClean="0">
              <a:solidFill>
                <a:schemeClr val="tx1"/>
              </a:solidFill>
            </a:endParaRPr>
          </a:p>
          <a:p>
            <a:pPr>
              <a:spcBef>
                <a:spcPts val="300"/>
              </a:spcBef>
            </a:pPr>
            <a:r>
              <a:rPr lang="en-US" dirty="0">
                <a:solidFill>
                  <a:schemeClr val="tx1"/>
                </a:solidFill>
              </a:rPr>
              <a:t>The W3C Document Object Model (DOM) is a platform and language-neutral interface that allows programs and scripts to dynamically access and update the content, structure, and style of a document</a:t>
            </a:r>
            <a:r>
              <a:rPr lang="en-US" dirty="0" smtClean="0">
                <a:solidFill>
                  <a:schemeClr val="tx1"/>
                </a:solidFill>
              </a:rPr>
              <a:t>.</a:t>
            </a:r>
          </a:p>
          <a:p>
            <a:pPr>
              <a:spcBef>
                <a:spcPts val="300"/>
              </a:spcBef>
            </a:pPr>
            <a:endParaRPr lang="en-US" dirty="0">
              <a:solidFill>
                <a:schemeClr val="tx1"/>
              </a:solidFill>
            </a:endParaRPr>
          </a:p>
          <a:p>
            <a:pPr>
              <a:spcBef>
                <a:spcPts val="300"/>
              </a:spcBef>
            </a:pPr>
            <a:r>
              <a:rPr lang="en-US" dirty="0" smtClean="0">
                <a:solidFill>
                  <a:schemeClr val="tx1"/>
                </a:solidFill>
              </a:rPr>
              <a:t>DOM represents tree structure and contents are referred as nodes.</a:t>
            </a:r>
          </a:p>
          <a:p>
            <a:pPr>
              <a:spcBef>
                <a:spcPts val="300"/>
              </a:spcBef>
            </a:pPr>
            <a:endParaRPr lang="en-US" dirty="0">
              <a:solidFill>
                <a:schemeClr val="tx1"/>
              </a:solidFill>
            </a:endParaRPr>
          </a:p>
          <a:p>
            <a:pPr>
              <a:spcBef>
                <a:spcPts val="300"/>
              </a:spcBef>
            </a:pPr>
            <a:r>
              <a:rPr lang="en-US" dirty="0">
                <a:solidFill>
                  <a:schemeClr val="tx1"/>
                </a:solidFill>
              </a:rPr>
              <a:t>The XML DOM defines a standard way for accessing and manipulating XML documents. It presents an XML document as a tree-structure.</a:t>
            </a:r>
          </a:p>
          <a:p>
            <a:pPr>
              <a:spcBef>
                <a:spcPts val="300"/>
              </a:spcBef>
            </a:pPr>
            <a:endParaRPr lang="en-US" dirty="0" smtClean="0">
              <a:solidFill>
                <a:schemeClr val="tx1"/>
              </a:solidFill>
            </a:endParaRPr>
          </a:p>
          <a:p>
            <a:pPr>
              <a:spcBef>
                <a:spcPts val="300"/>
              </a:spcBef>
            </a:pPr>
            <a:r>
              <a:rPr lang="en-US" dirty="0" smtClean="0">
                <a:solidFill>
                  <a:schemeClr val="tx1"/>
                </a:solidFill>
              </a:rPr>
              <a:t>DOM is an interface and implementations are available in several languages: JavaScript, Java, Python, </a:t>
            </a:r>
            <a:r>
              <a:rPr lang="en-US" dirty="0" err="1" smtClean="0">
                <a:solidFill>
                  <a:schemeClr val="tx1"/>
                </a:solidFill>
              </a:rPr>
              <a:t>etc</a:t>
            </a:r>
            <a:endParaRPr lang="en-US" dirty="0">
              <a:solidFill>
                <a:schemeClr val="tx1"/>
              </a:solidFill>
            </a:endParaRPr>
          </a:p>
        </p:txBody>
      </p:sp>
      <p:sp>
        <p:nvSpPr>
          <p:cNvPr id="4" name="Rectangle 3"/>
          <p:cNvSpPr/>
          <p:nvPr/>
        </p:nvSpPr>
        <p:spPr>
          <a:xfrm>
            <a:off x="6229351" y="913450"/>
            <a:ext cx="5734050"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Examples:</a:t>
            </a:r>
          </a:p>
          <a:p>
            <a:r>
              <a:rPr lang="en-US" dirty="0" smtClean="0">
                <a:solidFill>
                  <a:schemeClr val="tx1"/>
                </a:solidFill>
              </a:rPr>
              <a:t>&lt;?</a:t>
            </a:r>
            <a:r>
              <a:rPr lang="en-US" dirty="0">
                <a:solidFill>
                  <a:schemeClr val="tx1"/>
                </a:solidFill>
              </a:rPr>
              <a:t>xml version="1.0" encoding="UTF-8"?&gt;</a:t>
            </a:r>
          </a:p>
          <a:p>
            <a:r>
              <a:rPr lang="en-US" dirty="0">
                <a:solidFill>
                  <a:schemeClr val="tx1"/>
                </a:solidFill>
              </a:rPr>
              <a:t>&lt;bookstore&gt;</a:t>
            </a:r>
          </a:p>
          <a:p>
            <a:r>
              <a:rPr lang="en-US" dirty="0">
                <a:solidFill>
                  <a:schemeClr val="tx1"/>
                </a:solidFill>
              </a:rPr>
              <a:t>  &lt;book category="cooking"&gt;</a:t>
            </a:r>
          </a:p>
          <a:p>
            <a:r>
              <a:rPr lang="en-US" dirty="0">
                <a:solidFill>
                  <a:schemeClr val="tx1"/>
                </a:solidFill>
              </a:rPr>
              <a:t>    &lt;title </a:t>
            </a:r>
            <a:r>
              <a:rPr lang="en-US" dirty="0" err="1">
                <a:solidFill>
                  <a:schemeClr val="tx1"/>
                </a:solidFill>
              </a:rPr>
              <a:t>lang</a:t>
            </a:r>
            <a:r>
              <a:rPr lang="en-US" dirty="0">
                <a:solidFill>
                  <a:schemeClr val="tx1"/>
                </a:solidFill>
              </a:rPr>
              <a:t>="en"&gt;Everyday Italian&lt;/title&gt;</a:t>
            </a:r>
          </a:p>
          <a:p>
            <a:r>
              <a:rPr lang="en-US" dirty="0" smtClean="0">
                <a:solidFill>
                  <a:schemeClr val="tx1"/>
                </a:solidFill>
              </a:rPr>
              <a:t>    </a:t>
            </a:r>
            <a:r>
              <a:rPr lang="en-US" dirty="0">
                <a:solidFill>
                  <a:schemeClr val="tx1"/>
                </a:solidFill>
              </a:rPr>
              <a:t>&lt;year&gt;2005&lt;/year&gt;</a:t>
            </a:r>
          </a:p>
          <a:p>
            <a:r>
              <a:rPr lang="en-US" dirty="0">
                <a:solidFill>
                  <a:schemeClr val="tx1"/>
                </a:solidFill>
              </a:rPr>
              <a:t>    &lt;price&gt;30.00&lt;/price&gt;</a:t>
            </a:r>
          </a:p>
          <a:p>
            <a:r>
              <a:rPr lang="en-US" dirty="0">
                <a:solidFill>
                  <a:schemeClr val="tx1"/>
                </a:solidFill>
              </a:rPr>
              <a:t>  &lt;/book&gt;</a:t>
            </a:r>
          </a:p>
          <a:p>
            <a:r>
              <a:rPr lang="en-US" dirty="0">
                <a:solidFill>
                  <a:schemeClr val="tx1"/>
                </a:solidFill>
              </a:rPr>
              <a:t>  &lt;book category="children"&gt;</a:t>
            </a:r>
          </a:p>
          <a:p>
            <a:r>
              <a:rPr lang="en-US" dirty="0">
                <a:solidFill>
                  <a:schemeClr val="tx1"/>
                </a:solidFill>
              </a:rPr>
              <a:t>    &lt;title </a:t>
            </a:r>
            <a:r>
              <a:rPr lang="en-US" dirty="0" err="1">
                <a:solidFill>
                  <a:schemeClr val="tx1"/>
                </a:solidFill>
              </a:rPr>
              <a:t>lang</a:t>
            </a:r>
            <a:r>
              <a:rPr lang="en-US" dirty="0">
                <a:solidFill>
                  <a:schemeClr val="tx1"/>
                </a:solidFill>
              </a:rPr>
              <a:t>="en"&gt;Harry Potter&lt;/title&gt;</a:t>
            </a:r>
          </a:p>
          <a:p>
            <a:r>
              <a:rPr lang="en-US" dirty="0" smtClean="0">
                <a:solidFill>
                  <a:schemeClr val="tx1"/>
                </a:solidFill>
              </a:rPr>
              <a:t>&lt;</a:t>
            </a:r>
            <a:r>
              <a:rPr lang="en-US" dirty="0">
                <a:solidFill>
                  <a:schemeClr val="tx1"/>
                </a:solidFill>
              </a:rPr>
              <a:t>year&gt;2005&lt;/year&gt;</a:t>
            </a:r>
          </a:p>
          <a:p>
            <a:r>
              <a:rPr lang="en-US" dirty="0">
                <a:solidFill>
                  <a:schemeClr val="tx1"/>
                </a:solidFill>
              </a:rPr>
              <a:t>    &lt;price&gt;29.99&lt;/price&gt;</a:t>
            </a:r>
          </a:p>
          <a:p>
            <a:r>
              <a:rPr lang="en-US" dirty="0">
                <a:solidFill>
                  <a:schemeClr val="tx1"/>
                </a:solidFill>
              </a:rPr>
              <a:t>  &lt;/book</a:t>
            </a:r>
            <a:r>
              <a:rPr lang="en-US" dirty="0" smtClean="0">
                <a:solidFill>
                  <a:schemeClr val="tx1"/>
                </a:solidFill>
              </a:rPr>
              <a:t>&gt;</a:t>
            </a:r>
          </a:p>
          <a:p>
            <a:r>
              <a:rPr lang="en-US" dirty="0" smtClean="0">
                <a:solidFill>
                  <a:schemeClr val="tx1"/>
                </a:solidFill>
              </a:rPr>
              <a:t>&lt;/bookstore&gt;</a:t>
            </a:r>
          </a:p>
          <a:p>
            <a:endParaRPr lang="en-US" dirty="0">
              <a:solidFill>
                <a:schemeClr val="tx1"/>
              </a:solidFill>
            </a:endParaRPr>
          </a:p>
          <a:p>
            <a:r>
              <a:rPr lang="en-US" dirty="0" smtClean="0">
                <a:solidFill>
                  <a:schemeClr val="tx1"/>
                </a:solidFill>
              </a:rPr>
              <a:t>JavaScript:</a:t>
            </a:r>
          </a:p>
          <a:p>
            <a:r>
              <a:rPr lang="en-US" i="1" dirty="0">
                <a:solidFill>
                  <a:schemeClr val="tx1"/>
                </a:solidFill>
              </a:rPr>
              <a:t>var x = xmlDoc.</a:t>
            </a:r>
            <a:r>
              <a:rPr lang="en-US" i="1" dirty="0">
                <a:solidFill>
                  <a:srgbClr val="FFC000"/>
                </a:solidFill>
              </a:rPr>
              <a:t>getElementsByTagName</a:t>
            </a:r>
            <a:r>
              <a:rPr lang="en-US" i="1" dirty="0">
                <a:solidFill>
                  <a:schemeClr val="tx1"/>
                </a:solidFill>
              </a:rPr>
              <a:t>("title");</a:t>
            </a:r>
          </a:p>
          <a:p>
            <a:r>
              <a:rPr lang="en-US" i="1" dirty="0" smtClean="0">
                <a:solidFill>
                  <a:schemeClr val="tx1"/>
                </a:solidFill>
              </a:rPr>
              <a:t>for </a:t>
            </a:r>
            <a:r>
              <a:rPr lang="en-US" i="1" dirty="0">
                <a:solidFill>
                  <a:schemeClr val="tx1"/>
                </a:solidFill>
              </a:rPr>
              <a:t>(</a:t>
            </a:r>
            <a:r>
              <a:rPr lang="en-US" i="1" dirty="0" err="1">
                <a:solidFill>
                  <a:schemeClr val="tx1"/>
                </a:solidFill>
              </a:rPr>
              <a:t>i</a:t>
            </a:r>
            <a:r>
              <a:rPr lang="en-US" i="1" dirty="0">
                <a:solidFill>
                  <a:schemeClr val="tx1"/>
                </a:solidFill>
              </a:rPr>
              <a:t> = 0; </a:t>
            </a:r>
            <a:r>
              <a:rPr lang="en-US" i="1" dirty="0" err="1">
                <a:solidFill>
                  <a:schemeClr val="tx1"/>
                </a:solidFill>
              </a:rPr>
              <a:t>i</a:t>
            </a:r>
            <a:r>
              <a:rPr lang="en-US" i="1" dirty="0">
                <a:solidFill>
                  <a:schemeClr val="tx1"/>
                </a:solidFill>
              </a:rPr>
              <a:t> &lt;x.length; </a:t>
            </a:r>
            <a:r>
              <a:rPr lang="en-US" i="1" dirty="0" err="1">
                <a:solidFill>
                  <a:schemeClr val="tx1"/>
                </a:solidFill>
              </a:rPr>
              <a:t>i</a:t>
            </a:r>
            <a:r>
              <a:rPr lang="en-US" i="1" dirty="0">
                <a:solidFill>
                  <a:schemeClr val="tx1"/>
                </a:solidFill>
              </a:rPr>
              <a:t>++) {</a:t>
            </a:r>
          </a:p>
          <a:p>
            <a:r>
              <a:rPr lang="en-US" i="1" dirty="0">
                <a:solidFill>
                  <a:schemeClr val="tx1"/>
                </a:solidFill>
              </a:rPr>
              <a:t>  // do something for each </a:t>
            </a:r>
            <a:r>
              <a:rPr lang="en-US" i="1" dirty="0" smtClean="0">
                <a:solidFill>
                  <a:schemeClr val="tx1"/>
                </a:solidFill>
              </a:rPr>
              <a:t>node  </a:t>
            </a:r>
            <a:r>
              <a:rPr lang="en-US" i="1" dirty="0">
                <a:solidFill>
                  <a:schemeClr val="tx1"/>
                </a:solidFill>
              </a:rPr>
              <a:t>}</a:t>
            </a:r>
          </a:p>
          <a:p>
            <a:endParaRPr lang="en-US" i="1" dirty="0" smtClean="0">
              <a:solidFill>
                <a:schemeClr val="tx1"/>
              </a:solidFill>
            </a:endParaRPr>
          </a:p>
        </p:txBody>
      </p:sp>
      <p:sp>
        <p:nvSpPr>
          <p:cNvPr id="5" name="Line Callout 1 4"/>
          <p:cNvSpPr/>
          <p:nvPr/>
        </p:nvSpPr>
        <p:spPr>
          <a:xfrm>
            <a:off x="10058400" y="4419600"/>
            <a:ext cx="1752600" cy="914400"/>
          </a:xfrm>
          <a:prstGeom prst="borderCallout1">
            <a:avLst>
              <a:gd name="adj1" fmla="val 18750"/>
              <a:gd name="adj2" fmla="val -8333"/>
              <a:gd name="adj3" fmla="val 105714"/>
              <a:gd name="adj4" fmla="val -64470"/>
            </a:avLst>
          </a:prstGeom>
          <a:solidFill>
            <a:srgbClr val="F6E1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 method implemented in JavaScript</a:t>
            </a:r>
            <a:endParaRPr lang="en-US" dirty="0">
              <a:solidFill>
                <a:schemeClr val="tx1"/>
              </a:solidFill>
            </a:endParaRPr>
          </a:p>
        </p:txBody>
      </p:sp>
    </p:spTree>
    <p:extLst>
      <p:ext uri="{BB962C8B-B14F-4D97-AF65-F5344CB8AC3E}">
        <p14:creationId xmlns:p14="http://schemas.microsoft.com/office/powerpoint/2010/main" val="2913032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XPath			</a:t>
            </a:r>
            <a:endParaRPr lang="en-US" sz="1600" i="1" dirty="0">
              <a:solidFill>
                <a:srgbClr val="1666AF"/>
              </a:solidFill>
            </a:endParaRPr>
          </a:p>
        </p:txBody>
      </p:sp>
      <p:sp>
        <p:nvSpPr>
          <p:cNvPr id="3" name="Rectangle 2"/>
          <p:cNvSpPr/>
          <p:nvPr/>
        </p:nvSpPr>
        <p:spPr>
          <a:xfrm>
            <a:off x="457200" y="913450"/>
            <a:ext cx="11201399"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b="1" dirty="0" smtClean="0">
              <a:solidFill>
                <a:schemeClr val="tx1"/>
              </a:solidFill>
            </a:endParaRPr>
          </a:p>
          <a:p>
            <a:pPr>
              <a:spcBef>
                <a:spcPts val="300"/>
              </a:spcBef>
            </a:pPr>
            <a:r>
              <a:rPr lang="en-US" b="1" dirty="0" smtClean="0">
                <a:solidFill>
                  <a:schemeClr val="tx1"/>
                </a:solidFill>
              </a:rPr>
              <a:t>XPath – XML Path Language (W3C recommendation):</a:t>
            </a:r>
          </a:p>
          <a:p>
            <a:pPr>
              <a:spcBef>
                <a:spcPts val="300"/>
              </a:spcBef>
            </a:pPr>
            <a:endParaRPr lang="en-US" dirty="0" smtClean="0">
              <a:solidFill>
                <a:schemeClr val="tx1"/>
              </a:solidFill>
            </a:endParaRPr>
          </a:p>
          <a:p>
            <a:pPr>
              <a:spcBef>
                <a:spcPts val="300"/>
              </a:spcBef>
            </a:pPr>
            <a:r>
              <a:rPr lang="en-US" dirty="0" smtClean="0">
                <a:solidFill>
                  <a:schemeClr val="tx1"/>
                </a:solidFill>
              </a:rPr>
              <a:t>XPath </a:t>
            </a:r>
            <a:r>
              <a:rPr lang="en-US" dirty="0">
                <a:solidFill>
                  <a:schemeClr val="tx1"/>
                </a:solidFill>
              </a:rPr>
              <a:t>(XML Path Language) is a query language for selecting nodes from an XML document. In addition, XPath may be used to compute values (e.g., strings, numbers, or Boolean values) from the content of an XML document. </a:t>
            </a:r>
            <a:endParaRPr lang="en-US" dirty="0" smtClean="0">
              <a:solidFill>
                <a:schemeClr val="tx1"/>
              </a:solidFill>
            </a:endParaRPr>
          </a:p>
          <a:p>
            <a:pPr>
              <a:spcBef>
                <a:spcPts val="300"/>
              </a:spcBef>
            </a:pPr>
            <a:endParaRPr lang="en-US" dirty="0">
              <a:solidFill>
                <a:schemeClr val="tx1"/>
              </a:solidFill>
            </a:endParaRPr>
          </a:p>
          <a:p>
            <a:pPr>
              <a:spcBef>
                <a:spcPts val="300"/>
              </a:spcBef>
            </a:pPr>
            <a:r>
              <a:rPr lang="en-US" dirty="0" smtClean="0">
                <a:solidFill>
                  <a:schemeClr val="tx1"/>
                </a:solidFill>
              </a:rPr>
              <a:t>It is part of XSL (Extensible </a:t>
            </a:r>
            <a:r>
              <a:rPr lang="en-US" dirty="0" err="1" smtClean="0">
                <a:solidFill>
                  <a:schemeClr val="tx1"/>
                </a:solidFill>
              </a:rPr>
              <a:t>Stylesheet</a:t>
            </a:r>
            <a:r>
              <a:rPr lang="en-US" dirty="0" smtClean="0">
                <a:solidFill>
                  <a:schemeClr val="tx1"/>
                </a:solidFill>
              </a:rPr>
              <a:t> Language) W3C family of recommendations. It is similar to CSS with HTML.</a:t>
            </a:r>
            <a:endParaRPr lang="en-US" dirty="0">
              <a:solidFill>
                <a:schemeClr val="tx1"/>
              </a:solidFill>
            </a:endParaRPr>
          </a:p>
          <a:p>
            <a:pPr>
              <a:spcBef>
                <a:spcPts val="300"/>
              </a:spcBef>
            </a:pPr>
            <a:endParaRPr lang="en-US" dirty="0">
              <a:solidFill>
                <a:schemeClr val="tx1"/>
              </a:solidFill>
            </a:endParaRPr>
          </a:p>
          <a:p>
            <a:pPr>
              <a:spcBef>
                <a:spcPts val="300"/>
              </a:spcBef>
            </a:pPr>
            <a:r>
              <a:rPr lang="en-US" dirty="0" smtClean="0">
                <a:solidFill>
                  <a:schemeClr val="tx1"/>
                </a:solidFill>
              </a:rPr>
              <a:t>XPath uses path expressions to select nodes or node-sets in an XML document. The node is selected by following a path or steps.</a:t>
            </a:r>
          </a:p>
        </p:txBody>
      </p:sp>
    </p:spTree>
    <p:extLst>
      <p:ext uri="{BB962C8B-B14F-4D97-AF65-F5344CB8AC3E}">
        <p14:creationId xmlns:p14="http://schemas.microsoft.com/office/powerpoint/2010/main" val="1578472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Selecting Nodes in XPath			</a:t>
            </a:r>
            <a:endParaRPr lang="en-US" sz="1600" i="1" dirty="0">
              <a:solidFill>
                <a:srgbClr val="1666A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88581282"/>
              </p:ext>
            </p:extLst>
          </p:nvPr>
        </p:nvGraphicFramePr>
        <p:xfrm>
          <a:off x="6343650" y="697360"/>
          <a:ext cx="5848350" cy="5642538"/>
        </p:xfrm>
        <a:graphic>
          <a:graphicData uri="http://schemas.openxmlformats.org/drawingml/2006/table">
            <a:tbl>
              <a:tblPr bandRow="1">
                <a:tableStyleId>{BC89EF96-8CEA-46FF-86C4-4CE0E7609802}</a:tableStyleId>
              </a:tblPr>
              <a:tblGrid>
                <a:gridCol w="2423454"/>
                <a:gridCol w="3424896"/>
              </a:tblGrid>
              <a:tr h="886879">
                <a:tc>
                  <a:txBody>
                    <a:bodyPr/>
                    <a:lstStyle/>
                    <a:p>
                      <a:r>
                        <a:rPr lang="en-US" dirty="0" smtClean="0"/>
                        <a:t>vehiclesList</a:t>
                      </a:r>
                      <a:endParaRPr lang="en-US" dirty="0"/>
                    </a:p>
                  </a:txBody>
                  <a:tcPr anchor="ctr"/>
                </a:tc>
                <a:tc>
                  <a:txBody>
                    <a:bodyPr/>
                    <a:lstStyle/>
                    <a:p>
                      <a:r>
                        <a:rPr lang="en-US" dirty="0" smtClean="0"/>
                        <a:t>Selects all nodes with the name “vehiclesList”</a:t>
                      </a:r>
                      <a:endParaRPr lang="en-US" dirty="0"/>
                    </a:p>
                  </a:txBody>
                  <a:tcPr anchor="ctr"/>
                </a:tc>
              </a:tr>
              <a:tr h="886879">
                <a:tc>
                  <a:txBody>
                    <a:bodyPr/>
                    <a:lstStyle/>
                    <a:p>
                      <a:r>
                        <a:rPr lang="en-US" dirty="0" smtClean="0"/>
                        <a:t>/vehiclesList</a:t>
                      </a:r>
                      <a:endParaRPr lang="en-US" dirty="0"/>
                    </a:p>
                  </a:txBody>
                  <a:tcPr anchor="ctr"/>
                </a:tc>
                <a:tc>
                  <a:txBody>
                    <a:bodyPr/>
                    <a:lstStyle/>
                    <a:p>
                      <a:r>
                        <a:rPr lang="en-US" dirty="0" smtClean="0"/>
                        <a:t>Selects the root element</a:t>
                      </a:r>
                      <a:r>
                        <a:rPr lang="en-US" baseline="0" dirty="0" smtClean="0"/>
                        <a:t> vehiclesList</a:t>
                      </a:r>
                      <a:endParaRPr lang="en-US" dirty="0"/>
                    </a:p>
                  </a:txBody>
                  <a:tcPr anchor="ctr"/>
                </a:tc>
              </a:tr>
              <a:tr h="878781">
                <a:tc>
                  <a:txBody>
                    <a:bodyPr/>
                    <a:lstStyle/>
                    <a:p>
                      <a:r>
                        <a:rPr lang="en-US" dirty="0" smtClean="0"/>
                        <a:t>vehiclesList/vehicle</a:t>
                      </a:r>
                      <a:endParaRPr lang="en-US" dirty="0"/>
                    </a:p>
                  </a:txBody>
                  <a:tcPr anchor="ctr"/>
                </a:tc>
                <a:tc>
                  <a:txBody>
                    <a:bodyPr/>
                    <a:lstStyle/>
                    <a:p>
                      <a:r>
                        <a:rPr lang="en-US" dirty="0" smtClean="0"/>
                        <a:t>Selects all vehicle elements that are children of vehiclesList</a:t>
                      </a:r>
                      <a:endParaRPr lang="en-US" dirty="0"/>
                    </a:p>
                  </a:txBody>
                  <a:tcPr anchor="ctr"/>
                </a:tc>
              </a:tr>
              <a:tr h="886879">
                <a:tc>
                  <a:txBody>
                    <a:bodyPr/>
                    <a:lstStyle/>
                    <a:p>
                      <a:r>
                        <a:rPr lang="en-US" dirty="0" smtClean="0"/>
                        <a:t>//vehicle</a:t>
                      </a:r>
                      <a:endParaRPr lang="en-US" dirty="0"/>
                    </a:p>
                  </a:txBody>
                  <a:tcPr anchor="ctr"/>
                </a:tc>
                <a:tc>
                  <a:txBody>
                    <a:bodyPr/>
                    <a:lstStyle/>
                    <a:p>
                      <a:r>
                        <a:rPr lang="en-US" dirty="0" smtClean="0"/>
                        <a:t>Selects all vehicle</a:t>
                      </a:r>
                      <a:r>
                        <a:rPr lang="en-US" baseline="0" dirty="0" smtClean="0"/>
                        <a:t> </a:t>
                      </a:r>
                      <a:r>
                        <a:rPr lang="en-US" dirty="0" smtClean="0"/>
                        <a:t>elements no matter where they are in the document</a:t>
                      </a:r>
                      <a:endParaRPr lang="en-US" dirty="0"/>
                    </a:p>
                  </a:txBody>
                  <a:tcPr anchor="ctr"/>
                </a:tc>
              </a:tr>
              <a:tr h="886879">
                <a:tc>
                  <a:txBody>
                    <a:bodyPr/>
                    <a:lstStyle/>
                    <a:p>
                      <a:r>
                        <a:rPr lang="en-US" dirty="0" smtClean="0"/>
                        <a:t>vehiclesList//vehicle</a:t>
                      </a:r>
                      <a:endParaRPr lang="en-US" dirty="0"/>
                    </a:p>
                  </a:txBody>
                  <a:tcPr anchor="ctr"/>
                </a:tc>
                <a:tc>
                  <a:txBody>
                    <a:bodyPr/>
                    <a:lstStyle/>
                    <a:p>
                      <a:r>
                        <a:rPr lang="en-US" dirty="0" smtClean="0"/>
                        <a:t>Selects all vehicle elements that are descendant of the vehiclesList element, no matter where they are under the vehiclesList element</a:t>
                      </a:r>
                      <a:endParaRPr lang="en-US" dirty="0"/>
                    </a:p>
                  </a:txBody>
                  <a:tcPr anchor="ctr"/>
                </a:tc>
              </a:tr>
              <a:tr h="886879">
                <a:tc>
                  <a:txBody>
                    <a:bodyPr/>
                    <a:lstStyle/>
                    <a:p>
                      <a:r>
                        <a:rPr lang="en-US" dirty="0" smtClean="0"/>
                        <a:t>//@VIN</a:t>
                      </a:r>
                      <a:endParaRPr lang="en-US" dirty="0"/>
                    </a:p>
                  </a:txBody>
                  <a:tcPr anchor="ctr"/>
                </a:tc>
                <a:tc>
                  <a:txBody>
                    <a:bodyPr/>
                    <a:lstStyle/>
                    <a:p>
                      <a:r>
                        <a:rPr lang="en-US" dirty="0" smtClean="0"/>
                        <a:t>Selects all attributes that are named VIN</a:t>
                      </a:r>
                      <a:endParaRPr lang="en-US" dirty="0"/>
                    </a:p>
                  </a:txBody>
                  <a:tcPr anchor="ctr"/>
                </a:tc>
              </a:tr>
            </a:tbl>
          </a:graphicData>
        </a:graphic>
      </p:graphicFrame>
      <p:sp>
        <p:nvSpPr>
          <p:cNvPr id="3" name="TextBox 2"/>
          <p:cNvSpPr txBox="1"/>
          <p:nvPr/>
        </p:nvSpPr>
        <p:spPr>
          <a:xfrm>
            <a:off x="59872" y="643606"/>
            <a:ext cx="5917748" cy="646331"/>
          </a:xfrm>
          <a:prstGeom prst="rect">
            <a:avLst/>
          </a:prstGeom>
          <a:noFill/>
        </p:spPr>
        <p:txBody>
          <a:bodyPr wrap="square" rtlCol="0">
            <a:spAutoFit/>
          </a:bodyPr>
          <a:lstStyle/>
          <a:p>
            <a:r>
              <a:rPr lang="en-US" dirty="0" smtClean="0"/>
              <a:t>XPath uses path expressions to select nodes in an XML document</a:t>
            </a:r>
            <a:endParaRPr lang="en-US" dirty="0"/>
          </a:p>
        </p:txBody>
      </p:sp>
      <p:sp>
        <p:nvSpPr>
          <p:cNvPr id="6" name="Rectangle 5"/>
          <p:cNvSpPr/>
          <p:nvPr/>
        </p:nvSpPr>
        <p:spPr>
          <a:xfrm>
            <a:off x="40822" y="1297879"/>
            <a:ext cx="5969456" cy="5047156"/>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dirty="0" smtClean="0">
              <a:solidFill>
                <a:schemeClr val="tx1"/>
              </a:solidFill>
            </a:endParaRPr>
          </a:p>
          <a:p>
            <a:pPr>
              <a:spcBef>
                <a:spcPts val="300"/>
              </a:spcBef>
            </a:pPr>
            <a:r>
              <a:rPr lang="en-US" sz="1600" dirty="0">
                <a:solidFill>
                  <a:schemeClr val="tx1"/>
                </a:solidFill>
              </a:rPr>
              <a:t>&lt;?xml version="1.0" encoding="UTF-8"?&gt;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VIN="1HGCM82633A004352"&gt;Ford Echo&lt;/make&gt;</a:t>
            </a:r>
          </a:p>
          <a:p>
            <a:pPr>
              <a:spcBef>
                <a:spcPts val="300"/>
              </a:spcBef>
            </a:pPr>
            <a:r>
              <a:rPr lang="en-US" sz="1600" dirty="0">
                <a:solidFill>
                  <a:schemeClr val="tx1"/>
                </a:solidFill>
              </a:rPr>
              <a:t>      &lt;year&gt;2014&lt;/year&gt;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VIN="1NGRM52582K654971"&gt;Honda Accord&lt;/make&gt;</a:t>
            </a:r>
          </a:p>
          <a:p>
            <a:pPr>
              <a:spcBef>
                <a:spcPts val="300"/>
              </a:spcBef>
            </a:pPr>
            <a:r>
              <a:rPr lang="en-US" sz="1600" dirty="0">
                <a:solidFill>
                  <a:schemeClr val="tx1"/>
                </a:solidFill>
              </a:rPr>
              <a:t>      &lt;year&gt;2015&lt;/year&gt;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endParaRPr lang="en-US" sz="1600" dirty="0" smtClean="0">
              <a:solidFill>
                <a:schemeClr val="tx1"/>
              </a:solidFill>
            </a:endParaRPr>
          </a:p>
        </p:txBody>
      </p:sp>
    </p:spTree>
    <p:extLst>
      <p:ext uri="{BB962C8B-B14F-4D97-AF65-F5344CB8AC3E}">
        <p14:creationId xmlns:p14="http://schemas.microsoft.com/office/powerpoint/2010/main" val="3233232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XPath Predicates</a:t>
            </a:r>
            <a:endParaRPr lang="en-US" sz="1600" i="1" dirty="0">
              <a:solidFill>
                <a:srgbClr val="1666A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44301865"/>
              </p:ext>
            </p:extLst>
          </p:nvPr>
        </p:nvGraphicFramePr>
        <p:xfrm>
          <a:off x="6173560" y="697360"/>
          <a:ext cx="5838826" cy="5670059"/>
        </p:xfrm>
        <a:graphic>
          <a:graphicData uri="http://schemas.openxmlformats.org/drawingml/2006/table">
            <a:tbl>
              <a:tblPr bandRow="1">
                <a:tableStyleId>{BC89EF96-8CEA-46FF-86C4-4CE0E7609802}</a:tableStyleId>
              </a:tblPr>
              <a:tblGrid>
                <a:gridCol w="2105027"/>
                <a:gridCol w="3733799"/>
              </a:tblGrid>
              <a:tr h="886879">
                <a:tc>
                  <a:txBody>
                    <a:bodyPr/>
                    <a:lstStyle/>
                    <a:p>
                      <a:r>
                        <a:rPr lang="en-US" dirty="0" smtClean="0"/>
                        <a:t>/vehiclesList/vehicle[1]</a:t>
                      </a:r>
                      <a:endParaRPr lang="en-US" dirty="0"/>
                    </a:p>
                  </a:txBody>
                  <a:tcPr anchor="ctr"/>
                </a:tc>
                <a:tc>
                  <a:txBody>
                    <a:bodyPr/>
                    <a:lstStyle/>
                    <a:p>
                      <a:r>
                        <a:rPr lang="en-US" dirty="0" smtClean="0"/>
                        <a:t>Selects the first vehicle element that is the child of the vehiclesList</a:t>
                      </a:r>
                      <a:r>
                        <a:rPr lang="en-US" baseline="0" dirty="0" smtClean="0"/>
                        <a:t> </a:t>
                      </a:r>
                      <a:r>
                        <a:rPr lang="en-US" dirty="0" smtClean="0"/>
                        <a:t>element</a:t>
                      </a:r>
                      <a:endParaRPr lang="en-US" dirty="0"/>
                    </a:p>
                  </a:txBody>
                  <a:tcPr anchor="ctr"/>
                </a:tc>
              </a:tr>
              <a:tr h="886879">
                <a:tc>
                  <a:txBody>
                    <a:bodyPr/>
                    <a:lstStyle/>
                    <a:p>
                      <a:r>
                        <a:rPr lang="en-US" dirty="0" smtClean="0"/>
                        <a:t>/vehiclesList/vehicle[last()]</a:t>
                      </a:r>
                      <a:endParaRPr lang="en-US" dirty="0"/>
                    </a:p>
                  </a:txBody>
                  <a:tcPr anchor="ctr"/>
                </a:tc>
                <a:tc>
                  <a:txBody>
                    <a:bodyPr/>
                    <a:lstStyle/>
                    <a:p>
                      <a:r>
                        <a:rPr lang="en-US" dirty="0" smtClean="0"/>
                        <a:t>Selects the last vehicle</a:t>
                      </a:r>
                      <a:r>
                        <a:rPr lang="en-US" baseline="0" dirty="0" smtClean="0"/>
                        <a:t> </a:t>
                      </a:r>
                      <a:r>
                        <a:rPr lang="en-US" dirty="0" smtClean="0"/>
                        <a:t>element that is the child of the vehiclesList element</a:t>
                      </a:r>
                      <a:endParaRPr lang="en-US" dirty="0"/>
                    </a:p>
                  </a:txBody>
                  <a:tcPr anchor="ctr"/>
                </a:tc>
              </a:tr>
              <a:tr h="878781">
                <a:tc>
                  <a:txBody>
                    <a:bodyPr/>
                    <a:lstStyle/>
                    <a:p>
                      <a:r>
                        <a:rPr lang="en-US" dirty="0" smtClean="0"/>
                        <a:t>//make[@VIN]</a:t>
                      </a:r>
                      <a:endParaRPr lang="en-US" dirty="0"/>
                    </a:p>
                  </a:txBody>
                  <a:tcPr anchor="ctr"/>
                </a:tc>
                <a:tc>
                  <a:txBody>
                    <a:bodyPr/>
                    <a:lstStyle/>
                    <a:p>
                      <a:r>
                        <a:rPr lang="en-US" dirty="0" smtClean="0"/>
                        <a:t>Selects all make elements that have an attribute named VIN</a:t>
                      </a:r>
                      <a:endParaRPr lang="en-US" dirty="0"/>
                    </a:p>
                  </a:txBody>
                  <a:tcPr anchor="ctr"/>
                </a:tc>
              </a:tr>
              <a:tr h="886879">
                <a:tc>
                  <a:txBody>
                    <a:bodyPr/>
                    <a:lstStyle/>
                    <a:p>
                      <a:r>
                        <a:rPr lang="en-US" dirty="0" smtClean="0"/>
                        <a:t>//make[@</a:t>
                      </a:r>
                      <a:r>
                        <a:rPr lang="en-US" dirty="0" smtClean="0"/>
                        <a:t>VIN=“</a:t>
                      </a:r>
                      <a:r>
                        <a:rPr lang="en-US" dirty="0" smtClean="0">
                          <a:solidFill>
                            <a:schemeClr val="tx1"/>
                          </a:solidFill>
                        </a:rPr>
                        <a:t>1NGRM52582K654971”</a:t>
                      </a:r>
                      <a:r>
                        <a:rPr lang="en-US" dirty="0" smtClean="0"/>
                        <a:t>]</a:t>
                      </a:r>
                      <a:endParaRPr lang="en-US" dirty="0"/>
                    </a:p>
                  </a:txBody>
                  <a:tcPr anchor="ctr"/>
                </a:tc>
                <a:tc>
                  <a:txBody>
                    <a:bodyPr/>
                    <a:lstStyle/>
                    <a:p>
                      <a:r>
                        <a:rPr lang="en-US" dirty="0" smtClean="0"/>
                        <a:t>Selects all make elements that have a “VIN" attribute with a value of "</a:t>
                      </a:r>
                      <a:r>
                        <a:rPr lang="en-US" dirty="0" smtClean="0">
                          <a:solidFill>
                            <a:schemeClr val="tx1"/>
                          </a:solidFill>
                        </a:rPr>
                        <a:t>1NGRM52582K654971</a:t>
                      </a:r>
                      <a:r>
                        <a:rPr lang="en-US" dirty="0" smtClean="0"/>
                        <a:t>"</a:t>
                      </a:r>
                      <a:endParaRPr lang="en-US" dirty="0"/>
                    </a:p>
                  </a:txBody>
                  <a:tcPr anchor="ctr"/>
                </a:tc>
              </a:tr>
              <a:tr h="886879">
                <a:tc>
                  <a:txBody>
                    <a:bodyPr/>
                    <a:lstStyle/>
                    <a:p>
                      <a:r>
                        <a:rPr lang="en-US" dirty="0" smtClean="0"/>
                        <a:t>/vehiclesList/vehicle[year&gt;2014]</a:t>
                      </a:r>
                      <a:endParaRPr lang="en-US" dirty="0"/>
                    </a:p>
                  </a:txBody>
                  <a:tcPr anchor="ctr"/>
                </a:tc>
                <a:tc>
                  <a:txBody>
                    <a:bodyPr/>
                    <a:lstStyle/>
                    <a:p>
                      <a:r>
                        <a:rPr lang="en-US" dirty="0" smtClean="0"/>
                        <a:t>Selects all vehicle</a:t>
                      </a:r>
                      <a:r>
                        <a:rPr lang="en-US" baseline="0" dirty="0" smtClean="0"/>
                        <a:t> </a:t>
                      </a:r>
                      <a:r>
                        <a:rPr lang="en-US" dirty="0" smtClean="0"/>
                        <a:t>elements of vehiclesList element that have a year element with value greater than 2014</a:t>
                      </a:r>
                      <a:endParaRPr lang="en-US" dirty="0"/>
                    </a:p>
                  </a:txBody>
                  <a:tcPr anchor="ctr"/>
                </a:tc>
              </a:tr>
              <a:tr h="886879">
                <a:tc>
                  <a:txBody>
                    <a:bodyPr/>
                    <a:lstStyle/>
                    <a:p>
                      <a:r>
                        <a:rPr lang="en-US" dirty="0" smtClean="0"/>
                        <a:t>/vehiclesList/vehicle[year&gt;2013]/make</a:t>
                      </a:r>
                      <a:endParaRPr lang="en-US" dirty="0"/>
                    </a:p>
                  </a:txBody>
                  <a:tcPr anchor="ctr"/>
                </a:tc>
                <a:tc>
                  <a:txBody>
                    <a:bodyPr/>
                    <a:lstStyle/>
                    <a:p>
                      <a:r>
                        <a:rPr lang="en-US" dirty="0" smtClean="0"/>
                        <a:t>Selects all make elements of the vehicle elements of vehiclesList element that have a year element with value greater than 2013</a:t>
                      </a:r>
                      <a:endParaRPr lang="en-US" dirty="0"/>
                    </a:p>
                  </a:txBody>
                  <a:tcPr anchor="ctr"/>
                </a:tc>
              </a:tr>
            </a:tbl>
          </a:graphicData>
        </a:graphic>
      </p:graphicFrame>
      <p:sp>
        <p:nvSpPr>
          <p:cNvPr id="6" name="TextBox 5"/>
          <p:cNvSpPr txBox="1"/>
          <p:nvPr/>
        </p:nvSpPr>
        <p:spPr>
          <a:xfrm>
            <a:off x="92530" y="692593"/>
            <a:ext cx="5917748" cy="646331"/>
          </a:xfrm>
          <a:prstGeom prst="rect">
            <a:avLst/>
          </a:prstGeom>
          <a:noFill/>
        </p:spPr>
        <p:txBody>
          <a:bodyPr wrap="square" rtlCol="0">
            <a:spAutoFit/>
          </a:bodyPr>
          <a:lstStyle/>
          <a:p>
            <a:r>
              <a:rPr lang="en-US" dirty="0" smtClean="0"/>
              <a:t>Predicates are used to find a specific node or a node with a specific value. Predicates are embedded in square brackets.</a:t>
            </a:r>
            <a:endParaRPr lang="en-US" dirty="0"/>
          </a:p>
        </p:txBody>
      </p:sp>
      <p:sp>
        <p:nvSpPr>
          <p:cNvPr id="8" name="Rectangle 7"/>
          <p:cNvSpPr/>
          <p:nvPr/>
        </p:nvSpPr>
        <p:spPr>
          <a:xfrm>
            <a:off x="40822" y="1297879"/>
            <a:ext cx="5969456" cy="5047156"/>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dirty="0" smtClean="0">
              <a:solidFill>
                <a:schemeClr val="tx1"/>
              </a:solidFill>
            </a:endParaRPr>
          </a:p>
          <a:p>
            <a:pPr>
              <a:spcBef>
                <a:spcPts val="300"/>
              </a:spcBef>
            </a:pPr>
            <a:r>
              <a:rPr lang="en-US" sz="1600" dirty="0">
                <a:solidFill>
                  <a:schemeClr val="tx1"/>
                </a:solidFill>
              </a:rPr>
              <a:t>&lt;?xml version="1.0" encoding="UTF-8"?&gt;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VIN="1HGCM82633A004352"&gt;Ford Echo&lt;/make&gt;</a:t>
            </a:r>
          </a:p>
          <a:p>
            <a:pPr>
              <a:spcBef>
                <a:spcPts val="300"/>
              </a:spcBef>
            </a:pPr>
            <a:r>
              <a:rPr lang="en-US" sz="1600" dirty="0">
                <a:solidFill>
                  <a:schemeClr val="tx1"/>
                </a:solidFill>
              </a:rPr>
              <a:t>      &lt;year&gt;2014&lt;/year&gt;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VIN="1NGRM52582K654971"&gt;Honda Accord&lt;/make&gt;</a:t>
            </a:r>
          </a:p>
          <a:p>
            <a:pPr>
              <a:spcBef>
                <a:spcPts val="300"/>
              </a:spcBef>
            </a:pPr>
            <a:r>
              <a:rPr lang="en-US" sz="1600" dirty="0">
                <a:solidFill>
                  <a:schemeClr val="tx1"/>
                </a:solidFill>
              </a:rPr>
              <a:t>      &lt;year&gt;2015&lt;/year&gt;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endParaRPr lang="en-US" sz="1600" dirty="0" smtClean="0">
              <a:solidFill>
                <a:schemeClr val="tx1"/>
              </a:solidFill>
            </a:endParaRPr>
          </a:p>
        </p:txBody>
      </p:sp>
    </p:spTree>
    <p:extLst>
      <p:ext uri="{BB962C8B-B14F-4D97-AF65-F5344CB8AC3E}">
        <p14:creationId xmlns:p14="http://schemas.microsoft.com/office/powerpoint/2010/main" val="620680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62000"/>
            <a:ext cx="11277600" cy="5486400"/>
          </a:xfrm>
          <a:prstGeom prst="rect">
            <a:avLst/>
          </a:prstGeom>
          <a:no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7"/>
            <a:r>
              <a:rPr lang="en-US" sz="2800" u="sng" dirty="0" smtClean="0">
                <a:solidFill>
                  <a:schemeClr val="tx1"/>
                </a:solidFill>
              </a:rPr>
              <a:t>SERVICE ORIENTED ARCHITECTURE (SOA)</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Evolution of Software Architectures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SOA Fundamentals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Benefits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Challenges</a:t>
            </a:r>
          </a:p>
          <a:p>
            <a:pPr marL="179387">
              <a:spcBef>
                <a:spcPts val="300"/>
              </a:spcBef>
              <a:spcAft>
                <a:spcPts val="300"/>
              </a:spcAft>
            </a:pPr>
            <a:endParaRPr lang="en-US" sz="2800" u="sng" dirty="0" smtClean="0">
              <a:solidFill>
                <a:schemeClr val="tx1"/>
              </a:solidFill>
            </a:endParaRPr>
          </a:p>
          <a:p>
            <a:pPr marL="179387">
              <a:spcBef>
                <a:spcPts val="300"/>
              </a:spcBef>
              <a:spcAft>
                <a:spcPts val="300"/>
              </a:spcAft>
            </a:pPr>
            <a:r>
              <a:rPr lang="en-US" sz="2800" u="sng" dirty="0" smtClean="0">
                <a:solidFill>
                  <a:schemeClr val="tx1"/>
                </a:solidFill>
              </a:rPr>
              <a:t>SERVICE/API/MIDDLEWARE TESTING</a:t>
            </a:r>
            <a:endParaRPr lang="en-US" sz="2800" u="sng" dirty="0">
              <a:solidFill>
                <a:schemeClr val="tx1"/>
              </a:solidFill>
            </a:endParaRP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Overview</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Types of Service/API Testing</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Testing Tools</a:t>
            </a:r>
            <a:endParaRPr lang="en-US" dirty="0">
              <a:solidFill>
                <a:schemeClr val="tx1"/>
              </a:solidFill>
            </a:endParaRPr>
          </a:p>
        </p:txBody>
      </p:sp>
      <p:sp>
        <p:nvSpPr>
          <p:cNvPr id="6" name="Title 1"/>
          <p:cNvSpPr>
            <a:spLocks noGrp="1"/>
          </p:cNvSpPr>
          <p:nvPr>
            <p:ph type="title"/>
          </p:nvPr>
        </p:nvSpPr>
        <p:spPr>
          <a:xfrm>
            <a:off x="285751" y="115888"/>
            <a:ext cx="11220449" cy="795337"/>
          </a:xfrm>
        </p:spPr>
        <p:txBody>
          <a:bodyPr/>
          <a:lstStyle/>
          <a:p>
            <a:r>
              <a:rPr lang="en-US" sz="2800" dirty="0" smtClean="0">
                <a:solidFill>
                  <a:srgbClr val="1666AF"/>
                </a:solidFill>
              </a:rPr>
              <a:t>TABLE OF CONTENTS								</a:t>
            </a:r>
            <a:endParaRPr lang="en-US" sz="1800" i="1" dirty="0">
              <a:solidFill>
                <a:srgbClr val="1666AF"/>
              </a:solidFill>
            </a:endParaRPr>
          </a:p>
        </p:txBody>
      </p:sp>
    </p:spTree>
    <p:extLst>
      <p:ext uri="{BB962C8B-B14F-4D97-AF65-F5344CB8AC3E}">
        <p14:creationId xmlns:p14="http://schemas.microsoft.com/office/powerpoint/2010/main" val="1710977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Selecting Unknown Nodes in XPath</a:t>
            </a:r>
            <a:endParaRPr lang="en-US" sz="1600" i="1" dirty="0">
              <a:solidFill>
                <a:srgbClr val="1666A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21440320"/>
              </p:ext>
            </p:extLst>
          </p:nvPr>
        </p:nvGraphicFramePr>
        <p:xfrm>
          <a:off x="6172200" y="2438400"/>
          <a:ext cx="5838826" cy="2652539"/>
        </p:xfrm>
        <a:graphic>
          <a:graphicData uri="http://schemas.openxmlformats.org/drawingml/2006/table">
            <a:tbl>
              <a:tblPr bandRow="1">
                <a:tableStyleId>{BC89EF96-8CEA-46FF-86C4-4CE0E7609802}</a:tableStyleId>
              </a:tblPr>
              <a:tblGrid>
                <a:gridCol w="2105027"/>
                <a:gridCol w="3733799"/>
              </a:tblGrid>
              <a:tr h="886879">
                <a:tc>
                  <a:txBody>
                    <a:bodyPr/>
                    <a:lstStyle/>
                    <a:p>
                      <a:r>
                        <a:rPr lang="en-US" dirty="0" smtClean="0"/>
                        <a:t>/vehiclesList/*</a:t>
                      </a:r>
                      <a:endParaRPr lang="en-US" dirty="0"/>
                    </a:p>
                  </a:txBody>
                  <a:tcPr anchor="ctr"/>
                </a:tc>
                <a:tc>
                  <a:txBody>
                    <a:bodyPr/>
                    <a:lstStyle/>
                    <a:p>
                      <a:r>
                        <a:rPr lang="en-US" dirty="0" smtClean="0"/>
                        <a:t>Selects all the child element nodes of the vehiclesList element</a:t>
                      </a:r>
                      <a:endParaRPr lang="en-US" dirty="0"/>
                    </a:p>
                  </a:txBody>
                  <a:tcPr anchor="ctr"/>
                </a:tc>
              </a:tr>
              <a:tr h="886879">
                <a:tc>
                  <a:txBody>
                    <a:bodyPr/>
                    <a:lstStyle/>
                    <a:p>
                      <a:r>
                        <a:rPr lang="en-US" dirty="0" smtClean="0"/>
                        <a:t>//*</a:t>
                      </a:r>
                      <a:endParaRPr lang="en-US" dirty="0"/>
                    </a:p>
                  </a:txBody>
                  <a:tcPr anchor="ctr"/>
                </a:tc>
                <a:tc>
                  <a:txBody>
                    <a:bodyPr/>
                    <a:lstStyle/>
                    <a:p>
                      <a:r>
                        <a:rPr lang="en-US" dirty="0" smtClean="0"/>
                        <a:t>Select all the elements in a document</a:t>
                      </a:r>
                      <a:endParaRPr lang="en-US" dirty="0"/>
                    </a:p>
                  </a:txBody>
                  <a:tcPr anchor="ctr"/>
                </a:tc>
              </a:tr>
              <a:tr h="878781">
                <a:tc>
                  <a:txBody>
                    <a:bodyPr/>
                    <a:lstStyle/>
                    <a:p>
                      <a:r>
                        <a:rPr lang="en-US" dirty="0" smtClean="0"/>
                        <a:t>//make[@*]</a:t>
                      </a:r>
                      <a:endParaRPr lang="en-US" dirty="0"/>
                    </a:p>
                  </a:txBody>
                  <a:tcPr anchor="ctr"/>
                </a:tc>
                <a:tc>
                  <a:txBody>
                    <a:bodyPr/>
                    <a:lstStyle/>
                    <a:p>
                      <a:r>
                        <a:rPr lang="en-US" dirty="0" smtClean="0"/>
                        <a:t>Selects all make elements which have at least one attribute of any kind</a:t>
                      </a:r>
                      <a:endParaRPr lang="en-US" dirty="0"/>
                    </a:p>
                  </a:txBody>
                  <a:tcPr anchor="ctr"/>
                </a:tc>
              </a:tr>
            </a:tbl>
          </a:graphicData>
        </a:graphic>
      </p:graphicFrame>
      <p:sp>
        <p:nvSpPr>
          <p:cNvPr id="6" name="TextBox 5"/>
          <p:cNvSpPr txBox="1"/>
          <p:nvPr/>
        </p:nvSpPr>
        <p:spPr>
          <a:xfrm>
            <a:off x="88447" y="785255"/>
            <a:ext cx="5917748" cy="369332"/>
          </a:xfrm>
          <a:prstGeom prst="rect">
            <a:avLst/>
          </a:prstGeom>
          <a:noFill/>
        </p:spPr>
        <p:txBody>
          <a:bodyPr wrap="square" rtlCol="0">
            <a:spAutoFit/>
          </a:bodyPr>
          <a:lstStyle/>
          <a:p>
            <a:r>
              <a:rPr lang="en-US" dirty="0" smtClean="0"/>
              <a:t>Wildcards are used to select unknown XML Nodes</a:t>
            </a:r>
            <a:endParaRPr lang="en-US" dirty="0"/>
          </a:p>
        </p:txBody>
      </p:sp>
      <p:sp>
        <p:nvSpPr>
          <p:cNvPr id="7" name="Rectangle 6"/>
          <p:cNvSpPr/>
          <p:nvPr/>
        </p:nvSpPr>
        <p:spPr>
          <a:xfrm>
            <a:off x="40822" y="1297879"/>
            <a:ext cx="5969456" cy="5047156"/>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dirty="0" smtClean="0">
              <a:solidFill>
                <a:schemeClr val="tx1"/>
              </a:solidFill>
            </a:endParaRPr>
          </a:p>
          <a:p>
            <a:pPr>
              <a:spcBef>
                <a:spcPts val="300"/>
              </a:spcBef>
            </a:pPr>
            <a:r>
              <a:rPr lang="en-US" sz="1600" dirty="0">
                <a:solidFill>
                  <a:schemeClr val="tx1"/>
                </a:solidFill>
              </a:rPr>
              <a:t>&lt;?xml version="1.0" encoding="UTF-8"?&gt;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VIN="1HGCM82633A004352"&gt;Ford Echo&lt;/make&gt;</a:t>
            </a:r>
          </a:p>
          <a:p>
            <a:pPr>
              <a:spcBef>
                <a:spcPts val="300"/>
              </a:spcBef>
            </a:pPr>
            <a:r>
              <a:rPr lang="en-US" sz="1600" dirty="0">
                <a:solidFill>
                  <a:schemeClr val="tx1"/>
                </a:solidFill>
              </a:rPr>
              <a:t>      &lt;year&gt;2014&lt;/year&gt;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VIN="1NGRM52582K654971"&gt;Honda Accord&lt;/make&gt;</a:t>
            </a:r>
          </a:p>
          <a:p>
            <a:pPr>
              <a:spcBef>
                <a:spcPts val="300"/>
              </a:spcBef>
            </a:pPr>
            <a:r>
              <a:rPr lang="en-US" sz="1600" dirty="0">
                <a:solidFill>
                  <a:schemeClr val="tx1"/>
                </a:solidFill>
              </a:rPr>
              <a:t>      &lt;year&gt;2015&lt;/year&gt;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endParaRPr lang="en-US" sz="1600" dirty="0" smtClean="0">
              <a:solidFill>
                <a:schemeClr val="tx1"/>
              </a:solidFill>
            </a:endParaRPr>
          </a:p>
        </p:txBody>
      </p:sp>
    </p:spTree>
    <p:extLst>
      <p:ext uri="{BB962C8B-B14F-4D97-AF65-F5344CB8AC3E}">
        <p14:creationId xmlns:p14="http://schemas.microsoft.com/office/powerpoint/2010/main" val="2266727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Selecting Multiple Paths</a:t>
            </a:r>
            <a:endParaRPr lang="en-US" sz="1600" i="1" dirty="0">
              <a:solidFill>
                <a:srgbClr val="1666A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16303757"/>
              </p:ext>
            </p:extLst>
          </p:nvPr>
        </p:nvGraphicFramePr>
        <p:xfrm>
          <a:off x="6172200" y="2438400"/>
          <a:ext cx="5838826" cy="2962478"/>
        </p:xfrm>
        <a:graphic>
          <a:graphicData uri="http://schemas.openxmlformats.org/drawingml/2006/table">
            <a:tbl>
              <a:tblPr bandRow="1">
                <a:tableStyleId>{BC89EF96-8CEA-46FF-86C4-4CE0E7609802}</a:tableStyleId>
              </a:tblPr>
              <a:tblGrid>
                <a:gridCol w="2105027"/>
                <a:gridCol w="3733799"/>
              </a:tblGrid>
              <a:tr h="886879">
                <a:tc>
                  <a:txBody>
                    <a:bodyPr/>
                    <a:lstStyle/>
                    <a:p>
                      <a:r>
                        <a:rPr lang="en-US" dirty="0" smtClean="0"/>
                        <a:t>//vehicle/make | //vehicle/year</a:t>
                      </a:r>
                      <a:endParaRPr lang="en-US" dirty="0"/>
                    </a:p>
                  </a:txBody>
                  <a:tcPr anchor="ctr"/>
                </a:tc>
                <a:tc>
                  <a:txBody>
                    <a:bodyPr/>
                    <a:lstStyle/>
                    <a:p>
                      <a:r>
                        <a:rPr lang="en-US" dirty="0" smtClean="0"/>
                        <a:t>Selects all the make AND year elements of all vehicle</a:t>
                      </a:r>
                      <a:r>
                        <a:rPr lang="en-US" baseline="0" dirty="0" smtClean="0"/>
                        <a:t> </a:t>
                      </a:r>
                      <a:r>
                        <a:rPr lang="en-US" dirty="0" smtClean="0"/>
                        <a:t>elements</a:t>
                      </a:r>
                      <a:endParaRPr lang="en-US" dirty="0"/>
                    </a:p>
                  </a:txBody>
                  <a:tcPr anchor="ctr"/>
                </a:tc>
              </a:tr>
              <a:tr h="886879">
                <a:tc>
                  <a:txBody>
                    <a:bodyPr/>
                    <a:lstStyle/>
                    <a:p>
                      <a:r>
                        <a:rPr lang="en-US" dirty="0" smtClean="0"/>
                        <a:t>//make | //year</a:t>
                      </a:r>
                      <a:endParaRPr lang="en-US" dirty="0"/>
                    </a:p>
                  </a:txBody>
                  <a:tcPr anchor="ctr"/>
                </a:tc>
                <a:tc>
                  <a:txBody>
                    <a:bodyPr/>
                    <a:lstStyle/>
                    <a:p>
                      <a:r>
                        <a:rPr lang="en-US" dirty="0" smtClean="0"/>
                        <a:t>Selects all the make AND year elements in the document</a:t>
                      </a:r>
                      <a:endParaRPr lang="en-US" dirty="0"/>
                    </a:p>
                  </a:txBody>
                  <a:tcPr anchor="ctr"/>
                </a:tc>
              </a:tr>
              <a:tr h="878781">
                <a:tc>
                  <a:txBody>
                    <a:bodyPr/>
                    <a:lstStyle/>
                    <a:p>
                      <a:r>
                        <a:rPr lang="en-US" dirty="0" smtClean="0"/>
                        <a:t>/vehiclesList/vehicle/make | //year</a:t>
                      </a:r>
                      <a:endParaRPr lang="en-US" dirty="0"/>
                    </a:p>
                  </a:txBody>
                  <a:tcPr anchor="ctr"/>
                </a:tc>
                <a:tc>
                  <a:txBody>
                    <a:bodyPr/>
                    <a:lstStyle/>
                    <a:p>
                      <a:r>
                        <a:rPr lang="en-US" dirty="0" smtClean="0"/>
                        <a:t>Selects all the make elements of the vehicle element of the vehiclesList element AND all the year elements in the document</a:t>
                      </a:r>
                      <a:endParaRPr lang="en-US" dirty="0"/>
                    </a:p>
                  </a:txBody>
                  <a:tcPr anchor="ctr"/>
                </a:tc>
              </a:tr>
            </a:tbl>
          </a:graphicData>
        </a:graphic>
      </p:graphicFrame>
      <p:sp>
        <p:nvSpPr>
          <p:cNvPr id="6" name="TextBox 5"/>
          <p:cNvSpPr txBox="1"/>
          <p:nvPr/>
        </p:nvSpPr>
        <p:spPr>
          <a:xfrm>
            <a:off x="88447" y="785255"/>
            <a:ext cx="5917748" cy="369332"/>
          </a:xfrm>
          <a:prstGeom prst="rect">
            <a:avLst/>
          </a:prstGeom>
          <a:noFill/>
        </p:spPr>
        <p:txBody>
          <a:bodyPr wrap="square" rtlCol="0">
            <a:spAutoFit/>
          </a:bodyPr>
          <a:lstStyle/>
          <a:p>
            <a:r>
              <a:rPr lang="en-US" dirty="0" smtClean="0"/>
              <a:t>| operator is used in XPath expression to select several paths</a:t>
            </a:r>
            <a:endParaRPr lang="en-US" dirty="0"/>
          </a:p>
        </p:txBody>
      </p:sp>
      <p:sp>
        <p:nvSpPr>
          <p:cNvPr id="7" name="Rectangle 6"/>
          <p:cNvSpPr/>
          <p:nvPr/>
        </p:nvSpPr>
        <p:spPr>
          <a:xfrm>
            <a:off x="40822" y="1297879"/>
            <a:ext cx="5969456" cy="5047156"/>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dirty="0" smtClean="0">
              <a:solidFill>
                <a:schemeClr val="tx1"/>
              </a:solidFill>
            </a:endParaRPr>
          </a:p>
          <a:p>
            <a:pPr>
              <a:spcBef>
                <a:spcPts val="300"/>
              </a:spcBef>
            </a:pPr>
            <a:r>
              <a:rPr lang="en-US" sz="1600" dirty="0">
                <a:solidFill>
                  <a:schemeClr val="tx1"/>
                </a:solidFill>
              </a:rPr>
              <a:t>&lt;?xml version="1.0" encoding="UTF-8"?&gt;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VIN="1HGCM82633A004352"&gt;Ford Echo&lt;/make&gt;</a:t>
            </a:r>
          </a:p>
          <a:p>
            <a:pPr>
              <a:spcBef>
                <a:spcPts val="300"/>
              </a:spcBef>
            </a:pPr>
            <a:r>
              <a:rPr lang="en-US" sz="1600" dirty="0">
                <a:solidFill>
                  <a:schemeClr val="tx1"/>
                </a:solidFill>
              </a:rPr>
              <a:t>      &lt;year&gt;2014&lt;/year&gt;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   &lt;vehicle&gt;</a:t>
            </a:r>
          </a:p>
          <a:p>
            <a:pPr>
              <a:spcBef>
                <a:spcPts val="300"/>
              </a:spcBef>
            </a:pPr>
            <a:r>
              <a:rPr lang="en-US" sz="1600" dirty="0">
                <a:solidFill>
                  <a:schemeClr val="tx1"/>
                </a:solidFill>
              </a:rPr>
              <a:t>      &lt;make VIN="1NGRM52582K654971"&gt;Honda Accord&lt;/make&gt;</a:t>
            </a:r>
          </a:p>
          <a:p>
            <a:pPr>
              <a:spcBef>
                <a:spcPts val="300"/>
              </a:spcBef>
            </a:pPr>
            <a:r>
              <a:rPr lang="en-US" sz="1600" dirty="0">
                <a:solidFill>
                  <a:schemeClr val="tx1"/>
                </a:solidFill>
              </a:rPr>
              <a:t>      &lt;year&gt;2015&lt;/year&gt;</a:t>
            </a:r>
          </a:p>
          <a:p>
            <a:pPr>
              <a:spcBef>
                <a:spcPts val="300"/>
              </a:spcBef>
            </a:pPr>
            <a:r>
              <a:rPr lang="en-US" sz="1600" dirty="0">
                <a:solidFill>
                  <a:schemeClr val="tx1"/>
                </a:solidFill>
              </a:rPr>
              <a:t>   &lt;/vehicle&gt;</a:t>
            </a:r>
          </a:p>
          <a:p>
            <a:pPr>
              <a:spcBef>
                <a:spcPts val="300"/>
              </a:spcBef>
            </a:pPr>
            <a:r>
              <a:rPr lang="en-US" sz="1600" dirty="0">
                <a:solidFill>
                  <a:schemeClr val="tx1"/>
                </a:solidFill>
              </a:rPr>
              <a:t>&lt;/</a:t>
            </a:r>
            <a:r>
              <a:rPr lang="en-US" sz="1600" dirty="0" err="1">
                <a:solidFill>
                  <a:schemeClr val="tx1"/>
                </a:solidFill>
              </a:rPr>
              <a:t>vehiclesList</a:t>
            </a:r>
            <a:r>
              <a:rPr lang="en-US" sz="1600" dirty="0">
                <a:solidFill>
                  <a:schemeClr val="tx1"/>
                </a:solidFill>
              </a:rPr>
              <a:t>&gt;</a:t>
            </a:r>
            <a:endParaRPr lang="en-US" sz="1600" dirty="0" smtClean="0">
              <a:solidFill>
                <a:schemeClr val="tx1"/>
              </a:solidFill>
            </a:endParaRPr>
          </a:p>
        </p:txBody>
      </p:sp>
    </p:spTree>
    <p:extLst>
      <p:ext uri="{BB962C8B-B14F-4D97-AF65-F5344CB8AC3E}">
        <p14:creationId xmlns:p14="http://schemas.microsoft.com/office/powerpoint/2010/main" val="275562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XML Essentials - XSD										</a:t>
            </a:r>
            <a:endParaRPr lang="en-US" sz="1600" i="1" dirty="0">
              <a:solidFill>
                <a:srgbClr val="1666AF"/>
              </a:solidFill>
            </a:endParaRPr>
          </a:p>
        </p:txBody>
      </p:sp>
      <p:sp>
        <p:nvSpPr>
          <p:cNvPr id="3" name="Rectangle 2"/>
          <p:cNvSpPr/>
          <p:nvPr/>
        </p:nvSpPr>
        <p:spPr>
          <a:xfrm>
            <a:off x="202748" y="911225"/>
            <a:ext cx="5693227" cy="524015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XSD – </a:t>
            </a:r>
            <a:r>
              <a:rPr lang="en-US" b="1" dirty="0">
                <a:solidFill>
                  <a:schemeClr val="tx1"/>
                </a:solidFill>
              </a:rPr>
              <a:t>XML Schema Definition </a:t>
            </a:r>
            <a:r>
              <a:rPr lang="en-US" b="1" dirty="0" smtClean="0">
                <a:solidFill>
                  <a:schemeClr val="tx1"/>
                </a:solidFill>
              </a:rPr>
              <a:t>:</a:t>
            </a:r>
          </a:p>
          <a:p>
            <a:r>
              <a:rPr lang="en-US" dirty="0">
                <a:solidFill>
                  <a:schemeClr val="tx1"/>
                </a:solidFill>
              </a:rPr>
              <a:t>XML Schema Definition commonly known as XSD is a way to describe precisely the XML language. </a:t>
            </a:r>
            <a:r>
              <a:rPr lang="en-US" dirty="0" smtClean="0">
                <a:solidFill>
                  <a:schemeClr val="tx1"/>
                </a:solidFill>
              </a:rPr>
              <a:t>XSDs </a:t>
            </a:r>
            <a:r>
              <a:rPr lang="en-US" dirty="0">
                <a:solidFill>
                  <a:schemeClr val="tx1"/>
                </a:solidFill>
              </a:rPr>
              <a:t>check the validity of structure and vocabulary of an XML document against the grammatical rules of the </a:t>
            </a:r>
            <a:r>
              <a:rPr lang="en-US" dirty="0" smtClean="0">
                <a:solidFill>
                  <a:schemeClr val="tx1"/>
                </a:solidFill>
              </a:rPr>
              <a:t>appropriate </a:t>
            </a:r>
            <a:r>
              <a:rPr lang="en-US" dirty="0">
                <a:solidFill>
                  <a:schemeClr val="tx1"/>
                </a:solidFill>
              </a:rPr>
              <a:t>XML language.</a:t>
            </a:r>
            <a:endParaRPr lang="en-US" b="1" dirty="0" smtClean="0">
              <a:solidFill>
                <a:schemeClr val="tx1"/>
              </a:solidFill>
            </a:endParaRPr>
          </a:p>
          <a:p>
            <a:pPr algn="just"/>
            <a:r>
              <a:rPr lang="en-US" dirty="0" smtClean="0">
                <a:solidFill>
                  <a:schemeClr val="tx1"/>
                </a:solidFill>
              </a:rPr>
              <a:t>An </a:t>
            </a:r>
            <a:r>
              <a:rPr lang="en-US" dirty="0">
                <a:solidFill>
                  <a:schemeClr val="tx1"/>
                </a:solidFill>
              </a:rPr>
              <a:t>XML document can be defined as −</a:t>
            </a:r>
          </a:p>
          <a:p>
            <a:pPr algn="just">
              <a:buFont typeface="Arial" panose="020B0604020202020204" pitchFamily="34" charset="0"/>
              <a:buChar char="•"/>
            </a:pPr>
            <a:r>
              <a:rPr lang="en-US" b="1" dirty="0">
                <a:solidFill>
                  <a:schemeClr val="tx1"/>
                </a:solidFill>
              </a:rPr>
              <a:t>Well-formed</a:t>
            </a:r>
            <a:r>
              <a:rPr lang="en-US" dirty="0">
                <a:solidFill>
                  <a:schemeClr val="tx1"/>
                </a:solidFill>
              </a:rPr>
              <a:t> − If the XML document adheres to all the general XML rules such as tags must be properly nested, opening and closing tags must be balanced, and empty tags must end with '/&gt;', then it is called as well-formed.</a:t>
            </a:r>
          </a:p>
          <a:p>
            <a:pPr algn="just"/>
            <a:r>
              <a:rPr lang="en-US" dirty="0">
                <a:solidFill>
                  <a:schemeClr val="tx1"/>
                </a:solidFill>
              </a:rPr>
              <a:t>OR</a:t>
            </a:r>
          </a:p>
          <a:p>
            <a:pPr algn="just">
              <a:buFont typeface="Arial" panose="020B0604020202020204" pitchFamily="34" charset="0"/>
              <a:buChar char="•"/>
            </a:pPr>
            <a:r>
              <a:rPr lang="en-US" b="1" dirty="0">
                <a:solidFill>
                  <a:schemeClr val="tx1"/>
                </a:solidFill>
              </a:rPr>
              <a:t>Valid</a:t>
            </a:r>
            <a:r>
              <a:rPr lang="en-US" dirty="0">
                <a:solidFill>
                  <a:schemeClr val="tx1"/>
                </a:solidFill>
              </a:rPr>
              <a:t> − An XML document said to be valid when it is not only well-formed, but it also conforms to available XSD that specifies which tags it uses, what attributes those tags can contain, and which tags can occur inside other tags, among other properties.</a:t>
            </a: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a:solidFill>
                <a:schemeClr val="tx1"/>
              </a:solidFill>
            </a:endParaRPr>
          </a:p>
          <a:p>
            <a:endParaRPr lang="en-US" b="1" dirty="0">
              <a:solidFill>
                <a:schemeClr val="tx1"/>
              </a:solidFill>
            </a:endParaRPr>
          </a:p>
          <a:p>
            <a:endParaRPr lang="en-US" b="1" dirty="0" smtClean="0">
              <a:solidFill>
                <a:schemeClr val="tx1"/>
              </a:solidFill>
            </a:endParaRPr>
          </a:p>
        </p:txBody>
      </p:sp>
      <p:sp>
        <p:nvSpPr>
          <p:cNvPr id="9" name="Rectangle 8"/>
          <p:cNvSpPr/>
          <p:nvPr/>
        </p:nvSpPr>
        <p:spPr>
          <a:xfrm>
            <a:off x="6172200" y="911225"/>
            <a:ext cx="5693227" cy="5240149"/>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a:solidFill>
                <a:schemeClr val="tx1"/>
              </a:solidFill>
            </a:endParaRPr>
          </a:p>
          <a:p>
            <a:endParaRPr lang="en-US" b="1" dirty="0">
              <a:solidFill>
                <a:schemeClr val="tx1"/>
              </a:solidFill>
            </a:endParaRPr>
          </a:p>
          <a:p>
            <a:endParaRPr lang="en-US" b="1" dirty="0" smtClean="0">
              <a:solidFill>
                <a:schemeClr val="tx1"/>
              </a:solidFill>
            </a:endParaRPr>
          </a:p>
        </p:txBody>
      </p:sp>
      <p:pic>
        <p:nvPicPr>
          <p:cNvPr id="10" name="Picture 9"/>
          <p:cNvPicPr>
            <a:picLocks noChangeAspect="1"/>
          </p:cNvPicPr>
          <p:nvPr/>
        </p:nvPicPr>
        <p:blipFill>
          <a:blip r:embed="rId4"/>
          <a:stretch>
            <a:fillRect/>
          </a:stretch>
        </p:blipFill>
        <p:spPr>
          <a:xfrm>
            <a:off x="6324601" y="980186"/>
            <a:ext cx="5457824" cy="50292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38762810"/>
              </p:ext>
            </p:extLst>
          </p:nvPr>
        </p:nvGraphicFramePr>
        <p:xfrm>
          <a:off x="2286000" y="5292854"/>
          <a:ext cx="1206500" cy="863600"/>
        </p:xfrm>
        <a:graphic>
          <a:graphicData uri="http://schemas.openxmlformats.org/presentationml/2006/ole">
            <mc:AlternateContent xmlns:mc="http://schemas.openxmlformats.org/markup-compatibility/2006">
              <mc:Choice xmlns:v="urn:schemas-microsoft-com:vml" Requires="v">
                <p:oleObj spid="_x0000_s2211" name="Packager Shell Object" showAsIcon="1" r:id="rId5" imgW="1206000" imgH="863640" progId="Package">
                  <p:embed/>
                </p:oleObj>
              </mc:Choice>
              <mc:Fallback>
                <p:oleObj name="Packager Shell Object" showAsIcon="1" r:id="rId5" imgW="1206000" imgH="863640" progId="Package">
                  <p:embed/>
                  <p:pic>
                    <p:nvPicPr>
                      <p:cNvPr id="0" name=""/>
                      <p:cNvPicPr/>
                      <p:nvPr/>
                    </p:nvPicPr>
                    <p:blipFill>
                      <a:blip r:embed="rId6"/>
                      <a:stretch>
                        <a:fillRect/>
                      </a:stretch>
                    </p:blipFill>
                    <p:spPr>
                      <a:xfrm>
                        <a:off x="2286000" y="5292854"/>
                        <a:ext cx="1206500" cy="863600"/>
                      </a:xfrm>
                      <a:prstGeom prst="rect">
                        <a:avLst/>
                      </a:prstGeom>
                    </p:spPr>
                  </p:pic>
                </p:oleObj>
              </mc:Fallback>
            </mc:AlternateContent>
          </a:graphicData>
        </a:graphic>
      </p:graphicFrame>
    </p:spTree>
    <p:extLst>
      <p:ext uri="{BB962C8B-B14F-4D97-AF65-F5344CB8AC3E}">
        <p14:creationId xmlns:p14="http://schemas.microsoft.com/office/powerpoint/2010/main" val="3880652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JSON Essentials										</a:t>
            </a:r>
            <a:endParaRPr lang="en-US" sz="1600" i="1" dirty="0">
              <a:solidFill>
                <a:srgbClr val="1666AF"/>
              </a:solidFill>
            </a:endParaRPr>
          </a:p>
        </p:txBody>
      </p:sp>
      <p:sp>
        <p:nvSpPr>
          <p:cNvPr id="3" name="Rectangle 2"/>
          <p:cNvSpPr/>
          <p:nvPr/>
        </p:nvSpPr>
        <p:spPr>
          <a:xfrm>
            <a:off x="285751" y="911225"/>
            <a:ext cx="11601449" cy="524015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JSON – JavaScript Object Notation:</a:t>
            </a:r>
            <a:endParaRPr lang="en-US" b="1" dirty="0">
              <a:solidFill>
                <a:schemeClr val="tx1"/>
              </a:solidFill>
            </a:endParaRPr>
          </a:p>
          <a:p>
            <a:endParaRPr lang="en-US" b="1" dirty="0" smtClean="0">
              <a:solidFill>
                <a:schemeClr val="tx1"/>
              </a:solidFill>
            </a:endParaRPr>
          </a:p>
          <a:p>
            <a:pPr marL="285750" indent="-285750">
              <a:spcBef>
                <a:spcPts val="300"/>
              </a:spcBef>
              <a:buFont typeface="Wingdings" panose="05000000000000000000" pitchFamily="2" charset="2"/>
              <a:buChar char="§"/>
            </a:pPr>
            <a:r>
              <a:rPr lang="en-US" dirty="0" smtClean="0">
                <a:solidFill>
                  <a:schemeClr val="tx1"/>
                </a:solidFill>
              </a:rPr>
              <a:t>Is a text-based, lightweight and human-readable format for data exchange between clients and servers</a:t>
            </a:r>
            <a:endParaRPr lang="en-US" dirty="0">
              <a:solidFill>
                <a:schemeClr val="tx1"/>
              </a:solidFill>
            </a:endParaRPr>
          </a:p>
          <a:p>
            <a:pPr marL="285750" indent="-285750">
              <a:spcBef>
                <a:spcPts val="300"/>
              </a:spcBef>
              <a:buFont typeface="Wingdings" panose="05000000000000000000" pitchFamily="2" charset="2"/>
              <a:buChar char="§"/>
            </a:pPr>
            <a:r>
              <a:rPr lang="en-US" dirty="0" smtClean="0">
                <a:solidFill>
                  <a:schemeClr val="tx1"/>
                </a:solidFill>
              </a:rPr>
              <a:t>JSON is a format, not a language</a:t>
            </a:r>
          </a:p>
          <a:p>
            <a:pPr marL="285750" indent="-285750">
              <a:spcBef>
                <a:spcPts val="300"/>
              </a:spcBef>
              <a:buFont typeface="Wingdings" panose="05000000000000000000" pitchFamily="2" charset="2"/>
              <a:buChar char="§"/>
            </a:pPr>
            <a:r>
              <a:rPr lang="en-US" dirty="0" smtClean="0">
                <a:solidFill>
                  <a:schemeClr val="tx1"/>
                </a:solidFill>
              </a:rPr>
              <a:t>While it is derived from JavaScript, it is not dependent on JavaScript</a:t>
            </a:r>
          </a:p>
          <a:p>
            <a:pPr marL="285750" indent="-285750">
              <a:spcBef>
                <a:spcPts val="300"/>
              </a:spcBef>
              <a:buFont typeface="Wingdings" panose="05000000000000000000" pitchFamily="2" charset="2"/>
              <a:buChar char="§"/>
            </a:pPr>
            <a:r>
              <a:rPr lang="en-US" dirty="0" smtClean="0">
                <a:solidFill>
                  <a:schemeClr val="tx1"/>
                </a:solidFill>
              </a:rPr>
              <a:t>In addition to JavaScript engines, several programming languages supporting service-oriented architecture supports JSON processing</a:t>
            </a:r>
            <a:endParaRPr lang="en-US" dirty="0">
              <a:solidFill>
                <a:schemeClr val="tx1"/>
              </a:solidFill>
            </a:endParaRPr>
          </a:p>
          <a:p>
            <a:endParaRPr lang="en-US" b="1" dirty="0" smtClean="0">
              <a:solidFill>
                <a:schemeClr val="tx1"/>
              </a:solidFill>
            </a:endParaRPr>
          </a:p>
          <a:p>
            <a:r>
              <a:rPr lang="en-US" b="1" dirty="0" smtClean="0">
                <a:solidFill>
                  <a:schemeClr val="tx1"/>
                </a:solidFill>
              </a:rPr>
              <a:t>Keys and Values:</a:t>
            </a:r>
          </a:p>
          <a:p>
            <a:r>
              <a:rPr lang="en-US" dirty="0" smtClean="0">
                <a:solidFill>
                  <a:schemeClr val="tx1"/>
                </a:solidFill>
              </a:rPr>
              <a:t>The </a:t>
            </a:r>
            <a:r>
              <a:rPr lang="en-US" dirty="0">
                <a:solidFill>
                  <a:schemeClr val="tx1"/>
                </a:solidFill>
              </a:rPr>
              <a:t>two primary parts that make up JSON are keys and values. Together they make a key/value pair.</a:t>
            </a:r>
          </a:p>
          <a:p>
            <a:endParaRPr lang="en-US" dirty="0">
              <a:solidFill>
                <a:schemeClr val="tx1"/>
              </a:solidFill>
            </a:endParaRPr>
          </a:p>
          <a:p>
            <a:r>
              <a:rPr lang="en-US" b="1" dirty="0">
                <a:solidFill>
                  <a:schemeClr val="tx1"/>
                </a:solidFill>
              </a:rPr>
              <a:t>Key:</a:t>
            </a:r>
            <a:r>
              <a:rPr lang="en-US" dirty="0">
                <a:solidFill>
                  <a:schemeClr val="tx1"/>
                </a:solidFill>
              </a:rPr>
              <a:t> A key is </a:t>
            </a:r>
            <a:r>
              <a:rPr lang="en-US" dirty="0" smtClean="0">
                <a:solidFill>
                  <a:schemeClr val="tx1"/>
                </a:solidFill>
              </a:rPr>
              <a:t>a </a:t>
            </a:r>
            <a:r>
              <a:rPr lang="en-US" dirty="0">
                <a:solidFill>
                  <a:schemeClr val="tx1"/>
                </a:solidFill>
              </a:rPr>
              <a:t>string enclosed in quotation </a:t>
            </a:r>
            <a:r>
              <a:rPr lang="en-US" dirty="0" smtClean="0">
                <a:solidFill>
                  <a:schemeClr val="tx1"/>
                </a:solidFill>
              </a:rPr>
              <a:t>marks</a:t>
            </a:r>
            <a:endParaRPr lang="en-US" dirty="0">
              <a:solidFill>
                <a:schemeClr val="tx1"/>
              </a:solidFill>
            </a:endParaRPr>
          </a:p>
          <a:p>
            <a:r>
              <a:rPr lang="en-US" b="1" dirty="0">
                <a:solidFill>
                  <a:schemeClr val="tx1"/>
                </a:solidFill>
              </a:rPr>
              <a:t>Value:</a:t>
            </a:r>
            <a:r>
              <a:rPr lang="en-US" dirty="0">
                <a:solidFill>
                  <a:schemeClr val="tx1"/>
                </a:solidFill>
              </a:rPr>
              <a:t> A value can be a string, number, boolean expression, </a:t>
            </a:r>
            <a:r>
              <a:rPr lang="en-US" dirty="0" smtClean="0">
                <a:solidFill>
                  <a:schemeClr val="tx1"/>
                </a:solidFill>
              </a:rPr>
              <a:t>array </a:t>
            </a:r>
            <a:r>
              <a:rPr lang="en-US" dirty="0">
                <a:solidFill>
                  <a:schemeClr val="tx1"/>
                </a:solidFill>
              </a:rPr>
              <a:t>or </a:t>
            </a:r>
            <a:r>
              <a:rPr lang="en-US" dirty="0" smtClean="0">
                <a:solidFill>
                  <a:schemeClr val="tx1"/>
                </a:solidFill>
              </a:rPr>
              <a:t>object</a:t>
            </a:r>
            <a:endParaRPr lang="en-US" dirty="0">
              <a:solidFill>
                <a:schemeClr val="tx1"/>
              </a:solidFill>
            </a:endParaRPr>
          </a:p>
          <a:p>
            <a:r>
              <a:rPr lang="en-US" b="1" dirty="0">
                <a:solidFill>
                  <a:schemeClr val="tx1"/>
                </a:solidFill>
              </a:rPr>
              <a:t>Key/Value Pair:</a:t>
            </a:r>
            <a:r>
              <a:rPr lang="en-US" dirty="0">
                <a:solidFill>
                  <a:schemeClr val="tx1"/>
                </a:solidFill>
              </a:rPr>
              <a:t> A key value pair follows a specific syntax, with the key followed by a colon followed by the value. Key/value pairs are comma separated.</a:t>
            </a:r>
          </a:p>
          <a:p>
            <a:endParaRPr lang="en-US" b="1" dirty="0" smtClean="0">
              <a:solidFill>
                <a:schemeClr val="tx1"/>
              </a:solidFill>
            </a:endParaRPr>
          </a:p>
          <a:p>
            <a:r>
              <a:rPr lang="en-US" dirty="0">
                <a:solidFill>
                  <a:schemeClr val="tx1"/>
                </a:solidFill>
              </a:rPr>
              <a:t>Example: "foo" : "bar"</a:t>
            </a:r>
          </a:p>
          <a:p>
            <a:endParaRPr lang="en-US" b="1" dirty="0">
              <a:solidFill>
                <a:schemeClr val="tx1"/>
              </a:solidFill>
            </a:endParaRPr>
          </a:p>
          <a:p>
            <a:endParaRPr lang="en-US" b="1" dirty="0" smtClean="0">
              <a:solidFill>
                <a:schemeClr val="tx1"/>
              </a:solidFill>
            </a:endParaRPr>
          </a:p>
        </p:txBody>
      </p:sp>
    </p:spTree>
    <p:extLst>
      <p:ext uri="{BB962C8B-B14F-4D97-AF65-F5344CB8AC3E}">
        <p14:creationId xmlns:p14="http://schemas.microsoft.com/office/powerpoint/2010/main" val="3837902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JSON Essentials – Datatypes										</a:t>
            </a:r>
            <a:endParaRPr lang="en-US" sz="1600" i="1" dirty="0">
              <a:solidFill>
                <a:srgbClr val="1666AF"/>
              </a:solidFill>
            </a:endParaRPr>
          </a:p>
        </p:txBody>
      </p:sp>
      <p:sp>
        <p:nvSpPr>
          <p:cNvPr id="4" name="Rectangle 3"/>
          <p:cNvSpPr/>
          <p:nvPr/>
        </p:nvSpPr>
        <p:spPr>
          <a:xfrm>
            <a:off x="166011" y="800103"/>
            <a:ext cx="5838824" cy="5454579"/>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66672775"/>
              </p:ext>
            </p:extLst>
          </p:nvPr>
        </p:nvGraphicFramePr>
        <p:xfrm>
          <a:off x="6248400" y="800103"/>
          <a:ext cx="5838826" cy="5454580"/>
        </p:xfrm>
        <a:graphic>
          <a:graphicData uri="http://schemas.openxmlformats.org/drawingml/2006/table">
            <a:tbl>
              <a:tblPr firstRow="1" bandRow="1">
                <a:tableStyleId>{B301B821-A1FF-4177-AEE7-76D212191A09}</a:tableStyleId>
              </a:tblPr>
              <a:tblGrid>
                <a:gridCol w="2105027"/>
                <a:gridCol w="3733799"/>
              </a:tblGrid>
              <a:tr h="636938">
                <a:tc>
                  <a:txBody>
                    <a:bodyPr/>
                    <a:lstStyle/>
                    <a:p>
                      <a:r>
                        <a:rPr lang="en-US" dirty="0" smtClean="0">
                          <a:solidFill>
                            <a:schemeClr val="tx1"/>
                          </a:solidFill>
                        </a:rPr>
                        <a:t>Datatype</a:t>
                      </a:r>
                      <a:endParaRPr lang="en-US" dirty="0">
                        <a:solidFill>
                          <a:schemeClr val="tx1"/>
                        </a:solidFill>
                      </a:endParaRPr>
                    </a:p>
                  </a:txBody>
                  <a:tcPr anchor="ctr"/>
                </a:tc>
                <a:tc>
                  <a:txBody>
                    <a:bodyPr/>
                    <a:lstStyle/>
                    <a:p>
                      <a:r>
                        <a:rPr lang="en-US" dirty="0" smtClean="0">
                          <a:solidFill>
                            <a:schemeClr val="tx1"/>
                          </a:solidFill>
                        </a:rPr>
                        <a:t>Snippet</a:t>
                      </a:r>
                      <a:endParaRPr lang="en-US" dirty="0">
                        <a:solidFill>
                          <a:schemeClr val="tx1"/>
                        </a:solidFill>
                      </a:endParaRPr>
                    </a:p>
                  </a:txBody>
                  <a:tcPr anchor="ctr"/>
                </a:tc>
              </a:tr>
              <a:tr h="636938">
                <a:tc>
                  <a:txBody>
                    <a:bodyPr/>
                    <a:lstStyle/>
                    <a:p>
                      <a:r>
                        <a:rPr lang="en-US" dirty="0" smtClean="0">
                          <a:solidFill>
                            <a:srgbClr val="FF0E10"/>
                          </a:solidFill>
                        </a:rPr>
                        <a:t>Numbers</a:t>
                      </a:r>
                      <a:endParaRPr lang="en-US" dirty="0">
                        <a:solidFill>
                          <a:srgbClr val="FF0E10"/>
                        </a:solidFill>
                      </a:endParaRPr>
                    </a:p>
                  </a:txBody>
                  <a:tcPr anchor="ctr"/>
                </a:tc>
                <a:tc>
                  <a:txBody>
                    <a:bodyPr/>
                    <a:lstStyle/>
                    <a:p>
                      <a:r>
                        <a:rPr lang="en-US" dirty="0" smtClean="0"/>
                        <a:t> "Control ID":101</a:t>
                      </a:r>
                      <a:endParaRPr lang="en-US" dirty="0"/>
                    </a:p>
                  </a:txBody>
                  <a:tcPr anchor="ctr"/>
                </a:tc>
              </a:tr>
              <a:tr h="631122">
                <a:tc>
                  <a:txBody>
                    <a:bodyPr/>
                    <a:lstStyle/>
                    <a:p>
                      <a:r>
                        <a:rPr lang="en-US" dirty="0" smtClean="0">
                          <a:solidFill>
                            <a:srgbClr val="49A032"/>
                          </a:solidFill>
                        </a:rPr>
                        <a:t>Strings</a:t>
                      </a:r>
                      <a:endParaRPr lang="en-US" dirty="0">
                        <a:solidFill>
                          <a:srgbClr val="49A032"/>
                        </a:solidFill>
                      </a:endParaRPr>
                    </a:p>
                  </a:txBody>
                  <a:tcPr anchor="ctr"/>
                </a:tc>
                <a:tc>
                  <a:txBody>
                    <a:bodyPr/>
                    <a:lstStyle/>
                    <a:p>
                      <a:r>
                        <a:rPr lang="en-US" dirty="0" smtClean="0">
                          <a:solidFill>
                            <a:schemeClr val="tx1"/>
                          </a:solidFill>
                        </a:rPr>
                        <a:t>"</a:t>
                      </a:r>
                      <a:r>
                        <a:rPr lang="en-US" dirty="0" err="1" smtClean="0">
                          <a:solidFill>
                            <a:schemeClr val="tx1"/>
                          </a:solidFill>
                        </a:rPr>
                        <a:t>Policy_Type":"Auto</a:t>
                      </a:r>
                      <a:r>
                        <a:rPr lang="en-US" dirty="0" smtClean="0">
                          <a:solidFill>
                            <a:schemeClr val="tx1"/>
                          </a:solidFill>
                        </a:rPr>
                        <a:t>"</a:t>
                      </a:r>
                      <a:endParaRPr lang="en-US" dirty="0"/>
                    </a:p>
                  </a:txBody>
                  <a:tcPr anchor="ctr"/>
                </a:tc>
              </a:tr>
              <a:tr h="631122">
                <a:tc>
                  <a:txBody>
                    <a:bodyPr/>
                    <a:lstStyle/>
                    <a:p>
                      <a:r>
                        <a:rPr lang="en-US" dirty="0" smtClean="0">
                          <a:solidFill>
                            <a:srgbClr val="FF935B"/>
                          </a:solidFill>
                        </a:rPr>
                        <a:t>Booleans</a:t>
                      </a:r>
                      <a:endParaRPr lang="en-US" dirty="0">
                        <a:solidFill>
                          <a:srgbClr val="FF935B"/>
                        </a:solidFill>
                      </a:endParaRPr>
                    </a:p>
                  </a:txBody>
                  <a:tcPr anchor="ctr"/>
                </a:tc>
                <a:tc>
                  <a:txBody>
                    <a:bodyPr/>
                    <a:lstStyle/>
                    <a:p>
                      <a:r>
                        <a:rPr lang="en-US" dirty="0" smtClean="0">
                          <a:solidFill>
                            <a:schemeClr val="tx1"/>
                          </a:solidFill>
                        </a:rPr>
                        <a:t>"</a:t>
                      </a:r>
                      <a:r>
                        <a:rPr lang="en-US" dirty="0" err="1" smtClean="0">
                          <a:solidFill>
                            <a:schemeClr val="tx1"/>
                          </a:solidFill>
                        </a:rPr>
                        <a:t>isExistingCustomer</a:t>
                      </a:r>
                      <a:r>
                        <a:rPr lang="en-US" dirty="0" smtClean="0">
                          <a:solidFill>
                            <a:schemeClr val="tx1"/>
                          </a:solidFill>
                        </a:rPr>
                        <a:t>":false</a:t>
                      </a:r>
                      <a:endParaRPr lang="en-US" dirty="0"/>
                    </a:p>
                  </a:txBody>
                  <a:tcPr anchor="ctr"/>
                </a:tc>
              </a:tr>
              <a:tr h="631122">
                <a:tc>
                  <a:txBody>
                    <a:bodyPr/>
                    <a:lstStyle/>
                    <a:p>
                      <a:r>
                        <a:rPr lang="en-US" dirty="0" smtClean="0"/>
                        <a:t>Arrays</a:t>
                      </a:r>
                      <a:endParaRPr lang="en-US" dirty="0"/>
                    </a:p>
                  </a:txBody>
                  <a:tcPr anchor="ctr"/>
                </a:tc>
                <a:tc>
                  <a:txBody>
                    <a:bodyPr/>
                    <a:lstStyle/>
                    <a:p>
                      <a:pPr>
                        <a:spcBef>
                          <a:spcPts val="300"/>
                        </a:spcBef>
                      </a:pPr>
                      <a:r>
                        <a:rPr lang="en-US" dirty="0" smtClean="0">
                          <a:solidFill>
                            <a:schemeClr val="tx1"/>
                          </a:solidFill>
                        </a:rPr>
                        <a:t>"</a:t>
                      </a:r>
                      <a:r>
                        <a:rPr lang="en-US" dirty="0" err="1" smtClean="0">
                          <a:solidFill>
                            <a:schemeClr val="tx1"/>
                          </a:solidFill>
                        </a:rPr>
                        <a:t>vehicle_use</a:t>
                      </a:r>
                      <a:r>
                        <a:rPr lang="en-US" dirty="0" smtClean="0">
                          <a:solidFill>
                            <a:schemeClr val="tx1"/>
                          </a:solidFill>
                        </a:rPr>
                        <a:t>":[  </a:t>
                      </a:r>
                    </a:p>
                    <a:p>
                      <a:pPr>
                        <a:spcBef>
                          <a:spcPts val="300"/>
                        </a:spcBef>
                      </a:pPr>
                      <a:r>
                        <a:rPr lang="en-US" dirty="0" smtClean="0">
                          <a:solidFill>
                            <a:schemeClr val="tx1"/>
                          </a:solidFill>
                        </a:rPr>
                        <a:t>      "business",</a:t>
                      </a:r>
                    </a:p>
                    <a:p>
                      <a:pPr>
                        <a:spcBef>
                          <a:spcPts val="300"/>
                        </a:spcBef>
                      </a:pPr>
                      <a:r>
                        <a:rPr lang="en-US" dirty="0" smtClean="0">
                          <a:solidFill>
                            <a:schemeClr val="tx1"/>
                          </a:solidFill>
                        </a:rPr>
                        <a:t>      "pleasure"</a:t>
                      </a:r>
                    </a:p>
                    <a:p>
                      <a:pPr>
                        <a:spcBef>
                          <a:spcPts val="300"/>
                        </a:spcBef>
                      </a:pPr>
                      <a:r>
                        <a:rPr lang="en-US" dirty="0" smtClean="0">
                          <a:solidFill>
                            <a:schemeClr val="tx1"/>
                          </a:solidFill>
                        </a:rPr>
                        <a:t>   ]</a:t>
                      </a:r>
                      <a:endParaRPr lang="en-US" dirty="0"/>
                    </a:p>
                  </a:txBody>
                  <a:tcPr anchor="ctr"/>
                </a:tc>
              </a:tr>
              <a:tr h="631122">
                <a:tc>
                  <a:txBody>
                    <a:bodyPr/>
                    <a:lstStyle/>
                    <a:p>
                      <a:r>
                        <a:rPr lang="en-US" dirty="0" smtClean="0"/>
                        <a:t>Objects</a:t>
                      </a:r>
                      <a:endParaRPr lang="en-US" dirty="0"/>
                    </a:p>
                  </a:txBody>
                  <a:tcPr anchor="ctr"/>
                </a:tc>
                <a:tc>
                  <a:txBody>
                    <a:bodyPr/>
                    <a:lstStyle/>
                    <a:p>
                      <a:pPr>
                        <a:spcBef>
                          <a:spcPts val="300"/>
                        </a:spcBef>
                      </a:pPr>
                      <a:r>
                        <a:rPr lang="en-US" dirty="0" smtClean="0">
                          <a:solidFill>
                            <a:schemeClr val="tx1"/>
                          </a:solidFill>
                        </a:rPr>
                        <a:t> "vehicles":{  </a:t>
                      </a:r>
                    </a:p>
                    <a:p>
                      <a:pPr>
                        <a:spcBef>
                          <a:spcPts val="300"/>
                        </a:spcBef>
                      </a:pPr>
                      <a:r>
                        <a:rPr lang="en-US" dirty="0" smtClean="0">
                          <a:solidFill>
                            <a:schemeClr val="tx1"/>
                          </a:solidFill>
                        </a:rPr>
                        <a:t>      "VIN":"1HGCM82633A004352",</a:t>
                      </a:r>
                    </a:p>
                    <a:p>
                      <a:pPr>
                        <a:spcBef>
                          <a:spcPts val="300"/>
                        </a:spcBef>
                      </a:pPr>
                      <a:r>
                        <a:rPr lang="en-US" dirty="0" smtClean="0">
                          <a:solidFill>
                            <a:schemeClr val="tx1"/>
                          </a:solidFill>
                        </a:rPr>
                        <a:t>      "</a:t>
                      </a:r>
                      <a:r>
                        <a:rPr lang="en-US" dirty="0" err="1" smtClean="0">
                          <a:solidFill>
                            <a:schemeClr val="tx1"/>
                          </a:solidFill>
                        </a:rPr>
                        <a:t>make":"Ford</a:t>
                      </a:r>
                      <a:r>
                        <a:rPr lang="en-US" dirty="0" smtClean="0">
                          <a:solidFill>
                            <a:schemeClr val="tx1"/>
                          </a:solidFill>
                        </a:rPr>
                        <a:t> Echo",</a:t>
                      </a:r>
                    </a:p>
                    <a:p>
                      <a:pPr>
                        <a:spcBef>
                          <a:spcPts val="300"/>
                        </a:spcBef>
                      </a:pPr>
                      <a:r>
                        <a:rPr lang="en-US" dirty="0" smtClean="0">
                          <a:solidFill>
                            <a:schemeClr val="tx1"/>
                          </a:solidFill>
                        </a:rPr>
                        <a:t>      "year":2014</a:t>
                      </a:r>
                    </a:p>
                    <a:p>
                      <a:pPr>
                        <a:spcBef>
                          <a:spcPts val="300"/>
                        </a:spcBef>
                      </a:pPr>
                      <a:r>
                        <a:rPr lang="en-US" dirty="0" smtClean="0">
                          <a:solidFill>
                            <a:schemeClr val="tx1"/>
                          </a:solidFill>
                        </a:rPr>
                        <a:t>   }</a:t>
                      </a:r>
                      <a:endParaRPr lang="en-US" dirty="0"/>
                    </a:p>
                  </a:txBody>
                  <a:tcPr anchor="ctr"/>
                </a:tc>
              </a:tr>
            </a:tbl>
          </a:graphicData>
        </a:graphic>
      </p:graphicFrame>
      <p:pic>
        <p:nvPicPr>
          <p:cNvPr id="3" name="Picture 2"/>
          <p:cNvPicPr>
            <a:picLocks noChangeAspect="1"/>
          </p:cNvPicPr>
          <p:nvPr/>
        </p:nvPicPr>
        <p:blipFill>
          <a:blip r:embed="rId3"/>
          <a:stretch>
            <a:fillRect/>
          </a:stretch>
        </p:blipFill>
        <p:spPr>
          <a:xfrm>
            <a:off x="1232808" y="911225"/>
            <a:ext cx="3643992" cy="5125781"/>
          </a:xfrm>
          <a:prstGeom prst="rect">
            <a:avLst/>
          </a:prstGeom>
        </p:spPr>
      </p:pic>
    </p:spTree>
    <p:extLst>
      <p:ext uri="{BB962C8B-B14F-4D97-AF65-F5344CB8AC3E}">
        <p14:creationId xmlns:p14="http://schemas.microsoft.com/office/powerpoint/2010/main" val="250830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JSON Essentials – Comparison with XML										</a:t>
            </a:r>
            <a:endParaRPr lang="en-US" sz="1600" i="1" dirty="0">
              <a:solidFill>
                <a:srgbClr val="1666AF"/>
              </a:solidFill>
            </a:endParaRPr>
          </a:p>
        </p:txBody>
      </p:sp>
      <p:sp>
        <p:nvSpPr>
          <p:cNvPr id="3" name="Rectangle 2"/>
          <p:cNvSpPr/>
          <p:nvPr/>
        </p:nvSpPr>
        <p:spPr>
          <a:xfrm>
            <a:off x="285750" y="911225"/>
            <a:ext cx="11601450" cy="5240150"/>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300"/>
              </a:spcBef>
              <a:buFont typeface="Wingdings" panose="05000000000000000000" pitchFamily="2" charset="2"/>
              <a:buChar char="§"/>
            </a:pPr>
            <a:endParaRPr lang="en-US" dirty="0" smtClean="0">
              <a:solidFill>
                <a:schemeClr val="tx1"/>
              </a:solidFill>
            </a:endParaRPr>
          </a:p>
          <a:p>
            <a:pPr marL="285750" indent="-285750">
              <a:spcBef>
                <a:spcPts val="300"/>
              </a:spcBef>
              <a:buFont typeface="Wingdings" panose="05000000000000000000" pitchFamily="2" charset="2"/>
              <a:buChar char="§"/>
            </a:pPr>
            <a:r>
              <a:rPr lang="en-US" dirty="0" smtClean="0">
                <a:solidFill>
                  <a:schemeClr val="tx1"/>
                </a:solidFill>
              </a:rPr>
              <a:t>JSON is lightweight compared to XML</a:t>
            </a:r>
          </a:p>
          <a:p>
            <a:pPr marL="285750" indent="-285750">
              <a:spcBef>
                <a:spcPts val="300"/>
              </a:spcBef>
              <a:buFont typeface="Wingdings" panose="05000000000000000000" pitchFamily="2" charset="2"/>
              <a:buChar char="§"/>
            </a:pPr>
            <a:r>
              <a:rPr lang="en-US" dirty="0" smtClean="0">
                <a:solidFill>
                  <a:schemeClr val="tx1"/>
                </a:solidFill>
              </a:rPr>
              <a:t>XML can be validated through XSDs. No validation for JSON.</a:t>
            </a:r>
          </a:p>
          <a:p>
            <a:pPr marL="285750" indent="-285750">
              <a:spcBef>
                <a:spcPts val="300"/>
              </a:spcBef>
              <a:buFont typeface="Wingdings" panose="05000000000000000000" pitchFamily="2" charset="2"/>
              <a:buChar char="§"/>
            </a:pPr>
            <a:r>
              <a:rPr lang="en-US" dirty="0" smtClean="0">
                <a:solidFill>
                  <a:schemeClr val="tx1"/>
                </a:solidFill>
              </a:rPr>
              <a:t>Requires scripts (say, JavaScript) to parse XML objects. Whereas, JSON itself is a JavaScript object. JSON evaluation is faster compared to XML parsing.</a:t>
            </a:r>
          </a:p>
          <a:p>
            <a:pPr marL="285750" indent="-285750">
              <a:spcBef>
                <a:spcPts val="300"/>
              </a:spcBef>
              <a:buFont typeface="Wingdings" panose="05000000000000000000" pitchFamily="2" charset="2"/>
              <a:buChar char="§"/>
            </a:pPr>
            <a:r>
              <a:rPr lang="en-US" dirty="0" smtClean="0">
                <a:solidFill>
                  <a:schemeClr val="tx1"/>
                </a:solidFill>
              </a:rPr>
              <a:t>JSON is better suited for atomic values, whereas XML is suited for well-formed, mixed content datasets</a:t>
            </a:r>
            <a:endParaRPr lang="en-US"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a:solidFill>
                <a:schemeClr val="tx1"/>
              </a:solidFill>
            </a:endParaRPr>
          </a:p>
          <a:p>
            <a:endParaRPr lang="en-US" b="1" dirty="0" smtClean="0">
              <a:solidFill>
                <a:schemeClr val="tx1"/>
              </a:solidFill>
            </a:endParaRPr>
          </a:p>
        </p:txBody>
      </p:sp>
    </p:spTree>
    <p:extLst>
      <p:ext uri="{BB962C8B-B14F-4D97-AF65-F5344CB8AC3E}">
        <p14:creationId xmlns:p14="http://schemas.microsoft.com/office/powerpoint/2010/main" val="1128559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WEB SERVICES  								</a:t>
            </a:r>
            <a:endParaRPr lang="en-US" sz="1600" i="1" dirty="0">
              <a:solidFill>
                <a:srgbClr val="1666AF"/>
              </a:solidFill>
            </a:endParaRPr>
          </a:p>
        </p:txBody>
      </p:sp>
      <p:sp>
        <p:nvSpPr>
          <p:cNvPr id="3" name="Rectangle 2"/>
          <p:cNvSpPr/>
          <p:nvPr/>
        </p:nvSpPr>
        <p:spPr>
          <a:xfrm>
            <a:off x="5486400" y="913450"/>
            <a:ext cx="63790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Definition:</a:t>
            </a:r>
          </a:p>
          <a:p>
            <a:r>
              <a:rPr lang="en-US" dirty="0" smtClean="0">
                <a:solidFill>
                  <a:schemeClr val="tx1"/>
                </a:solidFill>
              </a:rPr>
              <a:t>A </a:t>
            </a:r>
            <a:r>
              <a:rPr lang="en-US" dirty="0">
                <a:solidFill>
                  <a:schemeClr val="tx1"/>
                </a:solidFill>
              </a:rPr>
              <a:t>web service is a service offered by an electronic device to another electronic device, communicating with each other via the World Wide Web. </a:t>
            </a:r>
          </a:p>
          <a:p>
            <a:r>
              <a:rPr lang="en-US" dirty="0">
                <a:solidFill>
                  <a:schemeClr val="tx1"/>
                </a:solidFill>
              </a:rPr>
              <a:t>In a Web service, Web technology such as HTTP, originally designed for human-to-machine communication, is utilized for </a:t>
            </a:r>
            <a:r>
              <a:rPr lang="en-US" dirty="0" smtClean="0">
                <a:solidFill>
                  <a:schemeClr val="tx1"/>
                </a:solidFill>
              </a:rPr>
              <a:t>machine-to-machine communication, more </a:t>
            </a:r>
            <a:r>
              <a:rPr lang="en-US" dirty="0">
                <a:solidFill>
                  <a:schemeClr val="tx1"/>
                </a:solidFill>
              </a:rPr>
              <a:t>specifically for transferring machine readable file formats such as XML and JSON.</a:t>
            </a:r>
          </a:p>
          <a:p>
            <a:r>
              <a:rPr lang="en-US" dirty="0" smtClean="0">
                <a:solidFill>
                  <a:schemeClr val="tx1"/>
                </a:solidFill>
              </a:rPr>
              <a:t> </a:t>
            </a:r>
          </a:p>
          <a:p>
            <a:r>
              <a:rPr lang="en-US" dirty="0" smtClean="0">
                <a:solidFill>
                  <a:schemeClr val="tx1"/>
                </a:solidFill>
              </a:rPr>
              <a:t>It can be thought as piece of software available over network that can send/receive messages in standard formats.</a:t>
            </a:r>
            <a:endParaRPr lang="en-US" dirty="0">
              <a:solidFill>
                <a:schemeClr val="tx1"/>
              </a:solidFill>
            </a:endParaRPr>
          </a:p>
          <a:p>
            <a:r>
              <a:rPr lang="en-US" dirty="0" smtClean="0">
                <a:solidFill>
                  <a:schemeClr val="tx1"/>
                </a:solidFill>
              </a:rPr>
              <a:t>For </a:t>
            </a:r>
            <a:r>
              <a:rPr lang="en-US" dirty="0">
                <a:solidFill>
                  <a:schemeClr val="tx1"/>
                </a:solidFill>
              </a:rPr>
              <a:t>example, a client invokes a web service by sending an XML message, </a:t>
            </a:r>
            <a:r>
              <a:rPr lang="en-US" dirty="0" smtClean="0">
                <a:solidFill>
                  <a:schemeClr val="tx1"/>
                </a:solidFill>
              </a:rPr>
              <a:t>then </a:t>
            </a:r>
            <a:r>
              <a:rPr lang="en-US" dirty="0">
                <a:solidFill>
                  <a:schemeClr val="tx1"/>
                </a:solidFill>
              </a:rPr>
              <a:t>waits for </a:t>
            </a:r>
            <a:r>
              <a:rPr lang="en-US" dirty="0" smtClean="0">
                <a:solidFill>
                  <a:schemeClr val="tx1"/>
                </a:solidFill>
              </a:rPr>
              <a:t>a corresponding </a:t>
            </a:r>
            <a:r>
              <a:rPr lang="en-US" dirty="0">
                <a:solidFill>
                  <a:schemeClr val="tx1"/>
                </a:solidFill>
              </a:rPr>
              <a:t>XML </a:t>
            </a:r>
            <a:r>
              <a:rPr lang="en-US" dirty="0" smtClean="0">
                <a:solidFill>
                  <a:schemeClr val="tx1"/>
                </a:solidFill>
              </a:rPr>
              <a:t>response</a:t>
            </a:r>
            <a:r>
              <a:rPr lang="en-US" dirty="0">
                <a:solidFill>
                  <a:schemeClr val="tx1"/>
                </a:solidFill>
              </a:rPr>
              <a:t>. As all communication is in XML, web services are not tied to any one operating system or </a:t>
            </a:r>
            <a:r>
              <a:rPr lang="en-US" dirty="0" smtClean="0">
                <a:solidFill>
                  <a:schemeClr val="tx1"/>
                </a:solidFill>
              </a:rPr>
              <a:t>programming </a:t>
            </a:r>
            <a:r>
              <a:rPr lang="en-US" dirty="0">
                <a:solidFill>
                  <a:schemeClr val="tx1"/>
                </a:solidFill>
              </a:rPr>
              <a:t>language--Java can talk with Perl; Windows applications can talk with Unix applications.</a:t>
            </a:r>
            <a:endParaRPr lang="en-US" dirty="0" smtClean="0">
              <a:solidFill>
                <a:schemeClr val="tx1"/>
              </a:solidFill>
            </a:endParaRPr>
          </a:p>
        </p:txBody>
      </p:sp>
      <p:pic>
        <p:nvPicPr>
          <p:cNvPr id="5" name="Picture 4"/>
          <p:cNvPicPr>
            <a:picLocks noChangeAspect="1"/>
          </p:cNvPicPr>
          <p:nvPr/>
        </p:nvPicPr>
        <p:blipFill>
          <a:blip r:embed="rId2"/>
          <a:stretch>
            <a:fillRect/>
          </a:stretch>
        </p:blipFill>
        <p:spPr>
          <a:xfrm>
            <a:off x="428626" y="3810000"/>
            <a:ext cx="4752974" cy="2416625"/>
          </a:xfrm>
          <a:prstGeom prst="rect">
            <a:avLst/>
          </a:prstGeom>
        </p:spPr>
      </p:pic>
      <p:pic>
        <p:nvPicPr>
          <p:cNvPr id="6" name="Picture 5"/>
          <p:cNvPicPr>
            <a:picLocks noChangeAspect="1"/>
          </p:cNvPicPr>
          <p:nvPr/>
        </p:nvPicPr>
        <p:blipFill>
          <a:blip r:embed="rId3"/>
          <a:stretch>
            <a:fillRect/>
          </a:stretch>
        </p:blipFill>
        <p:spPr>
          <a:xfrm>
            <a:off x="428626" y="911225"/>
            <a:ext cx="4752974" cy="2430462"/>
          </a:xfrm>
          <a:prstGeom prst="rect">
            <a:avLst/>
          </a:prstGeom>
        </p:spPr>
      </p:pic>
    </p:spTree>
    <p:extLst>
      <p:ext uri="{BB962C8B-B14F-4D97-AF65-F5344CB8AC3E}">
        <p14:creationId xmlns:p14="http://schemas.microsoft.com/office/powerpoint/2010/main" val="3438958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TYPES OF WEB SERVICES  							</a:t>
            </a:r>
            <a:endParaRPr lang="en-US" sz="1600" i="1" dirty="0">
              <a:solidFill>
                <a:srgbClr val="1666AF"/>
              </a:solidFill>
            </a:endParaRPr>
          </a:p>
        </p:txBody>
      </p:sp>
      <p:sp>
        <p:nvSpPr>
          <p:cNvPr id="3" name="Rectangle 2"/>
          <p:cNvSpPr/>
          <p:nvPr/>
        </p:nvSpPr>
        <p:spPr>
          <a:xfrm>
            <a:off x="5486400" y="913450"/>
            <a:ext cx="63790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SOAP (BIG) Services:</a:t>
            </a:r>
          </a:p>
          <a:p>
            <a:r>
              <a:rPr lang="en-US" dirty="0" smtClean="0">
                <a:solidFill>
                  <a:schemeClr val="tx1"/>
                </a:solidFill>
              </a:rPr>
              <a:t>A </a:t>
            </a:r>
            <a:r>
              <a:rPr lang="en-US" dirty="0">
                <a:solidFill>
                  <a:schemeClr val="tx1"/>
                </a:solidFill>
              </a:rPr>
              <a:t>web service </a:t>
            </a:r>
            <a:r>
              <a:rPr lang="en-US" dirty="0" smtClean="0">
                <a:solidFill>
                  <a:schemeClr val="tx1"/>
                </a:solidFill>
              </a:rPr>
              <a:t>that is implemented following SOAP(Simple Object Access Protocol) protocol is a SOAP based service. It uses XML as messaging standard to communicate, and all messages are placed within SOAP envelope – Which follows a header/body model.</a:t>
            </a:r>
          </a:p>
          <a:p>
            <a:endParaRPr lang="en-US" dirty="0">
              <a:solidFill>
                <a:schemeClr val="tx1"/>
              </a:solidFill>
            </a:endParaRPr>
          </a:p>
          <a:p>
            <a:r>
              <a:rPr lang="en-US" dirty="0" smtClean="0">
                <a:solidFill>
                  <a:schemeClr val="tx1"/>
                </a:solidFill>
              </a:rPr>
              <a:t>SOAP services primarily use http(s) protocol for communication but do support other protocols. </a:t>
            </a:r>
          </a:p>
          <a:p>
            <a:endParaRPr lang="en-US" dirty="0">
              <a:solidFill>
                <a:schemeClr val="tx1"/>
              </a:solidFill>
            </a:endParaRPr>
          </a:p>
          <a:p>
            <a:r>
              <a:rPr lang="en-US" b="1" dirty="0" smtClean="0">
                <a:solidFill>
                  <a:schemeClr val="tx1"/>
                </a:solidFill>
              </a:rPr>
              <a:t>RESTful Services:</a:t>
            </a:r>
          </a:p>
          <a:p>
            <a:r>
              <a:rPr lang="en-US" dirty="0">
                <a:solidFill>
                  <a:schemeClr val="tx1"/>
                </a:solidFill>
              </a:rPr>
              <a:t>A web service that is implemented following </a:t>
            </a:r>
            <a:r>
              <a:rPr lang="en-US" dirty="0" smtClean="0">
                <a:solidFill>
                  <a:schemeClr val="tx1"/>
                </a:solidFill>
              </a:rPr>
              <a:t>REST(Representational State Transfer) architecture pattern is </a:t>
            </a:r>
            <a:r>
              <a:rPr lang="en-US" dirty="0">
                <a:solidFill>
                  <a:schemeClr val="tx1"/>
                </a:solidFill>
              </a:rPr>
              <a:t>a </a:t>
            </a:r>
            <a:r>
              <a:rPr lang="en-US" dirty="0" smtClean="0">
                <a:solidFill>
                  <a:schemeClr val="tx1"/>
                </a:solidFill>
              </a:rPr>
              <a:t>REST </a:t>
            </a:r>
            <a:r>
              <a:rPr lang="en-US" dirty="0">
                <a:solidFill>
                  <a:schemeClr val="tx1"/>
                </a:solidFill>
              </a:rPr>
              <a:t>based service. It uses </a:t>
            </a:r>
            <a:r>
              <a:rPr lang="en-US" dirty="0" smtClean="0">
                <a:solidFill>
                  <a:schemeClr val="tx1"/>
                </a:solidFill>
              </a:rPr>
              <a:t>JSON/XML </a:t>
            </a:r>
            <a:r>
              <a:rPr lang="en-US" dirty="0">
                <a:solidFill>
                  <a:schemeClr val="tx1"/>
                </a:solidFill>
              </a:rPr>
              <a:t>as messaging standard to communicate, </a:t>
            </a:r>
            <a:r>
              <a:rPr lang="en-US" dirty="0" smtClean="0">
                <a:solidFill>
                  <a:schemeClr val="tx1"/>
                </a:solidFill>
              </a:rPr>
              <a:t>but do support other data formats.</a:t>
            </a:r>
            <a:endParaRPr lang="en-US" dirty="0">
              <a:solidFill>
                <a:schemeClr val="tx1"/>
              </a:solidFill>
            </a:endParaRPr>
          </a:p>
          <a:p>
            <a:endParaRPr lang="en-US" dirty="0">
              <a:solidFill>
                <a:schemeClr val="tx1"/>
              </a:solidFill>
            </a:endParaRPr>
          </a:p>
          <a:p>
            <a:r>
              <a:rPr lang="en-US" dirty="0" smtClean="0">
                <a:solidFill>
                  <a:schemeClr val="tx1"/>
                </a:solidFill>
              </a:rPr>
              <a:t>REST </a:t>
            </a:r>
            <a:r>
              <a:rPr lang="en-US" dirty="0">
                <a:solidFill>
                  <a:schemeClr val="tx1"/>
                </a:solidFill>
              </a:rPr>
              <a:t>services </a:t>
            </a:r>
            <a:r>
              <a:rPr lang="en-US" dirty="0" smtClean="0">
                <a:solidFill>
                  <a:schemeClr val="tx1"/>
                </a:solidFill>
              </a:rPr>
              <a:t>fully utilize use </a:t>
            </a:r>
            <a:r>
              <a:rPr lang="en-US" dirty="0">
                <a:solidFill>
                  <a:schemeClr val="tx1"/>
                </a:solidFill>
              </a:rPr>
              <a:t>http(s) protocol </a:t>
            </a:r>
            <a:r>
              <a:rPr lang="en-US" dirty="0" smtClean="0">
                <a:solidFill>
                  <a:schemeClr val="tx1"/>
                </a:solidFill>
              </a:rPr>
              <a:t>stack for communication.</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285751" y="1905000"/>
            <a:ext cx="4805870" cy="3955278"/>
          </a:xfrm>
          <a:prstGeom prst="rect">
            <a:avLst/>
          </a:prstGeom>
        </p:spPr>
      </p:pic>
      <p:sp>
        <p:nvSpPr>
          <p:cNvPr id="7" name="Title 1"/>
          <p:cNvSpPr txBox="1">
            <a:spLocks/>
          </p:cNvSpPr>
          <p:nvPr/>
        </p:nvSpPr>
        <p:spPr bwMode="auto">
          <a:xfrm>
            <a:off x="283692" y="911225"/>
            <a:ext cx="4807929" cy="795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spcBef>
                <a:spcPct val="0"/>
              </a:spcBef>
              <a:spcAft>
                <a:spcPct val="0"/>
              </a:spcAft>
              <a:defRPr sz="3200" b="1">
                <a:solidFill>
                  <a:srgbClr val="006699"/>
                </a:solidFill>
                <a:latin typeface="+mj-lt"/>
                <a:ea typeface="+mj-ea"/>
                <a:cs typeface="+mj-cs"/>
              </a:defRPr>
            </a:lvl1pPr>
            <a:lvl2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2pPr>
            <a:lvl3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3pPr>
            <a:lvl4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4pPr>
            <a:lvl5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6pPr>
            <a:lvl7pPr marL="9144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7pPr>
            <a:lvl8pPr marL="13716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8pPr>
            <a:lvl9pPr marL="18288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9pPr>
          </a:lstStyle>
          <a:p>
            <a:r>
              <a:rPr lang="en-US" sz="2400" u="sng" kern="0" dirty="0" smtClean="0">
                <a:solidFill>
                  <a:schemeClr val="tx1"/>
                </a:solidFill>
              </a:rPr>
              <a:t>Category</a:t>
            </a:r>
            <a:r>
              <a:rPr lang="en-US" sz="2400" kern="0" dirty="0" smtClean="0">
                <a:solidFill>
                  <a:schemeClr val="tx1"/>
                </a:solidFill>
              </a:rPr>
              <a:t>: Primarily of 2 types</a:t>
            </a:r>
            <a:endParaRPr lang="en-US" sz="1600" i="1" kern="0" dirty="0">
              <a:solidFill>
                <a:schemeClr val="tx1"/>
              </a:solidFill>
            </a:endParaRPr>
          </a:p>
        </p:txBody>
      </p:sp>
    </p:spTree>
    <p:extLst>
      <p:ext uri="{BB962C8B-B14F-4D97-AF65-F5344CB8AC3E}">
        <p14:creationId xmlns:p14="http://schemas.microsoft.com/office/powerpoint/2010/main" val="3608140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WSDL										</a:t>
            </a:r>
            <a:endParaRPr lang="en-US" sz="1600" i="1" dirty="0">
              <a:solidFill>
                <a:srgbClr val="1666AF"/>
              </a:solidFill>
            </a:endParaRPr>
          </a:p>
        </p:txBody>
      </p:sp>
      <p:sp>
        <p:nvSpPr>
          <p:cNvPr id="3" name="Rectangle 2"/>
          <p:cNvSpPr/>
          <p:nvPr/>
        </p:nvSpPr>
        <p:spPr>
          <a:xfrm>
            <a:off x="152400" y="913450"/>
            <a:ext cx="117130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WSDL – </a:t>
            </a:r>
            <a:r>
              <a:rPr lang="en-US" b="1" dirty="0">
                <a:solidFill>
                  <a:schemeClr val="tx1"/>
                </a:solidFill>
              </a:rPr>
              <a:t>Web Services Description Language </a:t>
            </a:r>
            <a:r>
              <a:rPr lang="en-US" b="1" dirty="0" smtClean="0">
                <a:solidFill>
                  <a:schemeClr val="tx1"/>
                </a:solidFill>
              </a:rPr>
              <a:t>:</a:t>
            </a:r>
          </a:p>
          <a:p>
            <a:r>
              <a:rPr lang="en-US" dirty="0">
                <a:solidFill>
                  <a:schemeClr val="tx1"/>
                </a:solidFill>
              </a:rPr>
              <a:t>The Web Services Description Language is an XML-based interface definition language that is used for describing the functionality offered by a web </a:t>
            </a:r>
            <a:r>
              <a:rPr lang="en-US" dirty="0" smtClean="0">
                <a:solidFill>
                  <a:schemeClr val="tx1"/>
                </a:solidFill>
              </a:rPr>
              <a:t>service. The </a:t>
            </a:r>
            <a:r>
              <a:rPr lang="en-US" dirty="0">
                <a:solidFill>
                  <a:schemeClr val="tx1"/>
                </a:solidFill>
              </a:rPr>
              <a:t>acronym is also used for any specific WSDL description of a web service (also referred to as a WSDL file), which provides a machine-readable description of how the service can be </a:t>
            </a:r>
          </a:p>
          <a:p>
            <a:r>
              <a:rPr lang="en-US" dirty="0">
                <a:solidFill>
                  <a:schemeClr val="tx1"/>
                </a:solidFill>
              </a:rPr>
              <a:t>called, what parameters it expects, and what data structures it returns. Therefore, its purpose is roughly similar to that of a method signature in a programming </a:t>
            </a:r>
            <a:r>
              <a:rPr lang="en-US" dirty="0" smtClean="0">
                <a:solidFill>
                  <a:schemeClr val="tx1"/>
                </a:solidFill>
              </a:rPr>
              <a:t>language. The </a:t>
            </a:r>
            <a:r>
              <a:rPr lang="en-US" dirty="0">
                <a:solidFill>
                  <a:schemeClr val="tx1"/>
                </a:solidFill>
              </a:rPr>
              <a:t>current version of WSDL is WSDL 2.0.</a:t>
            </a:r>
            <a:endParaRPr lang="en-US" dirty="0" smtClean="0">
              <a:solidFill>
                <a:schemeClr val="tx1"/>
              </a:solidFill>
            </a:endParaRPr>
          </a:p>
          <a:p>
            <a:endParaRPr lang="en-US" b="1" dirty="0" smtClean="0">
              <a:solidFill>
                <a:schemeClr val="tx1"/>
              </a:solidFill>
            </a:endParaRPr>
          </a:p>
          <a:p>
            <a:r>
              <a:rPr lang="en-US" b="1" dirty="0" smtClean="0">
                <a:solidFill>
                  <a:schemeClr val="tx1"/>
                </a:solidFill>
              </a:rPr>
              <a:t>Sample WSDL File:</a:t>
            </a: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a:solidFill>
                <a:schemeClr val="tx1"/>
              </a:solidFill>
            </a:endParaRPr>
          </a:p>
          <a:p>
            <a:endParaRPr lang="en-US" b="1" dirty="0">
              <a:solidFill>
                <a:schemeClr val="tx1"/>
              </a:solidFill>
            </a:endParaRPr>
          </a:p>
          <a:p>
            <a:endParaRPr lang="en-US" b="1" dirty="0" smtClean="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943438818"/>
              </p:ext>
            </p:extLst>
          </p:nvPr>
        </p:nvGraphicFramePr>
        <p:xfrm>
          <a:off x="116840" y="3138237"/>
          <a:ext cx="1966913" cy="863600"/>
        </p:xfrm>
        <a:graphic>
          <a:graphicData uri="http://schemas.openxmlformats.org/presentationml/2006/ole">
            <mc:AlternateContent xmlns:mc="http://schemas.openxmlformats.org/markup-compatibility/2006">
              <mc:Choice xmlns:v="urn:schemas-microsoft-com:vml" Requires="v">
                <p:oleObj spid="_x0000_s1272" name="Packager Shell Object" showAsIcon="1" r:id="rId3" imgW="1967400" imgH="863640" progId="Package">
                  <p:embed/>
                </p:oleObj>
              </mc:Choice>
              <mc:Fallback>
                <p:oleObj name="Packager Shell Object" showAsIcon="1" r:id="rId3" imgW="1967400" imgH="863640" progId="Package">
                  <p:embed/>
                  <p:pic>
                    <p:nvPicPr>
                      <p:cNvPr id="0" name=""/>
                      <p:cNvPicPr/>
                      <p:nvPr/>
                    </p:nvPicPr>
                    <p:blipFill>
                      <a:blip r:embed="rId4"/>
                      <a:stretch>
                        <a:fillRect/>
                      </a:stretch>
                    </p:blipFill>
                    <p:spPr>
                      <a:xfrm>
                        <a:off x="116840" y="3138237"/>
                        <a:ext cx="1966913" cy="863600"/>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185737" y="4020954"/>
            <a:ext cx="11646352" cy="2113651"/>
          </a:xfrm>
          <a:prstGeom prst="rect">
            <a:avLst/>
          </a:prstGeom>
        </p:spPr>
      </p:pic>
    </p:spTree>
    <p:extLst>
      <p:ext uri="{BB962C8B-B14F-4D97-AF65-F5344CB8AC3E}">
        <p14:creationId xmlns:p14="http://schemas.microsoft.com/office/powerpoint/2010/main" val="1769513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ENDPOINTS									</a:t>
            </a:r>
            <a:endParaRPr lang="en-US" sz="1600" i="1" dirty="0">
              <a:solidFill>
                <a:srgbClr val="1666AF"/>
              </a:solidFill>
            </a:endParaRPr>
          </a:p>
        </p:txBody>
      </p:sp>
      <p:sp>
        <p:nvSpPr>
          <p:cNvPr id="3" name="Rectangle 2"/>
          <p:cNvSpPr/>
          <p:nvPr/>
        </p:nvSpPr>
        <p:spPr>
          <a:xfrm>
            <a:off x="152400" y="913450"/>
            <a:ext cx="117130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Endpoint –</a:t>
            </a:r>
          </a:p>
          <a:p>
            <a:r>
              <a:rPr lang="en-US" dirty="0" smtClean="0">
                <a:solidFill>
                  <a:schemeClr val="tx1"/>
                </a:solidFill>
              </a:rPr>
              <a:t>The </a:t>
            </a:r>
            <a:r>
              <a:rPr lang="en-US" dirty="0">
                <a:solidFill>
                  <a:schemeClr val="tx1"/>
                </a:solidFill>
              </a:rPr>
              <a:t>Web service endpoint is the port upon which you connect a Web service client to the Orchestrator server.</a:t>
            </a:r>
          </a:p>
          <a:p>
            <a:r>
              <a:rPr lang="en-US" b="1" dirty="0" smtClean="0">
                <a:solidFill>
                  <a:schemeClr val="tx1"/>
                </a:solidFill>
              </a:rPr>
              <a:t>Example:</a:t>
            </a:r>
          </a:p>
          <a:p>
            <a:r>
              <a:rPr lang="en-US" dirty="0">
                <a:solidFill>
                  <a:schemeClr val="tx1"/>
                </a:solidFill>
                <a:hlinkClick r:id="rId2"/>
              </a:rPr>
              <a:t>https://</a:t>
            </a:r>
            <a:r>
              <a:rPr lang="en-US" dirty="0" smtClean="0">
                <a:solidFill>
                  <a:schemeClr val="tx1"/>
                </a:solidFill>
                <a:hlinkClick r:id="rId2"/>
              </a:rPr>
              <a:t>lxv2789:16786/MIRCService/ServiceAgents/MaintainIdentityRelationships.serviceagent/icsMaintainIdentityRelationshipsEndpoint/V2.2</a:t>
            </a:r>
            <a:endParaRPr lang="en-US" dirty="0" smtClean="0">
              <a:solidFill>
                <a:schemeClr val="tx1"/>
              </a:solidFill>
            </a:endParaRPr>
          </a:p>
          <a:p>
            <a:endParaRPr lang="en-US" dirty="0" smtClean="0">
              <a:solidFill>
                <a:schemeClr val="tx1"/>
              </a:solidFill>
            </a:endParaRPr>
          </a:p>
          <a:p>
            <a:r>
              <a:rPr lang="en-US" b="1" dirty="0" smtClean="0">
                <a:solidFill>
                  <a:schemeClr val="tx1"/>
                </a:solidFill>
              </a:rPr>
              <a:t>HTTP –</a:t>
            </a:r>
          </a:p>
          <a:p>
            <a:r>
              <a:rPr lang="en-US" dirty="0">
                <a:solidFill>
                  <a:schemeClr val="tx1"/>
                </a:solidFill>
              </a:rPr>
              <a:t>HTTP is short for HyperText Transfer Protocol. HTTP is the underlying protocol used by the World Wide Web and this protocol defines how messages are formatted and transmitted, and what </a:t>
            </a:r>
            <a:r>
              <a:rPr lang="en-US" dirty="0" smtClean="0">
                <a:solidFill>
                  <a:schemeClr val="tx1"/>
                </a:solidFill>
              </a:rPr>
              <a:t>actions </a:t>
            </a:r>
            <a:r>
              <a:rPr lang="en-US" dirty="0">
                <a:solidFill>
                  <a:schemeClr val="tx1"/>
                </a:solidFill>
              </a:rPr>
              <a:t>Web servers and browsers should take in response to various commands</a:t>
            </a:r>
            <a:r>
              <a:rPr lang="en-US" dirty="0" smtClean="0">
                <a:solidFill>
                  <a:schemeClr val="tx1"/>
                </a:solidFill>
              </a:rPr>
              <a:t>.</a:t>
            </a:r>
          </a:p>
          <a:p>
            <a:endParaRPr lang="en-US" dirty="0">
              <a:solidFill>
                <a:schemeClr val="tx1"/>
              </a:solidFill>
            </a:endParaRPr>
          </a:p>
          <a:p>
            <a:r>
              <a:rPr lang="en-US" b="1" dirty="0" smtClean="0">
                <a:solidFill>
                  <a:schemeClr val="tx1"/>
                </a:solidFill>
              </a:rPr>
              <a:t>Methods –</a:t>
            </a:r>
          </a:p>
          <a:p>
            <a:r>
              <a:rPr lang="en-US" dirty="0">
                <a:solidFill>
                  <a:schemeClr val="tx1"/>
                </a:solidFill>
              </a:rPr>
              <a:t>POST	-&gt;Create</a:t>
            </a:r>
          </a:p>
          <a:p>
            <a:r>
              <a:rPr lang="en-US" dirty="0">
                <a:solidFill>
                  <a:schemeClr val="tx1"/>
                </a:solidFill>
              </a:rPr>
              <a:t>GET	-&gt;Read</a:t>
            </a:r>
          </a:p>
          <a:p>
            <a:r>
              <a:rPr lang="en-US" dirty="0">
                <a:solidFill>
                  <a:schemeClr val="tx1"/>
                </a:solidFill>
              </a:rPr>
              <a:t>PUT	-&gt;</a:t>
            </a:r>
            <a:r>
              <a:rPr lang="en-US" dirty="0" smtClean="0">
                <a:solidFill>
                  <a:schemeClr val="tx1"/>
                </a:solidFill>
              </a:rPr>
              <a:t>Update( Idempotence</a:t>
            </a:r>
            <a:r>
              <a:rPr lang="en-US" dirty="0">
                <a:solidFill>
                  <a:schemeClr val="tx1"/>
                </a:solidFill>
              </a:rPr>
              <a:t> )</a:t>
            </a:r>
          </a:p>
          <a:p>
            <a:r>
              <a:rPr lang="en-US" dirty="0">
                <a:solidFill>
                  <a:schemeClr val="tx1"/>
                </a:solidFill>
              </a:rPr>
              <a:t>DELETE	-&gt;Delete</a:t>
            </a:r>
          </a:p>
        </p:txBody>
      </p:sp>
    </p:spTree>
    <p:extLst>
      <p:ext uri="{BB962C8B-B14F-4D97-AF65-F5344CB8AC3E}">
        <p14:creationId xmlns:p14="http://schemas.microsoft.com/office/powerpoint/2010/main" val="3147738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800" dirty="0" smtClean="0">
                <a:solidFill>
                  <a:srgbClr val="1666AF"/>
                </a:solidFill>
              </a:rPr>
              <a:t>TABLE OF CONTENTS								</a:t>
            </a:r>
            <a:endParaRPr lang="en-US" sz="1800" i="1" dirty="0">
              <a:solidFill>
                <a:srgbClr val="1666AF"/>
              </a:solidFill>
            </a:endParaRPr>
          </a:p>
        </p:txBody>
      </p:sp>
      <p:sp>
        <p:nvSpPr>
          <p:cNvPr id="3" name="Rectangle 2"/>
          <p:cNvSpPr/>
          <p:nvPr/>
        </p:nvSpPr>
        <p:spPr>
          <a:xfrm>
            <a:off x="457200" y="762000"/>
            <a:ext cx="11277600" cy="5486400"/>
          </a:xfrm>
          <a:prstGeom prst="rect">
            <a:avLst/>
          </a:prstGeom>
          <a:no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7"/>
            <a:r>
              <a:rPr lang="en-US" sz="2800" u="sng" dirty="0" smtClean="0">
                <a:solidFill>
                  <a:schemeClr val="tx1"/>
                </a:solidFill>
              </a:rPr>
              <a:t>XML ESSENTIALS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XML &amp; Related Technologies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XML Elements, Attributes, Namespace</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XML &amp; CSS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XML &amp; DOM</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XPath, XPath Nodes, Predicates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XSD</a:t>
            </a:r>
          </a:p>
          <a:p>
            <a:pPr marL="179387">
              <a:spcBef>
                <a:spcPts val="300"/>
              </a:spcBef>
              <a:spcAft>
                <a:spcPts val="300"/>
              </a:spcAft>
            </a:pPr>
            <a:endParaRPr lang="en-US" sz="2400" u="sng" dirty="0" smtClean="0">
              <a:solidFill>
                <a:schemeClr val="tx1"/>
              </a:solidFill>
            </a:endParaRPr>
          </a:p>
          <a:p>
            <a:pPr marL="179387">
              <a:spcBef>
                <a:spcPts val="300"/>
              </a:spcBef>
              <a:spcAft>
                <a:spcPts val="300"/>
              </a:spcAft>
            </a:pPr>
            <a:r>
              <a:rPr lang="en-US" sz="2400" u="sng" dirty="0" smtClean="0">
                <a:solidFill>
                  <a:schemeClr val="tx1"/>
                </a:solidFill>
              </a:rPr>
              <a:t>JSON ESSENTIALS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Datatypes</a:t>
            </a:r>
            <a:endParaRPr lang="en-US" sz="2400" dirty="0">
              <a:solidFill>
                <a:schemeClr val="tx1"/>
              </a:solidFill>
            </a:endParaRP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Comparison with XML</a:t>
            </a:r>
            <a:endParaRPr lang="en-US" sz="2400" dirty="0">
              <a:solidFill>
                <a:schemeClr val="tx1"/>
              </a:solidFill>
            </a:endParaRPr>
          </a:p>
        </p:txBody>
      </p:sp>
    </p:spTree>
    <p:extLst>
      <p:ext uri="{BB962C8B-B14F-4D97-AF65-F5344CB8AC3E}">
        <p14:creationId xmlns:p14="http://schemas.microsoft.com/office/powerpoint/2010/main" val="665126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UDDI										</a:t>
            </a:r>
            <a:endParaRPr lang="en-US" sz="1600" i="1" dirty="0">
              <a:solidFill>
                <a:srgbClr val="1666AF"/>
              </a:solidFill>
            </a:endParaRPr>
          </a:p>
        </p:txBody>
      </p:sp>
      <p:sp>
        <p:nvSpPr>
          <p:cNvPr id="3" name="Rectangle 2"/>
          <p:cNvSpPr/>
          <p:nvPr/>
        </p:nvSpPr>
        <p:spPr>
          <a:xfrm>
            <a:off x="5715000" y="913450"/>
            <a:ext cx="61504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UDDI</a:t>
            </a:r>
            <a:r>
              <a:rPr lang="en-US" b="1" dirty="0">
                <a:solidFill>
                  <a:schemeClr val="tx1"/>
                </a:solidFill>
              </a:rPr>
              <a:t> –Universal Description, Discovery, and Integration.</a:t>
            </a:r>
            <a:endParaRPr lang="en-US" b="1" dirty="0" smtClean="0">
              <a:solidFill>
                <a:schemeClr val="tx1"/>
              </a:solidFill>
            </a:endParaRPr>
          </a:p>
          <a:p>
            <a:r>
              <a:rPr lang="en-US" dirty="0">
                <a:solidFill>
                  <a:schemeClr val="tx1"/>
                </a:solidFill>
              </a:rPr>
              <a:t>UDDI is an XML-based standard for describing, publishing, and finding web services</a:t>
            </a:r>
            <a:r>
              <a:rPr lang="en-US" dirty="0" smtClean="0">
                <a:solidFill>
                  <a:schemeClr val="tx1"/>
                </a:solidFill>
              </a:rPr>
              <a:t>.</a:t>
            </a:r>
          </a:p>
          <a:p>
            <a:endParaRPr lang="en-US" b="1" dirty="0" smtClean="0">
              <a:solidFill>
                <a:schemeClr val="tx1"/>
              </a:solidFill>
            </a:endParaRPr>
          </a:p>
          <a:p>
            <a:r>
              <a:rPr lang="en-US" b="1" dirty="0" smtClean="0">
                <a:solidFill>
                  <a:schemeClr val="tx1"/>
                </a:solidFill>
              </a:rPr>
              <a:t>Used For</a:t>
            </a:r>
            <a:r>
              <a:rPr lang="en-US" b="1" dirty="0">
                <a:solidFill>
                  <a:schemeClr val="tx1"/>
                </a:solidFill>
              </a:rPr>
              <a:t> </a:t>
            </a:r>
            <a:r>
              <a:rPr lang="en-US" b="1" dirty="0" smtClean="0">
                <a:solidFill>
                  <a:schemeClr val="tx1"/>
                </a:solidFill>
              </a:rPr>
              <a:t>- </a:t>
            </a:r>
          </a:p>
          <a:p>
            <a:pPr marL="742950" lvl="1" indent="-285750">
              <a:buFont typeface="Wingdings" panose="05000000000000000000" pitchFamily="2" charset="2"/>
              <a:buChar char="§"/>
            </a:pPr>
            <a:r>
              <a:rPr lang="en-US" dirty="0" smtClean="0">
                <a:solidFill>
                  <a:schemeClr val="tx1"/>
                </a:solidFill>
              </a:rPr>
              <a:t>UDDI </a:t>
            </a:r>
            <a:r>
              <a:rPr lang="en-US" dirty="0">
                <a:solidFill>
                  <a:schemeClr val="tx1"/>
                </a:solidFill>
              </a:rPr>
              <a:t>is a specification for a distributed registry of web services.</a:t>
            </a:r>
          </a:p>
          <a:p>
            <a:pPr marL="742950" lvl="1" indent="-285750">
              <a:buFont typeface="Wingdings" panose="05000000000000000000" pitchFamily="2" charset="2"/>
              <a:buChar char="§"/>
            </a:pPr>
            <a:r>
              <a:rPr lang="en-US" dirty="0">
                <a:solidFill>
                  <a:schemeClr val="tx1"/>
                </a:solidFill>
              </a:rPr>
              <a:t>UDDI is a platform-independent, open framework.</a:t>
            </a:r>
          </a:p>
          <a:p>
            <a:pPr marL="742950" lvl="1" indent="-285750">
              <a:buFont typeface="Wingdings" panose="05000000000000000000" pitchFamily="2" charset="2"/>
              <a:buChar char="§"/>
            </a:pPr>
            <a:r>
              <a:rPr lang="en-US" dirty="0">
                <a:solidFill>
                  <a:schemeClr val="tx1"/>
                </a:solidFill>
              </a:rPr>
              <a:t>UDDI can communicate via SOAP, CORBA, Java RMI Protocol.</a:t>
            </a:r>
          </a:p>
          <a:p>
            <a:pPr marL="742950" lvl="1" indent="-285750">
              <a:buFont typeface="Wingdings" panose="05000000000000000000" pitchFamily="2" charset="2"/>
              <a:buChar char="§"/>
            </a:pPr>
            <a:r>
              <a:rPr lang="en-US" dirty="0">
                <a:solidFill>
                  <a:schemeClr val="tx1"/>
                </a:solidFill>
              </a:rPr>
              <a:t>UDDI uses Web Service Definition Language(WSDL) to describe interfaces to web services.</a:t>
            </a:r>
            <a:endParaRPr lang="en-US" dirty="0" smtClean="0">
              <a:solidFill>
                <a:schemeClr val="tx1"/>
              </a:solidFill>
            </a:endParaRPr>
          </a:p>
          <a:p>
            <a:endParaRPr lang="en-US" b="1" dirty="0" smtClean="0">
              <a:solidFill>
                <a:schemeClr val="tx1"/>
              </a:solidFill>
            </a:endParaRPr>
          </a:p>
        </p:txBody>
      </p:sp>
      <p:pic>
        <p:nvPicPr>
          <p:cNvPr id="4" name="Picture 3"/>
          <p:cNvPicPr>
            <a:picLocks noChangeAspect="1"/>
          </p:cNvPicPr>
          <p:nvPr/>
        </p:nvPicPr>
        <p:blipFill>
          <a:blip r:embed="rId2"/>
          <a:stretch>
            <a:fillRect/>
          </a:stretch>
        </p:blipFill>
        <p:spPr>
          <a:xfrm>
            <a:off x="457200" y="1066800"/>
            <a:ext cx="4506983" cy="4879975"/>
          </a:xfrm>
          <a:prstGeom prst="rect">
            <a:avLst/>
          </a:prstGeom>
        </p:spPr>
      </p:pic>
    </p:spTree>
    <p:extLst>
      <p:ext uri="{BB962C8B-B14F-4D97-AF65-F5344CB8AC3E}">
        <p14:creationId xmlns:p14="http://schemas.microsoft.com/office/powerpoint/2010/main" val="2577660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JMS										</a:t>
            </a:r>
            <a:endParaRPr lang="en-US" sz="1600" i="1" dirty="0">
              <a:solidFill>
                <a:srgbClr val="1666AF"/>
              </a:solidFill>
            </a:endParaRPr>
          </a:p>
        </p:txBody>
      </p:sp>
      <p:sp>
        <p:nvSpPr>
          <p:cNvPr id="3" name="Rectangle 2"/>
          <p:cNvSpPr/>
          <p:nvPr/>
        </p:nvSpPr>
        <p:spPr>
          <a:xfrm>
            <a:off x="285752" y="913450"/>
            <a:ext cx="11579676"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JMS –</a:t>
            </a:r>
            <a:r>
              <a:rPr lang="en-US" b="1" dirty="0">
                <a:solidFill>
                  <a:schemeClr val="tx1"/>
                </a:solidFill>
              </a:rPr>
              <a:t>Java Message Service </a:t>
            </a:r>
            <a:endParaRPr lang="en-US" b="1" dirty="0" smtClean="0">
              <a:solidFill>
                <a:schemeClr val="tx1"/>
              </a:solidFill>
            </a:endParaRPr>
          </a:p>
          <a:p>
            <a:r>
              <a:rPr lang="en-US" dirty="0" smtClean="0">
                <a:solidFill>
                  <a:schemeClr val="tx1"/>
                </a:solidFill>
              </a:rPr>
              <a:t>The </a:t>
            </a:r>
            <a:r>
              <a:rPr lang="en-US" dirty="0">
                <a:solidFill>
                  <a:schemeClr val="tx1"/>
                </a:solidFill>
              </a:rPr>
              <a:t>Java Message Service (JMS) API is a Java Message Oriented Middleware (MOM) </a:t>
            </a:r>
            <a:r>
              <a:rPr lang="en-US" dirty="0" smtClean="0">
                <a:solidFill>
                  <a:schemeClr val="tx1"/>
                </a:solidFill>
              </a:rPr>
              <a:t>API </a:t>
            </a:r>
            <a:r>
              <a:rPr lang="en-US" dirty="0">
                <a:solidFill>
                  <a:schemeClr val="tx1"/>
                </a:solidFill>
              </a:rPr>
              <a:t>for sending messages between two or more clients. It is an implementation to handle the </a:t>
            </a:r>
            <a:r>
              <a:rPr lang="en-US" dirty="0" smtClean="0">
                <a:solidFill>
                  <a:schemeClr val="tx1"/>
                </a:solidFill>
              </a:rPr>
              <a:t>Producer-consumer problem. It </a:t>
            </a:r>
            <a:r>
              <a:rPr lang="en-US" dirty="0">
                <a:solidFill>
                  <a:schemeClr val="tx1"/>
                </a:solidFill>
              </a:rPr>
              <a:t>is a messaging standard that allows application components based on the Java Enterprise Edition (Java EE) to create, send, receive, and read messages. </a:t>
            </a:r>
          </a:p>
          <a:p>
            <a:r>
              <a:rPr lang="en-US" dirty="0">
                <a:solidFill>
                  <a:schemeClr val="tx1"/>
                </a:solidFill>
              </a:rPr>
              <a:t>It allows the communication between different components of a distributed application to be loosely coupled, reliable, and asynchronous</a:t>
            </a:r>
            <a:r>
              <a:rPr lang="en-US" dirty="0" smtClean="0">
                <a:solidFill>
                  <a:schemeClr val="tx1"/>
                </a:solidFill>
              </a:rPr>
              <a:t>.</a:t>
            </a:r>
          </a:p>
          <a:p>
            <a:endParaRPr lang="en-US" dirty="0" smtClean="0">
              <a:solidFill>
                <a:schemeClr val="tx1"/>
              </a:solidFill>
            </a:endParaRPr>
          </a:p>
          <a:p>
            <a:r>
              <a:rPr lang="en-US" b="1" dirty="0">
                <a:solidFill>
                  <a:schemeClr val="tx1"/>
                </a:solidFill>
              </a:rPr>
              <a:t>The following are JMS elements:</a:t>
            </a:r>
          </a:p>
          <a:p>
            <a:r>
              <a:rPr lang="en-US" dirty="0">
                <a:solidFill>
                  <a:schemeClr val="tx1"/>
                </a:solidFill>
              </a:rPr>
              <a:t>JMS </a:t>
            </a:r>
            <a:r>
              <a:rPr lang="en-US" dirty="0" smtClean="0">
                <a:solidFill>
                  <a:schemeClr val="tx1"/>
                </a:solidFill>
              </a:rPr>
              <a:t>provider -  An </a:t>
            </a:r>
            <a:r>
              <a:rPr lang="en-US" dirty="0">
                <a:solidFill>
                  <a:schemeClr val="tx1"/>
                </a:solidFill>
              </a:rPr>
              <a:t>implementation of the JMS interface for a Message Oriented Middleware (MOM). Providers are implemented as either a Java JMS implementation or an adapter to a non-Java MOM.</a:t>
            </a:r>
          </a:p>
          <a:p>
            <a:r>
              <a:rPr lang="en-US" dirty="0">
                <a:solidFill>
                  <a:schemeClr val="tx1"/>
                </a:solidFill>
              </a:rPr>
              <a:t>JMS </a:t>
            </a:r>
            <a:r>
              <a:rPr lang="en-US" dirty="0" smtClean="0">
                <a:solidFill>
                  <a:schemeClr val="tx1"/>
                </a:solidFill>
              </a:rPr>
              <a:t>client - An </a:t>
            </a:r>
            <a:r>
              <a:rPr lang="en-US" dirty="0">
                <a:solidFill>
                  <a:schemeClr val="tx1"/>
                </a:solidFill>
              </a:rPr>
              <a:t>application or process that produces and/or receives messages.</a:t>
            </a:r>
          </a:p>
          <a:p>
            <a:r>
              <a:rPr lang="en-US" dirty="0">
                <a:solidFill>
                  <a:schemeClr val="tx1"/>
                </a:solidFill>
              </a:rPr>
              <a:t>JMS </a:t>
            </a:r>
            <a:r>
              <a:rPr lang="en-US" dirty="0" smtClean="0">
                <a:solidFill>
                  <a:schemeClr val="tx1"/>
                </a:solidFill>
              </a:rPr>
              <a:t>producer/publisher - A </a:t>
            </a:r>
            <a:r>
              <a:rPr lang="en-US" dirty="0">
                <a:solidFill>
                  <a:schemeClr val="tx1"/>
                </a:solidFill>
              </a:rPr>
              <a:t>JMS client that creates and sends messages.</a:t>
            </a:r>
          </a:p>
          <a:p>
            <a:r>
              <a:rPr lang="en-US" dirty="0">
                <a:solidFill>
                  <a:schemeClr val="tx1"/>
                </a:solidFill>
              </a:rPr>
              <a:t>JMS </a:t>
            </a:r>
            <a:r>
              <a:rPr lang="en-US" dirty="0" smtClean="0">
                <a:solidFill>
                  <a:schemeClr val="tx1"/>
                </a:solidFill>
              </a:rPr>
              <a:t>consumer/subscriber - A </a:t>
            </a:r>
            <a:r>
              <a:rPr lang="en-US" dirty="0">
                <a:solidFill>
                  <a:schemeClr val="tx1"/>
                </a:solidFill>
              </a:rPr>
              <a:t>JMS client that receives messages.</a:t>
            </a:r>
          </a:p>
          <a:p>
            <a:r>
              <a:rPr lang="en-US" dirty="0">
                <a:solidFill>
                  <a:schemeClr val="tx1"/>
                </a:solidFill>
              </a:rPr>
              <a:t>JMS </a:t>
            </a:r>
            <a:r>
              <a:rPr lang="en-US" dirty="0" smtClean="0">
                <a:solidFill>
                  <a:schemeClr val="tx1"/>
                </a:solidFill>
              </a:rPr>
              <a:t>message - An </a:t>
            </a:r>
            <a:r>
              <a:rPr lang="en-US" dirty="0">
                <a:solidFill>
                  <a:schemeClr val="tx1"/>
                </a:solidFill>
              </a:rPr>
              <a:t>object that contains the data being transferred between JMS clients.</a:t>
            </a:r>
          </a:p>
          <a:p>
            <a:r>
              <a:rPr lang="en-US" dirty="0">
                <a:solidFill>
                  <a:schemeClr val="tx1"/>
                </a:solidFill>
              </a:rPr>
              <a:t>JMS </a:t>
            </a:r>
            <a:r>
              <a:rPr lang="en-US" dirty="0" smtClean="0">
                <a:solidFill>
                  <a:schemeClr val="tx1"/>
                </a:solidFill>
              </a:rPr>
              <a:t>queue - A </a:t>
            </a:r>
            <a:r>
              <a:rPr lang="en-US" dirty="0">
                <a:solidFill>
                  <a:schemeClr val="tx1"/>
                </a:solidFill>
              </a:rPr>
              <a:t>staging area that contains messages that have been sent and are waiting to be read (by only one consumer). </a:t>
            </a:r>
          </a:p>
          <a:p>
            <a:r>
              <a:rPr lang="en-US" dirty="0">
                <a:solidFill>
                  <a:schemeClr val="tx1"/>
                </a:solidFill>
              </a:rPr>
              <a:t>JMS </a:t>
            </a:r>
            <a:r>
              <a:rPr lang="en-US" dirty="0" smtClean="0">
                <a:solidFill>
                  <a:schemeClr val="tx1"/>
                </a:solidFill>
              </a:rPr>
              <a:t>topic - A </a:t>
            </a:r>
            <a:r>
              <a:rPr lang="en-US" dirty="0">
                <a:solidFill>
                  <a:schemeClr val="tx1"/>
                </a:solidFill>
              </a:rPr>
              <a:t>distribution mechanism for publishing messages that are delivered to multiple subscribers.</a:t>
            </a:r>
            <a:endParaRPr lang="en-US" dirty="0" smtClean="0">
              <a:solidFill>
                <a:schemeClr val="tx1"/>
              </a:solidFill>
            </a:endParaRPr>
          </a:p>
        </p:txBody>
      </p:sp>
    </p:spTree>
    <p:extLst>
      <p:ext uri="{BB962C8B-B14F-4D97-AF65-F5344CB8AC3E}">
        <p14:creationId xmlns:p14="http://schemas.microsoft.com/office/powerpoint/2010/main" val="215177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REST &amp; SOAP Comparison	 							</a:t>
            </a:r>
            <a:endParaRPr lang="en-US" sz="1600" i="1" dirty="0">
              <a:solidFill>
                <a:srgbClr val="1666AF"/>
              </a:solidFill>
            </a:endParaRPr>
          </a:p>
        </p:txBody>
      </p:sp>
      <p:pic>
        <p:nvPicPr>
          <p:cNvPr id="4" name="Picture 3"/>
          <p:cNvPicPr>
            <a:picLocks noChangeAspect="1"/>
          </p:cNvPicPr>
          <p:nvPr/>
        </p:nvPicPr>
        <p:blipFill>
          <a:blip r:embed="rId3"/>
          <a:stretch>
            <a:fillRect/>
          </a:stretch>
        </p:blipFill>
        <p:spPr>
          <a:xfrm>
            <a:off x="865418" y="911225"/>
            <a:ext cx="10363200" cy="5244608"/>
          </a:xfrm>
          <a:prstGeom prst="rect">
            <a:avLst/>
          </a:prstGeom>
        </p:spPr>
      </p:pic>
      <p:pic>
        <p:nvPicPr>
          <p:cNvPr id="6" name="Picture 5"/>
          <p:cNvPicPr>
            <a:picLocks noChangeAspect="1"/>
          </p:cNvPicPr>
          <p:nvPr/>
        </p:nvPicPr>
        <p:blipFill>
          <a:blip r:embed="rId4"/>
          <a:stretch>
            <a:fillRect/>
          </a:stretch>
        </p:blipFill>
        <p:spPr>
          <a:xfrm>
            <a:off x="2694218" y="3598845"/>
            <a:ext cx="1097281" cy="304800"/>
          </a:xfrm>
          <a:prstGeom prst="rect">
            <a:avLst/>
          </a:prstGeom>
        </p:spPr>
      </p:pic>
    </p:spTree>
    <p:extLst>
      <p:ext uri="{BB962C8B-B14F-4D97-AF65-F5344CB8AC3E}">
        <p14:creationId xmlns:p14="http://schemas.microsoft.com/office/powerpoint/2010/main" val="3494467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TIBCO, JMS, QUEUES &amp; TOPICS						</a:t>
            </a:r>
            <a:endParaRPr lang="en-US" sz="1600" i="1" dirty="0">
              <a:solidFill>
                <a:srgbClr val="1666AF"/>
              </a:solidFill>
            </a:endParaRPr>
          </a:p>
        </p:txBody>
      </p:sp>
      <p:sp>
        <p:nvSpPr>
          <p:cNvPr id="4" name="Rectangle 3"/>
          <p:cNvSpPr/>
          <p:nvPr/>
        </p:nvSpPr>
        <p:spPr>
          <a:xfrm>
            <a:off x="5943599" y="913450"/>
            <a:ext cx="5921827"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TIBCO:</a:t>
            </a:r>
          </a:p>
          <a:p>
            <a:r>
              <a:rPr lang="en-US" dirty="0" smtClean="0">
                <a:solidFill>
                  <a:schemeClr val="tx1"/>
                </a:solidFill>
              </a:rPr>
              <a:t>Provides </a:t>
            </a:r>
            <a:r>
              <a:rPr lang="en-US" dirty="0">
                <a:solidFill>
                  <a:schemeClr val="tx1"/>
                </a:solidFill>
              </a:rPr>
              <a:t>infrastructure software focuses on real-time communication for business-to-business, business-to-consumer and business-to-employee data </a:t>
            </a:r>
            <a:r>
              <a:rPr lang="en-US" dirty="0" smtClean="0">
                <a:solidFill>
                  <a:schemeClr val="tx1"/>
                </a:solidFill>
              </a:rPr>
              <a:t>transfers, including </a:t>
            </a:r>
            <a:r>
              <a:rPr lang="en-US" dirty="0">
                <a:solidFill>
                  <a:schemeClr val="tx1"/>
                </a:solidFill>
              </a:rPr>
              <a:t>facilitation of communication between otherwise incompatible </a:t>
            </a:r>
            <a:r>
              <a:rPr lang="en-US" dirty="0" smtClean="0">
                <a:solidFill>
                  <a:schemeClr val="tx1"/>
                </a:solidFill>
              </a:rPr>
              <a:t>software. The </a:t>
            </a:r>
            <a:r>
              <a:rPr lang="en-US" dirty="0">
                <a:solidFill>
                  <a:schemeClr val="tx1"/>
                </a:solidFill>
              </a:rPr>
              <a:t>company provides middleware, which allows for access to real-time data between multiple systems while predicting users' needs</a:t>
            </a:r>
            <a:r>
              <a:rPr lang="en-US" dirty="0" smtClean="0">
                <a:solidFill>
                  <a:schemeClr val="tx1"/>
                </a:solidFill>
              </a:rPr>
              <a:t>.</a:t>
            </a:r>
          </a:p>
          <a:p>
            <a:endParaRPr lang="en-US" dirty="0" smtClean="0">
              <a:solidFill>
                <a:schemeClr val="tx1"/>
              </a:solidFill>
            </a:endParaRPr>
          </a:p>
          <a:p>
            <a:r>
              <a:rPr lang="en-US" b="1" dirty="0" smtClean="0">
                <a:solidFill>
                  <a:schemeClr val="tx1"/>
                </a:solidFill>
              </a:rPr>
              <a:t>JMS:</a:t>
            </a:r>
            <a:endParaRPr lang="en-US" b="1" dirty="0">
              <a:solidFill>
                <a:schemeClr val="tx1"/>
              </a:solidFill>
            </a:endParaRPr>
          </a:p>
          <a:p>
            <a:r>
              <a:rPr lang="en-US" dirty="0">
                <a:solidFill>
                  <a:schemeClr val="tx1"/>
                </a:solidFill>
              </a:rPr>
              <a:t>The Java Message Service (JMS) API is a Java Message Oriented Middleware (MOM) API for sending messages between two or more clients</a:t>
            </a:r>
            <a:r>
              <a:rPr lang="en-US" dirty="0" smtClean="0">
                <a:solidFill>
                  <a:schemeClr val="tx1"/>
                </a:solidFill>
              </a:rPr>
              <a:t>.</a:t>
            </a:r>
          </a:p>
          <a:p>
            <a:endParaRPr lang="en-US" dirty="0" smtClean="0">
              <a:solidFill>
                <a:schemeClr val="tx1"/>
              </a:solidFill>
            </a:endParaRPr>
          </a:p>
          <a:p>
            <a:r>
              <a:rPr lang="en-US" b="1" dirty="0">
                <a:solidFill>
                  <a:schemeClr val="tx1"/>
                </a:solidFill>
              </a:rPr>
              <a:t>Q</a:t>
            </a:r>
            <a:r>
              <a:rPr lang="en-US" b="1" dirty="0" smtClean="0">
                <a:solidFill>
                  <a:schemeClr val="tx1"/>
                </a:solidFill>
              </a:rPr>
              <a:t>ueue</a:t>
            </a:r>
            <a:r>
              <a:rPr lang="en-US" dirty="0" smtClean="0">
                <a:solidFill>
                  <a:schemeClr val="tx1"/>
                </a:solidFill>
              </a:rPr>
              <a:t> </a:t>
            </a:r>
            <a:r>
              <a:rPr lang="en-US" dirty="0">
                <a:solidFill>
                  <a:schemeClr val="tx1"/>
                </a:solidFill>
              </a:rPr>
              <a:t>- A staging area that contains messages that have been sent and are waiting to be read (by only one consumer). </a:t>
            </a:r>
          </a:p>
          <a:p>
            <a:r>
              <a:rPr lang="en-US" b="1" dirty="0">
                <a:solidFill>
                  <a:schemeClr val="tx1"/>
                </a:solidFill>
              </a:rPr>
              <a:t>T</a:t>
            </a:r>
            <a:r>
              <a:rPr lang="en-US" b="1" dirty="0" smtClean="0">
                <a:solidFill>
                  <a:schemeClr val="tx1"/>
                </a:solidFill>
              </a:rPr>
              <a:t>opic</a:t>
            </a:r>
            <a:r>
              <a:rPr lang="en-US" dirty="0" smtClean="0">
                <a:solidFill>
                  <a:schemeClr val="tx1"/>
                </a:solidFill>
              </a:rPr>
              <a:t> </a:t>
            </a:r>
            <a:r>
              <a:rPr lang="en-US" dirty="0">
                <a:solidFill>
                  <a:schemeClr val="tx1"/>
                </a:solidFill>
              </a:rPr>
              <a:t>- A distribution mechanism for publishing messages that are delivered to multiple subscribers.</a:t>
            </a:r>
          </a:p>
          <a:p>
            <a:endParaRPr lang="en-US" dirty="0" smtClean="0">
              <a:solidFill>
                <a:schemeClr val="tx1"/>
              </a:solidFill>
            </a:endParaRPr>
          </a:p>
        </p:txBody>
      </p:sp>
      <p:sp>
        <p:nvSpPr>
          <p:cNvPr id="8" name="Rectangle 7"/>
          <p:cNvSpPr/>
          <p:nvPr/>
        </p:nvSpPr>
        <p:spPr>
          <a:xfrm>
            <a:off x="228600" y="917895"/>
            <a:ext cx="5537201"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Queue</a:t>
            </a:r>
            <a:r>
              <a:rPr lang="en-US" dirty="0" smtClean="0">
                <a:solidFill>
                  <a:schemeClr val="tx1"/>
                </a:solidFill>
              </a:rPr>
              <a:t> – </a:t>
            </a: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r>
              <a:rPr lang="en-US" b="1" dirty="0" smtClean="0">
                <a:solidFill>
                  <a:schemeClr val="tx1"/>
                </a:solidFill>
              </a:rPr>
              <a:t>Topic</a:t>
            </a:r>
            <a:r>
              <a:rPr lang="en-US" dirty="0" smtClean="0">
                <a:solidFill>
                  <a:schemeClr val="tx1"/>
                </a:solidFill>
              </a:rPr>
              <a:t> -</a:t>
            </a:r>
          </a:p>
        </p:txBody>
      </p:sp>
      <p:pic>
        <p:nvPicPr>
          <p:cNvPr id="5126" name="Picture 6" descr="jms point to poin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495714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jms point to point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3886200"/>
            <a:ext cx="4957141" cy="20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93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64420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800" dirty="0" smtClean="0">
                <a:solidFill>
                  <a:srgbClr val="1666AF"/>
                </a:solidFill>
              </a:rPr>
              <a:t>TABLE OF CONTENTS								</a:t>
            </a:r>
            <a:endParaRPr lang="en-US" sz="1800" i="1" dirty="0">
              <a:solidFill>
                <a:srgbClr val="1666AF"/>
              </a:solidFill>
            </a:endParaRPr>
          </a:p>
        </p:txBody>
      </p:sp>
      <p:sp>
        <p:nvSpPr>
          <p:cNvPr id="3" name="Rectangle 2"/>
          <p:cNvSpPr/>
          <p:nvPr/>
        </p:nvSpPr>
        <p:spPr>
          <a:xfrm>
            <a:off x="457200" y="762000"/>
            <a:ext cx="11277600" cy="5486400"/>
          </a:xfrm>
          <a:prstGeom prst="rect">
            <a:avLst/>
          </a:prstGeom>
          <a:no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7">
              <a:spcBef>
                <a:spcPts val="300"/>
              </a:spcBef>
              <a:spcAft>
                <a:spcPts val="300"/>
              </a:spcAft>
            </a:pPr>
            <a:r>
              <a:rPr lang="en-US" sz="2400" u="sng" dirty="0" smtClean="0">
                <a:solidFill>
                  <a:schemeClr val="tx1"/>
                </a:solidFill>
              </a:rPr>
              <a:t>SERVICES/APIS</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Types of Web-Services (SOAP/REST)</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WSDL, Endpoints, UDDI</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SOAP </a:t>
            </a:r>
            <a:r>
              <a:rPr lang="en-US" sz="2400" dirty="0">
                <a:solidFill>
                  <a:schemeClr val="tx1"/>
                </a:solidFill>
              </a:rPr>
              <a:t>Vs </a:t>
            </a:r>
            <a:r>
              <a:rPr lang="en-US" sz="2400" dirty="0" smtClean="0">
                <a:solidFill>
                  <a:schemeClr val="tx1"/>
                </a:solidFill>
              </a:rPr>
              <a:t>REST </a:t>
            </a:r>
          </a:p>
          <a:p>
            <a:pPr marL="571500" indent="-392113">
              <a:spcBef>
                <a:spcPts val="300"/>
              </a:spcBef>
              <a:spcAft>
                <a:spcPts val="300"/>
              </a:spcAft>
              <a:buFont typeface="Wingdings" panose="05000000000000000000" pitchFamily="2" charset="2"/>
              <a:buChar char="q"/>
            </a:pPr>
            <a:r>
              <a:rPr lang="en-US" sz="2400" dirty="0" smtClean="0">
                <a:solidFill>
                  <a:schemeClr val="tx1"/>
                </a:solidFill>
              </a:rPr>
              <a:t>TIBCO/JMS, Queues &amp; Topics</a:t>
            </a:r>
          </a:p>
        </p:txBody>
      </p:sp>
    </p:spTree>
    <p:extLst>
      <p:ext uri="{BB962C8B-B14F-4D97-AF65-F5344CB8AC3E}">
        <p14:creationId xmlns:p14="http://schemas.microsoft.com/office/powerpoint/2010/main" val="1855046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075885" y="776457"/>
            <a:ext cx="4077520" cy="2682521"/>
            <a:chOff x="4761680" y="514350"/>
            <a:chExt cx="4077520" cy="2011891"/>
          </a:xfrm>
        </p:grpSpPr>
        <p:sp>
          <p:nvSpPr>
            <p:cNvPr id="57" name="Rounded Rectangle 56"/>
            <p:cNvSpPr/>
            <p:nvPr/>
          </p:nvSpPr>
          <p:spPr>
            <a:xfrm>
              <a:off x="4761680" y="514350"/>
              <a:ext cx="4077520" cy="2011891"/>
            </a:xfrm>
            <a:prstGeom prst="round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grpSp>
          <p:nvGrpSpPr>
            <p:cNvPr id="11" name="Group 10"/>
            <p:cNvGrpSpPr/>
            <p:nvPr/>
          </p:nvGrpSpPr>
          <p:grpSpPr>
            <a:xfrm>
              <a:off x="4911537" y="910673"/>
              <a:ext cx="3503842" cy="1520314"/>
              <a:chOff x="2078357" y="1334028"/>
              <a:chExt cx="3503842" cy="1520314"/>
            </a:xfrm>
          </p:grpSpPr>
          <p:pic>
            <p:nvPicPr>
              <p:cNvPr id="12" name="Picture 46" descr="mainframe"/>
              <p:cNvPicPr>
                <a:picLocks noChangeAspect="1" noChangeArrowheads="1"/>
              </p:cNvPicPr>
              <p:nvPr/>
            </p:nvPicPr>
            <p:blipFill>
              <a:blip r:embed="rId3"/>
              <a:srcRect/>
              <a:stretch>
                <a:fillRect/>
              </a:stretch>
            </p:blipFill>
            <p:spPr bwMode="auto">
              <a:xfrm>
                <a:off x="4572000" y="1375534"/>
                <a:ext cx="914400" cy="1029114"/>
              </a:xfrm>
              <a:prstGeom prst="rect">
                <a:avLst/>
              </a:prstGeom>
              <a:noFill/>
              <a:ln w="9525">
                <a:noFill/>
                <a:miter lim="800000"/>
                <a:headEnd/>
                <a:tailEnd/>
              </a:ln>
            </p:spPr>
          </p:pic>
          <p:pic>
            <p:nvPicPr>
              <p:cNvPr id="13" name="Picture 4" descr="C:\Program Files\Microsoft Office\MEDIA\CAGCAT10\j0292020.wmf"/>
              <p:cNvPicPr>
                <a:picLocks noChangeAspect="1" noChangeArrowheads="1"/>
              </p:cNvPicPr>
              <p:nvPr/>
            </p:nvPicPr>
            <p:blipFill>
              <a:blip r:embed="rId4"/>
              <a:srcRect/>
              <a:stretch>
                <a:fillRect/>
              </a:stretch>
            </p:blipFill>
            <p:spPr bwMode="auto">
              <a:xfrm>
                <a:off x="2335455" y="2174846"/>
                <a:ext cx="811724" cy="608793"/>
              </a:xfrm>
              <a:prstGeom prst="rect">
                <a:avLst/>
              </a:prstGeom>
              <a:noFill/>
              <a:ln w="9525">
                <a:noFill/>
                <a:miter lim="800000"/>
                <a:headEnd/>
                <a:tailEnd/>
              </a:ln>
            </p:spPr>
          </p:pic>
          <p:sp>
            <p:nvSpPr>
              <p:cNvPr id="14" name="Rectangle 13"/>
              <p:cNvSpPr/>
              <p:nvPr/>
            </p:nvSpPr>
            <p:spPr>
              <a:xfrm>
                <a:off x="2078357" y="2587642"/>
                <a:ext cx="121237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000000"/>
                    </a:solidFill>
                    <a:latin typeface="Calibri" pitchFamily="34" charset="0"/>
                    <a:cs typeface="Calibri" pitchFamily="34" charset="0"/>
                  </a:rPr>
                  <a:t>Java App User</a:t>
                </a:r>
              </a:p>
            </p:txBody>
          </p:sp>
          <p:sp>
            <p:nvSpPr>
              <p:cNvPr id="15" name="Rectangle 14"/>
              <p:cNvSpPr/>
              <p:nvPr/>
            </p:nvSpPr>
            <p:spPr>
              <a:xfrm>
                <a:off x="2083778" y="1837495"/>
                <a:ext cx="1201527"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000000"/>
                    </a:solidFill>
                    <a:latin typeface="Calibri" pitchFamily="34" charset="0"/>
                    <a:cs typeface="Calibri" pitchFamily="34" charset="0"/>
                  </a:rPr>
                  <a:t>Dot Net App User</a:t>
                </a:r>
              </a:p>
            </p:txBody>
          </p:sp>
          <p:pic>
            <p:nvPicPr>
              <p:cNvPr id="16" name="Picture 4" descr="C:\Program Files\Microsoft Office\MEDIA\CAGCAT10\j0292020.wmf"/>
              <p:cNvPicPr>
                <a:picLocks noChangeAspect="1" noChangeArrowheads="1"/>
              </p:cNvPicPr>
              <p:nvPr/>
            </p:nvPicPr>
            <p:blipFill>
              <a:blip r:embed="rId4"/>
              <a:srcRect/>
              <a:stretch>
                <a:fillRect/>
              </a:stretch>
            </p:blipFill>
            <p:spPr bwMode="auto">
              <a:xfrm>
                <a:off x="2291251" y="1334028"/>
                <a:ext cx="811724" cy="608793"/>
              </a:xfrm>
              <a:prstGeom prst="rect">
                <a:avLst/>
              </a:prstGeom>
              <a:noFill/>
              <a:ln w="9525">
                <a:noFill/>
                <a:miter lim="800000"/>
                <a:headEnd/>
                <a:tailEnd/>
              </a:ln>
            </p:spPr>
          </p:pic>
          <p:cxnSp>
            <p:nvCxnSpPr>
              <p:cNvPr id="17" name="Straight Arrow Connector 16"/>
              <p:cNvCxnSpPr/>
              <p:nvPr/>
            </p:nvCxnSpPr>
            <p:spPr>
              <a:xfrm flipV="1">
                <a:off x="3168650" y="1970845"/>
                <a:ext cx="387085" cy="3126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8" name="Picture 7" descr="http://t0.gstatic.com/images?q=tbn:ANd9GcS5_HYgdeFxXLo4UTqiIW5h7o75-rdY6ctrcphvxObPbmCMvtXeUfzdNRw">
                <a:hlinkClick r:id="rId5"/>
              </p:cNvPr>
              <p:cNvPicPr>
                <a:picLocks noChangeAspect="1" noChangeArrowheads="1"/>
              </p:cNvPicPr>
              <p:nvPr/>
            </p:nvPicPr>
            <p:blipFill>
              <a:blip r:embed="rId6"/>
              <a:srcRect/>
              <a:stretch>
                <a:fillRect/>
              </a:stretch>
            </p:blipFill>
            <p:spPr bwMode="auto">
              <a:xfrm>
                <a:off x="3611033" y="1504536"/>
                <a:ext cx="449294" cy="613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Arrow Connector 18"/>
              <p:cNvCxnSpPr/>
              <p:nvPr/>
            </p:nvCxnSpPr>
            <p:spPr>
              <a:xfrm>
                <a:off x="4108715" y="1842880"/>
                <a:ext cx="387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3334544" y="2283515"/>
                <a:ext cx="1050660" cy="44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00" b="1" dirty="0">
                    <a:solidFill>
                      <a:srgbClr val="000000"/>
                    </a:solidFill>
                    <a:latin typeface="Calibri" pitchFamily="34" charset="0"/>
                    <a:cs typeface="Calibri" pitchFamily="34" charset="0"/>
                  </a:rPr>
                  <a:t>Interface</a:t>
                </a:r>
              </a:p>
              <a:p>
                <a:pPr algn="ctr" fontAlgn="base">
                  <a:spcBef>
                    <a:spcPct val="0"/>
                  </a:spcBef>
                  <a:spcAft>
                    <a:spcPct val="0"/>
                  </a:spcAft>
                </a:pPr>
                <a:r>
                  <a:rPr lang="en-US" sz="1000" dirty="0">
                    <a:solidFill>
                      <a:srgbClr val="000000"/>
                    </a:solidFill>
                    <a:latin typeface="Calibri" pitchFamily="34" charset="0"/>
                    <a:cs typeface="Calibri" pitchFamily="34" charset="0"/>
                  </a:rPr>
                  <a:t>IDL (OOPS)</a:t>
                </a:r>
              </a:p>
              <a:p>
                <a:pPr algn="ctr" fontAlgn="base">
                  <a:spcBef>
                    <a:spcPct val="0"/>
                  </a:spcBef>
                  <a:spcAft>
                    <a:spcPct val="0"/>
                  </a:spcAft>
                </a:pPr>
                <a:r>
                  <a:rPr lang="en-US" sz="1000" dirty="0">
                    <a:solidFill>
                      <a:srgbClr val="000000"/>
                    </a:solidFill>
                    <a:latin typeface="Calibri" pitchFamily="34" charset="0"/>
                    <a:cs typeface="Calibri" pitchFamily="34" charset="0"/>
                  </a:rPr>
                  <a:t>CORBA (ORB)</a:t>
                </a:r>
              </a:p>
            </p:txBody>
          </p:sp>
          <p:cxnSp>
            <p:nvCxnSpPr>
              <p:cNvPr id="21" name="Straight Arrow Connector 20"/>
              <p:cNvCxnSpPr>
                <a:stCxn id="16" idx="3"/>
              </p:cNvCxnSpPr>
              <p:nvPr/>
            </p:nvCxnSpPr>
            <p:spPr>
              <a:xfrm>
                <a:off x="3102975" y="1638425"/>
                <a:ext cx="452760" cy="232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Multiply 21"/>
              <p:cNvSpPr/>
              <p:nvPr/>
            </p:nvSpPr>
            <p:spPr>
              <a:xfrm>
                <a:off x="3219261" y="1684808"/>
                <a:ext cx="142931" cy="16523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23" name="Oval 22"/>
              <p:cNvSpPr/>
              <p:nvPr/>
            </p:nvSpPr>
            <p:spPr>
              <a:xfrm>
                <a:off x="3276600" y="2038350"/>
                <a:ext cx="142931" cy="13649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24" name="Rectangle 23"/>
              <p:cNvSpPr/>
              <p:nvPr/>
            </p:nvSpPr>
            <p:spPr>
              <a:xfrm>
                <a:off x="4531539" y="2439071"/>
                <a:ext cx="1050660" cy="220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00" b="1" dirty="0">
                    <a:solidFill>
                      <a:srgbClr val="000000"/>
                    </a:solidFill>
                    <a:latin typeface="Calibri" pitchFamily="34" charset="0"/>
                    <a:cs typeface="Calibri" pitchFamily="34" charset="0"/>
                  </a:rPr>
                  <a:t>Legacy Systems</a:t>
                </a:r>
              </a:p>
            </p:txBody>
          </p:sp>
        </p:grpSp>
        <p:sp>
          <p:nvSpPr>
            <p:cNvPr id="55" name="Rectangle 54"/>
            <p:cNvSpPr/>
            <p:nvPr/>
          </p:nvSpPr>
          <p:spPr>
            <a:xfrm>
              <a:off x="6941895" y="689287"/>
              <a:ext cx="1744905" cy="525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fontAlgn="base">
                <a:spcBef>
                  <a:spcPct val="0"/>
                </a:spcBef>
                <a:spcAft>
                  <a:spcPct val="0"/>
                </a:spcAft>
              </a:pPr>
              <a:r>
                <a:rPr lang="en-US" sz="800" dirty="0">
                  <a:solidFill>
                    <a:srgbClr val="000000"/>
                  </a:solidFill>
                  <a:latin typeface="Calibri" pitchFamily="34" charset="0"/>
                  <a:cs typeface="Calibri" pitchFamily="34" charset="0"/>
                </a:rPr>
                <a:t>Functionality </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Login</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Add, Update or Delete customer</a:t>
              </a:r>
            </a:p>
          </p:txBody>
        </p:sp>
      </p:grpSp>
      <p:grpSp>
        <p:nvGrpSpPr>
          <p:cNvPr id="2" name="Group 1"/>
          <p:cNvGrpSpPr/>
          <p:nvPr/>
        </p:nvGrpSpPr>
        <p:grpSpPr>
          <a:xfrm>
            <a:off x="792524" y="798521"/>
            <a:ext cx="3810001" cy="2682521"/>
            <a:chOff x="228599" y="514350"/>
            <a:chExt cx="3810001" cy="2011891"/>
          </a:xfrm>
        </p:grpSpPr>
        <p:sp>
          <p:nvSpPr>
            <p:cNvPr id="8" name="Rounded Rectangle 7"/>
            <p:cNvSpPr/>
            <p:nvPr/>
          </p:nvSpPr>
          <p:spPr>
            <a:xfrm>
              <a:off x="228599" y="514350"/>
              <a:ext cx="3810001" cy="2011891"/>
            </a:xfrm>
            <a:prstGeom prst="round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pic>
          <p:nvPicPr>
            <p:cNvPr id="30" name="Picture 46" descr="mainframe"/>
            <p:cNvPicPr>
              <a:picLocks noChangeAspect="1" noChangeArrowheads="1"/>
            </p:cNvPicPr>
            <p:nvPr/>
          </p:nvPicPr>
          <p:blipFill>
            <a:blip r:embed="rId3"/>
            <a:srcRect/>
            <a:stretch>
              <a:fillRect/>
            </a:stretch>
          </p:blipFill>
          <p:spPr bwMode="auto">
            <a:xfrm>
              <a:off x="2057401" y="983518"/>
              <a:ext cx="914400" cy="1075765"/>
            </a:xfrm>
            <a:prstGeom prst="rect">
              <a:avLst/>
            </a:prstGeom>
            <a:noFill/>
            <a:ln w="9525">
              <a:noFill/>
              <a:miter lim="800000"/>
              <a:headEnd/>
              <a:tailEnd/>
            </a:ln>
          </p:spPr>
        </p:pic>
        <p:pic>
          <p:nvPicPr>
            <p:cNvPr id="26" name="Picture 4" descr="C:\Program Files\Microsoft Office\MEDIA\CAGCAT10\j0292020.wmf"/>
            <p:cNvPicPr>
              <a:picLocks noChangeAspect="1" noChangeArrowheads="1"/>
            </p:cNvPicPr>
            <p:nvPr/>
          </p:nvPicPr>
          <p:blipFill>
            <a:blip r:embed="rId4"/>
            <a:srcRect/>
            <a:stretch>
              <a:fillRect/>
            </a:stretch>
          </p:blipFill>
          <p:spPr bwMode="auto">
            <a:xfrm>
              <a:off x="668719" y="1142698"/>
              <a:ext cx="811724" cy="608793"/>
            </a:xfrm>
            <a:prstGeom prst="rect">
              <a:avLst/>
            </a:prstGeom>
            <a:noFill/>
            <a:ln w="9525">
              <a:noFill/>
              <a:miter lim="800000"/>
              <a:headEnd/>
              <a:tailEnd/>
            </a:ln>
          </p:spPr>
        </p:pic>
        <p:sp>
          <p:nvSpPr>
            <p:cNvPr id="31" name="Rectangle 30"/>
            <p:cNvSpPr/>
            <p:nvPr/>
          </p:nvSpPr>
          <p:spPr>
            <a:xfrm>
              <a:off x="423715" y="1809291"/>
              <a:ext cx="1281099"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000000"/>
                  </a:solidFill>
                  <a:latin typeface="Calibri" pitchFamily="34" charset="0"/>
                  <a:cs typeface="Calibri" pitchFamily="34" charset="0"/>
                </a:rPr>
                <a:t>Legacy Application User</a:t>
              </a:r>
            </a:p>
          </p:txBody>
        </p:sp>
        <p:cxnSp>
          <p:nvCxnSpPr>
            <p:cNvPr id="32" name="Straight Arrow Connector 31"/>
            <p:cNvCxnSpPr/>
            <p:nvPr/>
          </p:nvCxnSpPr>
          <p:spPr>
            <a:xfrm>
              <a:off x="1617816" y="1683243"/>
              <a:ext cx="387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1801849" y="818289"/>
              <a:ext cx="1779551" cy="525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fontAlgn="base">
                <a:spcBef>
                  <a:spcPct val="0"/>
                </a:spcBef>
                <a:spcAft>
                  <a:spcPct val="0"/>
                </a:spcAft>
              </a:pPr>
              <a:r>
                <a:rPr lang="en-US" sz="800" dirty="0">
                  <a:solidFill>
                    <a:srgbClr val="000000"/>
                  </a:solidFill>
                  <a:latin typeface="Calibri" pitchFamily="34" charset="0"/>
                  <a:cs typeface="Calibri" pitchFamily="34" charset="0"/>
                </a:rPr>
                <a:t>Functionality </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Login</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Add, Update or Delete customer</a:t>
              </a:r>
            </a:p>
          </p:txBody>
        </p:sp>
      </p:grpSp>
      <p:grpSp>
        <p:nvGrpSpPr>
          <p:cNvPr id="4" name="Group 3"/>
          <p:cNvGrpSpPr/>
          <p:nvPr/>
        </p:nvGrpSpPr>
        <p:grpSpPr>
          <a:xfrm>
            <a:off x="1720232" y="3913771"/>
            <a:ext cx="8642968" cy="2307828"/>
            <a:chOff x="196232" y="2935327"/>
            <a:chExt cx="8642968" cy="1730871"/>
          </a:xfrm>
        </p:grpSpPr>
        <p:pic>
          <p:nvPicPr>
            <p:cNvPr id="37" name="Picture 46" descr="mainframe"/>
            <p:cNvPicPr>
              <a:picLocks noChangeAspect="1" noChangeArrowheads="1"/>
            </p:cNvPicPr>
            <p:nvPr/>
          </p:nvPicPr>
          <p:blipFill>
            <a:blip r:embed="rId3"/>
            <a:srcRect/>
            <a:stretch>
              <a:fillRect/>
            </a:stretch>
          </p:blipFill>
          <p:spPr bwMode="auto">
            <a:xfrm>
              <a:off x="7417571" y="3122742"/>
              <a:ext cx="914400" cy="1029114"/>
            </a:xfrm>
            <a:prstGeom prst="rect">
              <a:avLst/>
            </a:prstGeom>
            <a:noFill/>
            <a:ln w="9525">
              <a:noFill/>
              <a:miter lim="800000"/>
              <a:headEnd/>
              <a:tailEnd/>
            </a:ln>
          </p:spPr>
        </p:pic>
        <p:pic>
          <p:nvPicPr>
            <p:cNvPr id="38" name="Picture 4" descr="C:\Program Files\Microsoft Office\MEDIA\CAGCAT10\j0292020.wmf"/>
            <p:cNvPicPr>
              <a:picLocks noChangeAspect="1" noChangeArrowheads="1"/>
            </p:cNvPicPr>
            <p:nvPr/>
          </p:nvPicPr>
          <p:blipFill>
            <a:blip r:embed="rId4"/>
            <a:srcRect/>
            <a:stretch>
              <a:fillRect/>
            </a:stretch>
          </p:blipFill>
          <p:spPr bwMode="auto">
            <a:xfrm>
              <a:off x="899733" y="3831484"/>
              <a:ext cx="811724" cy="608793"/>
            </a:xfrm>
            <a:prstGeom prst="rect">
              <a:avLst/>
            </a:prstGeom>
            <a:noFill/>
            <a:ln w="9525">
              <a:noFill/>
              <a:miter lim="800000"/>
              <a:headEnd/>
              <a:tailEnd/>
            </a:ln>
          </p:spPr>
        </p:pic>
        <p:sp>
          <p:nvSpPr>
            <p:cNvPr id="39" name="Rectangle 38"/>
            <p:cNvSpPr/>
            <p:nvPr/>
          </p:nvSpPr>
          <p:spPr>
            <a:xfrm>
              <a:off x="739074" y="4306927"/>
              <a:ext cx="1119753"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000000"/>
                  </a:solidFill>
                  <a:latin typeface="Calibri" pitchFamily="34" charset="0"/>
                  <a:cs typeface="Calibri" pitchFamily="34" charset="0"/>
                </a:rPr>
                <a:t>Java App User</a:t>
              </a:r>
            </a:p>
          </p:txBody>
        </p:sp>
        <p:sp>
          <p:nvSpPr>
            <p:cNvPr id="40" name="Rectangle 39"/>
            <p:cNvSpPr/>
            <p:nvPr/>
          </p:nvSpPr>
          <p:spPr>
            <a:xfrm>
              <a:off x="668719" y="3522718"/>
              <a:ext cx="1190109"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000000"/>
                  </a:solidFill>
                  <a:latin typeface="Calibri" pitchFamily="34" charset="0"/>
                  <a:cs typeface="Calibri" pitchFamily="34" charset="0"/>
                </a:rPr>
                <a:t>Dot Net App User</a:t>
              </a:r>
            </a:p>
          </p:txBody>
        </p:sp>
        <p:pic>
          <p:nvPicPr>
            <p:cNvPr id="41" name="Picture 4" descr="C:\Program Files\Microsoft Office\MEDIA\CAGCAT10\j0292020.wmf"/>
            <p:cNvPicPr>
              <a:picLocks noChangeAspect="1" noChangeArrowheads="1"/>
            </p:cNvPicPr>
            <p:nvPr/>
          </p:nvPicPr>
          <p:blipFill>
            <a:blip r:embed="rId4"/>
            <a:srcRect/>
            <a:stretch>
              <a:fillRect/>
            </a:stretch>
          </p:blipFill>
          <p:spPr bwMode="auto">
            <a:xfrm>
              <a:off x="893088" y="3038253"/>
              <a:ext cx="811724" cy="608793"/>
            </a:xfrm>
            <a:prstGeom prst="rect">
              <a:avLst/>
            </a:prstGeom>
            <a:noFill/>
            <a:ln w="9525">
              <a:noFill/>
              <a:miter lim="800000"/>
              <a:headEnd/>
              <a:tailEnd/>
            </a:ln>
          </p:spPr>
        </p:pic>
        <p:cxnSp>
          <p:nvCxnSpPr>
            <p:cNvPr id="42" name="Straight Arrow Connector 41"/>
            <p:cNvCxnSpPr/>
            <p:nvPr/>
          </p:nvCxnSpPr>
          <p:spPr>
            <a:xfrm flipV="1">
              <a:off x="1711457" y="3677214"/>
              <a:ext cx="432571" cy="38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5359642" y="3647233"/>
              <a:ext cx="387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1714162" y="3232060"/>
              <a:ext cx="429866" cy="288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8" name="Oval 47"/>
            <p:cNvSpPr/>
            <p:nvPr/>
          </p:nvSpPr>
          <p:spPr>
            <a:xfrm>
              <a:off x="1855545" y="3757633"/>
              <a:ext cx="142931" cy="13649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49" name="Rectangle 48"/>
            <p:cNvSpPr/>
            <p:nvPr/>
          </p:nvSpPr>
          <p:spPr>
            <a:xfrm>
              <a:off x="7455010" y="4272171"/>
              <a:ext cx="1050660" cy="220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00" b="1" dirty="0">
                  <a:solidFill>
                    <a:srgbClr val="000000"/>
                  </a:solidFill>
                  <a:latin typeface="Calibri" pitchFamily="34" charset="0"/>
                  <a:cs typeface="Calibri" pitchFamily="34" charset="0"/>
                </a:rPr>
                <a:t>Legacy Systems</a:t>
              </a:r>
            </a:p>
          </p:txBody>
        </p:sp>
        <p:sp>
          <p:nvSpPr>
            <p:cNvPr id="6" name="Cloud Callout 5"/>
            <p:cNvSpPr/>
            <p:nvPr/>
          </p:nvSpPr>
          <p:spPr>
            <a:xfrm>
              <a:off x="3429000" y="3376183"/>
              <a:ext cx="1828798" cy="602062"/>
            </a:xfrm>
            <a:prstGeom prst="cloudCallou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200" dirty="0">
                  <a:solidFill>
                    <a:srgbClr val="000000"/>
                  </a:solidFill>
                  <a:latin typeface="Calibri" panose="020F0502020204030204" pitchFamily="34" charset="0"/>
                </a:rPr>
                <a:t>Web Services</a:t>
              </a:r>
            </a:p>
          </p:txBody>
        </p:sp>
        <p:sp>
          <p:nvSpPr>
            <p:cNvPr id="7" name="Rounded Rectangle 6"/>
            <p:cNvSpPr/>
            <p:nvPr/>
          </p:nvSpPr>
          <p:spPr>
            <a:xfrm>
              <a:off x="2209800" y="3300758"/>
              <a:ext cx="533400" cy="108157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fontAlgn="base">
                <a:spcBef>
                  <a:spcPct val="0"/>
                </a:spcBef>
                <a:spcAft>
                  <a:spcPct val="0"/>
                </a:spcAft>
              </a:pPr>
              <a:r>
                <a:rPr lang="en-US" sz="1200" dirty="0">
                  <a:solidFill>
                    <a:srgbClr val="FFFFFF"/>
                  </a:solidFill>
                  <a:latin typeface="Calibri" panose="020F0502020204030204" pitchFamily="34" charset="0"/>
                </a:rPr>
                <a:t>Web Service Interface</a:t>
              </a:r>
            </a:p>
          </p:txBody>
        </p:sp>
        <p:sp>
          <p:nvSpPr>
            <p:cNvPr id="50" name="Rounded Rectangle 49"/>
            <p:cNvSpPr/>
            <p:nvPr/>
          </p:nvSpPr>
          <p:spPr>
            <a:xfrm>
              <a:off x="5959049" y="3300758"/>
              <a:ext cx="533400" cy="108157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fontAlgn="base">
                <a:spcBef>
                  <a:spcPct val="0"/>
                </a:spcBef>
                <a:spcAft>
                  <a:spcPct val="0"/>
                </a:spcAft>
              </a:pPr>
              <a:r>
                <a:rPr lang="en-US" sz="1200" dirty="0">
                  <a:solidFill>
                    <a:srgbClr val="FFFFFF"/>
                  </a:solidFill>
                  <a:latin typeface="Calibri" panose="020F0502020204030204" pitchFamily="34" charset="0"/>
                </a:rPr>
                <a:t>Legacy System Interface</a:t>
              </a:r>
            </a:p>
          </p:txBody>
        </p:sp>
        <p:cxnSp>
          <p:nvCxnSpPr>
            <p:cNvPr id="51" name="Straight Arrow Connector 50"/>
            <p:cNvCxnSpPr/>
            <p:nvPr/>
          </p:nvCxnSpPr>
          <p:spPr>
            <a:xfrm>
              <a:off x="6666680" y="3660253"/>
              <a:ext cx="387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2903708" y="3637299"/>
              <a:ext cx="387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3" name="Oval 52"/>
            <p:cNvSpPr/>
            <p:nvPr/>
          </p:nvSpPr>
          <p:spPr>
            <a:xfrm>
              <a:off x="1833533" y="3300758"/>
              <a:ext cx="142931" cy="13649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54" name="Rectangle 53"/>
            <p:cNvSpPr/>
            <p:nvPr/>
          </p:nvSpPr>
          <p:spPr>
            <a:xfrm>
              <a:off x="3526778" y="4103367"/>
              <a:ext cx="1832863" cy="525783"/>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fontAlgn="base">
                <a:spcBef>
                  <a:spcPct val="0"/>
                </a:spcBef>
                <a:spcAft>
                  <a:spcPct val="0"/>
                </a:spcAft>
              </a:pPr>
              <a:r>
                <a:rPr lang="en-US" sz="800" dirty="0">
                  <a:solidFill>
                    <a:srgbClr val="000000"/>
                  </a:solidFill>
                  <a:latin typeface="Calibri" pitchFamily="34" charset="0"/>
                  <a:cs typeface="Calibri" pitchFamily="34" charset="0"/>
                </a:rPr>
                <a:t>Functionality </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Login</a:t>
              </a:r>
            </a:p>
            <a:p>
              <a:pPr marL="171450" indent="-171450" fontAlgn="base">
                <a:spcBef>
                  <a:spcPct val="0"/>
                </a:spcBef>
                <a:spcAft>
                  <a:spcPct val="0"/>
                </a:spcAft>
                <a:buFont typeface="Arial" panose="020B0604020202020204" pitchFamily="34" charset="0"/>
                <a:buChar char="•"/>
              </a:pPr>
              <a:r>
                <a:rPr lang="en-US" sz="800" dirty="0">
                  <a:solidFill>
                    <a:srgbClr val="000000"/>
                  </a:solidFill>
                  <a:latin typeface="Calibri" pitchFamily="34" charset="0"/>
                  <a:cs typeface="Calibri" pitchFamily="34" charset="0"/>
                </a:rPr>
                <a:t>Add, Update or Delete customer</a:t>
              </a:r>
            </a:p>
          </p:txBody>
        </p:sp>
        <p:sp>
          <p:nvSpPr>
            <p:cNvPr id="58" name="Rounded Rectangle 57"/>
            <p:cNvSpPr/>
            <p:nvPr/>
          </p:nvSpPr>
          <p:spPr>
            <a:xfrm>
              <a:off x="196232" y="2935327"/>
              <a:ext cx="8642968" cy="173087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grpSp>
      <p:sp>
        <p:nvSpPr>
          <p:cNvPr id="4096" name="Right Arrow 4095"/>
          <p:cNvSpPr/>
          <p:nvPr/>
        </p:nvSpPr>
        <p:spPr>
          <a:xfrm>
            <a:off x="5791200" y="1311359"/>
            <a:ext cx="304800" cy="14626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4097" name="Down Arrow 4096"/>
          <p:cNvSpPr/>
          <p:nvPr/>
        </p:nvSpPr>
        <p:spPr>
          <a:xfrm>
            <a:off x="7576454" y="3507369"/>
            <a:ext cx="1643759" cy="30480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59" name="Title 1"/>
          <p:cNvSpPr txBox="1">
            <a:spLocks/>
          </p:cNvSpPr>
          <p:nvPr/>
        </p:nvSpPr>
        <p:spPr bwMode="auto">
          <a:xfrm>
            <a:off x="285751" y="115888"/>
            <a:ext cx="11220449" cy="795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spcBef>
                <a:spcPct val="0"/>
              </a:spcBef>
              <a:spcAft>
                <a:spcPct val="0"/>
              </a:spcAft>
              <a:defRPr sz="3200" b="1">
                <a:solidFill>
                  <a:srgbClr val="006699"/>
                </a:solidFill>
                <a:latin typeface="+mj-lt"/>
                <a:ea typeface="+mj-ea"/>
                <a:cs typeface="+mj-cs"/>
              </a:defRPr>
            </a:lvl1pPr>
            <a:lvl2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2pPr>
            <a:lvl3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3pPr>
            <a:lvl4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4pPr>
            <a:lvl5pPr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6pPr>
            <a:lvl7pPr marL="9144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7pPr>
            <a:lvl8pPr marL="13716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8pPr>
            <a:lvl9pPr marL="1828800" algn="l" rtl="0" eaLnBrk="1" fontAlgn="base" hangingPunct="1">
              <a:spcBef>
                <a:spcPct val="0"/>
              </a:spcBef>
              <a:spcAft>
                <a:spcPct val="0"/>
              </a:spcAft>
              <a:defRPr sz="3200" b="1">
                <a:solidFill>
                  <a:srgbClr val="006699"/>
                </a:solidFill>
                <a:latin typeface="Calibri" pitchFamily="34" charset="0"/>
                <a:ea typeface="ＭＳ Ｐゴシック"/>
                <a:cs typeface="ＭＳ Ｐゴシック"/>
              </a:defRPr>
            </a:lvl9pPr>
          </a:lstStyle>
          <a:p>
            <a:r>
              <a:rPr lang="en-US" sz="2400" kern="0" dirty="0" smtClean="0">
                <a:solidFill>
                  <a:srgbClr val="1666AF"/>
                </a:solidFill>
              </a:rPr>
              <a:t>Evolution of Software Architectures				</a:t>
            </a:r>
            <a:endParaRPr lang="en-US" sz="1600" i="1" kern="0" dirty="0">
              <a:solidFill>
                <a:srgbClr val="1666AF"/>
              </a:solidFill>
            </a:endParaRPr>
          </a:p>
        </p:txBody>
      </p:sp>
    </p:spTree>
    <p:extLst>
      <p:ext uri="{BB962C8B-B14F-4D97-AF65-F5344CB8AC3E}">
        <p14:creationId xmlns:p14="http://schemas.microsoft.com/office/powerpoint/2010/main" val="3676325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 grpId="0" animBg="1"/>
      <p:bldP spid="40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SERVICE ORIENTED ARCHITECTURE (SOA)						</a:t>
            </a:r>
            <a:endParaRPr lang="en-US" sz="1600" i="1" dirty="0">
              <a:solidFill>
                <a:srgbClr val="1666AF"/>
              </a:solidFill>
            </a:endParaRPr>
          </a:p>
        </p:txBody>
      </p:sp>
      <p:sp>
        <p:nvSpPr>
          <p:cNvPr id="3" name="TextBox 2"/>
          <p:cNvSpPr txBox="1"/>
          <p:nvPr/>
        </p:nvSpPr>
        <p:spPr>
          <a:xfrm>
            <a:off x="236764" y="745708"/>
            <a:ext cx="2601481" cy="461665"/>
          </a:xfrm>
          <a:prstGeom prst="rect">
            <a:avLst/>
          </a:prstGeom>
          <a:noFill/>
        </p:spPr>
        <p:txBody>
          <a:bodyPr wrap="none" rtlCol="0">
            <a:spAutoFit/>
          </a:bodyPr>
          <a:lstStyle/>
          <a:p>
            <a:r>
              <a:rPr lang="en-US" sz="2400" b="1" u="sng" dirty="0" smtClean="0">
                <a:solidFill>
                  <a:srgbClr val="1666AF"/>
                </a:solidFill>
              </a:rPr>
              <a:t>SOA Fundamentals</a:t>
            </a:r>
            <a:endParaRPr lang="en-US" sz="2400" b="1" u="sng" dirty="0">
              <a:solidFill>
                <a:srgbClr val="1666AF"/>
              </a:solidFill>
            </a:endParaRPr>
          </a:p>
        </p:txBody>
      </p:sp>
      <p:sp>
        <p:nvSpPr>
          <p:cNvPr id="4" name="Rectangle 3"/>
          <p:cNvSpPr/>
          <p:nvPr/>
        </p:nvSpPr>
        <p:spPr>
          <a:xfrm>
            <a:off x="5219697" y="913450"/>
            <a:ext cx="6645729"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Communication:</a:t>
            </a:r>
          </a:p>
          <a:p>
            <a:r>
              <a:rPr lang="en-US" dirty="0" smtClean="0">
                <a:solidFill>
                  <a:schemeClr val="tx1"/>
                </a:solidFill>
              </a:rPr>
              <a:t>A </a:t>
            </a:r>
            <a:r>
              <a:rPr lang="en-US" dirty="0">
                <a:solidFill>
                  <a:schemeClr val="tx1"/>
                </a:solidFill>
              </a:rPr>
              <a:t>service-oriented architecture is essentially a collection of services which communicate with each other</a:t>
            </a:r>
          </a:p>
          <a:p>
            <a:r>
              <a:rPr lang="en-US" dirty="0" smtClean="0">
                <a:solidFill>
                  <a:schemeClr val="tx1"/>
                </a:solidFill>
              </a:rPr>
              <a:t>The </a:t>
            </a:r>
            <a:r>
              <a:rPr lang="en-US" dirty="0">
                <a:solidFill>
                  <a:schemeClr val="tx1"/>
                </a:solidFill>
              </a:rPr>
              <a:t>communication can involve either simple data passing or 2 or more services coordinating some activity </a:t>
            </a:r>
          </a:p>
          <a:p>
            <a:endParaRPr lang="en-US" dirty="0" smtClean="0">
              <a:solidFill>
                <a:schemeClr val="tx1"/>
              </a:solidFill>
            </a:endParaRPr>
          </a:p>
          <a:p>
            <a:r>
              <a:rPr lang="en-US" b="1" dirty="0" smtClean="0">
                <a:solidFill>
                  <a:schemeClr val="tx1"/>
                </a:solidFill>
              </a:rPr>
              <a:t>Loosely Coupled:</a:t>
            </a:r>
            <a:endParaRPr lang="en-US" b="1" dirty="0">
              <a:solidFill>
                <a:schemeClr val="tx1"/>
              </a:solidFill>
            </a:endParaRPr>
          </a:p>
          <a:p>
            <a:r>
              <a:rPr lang="en-US" dirty="0">
                <a:solidFill>
                  <a:schemeClr val="tx1"/>
                </a:solidFill>
              </a:rPr>
              <a:t>Service is a coarse grained executable unit of business functionality which is described by well defined interfaces and can be invoked remotely</a:t>
            </a:r>
          </a:p>
          <a:p>
            <a:endParaRPr lang="en-US" dirty="0" smtClean="0">
              <a:solidFill>
                <a:schemeClr val="tx1"/>
              </a:solidFill>
            </a:endParaRPr>
          </a:p>
          <a:p>
            <a:r>
              <a:rPr lang="en-US" b="1" dirty="0" smtClean="0">
                <a:solidFill>
                  <a:schemeClr val="tx1"/>
                </a:solidFill>
              </a:rPr>
              <a:t>Contract:</a:t>
            </a:r>
            <a:endParaRPr lang="en-US" dirty="0">
              <a:solidFill>
                <a:schemeClr val="tx1"/>
              </a:solidFill>
            </a:endParaRPr>
          </a:p>
          <a:p>
            <a:r>
              <a:rPr lang="en-US" dirty="0">
                <a:solidFill>
                  <a:schemeClr val="tx1"/>
                </a:solidFill>
              </a:rPr>
              <a:t>Service definition and messaging formats used for service invocation are based on mutually agreed open standards between service requestor </a:t>
            </a:r>
            <a:r>
              <a:rPr lang="en-US" dirty="0" smtClean="0">
                <a:solidFill>
                  <a:schemeClr val="tx1"/>
                </a:solidFill>
              </a:rPr>
              <a:t>and </a:t>
            </a:r>
            <a:r>
              <a:rPr lang="en-US" dirty="0">
                <a:solidFill>
                  <a:schemeClr val="tx1"/>
                </a:solidFill>
              </a:rPr>
              <a:t>provider</a:t>
            </a:r>
          </a:p>
          <a:p>
            <a:endParaRPr lang="en-US" dirty="0" smtClean="0">
              <a:solidFill>
                <a:schemeClr val="tx1"/>
              </a:solidFill>
            </a:endParaRPr>
          </a:p>
          <a:p>
            <a:r>
              <a:rPr lang="en-US" b="1" dirty="0" smtClean="0">
                <a:solidFill>
                  <a:schemeClr val="tx1"/>
                </a:solidFill>
              </a:rPr>
              <a:t>Extensible:</a:t>
            </a:r>
            <a:endParaRPr lang="en-US" b="1" dirty="0">
              <a:solidFill>
                <a:schemeClr val="tx1"/>
              </a:solidFill>
            </a:endParaRPr>
          </a:p>
          <a:p>
            <a:r>
              <a:rPr lang="en-US" dirty="0" smtClean="0">
                <a:solidFill>
                  <a:schemeClr val="tx1"/>
                </a:solidFill>
              </a:rPr>
              <a:t>SOA </a:t>
            </a:r>
            <a:r>
              <a:rPr lang="en-US" dirty="0">
                <a:solidFill>
                  <a:schemeClr val="tx1"/>
                </a:solidFill>
              </a:rPr>
              <a:t>ensures reusability of individual software as services across multiple applications</a:t>
            </a:r>
          </a:p>
        </p:txBody>
      </p:sp>
      <p:pic>
        <p:nvPicPr>
          <p:cNvPr id="5" name="Picture 4"/>
          <p:cNvPicPr>
            <a:picLocks noChangeAspect="1"/>
          </p:cNvPicPr>
          <p:nvPr/>
        </p:nvPicPr>
        <p:blipFill>
          <a:blip r:embed="rId3"/>
          <a:stretch>
            <a:fillRect/>
          </a:stretch>
        </p:blipFill>
        <p:spPr>
          <a:xfrm>
            <a:off x="-1" y="1447799"/>
            <a:ext cx="5105401" cy="4778825"/>
          </a:xfrm>
          <a:prstGeom prst="rect">
            <a:avLst/>
          </a:prstGeom>
        </p:spPr>
      </p:pic>
    </p:spTree>
    <p:extLst>
      <p:ext uri="{BB962C8B-B14F-4D97-AF65-F5344CB8AC3E}">
        <p14:creationId xmlns:p14="http://schemas.microsoft.com/office/powerpoint/2010/main" val="2359545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85751" y="115888"/>
            <a:ext cx="11220449" cy="795337"/>
          </a:xfrm>
        </p:spPr>
        <p:txBody>
          <a:bodyPr/>
          <a:lstStyle/>
          <a:p>
            <a:r>
              <a:rPr lang="en-US" sz="2400" dirty="0" smtClean="0">
                <a:solidFill>
                  <a:srgbClr val="1666AF"/>
                </a:solidFill>
              </a:rPr>
              <a:t>SOA BENEFITS										</a:t>
            </a:r>
            <a:endParaRPr lang="en-US" sz="1600" i="1" dirty="0">
              <a:solidFill>
                <a:srgbClr val="1666AF"/>
              </a:solidFill>
            </a:endParaRPr>
          </a:p>
        </p:txBody>
      </p:sp>
      <p:sp>
        <p:nvSpPr>
          <p:cNvPr id="9" name="Rectangle 8"/>
          <p:cNvSpPr/>
          <p:nvPr/>
        </p:nvSpPr>
        <p:spPr>
          <a:xfrm>
            <a:off x="457201" y="913450"/>
            <a:ext cx="11408226"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Re-Use:</a:t>
            </a:r>
          </a:p>
          <a:p>
            <a:pPr marL="742950" lvl="1" indent="-285750">
              <a:buFont typeface="Wingdings" panose="05000000000000000000" pitchFamily="2" charset="2"/>
              <a:buChar char="§"/>
            </a:pPr>
            <a:r>
              <a:rPr lang="en-US" dirty="0">
                <a:solidFill>
                  <a:schemeClr val="tx2"/>
                </a:solidFill>
              </a:rPr>
              <a:t>SOA is not about “Out the </a:t>
            </a:r>
            <a:r>
              <a:rPr lang="en-US" b="1" dirty="0">
                <a:solidFill>
                  <a:schemeClr val="tx2"/>
                </a:solidFill>
              </a:rPr>
              <a:t>Old</a:t>
            </a:r>
            <a:r>
              <a:rPr lang="en-US" dirty="0">
                <a:solidFill>
                  <a:schemeClr val="tx2"/>
                </a:solidFill>
              </a:rPr>
              <a:t>, in with the </a:t>
            </a:r>
            <a:r>
              <a:rPr lang="en-US" b="1" dirty="0">
                <a:solidFill>
                  <a:schemeClr val="tx2"/>
                </a:solidFill>
              </a:rPr>
              <a:t>New</a:t>
            </a:r>
            <a:r>
              <a:rPr lang="en-US" dirty="0">
                <a:solidFill>
                  <a:schemeClr val="tx2"/>
                </a:solidFill>
              </a:rPr>
              <a:t>”.</a:t>
            </a:r>
          </a:p>
          <a:p>
            <a:pPr marL="742950" lvl="1" indent="-285750">
              <a:buFont typeface="Wingdings" panose="05000000000000000000" pitchFamily="2" charset="2"/>
              <a:buChar char="§"/>
            </a:pPr>
            <a:r>
              <a:rPr lang="en-US" dirty="0">
                <a:solidFill>
                  <a:schemeClr val="tx2"/>
                </a:solidFill>
              </a:rPr>
              <a:t>SOA is about </a:t>
            </a:r>
            <a:r>
              <a:rPr lang="en-US" b="1" dirty="0">
                <a:solidFill>
                  <a:schemeClr val="tx2"/>
                </a:solidFill>
              </a:rPr>
              <a:t>Reuse</a:t>
            </a:r>
            <a:r>
              <a:rPr lang="en-US" dirty="0">
                <a:solidFill>
                  <a:schemeClr val="tx2"/>
                </a:solidFill>
              </a:rPr>
              <a:t>.</a:t>
            </a:r>
          </a:p>
          <a:p>
            <a:pPr marL="742950" lvl="1" indent="-285750">
              <a:buFont typeface="Wingdings" panose="05000000000000000000" pitchFamily="2" charset="2"/>
              <a:buChar char="§"/>
            </a:pPr>
            <a:r>
              <a:rPr lang="en-US" dirty="0" smtClean="0">
                <a:solidFill>
                  <a:schemeClr val="tx2"/>
                </a:solidFill>
              </a:rPr>
              <a:t>Resolves redundancy </a:t>
            </a:r>
            <a:r>
              <a:rPr lang="en-US" dirty="0">
                <a:solidFill>
                  <a:schemeClr val="tx2"/>
                </a:solidFill>
              </a:rPr>
              <a:t>p</a:t>
            </a:r>
            <a:r>
              <a:rPr lang="en-US" dirty="0" smtClean="0">
                <a:solidFill>
                  <a:schemeClr val="tx2"/>
                </a:solidFill>
              </a:rPr>
              <a:t>roblem </a:t>
            </a:r>
            <a:r>
              <a:rPr lang="en-US" dirty="0">
                <a:solidFill>
                  <a:schemeClr val="tx2"/>
                </a:solidFill>
              </a:rPr>
              <a:t>– Many similar </a:t>
            </a:r>
            <a:r>
              <a:rPr lang="en-US" dirty="0" smtClean="0">
                <a:solidFill>
                  <a:schemeClr val="tx2"/>
                </a:solidFill>
              </a:rPr>
              <a:t>programs, especially </a:t>
            </a:r>
            <a:r>
              <a:rPr lang="en-US" dirty="0">
                <a:solidFill>
                  <a:schemeClr val="tx2"/>
                </a:solidFill>
              </a:rPr>
              <a:t>after acquisitions. </a:t>
            </a:r>
          </a:p>
          <a:p>
            <a:pPr marL="742950" lvl="1" indent="-285750">
              <a:buFont typeface="Wingdings" panose="05000000000000000000" pitchFamily="2" charset="2"/>
              <a:buChar char="§"/>
            </a:pPr>
            <a:r>
              <a:rPr lang="en-US" dirty="0">
                <a:solidFill>
                  <a:schemeClr val="tx2"/>
                </a:solidFill>
              </a:rPr>
              <a:t>With SOA you end with </a:t>
            </a:r>
            <a:r>
              <a:rPr lang="en-US" b="1" dirty="0">
                <a:solidFill>
                  <a:schemeClr val="tx2"/>
                </a:solidFill>
              </a:rPr>
              <a:t>one single business service </a:t>
            </a:r>
            <a:r>
              <a:rPr lang="en-US" dirty="0">
                <a:solidFill>
                  <a:schemeClr val="tx2"/>
                </a:solidFill>
              </a:rPr>
              <a:t>for a given function that gets used </a:t>
            </a:r>
            <a:r>
              <a:rPr lang="en-US" dirty="0" smtClean="0">
                <a:solidFill>
                  <a:schemeClr val="tx2"/>
                </a:solidFill>
              </a:rPr>
              <a:t>across organization</a:t>
            </a:r>
            <a:r>
              <a:rPr lang="en-US" dirty="0">
                <a:solidFill>
                  <a:schemeClr val="tx2"/>
                </a:solidFill>
              </a:rPr>
              <a:t>.</a:t>
            </a:r>
          </a:p>
          <a:p>
            <a:pPr marL="742950" lvl="1" indent="-285750">
              <a:buFont typeface="Wingdings" panose="05000000000000000000" pitchFamily="2" charset="2"/>
              <a:buChar char="§"/>
            </a:pPr>
            <a:r>
              <a:rPr lang="en-US" b="1" dirty="0">
                <a:solidFill>
                  <a:schemeClr val="tx2"/>
                </a:solidFill>
              </a:rPr>
              <a:t>Changes</a:t>
            </a:r>
            <a:r>
              <a:rPr lang="en-US" dirty="0">
                <a:solidFill>
                  <a:schemeClr val="tx2"/>
                </a:solidFill>
              </a:rPr>
              <a:t> only have to be made in </a:t>
            </a:r>
            <a:r>
              <a:rPr lang="en-US" b="1" dirty="0">
                <a:solidFill>
                  <a:schemeClr val="tx2"/>
                </a:solidFill>
              </a:rPr>
              <a:t>one </a:t>
            </a:r>
            <a:r>
              <a:rPr lang="en-US" b="1" dirty="0" smtClean="0">
                <a:solidFill>
                  <a:schemeClr val="tx2"/>
                </a:solidFill>
              </a:rPr>
              <a:t>place</a:t>
            </a:r>
            <a:r>
              <a:rPr lang="en-US" dirty="0" smtClean="0">
                <a:solidFill>
                  <a:schemeClr val="tx2"/>
                </a:solidFill>
              </a:rPr>
              <a:t>.</a:t>
            </a:r>
            <a:endParaRPr lang="en-US" dirty="0">
              <a:solidFill>
                <a:schemeClr val="tx2"/>
              </a:solidFill>
            </a:endParaRPr>
          </a:p>
          <a:p>
            <a:endParaRPr lang="en-US" dirty="0">
              <a:solidFill>
                <a:schemeClr val="tx1"/>
              </a:solidFill>
            </a:endParaRPr>
          </a:p>
          <a:p>
            <a:r>
              <a:rPr lang="en-US" b="1" dirty="0" smtClean="0">
                <a:solidFill>
                  <a:schemeClr val="tx1"/>
                </a:solidFill>
              </a:rPr>
              <a:t>Cost:</a:t>
            </a:r>
            <a:endParaRPr lang="en-US" b="1" dirty="0">
              <a:solidFill>
                <a:schemeClr val="tx1"/>
              </a:solidFill>
            </a:endParaRPr>
          </a:p>
          <a:p>
            <a:r>
              <a:rPr lang="en-US" dirty="0" smtClean="0">
                <a:solidFill>
                  <a:schemeClr val="tx2"/>
                </a:solidFill>
              </a:rPr>
              <a:t>Change </a:t>
            </a:r>
            <a:r>
              <a:rPr lang="en-US" dirty="0">
                <a:solidFill>
                  <a:schemeClr val="tx2"/>
                </a:solidFill>
              </a:rPr>
              <a:t>&amp; test only one service.</a:t>
            </a:r>
          </a:p>
          <a:p>
            <a:endParaRPr lang="en-US" dirty="0" smtClean="0">
              <a:solidFill>
                <a:schemeClr val="tx1"/>
              </a:solidFill>
            </a:endParaRPr>
          </a:p>
          <a:p>
            <a:r>
              <a:rPr lang="en-US" b="1" dirty="0" smtClean="0">
                <a:solidFill>
                  <a:schemeClr val="tx1"/>
                </a:solidFill>
              </a:rPr>
              <a:t>Contract:</a:t>
            </a:r>
            <a:endParaRPr lang="en-US" dirty="0">
              <a:solidFill>
                <a:schemeClr val="tx1"/>
              </a:solidFill>
            </a:endParaRPr>
          </a:p>
          <a:p>
            <a:pPr marL="742950" lvl="1" indent="-285750">
              <a:buFont typeface="Wingdings" panose="05000000000000000000" pitchFamily="2" charset="2"/>
              <a:buChar char="§"/>
            </a:pPr>
            <a:r>
              <a:rPr lang="en-US" dirty="0">
                <a:solidFill>
                  <a:schemeClr val="tx2"/>
                </a:solidFill>
              </a:rPr>
              <a:t>Only one place where code change needs to be made and so change is implemented quickly.</a:t>
            </a:r>
          </a:p>
          <a:p>
            <a:pPr marL="742950" lvl="1" indent="-285750">
              <a:buFont typeface="Wingdings" panose="05000000000000000000" pitchFamily="2" charset="2"/>
              <a:buChar char="§"/>
            </a:pPr>
            <a:r>
              <a:rPr lang="en-US" dirty="0">
                <a:solidFill>
                  <a:schemeClr val="tx2"/>
                </a:solidFill>
              </a:rPr>
              <a:t>Reduces Business Risk.</a:t>
            </a:r>
          </a:p>
          <a:p>
            <a:pPr marL="742950" lvl="1" indent="-285750">
              <a:buFont typeface="Wingdings" panose="05000000000000000000" pitchFamily="2" charset="2"/>
              <a:buChar char="§"/>
            </a:pPr>
            <a:r>
              <a:rPr lang="en-US" dirty="0">
                <a:solidFill>
                  <a:schemeClr val="tx2"/>
                </a:solidFill>
              </a:rPr>
              <a:t>Errors limited to new developments, not in reuse of existing services.</a:t>
            </a:r>
          </a:p>
          <a:p>
            <a:pPr marL="742950" lvl="1" indent="-285750">
              <a:buFont typeface="Wingdings" panose="05000000000000000000" pitchFamily="2" charset="2"/>
              <a:buChar char="§"/>
            </a:pPr>
            <a:r>
              <a:rPr lang="en-US" dirty="0" smtClean="0">
                <a:solidFill>
                  <a:schemeClr val="tx2"/>
                </a:solidFill>
              </a:rPr>
              <a:t>Less re-work.</a:t>
            </a:r>
            <a:endParaRPr lang="en-US" dirty="0">
              <a:solidFill>
                <a:schemeClr val="tx2"/>
              </a:solidFill>
            </a:endParaRPr>
          </a:p>
          <a:p>
            <a:endParaRPr lang="en-US" dirty="0" smtClean="0">
              <a:solidFill>
                <a:schemeClr val="tx1"/>
              </a:solidFill>
            </a:endParaRPr>
          </a:p>
        </p:txBody>
      </p:sp>
    </p:spTree>
    <p:extLst>
      <p:ext uri="{BB962C8B-B14F-4D97-AF65-F5344CB8AC3E}">
        <p14:creationId xmlns:p14="http://schemas.microsoft.com/office/powerpoint/2010/main" val="130818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85751" y="115888"/>
            <a:ext cx="11220449" cy="795337"/>
          </a:xfrm>
        </p:spPr>
        <p:txBody>
          <a:bodyPr/>
          <a:lstStyle/>
          <a:p>
            <a:r>
              <a:rPr lang="en-US" sz="2400" dirty="0" smtClean="0">
                <a:solidFill>
                  <a:srgbClr val="1666AF"/>
                </a:solidFill>
              </a:rPr>
              <a:t>SOA CHALLENGES									</a:t>
            </a:r>
            <a:endParaRPr lang="en-US" sz="1600" i="1" dirty="0">
              <a:solidFill>
                <a:srgbClr val="1666AF"/>
              </a:solidFill>
            </a:endParaRPr>
          </a:p>
        </p:txBody>
      </p:sp>
      <p:sp>
        <p:nvSpPr>
          <p:cNvPr id="9" name="Rectangle 8"/>
          <p:cNvSpPr/>
          <p:nvPr/>
        </p:nvSpPr>
        <p:spPr>
          <a:xfrm>
            <a:off x="5486400" y="913450"/>
            <a:ext cx="6379026"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solidFill>
                <a:schemeClr val="tx1"/>
              </a:solidFill>
            </a:endParaRPr>
          </a:p>
          <a:p>
            <a:r>
              <a:rPr lang="en-US" b="1" dirty="0" smtClean="0">
                <a:solidFill>
                  <a:schemeClr val="tx1"/>
                </a:solidFill>
              </a:rPr>
              <a:t>Development &amp; Maintenance:</a:t>
            </a:r>
          </a:p>
          <a:p>
            <a:pPr marL="742950" lvl="1" indent="-285750">
              <a:buFont typeface="Wingdings" panose="05000000000000000000" pitchFamily="2" charset="2"/>
              <a:buChar char="§"/>
            </a:pPr>
            <a:r>
              <a:rPr lang="en-US" dirty="0" smtClean="0">
                <a:solidFill>
                  <a:schemeClr val="tx2"/>
                </a:solidFill>
              </a:rPr>
              <a:t>Integration – Integration requires more configuration and has complexity.</a:t>
            </a:r>
            <a:endParaRPr lang="en-US" dirty="0">
              <a:solidFill>
                <a:schemeClr val="tx2"/>
              </a:solidFill>
            </a:endParaRPr>
          </a:p>
          <a:p>
            <a:pPr marL="742950" lvl="1" indent="-285750">
              <a:buFont typeface="Wingdings" panose="05000000000000000000" pitchFamily="2" charset="2"/>
              <a:buChar char="§"/>
            </a:pPr>
            <a:r>
              <a:rPr lang="en-US" dirty="0" smtClean="0">
                <a:solidFill>
                  <a:schemeClr val="tx2"/>
                </a:solidFill>
              </a:rPr>
              <a:t>Orchestration – Multiple service call in specific order to do a single task make this complicated.</a:t>
            </a:r>
            <a:endParaRPr lang="en-US" dirty="0">
              <a:solidFill>
                <a:schemeClr val="tx2"/>
              </a:solidFill>
            </a:endParaRPr>
          </a:p>
          <a:p>
            <a:pPr marL="742950" lvl="1" indent="-285750">
              <a:buFont typeface="Wingdings" panose="05000000000000000000" pitchFamily="2" charset="2"/>
              <a:buChar char="§"/>
            </a:pPr>
            <a:r>
              <a:rPr lang="en-US" dirty="0" smtClean="0">
                <a:solidFill>
                  <a:schemeClr val="tx2"/>
                </a:solidFill>
              </a:rPr>
              <a:t>Security – Open APIs are more prone to attacks.</a:t>
            </a:r>
            <a:endParaRPr lang="en-US" dirty="0">
              <a:solidFill>
                <a:schemeClr val="tx2"/>
              </a:solidFill>
            </a:endParaRPr>
          </a:p>
          <a:p>
            <a:pPr marL="742950" lvl="1" indent="-285750">
              <a:buFont typeface="Wingdings" panose="05000000000000000000" pitchFamily="2" charset="2"/>
              <a:buChar char="§"/>
            </a:pPr>
            <a:r>
              <a:rPr lang="en-US" dirty="0" smtClean="0">
                <a:solidFill>
                  <a:schemeClr val="tx2"/>
                </a:solidFill>
              </a:rPr>
              <a:t>Governance – Who, when and how to change/maintain.</a:t>
            </a:r>
            <a:endParaRPr lang="en-US" dirty="0">
              <a:solidFill>
                <a:schemeClr val="tx2"/>
              </a:solidFill>
            </a:endParaRPr>
          </a:p>
          <a:p>
            <a:endParaRPr lang="en-US" dirty="0">
              <a:solidFill>
                <a:schemeClr val="tx1"/>
              </a:solidFill>
            </a:endParaRPr>
          </a:p>
          <a:p>
            <a:endParaRPr lang="en-US" b="1" dirty="0" smtClean="0">
              <a:solidFill>
                <a:schemeClr val="tx1"/>
              </a:solidFill>
            </a:endParaRPr>
          </a:p>
          <a:p>
            <a:endParaRPr lang="en-US" b="1" dirty="0">
              <a:solidFill>
                <a:schemeClr val="tx1"/>
              </a:solidFill>
            </a:endParaRPr>
          </a:p>
          <a:p>
            <a:r>
              <a:rPr lang="en-US" b="1" dirty="0" smtClean="0">
                <a:solidFill>
                  <a:schemeClr val="tx1"/>
                </a:solidFill>
              </a:rPr>
              <a:t>SOA Testing:</a:t>
            </a:r>
          </a:p>
          <a:p>
            <a:pPr marL="742950" lvl="1" indent="-285750">
              <a:buFont typeface="Wingdings" panose="05000000000000000000" pitchFamily="2" charset="2"/>
              <a:buChar char="§"/>
            </a:pPr>
            <a:r>
              <a:rPr lang="en-US" dirty="0" smtClean="0">
                <a:solidFill>
                  <a:schemeClr val="tx2"/>
                </a:solidFill>
              </a:rPr>
              <a:t>No GUI – No traditional UI to test.</a:t>
            </a:r>
            <a:endParaRPr lang="en-US" dirty="0">
              <a:solidFill>
                <a:schemeClr val="tx2"/>
              </a:solidFill>
            </a:endParaRPr>
          </a:p>
          <a:p>
            <a:pPr marL="742950" lvl="1" indent="-285750">
              <a:buFont typeface="Wingdings" panose="05000000000000000000" pitchFamily="2" charset="2"/>
              <a:buChar char="§"/>
            </a:pPr>
            <a:r>
              <a:rPr lang="en-US" dirty="0" smtClean="0">
                <a:solidFill>
                  <a:schemeClr val="tx2"/>
                </a:solidFill>
              </a:rPr>
              <a:t>End to End Testing – Multi team involvement.</a:t>
            </a:r>
            <a:endParaRPr lang="en-US" dirty="0">
              <a:solidFill>
                <a:schemeClr val="tx2"/>
              </a:solidFill>
            </a:endParaRPr>
          </a:p>
          <a:p>
            <a:pPr marL="742950" lvl="1" indent="-285750">
              <a:buFont typeface="Wingdings" panose="05000000000000000000" pitchFamily="2" charset="2"/>
              <a:buChar char="§"/>
            </a:pPr>
            <a:r>
              <a:rPr lang="en-US" dirty="0" smtClean="0">
                <a:solidFill>
                  <a:schemeClr val="tx2"/>
                </a:solidFill>
              </a:rPr>
              <a:t>Security Testing – Large landscape.</a:t>
            </a:r>
          </a:p>
          <a:p>
            <a:pPr marL="742950" lvl="1" indent="-285750">
              <a:buFont typeface="Wingdings" panose="05000000000000000000" pitchFamily="2" charset="2"/>
              <a:buChar char="§"/>
            </a:pPr>
            <a:r>
              <a:rPr lang="en-US" dirty="0" smtClean="0">
                <a:solidFill>
                  <a:schemeClr val="tx2"/>
                </a:solidFill>
              </a:rPr>
              <a:t>Access – Restricted Access.</a:t>
            </a:r>
            <a:endParaRPr lang="en-US" dirty="0">
              <a:solidFill>
                <a:schemeClr val="tx2"/>
              </a:solidFill>
            </a:endParaRPr>
          </a:p>
          <a:p>
            <a:endParaRPr lang="en-US" b="1" dirty="0">
              <a:solidFill>
                <a:schemeClr val="tx1"/>
              </a:solidFill>
            </a:endParaRPr>
          </a:p>
        </p:txBody>
      </p:sp>
      <p:pic>
        <p:nvPicPr>
          <p:cNvPr id="3" name="Picture 2"/>
          <p:cNvPicPr>
            <a:picLocks noChangeAspect="1"/>
          </p:cNvPicPr>
          <p:nvPr/>
        </p:nvPicPr>
        <p:blipFill>
          <a:blip r:embed="rId3"/>
          <a:stretch>
            <a:fillRect/>
          </a:stretch>
        </p:blipFill>
        <p:spPr>
          <a:xfrm>
            <a:off x="-73475" y="911225"/>
            <a:ext cx="5335796" cy="5094988"/>
          </a:xfrm>
          <a:prstGeom prst="rect">
            <a:avLst/>
          </a:prstGeom>
        </p:spPr>
      </p:pic>
    </p:spTree>
    <p:extLst>
      <p:ext uri="{BB962C8B-B14F-4D97-AF65-F5344CB8AC3E}">
        <p14:creationId xmlns:p14="http://schemas.microsoft.com/office/powerpoint/2010/main" val="2549418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15888"/>
            <a:ext cx="11220449" cy="795337"/>
          </a:xfrm>
        </p:spPr>
        <p:txBody>
          <a:bodyPr/>
          <a:lstStyle/>
          <a:p>
            <a:r>
              <a:rPr lang="en-US" sz="2400" dirty="0" smtClean="0">
                <a:solidFill>
                  <a:srgbClr val="1666AF"/>
                </a:solidFill>
              </a:rPr>
              <a:t>SERVICE/API TESTING								</a:t>
            </a:r>
            <a:endParaRPr lang="en-US" sz="1600" i="1" dirty="0">
              <a:solidFill>
                <a:srgbClr val="1666AF"/>
              </a:solidFill>
            </a:endParaRPr>
          </a:p>
        </p:txBody>
      </p:sp>
      <p:sp>
        <p:nvSpPr>
          <p:cNvPr id="3" name="Rectangle 2"/>
          <p:cNvSpPr/>
          <p:nvPr/>
        </p:nvSpPr>
        <p:spPr>
          <a:xfrm>
            <a:off x="6705600" y="913450"/>
            <a:ext cx="5159826" cy="5313175"/>
          </a:xfrm>
          <a:prstGeom prst="rect">
            <a:avLst/>
          </a:prstGeom>
          <a:solidFill>
            <a:schemeClr val="bg1">
              <a:lumMod val="95000"/>
            </a:schemeClr>
          </a:solidFill>
          <a:ln>
            <a:solidFill>
              <a:srgbClr val="1666A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Overview:</a:t>
            </a:r>
          </a:p>
          <a:p>
            <a:r>
              <a:rPr lang="en-US" dirty="0" smtClean="0">
                <a:solidFill>
                  <a:schemeClr val="tx1"/>
                </a:solidFill>
              </a:rPr>
              <a:t>Service/API testing is collection of methods and techniques employed to validate functionality of a component or group of components together.</a:t>
            </a:r>
          </a:p>
          <a:p>
            <a:endParaRPr lang="en-US" dirty="0">
              <a:solidFill>
                <a:schemeClr val="tx1"/>
              </a:solidFill>
            </a:endParaRPr>
          </a:p>
          <a:p>
            <a:r>
              <a:rPr lang="en-US" dirty="0" smtClean="0">
                <a:solidFill>
                  <a:schemeClr val="tx1"/>
                </a:solidFill>
              </a:rPr>
              <a:t>API/Service have these common test performed on them  -</a:t>
            </a:r>
          </a:p>
          <a:p>
            <a:pPr marL="285750" indent="-285750">
              <a:buFont typeface="Arial" panose="020B0604020202020204" pitchFamily="34" charset="0"/>
              <a:buChar char="•"/>
            </a:pPr>
            <a:r>
              <a:rPr lang="en-US" dirty="0" smtClean="0">
                <a:solidFill>
                  <a:schemeClr val="tx1"/>
                </a:solidFill>
              </a:rPr>
              <a:t>Unit Testing</a:t>
            </a:r>
          </a:p>
          <a:p>
            <a:pPr marL="285750" indent="-285750">
              <a:buFont typeface="Arial" panose="020B0604020202020204" pitchFamily="34" charset="0"/>
              <a:buChar char="•"/>
            </a:pPr>
            <a:r>
              <a:rPr lang="en-US" dirty="0" smtClean="0">
                <a:solidFill>
                  <a:schemeClr val="tx1"/>
                </a:solidFill>
              </a:rPr>
              <a:t>Integration testing</a:t>
            </a:r>
          </a:p>
          <a:p>
            <a:pPr marL="285750" indent="-285750">
              <a:buFont typeface="Arial" panose="020B0604020202020204" pitchFamily="34" charset="0"/>
              <a:buChar char="•"/>
            </a:pPr>
            <a:r>
              <a:rPr lang="en-US" dirty="0" smtClean="0">
                <a:solidFill>
                  <a:schemeClr val="tx1"/>
                </a:solidFill>
              </a:rPr>
              <a:t>Functional Testing/System testing</a:t>
            </a:r>
          </a:p>
          <a:p>
            <a:pPr marL="285750" indent="-285750">
              <a:buFont typeface="Arial" panose="020B0604020202020204" pitchFamily="34" charset="0"/>
              <a:buChar char="•"/>
            </a:pPr>
            <a:r>
              <a:rPr lang="en-US" dirty="0" smtClean="0">
                <a:solidFill>
                  <a:schemeClr val="tx1"/>
                </a:solidFill>
              </a:rPr>
              <a:t>End To End Testing</a:t>
            </a:r>
          </a:p>
          <a:p>
            <a:pPr marL="285750" indent="-285750">
              <a:buFont typeface="Arial" panose="020B0604020202020204" pitchFamily="34" charset="0"/>
              <a:buChar char="•"/>
            </a:pPr>
            <a:r>
              <a:rPr lang="en-US" dirty="0" smtClean="0">
                <a:solidFill>
                  <a:schemeClr val="tx1"/>
                </a:solidFill>
              </a:rPr>
              <a:t>Regression Testing</a:t>
            </a:r>
          </a:p>
          <a:p>
            <a:pPr marL="285750" indent="-285750">
              <a:buFont typeface="Arial" panose="020B0604020202020204" pitchFamily="34" charset="0"/>
              <a:buChar char="•"/>
            </a:pPr>
            <a:r>
              <a:rPr lang="en-US" dirty="0" smtClean="0">
                <a:solidFill>
                  <a:schemeClr val="tx1"/>
                </a:solidFill>
              </a:rPr>
              <a:t>Security Testing</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pic>
        <p:nvPicPr>
          <p:cNvPr id="4" name="Picture 3"/>
          <p:cNvPicPr>
            <a:picLocks noChangeAspect="1"/>
          </p:cNvPicPr>
          <p:nvPr/>
        </p:nvPicPr>
        <p:blipFill>
          <a:blip r:embed="rId2"/>
          <a:stretch>
            <a:fillRect/>
          </a:stretch>
        </p:blipFill>
        <p:spPr>
          <a:xfrm>
            <a:off x="311151" y="916306"/>
            <a:ext cx="5697311" cy="5315399"/>
          </a:xfrm>
          <a:prstGeom prst="rect">
            <a:avLst/>
          </a:prstGeom>
        </p:spPr>
      </p:pic>
    </p:spTree>
    <p:extLst>
      <p:ext uri="{BB962C8B-B14F-4D97-AF65-F5344CB8AC3E}">
        <p14:creationId xmlns:p14="http://schemas.microsoft.com/office/powerpoint/2010/main" val="176743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st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Allstate</Template>
  <TotalTime>70173</TotalTime>
  <Words>3473</Words>
  <Application>Microsoft Office PowerPoint</Application>
  <PresentationFormat>Widescreen</PresentationFormat>
  <Paragraphs>541</Paragraphs>
  <Slides>34</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ＭＳ Ｐゴシック</vt:lpstr>
      <vt:lpstr>Arial</vt:lpstr>
      <vt:lpstr>Calibri</vt:lpstr>
      <vt:lpstr>Times</vt:lpstr>
      <vt:lpstr>Verdana</vt:lpstr>
      <vt:lpstr>Wingdings</vt:lpstr>
      <vt:lpstr>Allstate</vt:lpstr>
      <vt:lpstr>Packager Shell Object</vt:lpstr>
      <vt:lpstr>Topics: SOA, XML Essentials, Web Services, Protocols, APIs</vt:lpstr>
      <vt:lpstr>TABLE OF CONTENTS        </vt:lpstr>
      <vt:lpstr>TABLE OF CONTENTS        </vt:lpstr>
      <vt:lpstr>TABLE OF CONTENTS        </vt:lpstr>
      <vt:lpstr>PowerPoint Presentation</vt:lpstr>
      <vt:lpstr>SERVICE ORIENTED ARCHITECTURE (SOA)      </vt:lpstr>
      <vt:lpstr>SOA BENEFITS          </vt:lpstr>
      <vt:lpstr>SOA CHALLENGES         </vt:lpstr>
      <vt:lpstr>SERVICE/API TESTING        </vt:lpstr>
      <vt:lpstr>TYPES OF SERVICE/API TESTING      </vt:lpstr>
      <vt:lpstr>XML &amp; Related Technologies</vt:lpstr>
      <vt:lpstr>XML Essentials – XML Elements (Tags)</vt:lpstr>
      <vt:lpstr>XML Essentials – XML Attributes</vt:lpstr>
      <vt:lpstr>XML Essentials - Namespaces</vt:lpstr>
      <vt:lpstr>XML Essentials – XML &amp; CSS</vt:lpstr>
      <vt:lpstr>XML Essentials – XML &amp; DOM</vt:lpstr>
      <vt:lpstr>XML Essentials - XPath   </vt:lpstr>
      <vt:lpstr>XML Essentials – Selecting Nodes in XPath   </vt:lpstr>
      <vt:lpstr>XML Essentials - XPath Predicates</vt:lpstr>
      <vt:lpstr>XML Essentials – Selecting Unknown Nodes in XPath</vt:lpstr>
      <vt:lpstr>XML Essentials – Selecting Multiple Paths</vt:lpstr>
      <vt:lpstr>XML Essentials - XSD          </vt:lpstr>
      <vt:lpstr>JSON Essentials          </vt:lpstr>
      <vt:lpstr>JSON Essentials – Datatypes          </vt:lpstr>
      <vt:lpstr>JSON Essentials – Comparison with XML          </vt:lpstr>
      <vt:lpstr>WEB SERVICES          </vt:lpstr>
      <vt:lpstr>TYPES OF WEB SERVICES         </vt:lpstr>
      <vt:lpstr>WSDL          </vt:lpstr>
      <vt:lpstr>ENDPOINTS         </vt:lpstr>
      <vt:lpstr>UDDI          </vt:lpstr>
      <vt:lpstr>JMS          </vt:lpstr>
      <vt:lpstr>REST &amp; SOAP Comparison         </vt:lpstr>
      <vt:lpstr>TIBCO, JMS, QUEUES &amp; TOPICS      </vt:lpstr>
      <vt:lpstr>Thank you.</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Mehta, Ashish (Infosys)</dc:creator>
  <cp:lastModifiedBy>Mehta, Ashish (Infosys)</cp:lastModifiedBy>
  <cp:revision>708</cp:revision>
  <cp:lastPrinted>2016-03-09T22:45:44Z</cp:lastPrinted>
  <dcterms:created xsi:type="dcterms:W3CDTF">2014-03-03T22:53:09Z</dcterms:created>
  <dcterms:modified xsi:type="dcterms:W3CDTF">2017-05-03T16:53:36Z</dcterms:modified>
</cp:coreProperties>
</file>