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9" d="100"/>
          <a:sy n="99" d="100"/>
        </p:scale>
        <p:origin x="97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29DA-D2AC-4EF2-A532-32189B9EA1C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4AEA3-7C11-4BE7-B115-EC475E80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14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889B352-8142-40D3-B3E5-E7AB7B462C2B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Sinhgad College of Engineering, Department of Comp.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8FD-2EF0-4107-98CC-385A3A3C8ACF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Sinhgad College of Engineering, Department of Comp.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2A4E5E-9BF3-4469-9C4B-550796A9E047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Sinhgad College of Engineering, Department of Comp.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AE37-9119-4CE0-9B91-F0E50E6A58F6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Sinhgad College of Engineering, Department of Comp.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1FCA3D-E6C8-41B7-878C-363E826C2AE9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Sinhgad College of Engineering, Department of Comp.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9AE7-AD10-4084-BC45-E29FBD4F814E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Sinhgad College of Engineering, Department of Comp.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7573-0680-4803-BF6A-9C288FF11BDC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Sinhgad College of Engineering, Department of Comp.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7DDD-D3C7-4534-AD90-AA65CCF1C9A0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Sinhgad College of Engineering, Department of Comp.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FB-F733-42E4-B73C-3A94214B5BE3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Sinhgad College of Engineering, Department of Comp.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6ABAC9-9392-4FA4-8BED-8B57DFF91B91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Sinhgad College of Engineering, Department of Comp.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2C2F-5894-48EF-B2BA-11161E7E9739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Sinhgad College of Engineering, Department of Comp.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4FA4EC6-CD83-4502-9F33-27AF602A2486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Sinhgad College of Engineering, Department of Comp.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lp2-grp1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2D71-607E-4F73-8F53-1F8819649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+mn-lt"/>
                <a:cs typeface="Calibri" pitchFamily="34" charset="0"/>
              </a:rPr>
              <a:t>Quality of Red Wine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ACBD2-F59F-4202-9BD5-DA4DAA979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Group no. 11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6694-DC0C-453C-B8F4-BECC10B4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BE29-4DE2-4FE3-9078-07DD8AD9FBB7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75CD8-8F85-4F73-A1CD-42CE480F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Sinhgad College of Engineering, Department of Comp.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D0592-962F-4A2F-AA37-9754E2FB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9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16F20-7638-4406-933D-8D316B35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chemeClr val="tx2"/>
                </a:solidFill>
              </a:rPr>
              <a:t>Visualizing three continuous</a:t>
            </a:r>
            <a:br>
              <a:rPr lang="en-IN">
                <a:solidFill>
                  <a:schemeClr val="tx2"/>
                </a:solidFill>
              </a:rPr>
            </a:br>
            <a:r>
              <a:rPr lang="en-IN">
                <a:solidFill>
                  <a:schemeClr val="tx2"/>
                </a:solidFill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30B3416-ED07-47C1-B6E4-9A7FC7F3C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46702"/>
            <a:ext cx="6735272" cy="498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883B-AA36-44CD-96F9-FA22DC1E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Sinhgad College of Engineering, Department of Comp.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123DF-847F-4124-9533-23F98FA5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EAE37-9119-4CE0-9B91-F0E50E6A58F6}" type="datetime1">
              <a:rPr lang="en-US" smtClean="0"/>
              <a:pPr>
                <a:spcAft>
                  <a:spcPts val="600"/>
                </a:spcAft>
              </a:pPr>
              <a:t>4/27/2021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0485C-3A73-4468-80CD-28069732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2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B3AC-79C3-4350-ADCE-BF95C392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Algorithms used in the project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2BC6-4618-4F22-8D84-FABB7DE8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algn="just"/>
            <a:r>
              <a:rPr lang="en-IN" sz="2000" b="1" dirty="0"/>
              <a:t>1. K Nearest Neighbour (Classification):</a:t>
            </a:r>
          </a:p>
          <a:p>
            <a:pPr algn="just"/>
            <a:r>
              <a:rPr lang="en-GB" sz="2000" b="1" dirty="0"/>
              <a:t>KNN </a:t>
            </a:r>
            <a:r>
              <a:rPr lang="en-GB" sz="2000" dirty="0"/>
              <a:t>works by finding the distances between a query and all the examples in the data, selecting the specified number of examples (</a:t>
            </a:r>
            <a:r>
              <a:rPr lang="en-GB" sz="2000" b="1" dirty="0"/>
              <a:t>K</a:t>
            </a:r>
            <a:r>
              <a:rPr lang="en-GB" sz="2000" dirty="0"/>
              <a:t>) </a:t>
            </a:r>
            <a:r>
              <a:rPr lang="en-GB" sz="2000" b="1" dirty="0"/>
              <a:t>closest</a:t>
            </a:r>
            <a:r>
              <a:rPr lang="en-GB" sz="2000" dirty="0"/>
              <a:t> to the query, then votes for the most frequent label (in the case of classification) or averages the labels (in the case of regression).</a:t>
            </a:r>
            <a:endParaRPr lang="en-IN" sz="2000" dirty="0"/>
          </a:p>
          <a:p>
            <a:pPr algn="just"/>
            <a:r>
              <a:rPr lang="en-IN" sz="2000" b="1" dirty="0"/>
              <a:t>2. K-means (Clustering):</a:t>
            </a:r>
          </a:p>
          <a:p>
            <a:pPr algn="just"/>
            <a:r>
              <a:rPr lang="en-GB" sz="2000" dirty="0"/>
              <a:t>The </a:t>
            </a:r>
            <a:r>
              <a:rPr lang="en-GB" sz="2000" b="1" dirty="0"/>
              <a:t>k</a:t>
            </a:r>
            <a:r>
              <a:rPr lang="en-GB" sz="2000" dirty="0"/>
              <a:t>-</a:t>
            </a:r>
            <a:r>
              <a:rPr lang="en-GB" sz="2000" b="1" dirty="0"/>
              <a:t>means clustering algorithm</a:t>
            </a:r>
            <a:r>
              <a:rPr lang="en-GB" sz="2000" dirty="0"/>
              <a:t> attempts to split a given anonymous data set (a set containing no information as to class identity) into a fixed number (</a:t>
            </a:r>
            <a:r>
              <a:rPr lang="en-GB" sz="2000" b="1" dirty="0"/>
              <a:t>k</a:t>
            </a:r>
            <a:r>
              <a:rPr lang="en-GB" sz="2000" dirty="0"/>
              <a:t>) of </a:t>
            </a:r>
            <a:r>
              <a:rPr lang="en-GB" sz="2000" b="1" dirty="0"/>
              <a:t>clusters</a:t>
            </a:r>
            <a:r>
              <a:rPr lang="en-GB" sz="2000" dirty="0"/>
              <a:t>. ... The resulting classifier is used to classify (using </a:t>
            </a:r>
            <a:r>
              <a:rPr lang="en-GB" sz="2000" b="1" dirty="0"/>
              <a:t>k</a:t>
            </a:r>
            <a:r>
              <a:rPr lang="en-GB" sz="2000" dirty="0"/>
              <a:t> = 1) the data and thereby produce an initial randomized set of </a:t>
            </a:r>
            <a:r>
              <a:rPr lang="en-GB" sz="2000" b="1" dirty="0"/>
              <a:t>clusters</a:t>
            </a:r>
            <a:r>
              <a:rPr lang="en-GB" sz="2000" dirty="0"/>
              <a:t>.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0DB6-0A61-4138-83E9-5E144E59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AE37-9119-4CE0-9B91-F0E50E6A58F6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73E01-E6A1-4CA7-9B31-8E45E0F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Sinhgad College of Engineering, Department of Comp.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A890-988A-41F4-87C6-8B775681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4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87B218-A9C9-4AA3-9A76-FD58FFB2E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314" y="536739"/>
            <a:ext cx="9595824" cy="33585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chemeClr val="tx2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32D0D-71D7-4165-BEE7-8E794E8A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K nearest neighbors Classification Report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7B7E-08FF-42B7-B5A2-BDC365D6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5394" y="5951811"/>
            <a:ext cx="69030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rPr>
              <a:t>Sinhgad College of Engineering, Department of Comp.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F80E-46F7-4040-BD36-72CD7F96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1811"/>
            <a:ext cx="28447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5CEAE37-9119-4CE0-9B91-F0E50E6A58F6}" type="datetime1">
              <a:rPr lang="en-US">
                <a:solidFill>
                  <a:srgbClr val="28599A"/>
                </a:solidFill>
              </a:rPr>
              <a:pPr defTabSz="914400">
                <a:spcAft>
                  <a:spcPts val="600"/>
                </a:spcAft>
              </a:pPr>
              <a:t>4/27/2021</a:t>
            </a:fld>
            <a:endParaRPr lang="en-US">
              <a:solidFill>
                <a:srgbClr val="28599A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67F4-595E-4A70-9D32-7BA2AA0D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1811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bg1">
                    <a:alpha val="75000"/>
                  </a:schemeClr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523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chemeClr val="tx2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32D0D-71D7-4165-BEE7-8E794E8A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K-means clustering Classification Report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7B7E-08FF-42B7-B5A2-BDC365D6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5394" y="5951811"/>
            <a:ext cx="69030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rPr>
              <a:t>Sinhgad College of Engineering, Department of Comp.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F80E-46F7-4040-BD36-72CD7F96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1811"/>
            <a:ext cx="28447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5CEAE37-9119-4CE0-9B91-F0E50E6A58F6}" type="datetime1">
              <a:rPr lang="en-US">
                <a:solidFill>
                  <a:srgbClr val="28599A"/>
                </a:solidFill>
              </a:rPr>
              <a:pPr defTabSz="914400">
                <a:spcAft>
                  <a:spcPts val="600"/>
                </a:spcAft>
              </a:pPr>
              <a:t>4/27/2021</a:t>
            </a:fld>
            <a:endParaRPr lang="en-US">
              <a:solidFill>
                <a:srgbClr val="28599A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67F4-595E-4A70-9D32-7BA2AA0D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1811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bg1">
                    <a:alpha val="75000"/>
                  </a:schemeClr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D61638-8069-4600-9A9D-27B74F03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564350-AA5B-4394-ACEA-66B6A7AD0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51" y="410535"/>
            <a:ext cx="10051631" cy="36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36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5175115"/>
          </a:xfrm>
          <a:prstGeom prst="rect">
            <a:avLst/>
          </a:prstGeom>
          <a:solidFill>
            <a:srgbClr val="3B5C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C07AF-4EDD-4EFD-980E-840C5CF2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101" y="1100665"/>
            <a:ext cx="3132638" cy="42787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K-means graph</a:t>
            </a:r>
          </a:p>
        </p:txBody>
      </p:sp>
      <p:pic>
        <p:nvPicPr>
          <p:cNvPr id="7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41A00901-2DAB-499D-99FB-17F7C769E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" r="2816" b="3"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707627"/>
            <a:ext cx="3618828" cy="64922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5C01E-3986-40D1-8412-0BA527E9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>
                <a:solidFill>
                  <a:srgbClr val="465359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Sinhgad College of Engineering, Department of Comp.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BECA-41A6-45EF-B590-2F0C577D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CEAE37-9119-4CE0-9B91-F0E50E6A58F6}" type="datetime1">
              <a:rPr lang="en-US">
                <a:solidFill>
                  <a:srgbClr val="465359">
                    <a:lumMod val="75000"/>
                    <a:lumOff val="25000"/>
                  </a:srgbClr>
                </a:solidFill>
              </a:rPr>
              <a:pPr>
                <a:spcAft>
                  <a:spcPts val="600"/>
                </a:spcAft>
              </a:pPr>
              <a:t>4/27/2021</a:t>
            </a:fld>
            <a:endParaRPr lang="en-US">
              <a:solidFill>
                <a:srgbClr val="465359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3714B-2A64-46CD-8E25-996615DF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465359">
                    <a:lumMod val="75000"/>
                    <a:lumOff val="25000"/>
                  </a:srgb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465359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442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iagram&#10;&#10;Description automatically generated">
            <a:extLst>
              <a:ext uri="{FF2B5EF4-FFF2-40B4-BE49-F238E27FC236}">
                <a16:creationId xmlns:a16="http://schemas.microsoft.com/office/drawing/2014/main" id="{2F1018A2-8BB7-4A1D-9628-412F7521D7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87072" y="723899"/>
            <a:ext cx="5603135" cy="5519089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A7FFA-8C88-4840-867D-3BE3FD6E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Program flow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BB9B-EBA4-40B4-8262-A26B6113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Sinhgad College of Engineering, Department of Comp.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44393-74B2-4EF5-B49B-9915361D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5CEAE37-9119-4CE0-9B91-F0E50E6A58F6}" type="datetime1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4/27/2021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820ED-0BCF-425A-8578-B4CBC59D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00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DE63-F199-4D8B-951E-9A7785C6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Unit testing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75E4-7A37-4F28-ACF7-2E04676C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lvl="1" algn="just"/>
            <a:r>
              <a:rPr lang="en-GB" sz="2400" dirty="0"/>
              <a:t>A unit test is a piece of code which executes a specific functionality in the code to be tested and asserts a certain behaviour or state. The percentage of code which is tested by unit tests is typically called test coverage. A unit test targets a small unit of code. e.g. a method or a class</a:t>
            </a:r>
          </a:p>
          <a:p>
            <a:pPr lvl="1" algn="just"/>
            <a:r>
              <a:rPr lang="en-IN" sz="2400" dirty="0"/>
              <a:t>In this project unit testing has been done for accuracy on KNN and K-means algorithms.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30A2B-49CB-4F73-BCCD-55164E7F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AE37-9119-4CE0-9B91-F0E50E6A58F6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ECAF2-B205-4511-8081-CA4BF2B0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Sinhgad College of Engineering, Department of Comp.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4992D-CB7B-4D3F-8E3B-16C95E9B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31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A849-14E6-4B6A-9F2B-E41CD609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Software requirement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B6B8-48D8-4006-B6FF-BD4E4A34F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b="1" u="sng" dirty="0"/>
              <a:t> Software Used</a:t>
            </a:r>
            <a:r>
              <a:rPr lang="en-US" sz="20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Vscode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  <a:p>
            <a:pPr marL="200025" lvl="1" indent="0">
              <a:buNone/>
            </a:pPr>
            <a:endParaRPr lang="en-US" sz="2400" dirty="0"/>
          </a:p>
          <a:p>
            <a:pPr marL="200025" lvl="1" indent="0">
              <a:buNone/>
            </a:pPr>
            <a:endParaRPr lang="en-US" sz="2400" dirty="0"/>
          </a:p>
          <a:p>
            <a:pPr marL="200025" lvl="1" indent="0">
              <a:buNone/>
            </a:pPr>
            <a:endParaRPr lang="en-US" sz="2400" dirty="0"/>
          </a:p>
          <a:p>
            <a:pPr marL="200025" lvl="1" indent="0">
              <a:buNone/>
            </a:pPr>
            <a:endParaRPr lang="en-US" sz="2400" dirty="0"/>
          </a:p>
          <a:p>
            <a:pPr marL="200025" lvl="1" indent="0">
              <a:buNone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1" dirty="0"/>
              <a:t> </a:t>
            </a:r>
            <a:r>
              <a:rPr lang="en-IN" sz="2000" b="1" u="sng" dirty="0"/>
              <a:t>Libraries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PyQt5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Scikit Learn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Pandas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Json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Matplotlib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 err="1"/>
              <a:t>Numpy</a:t>
            </a:r>
            <a:endParaRPr lang="en-IN" sz="2400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8F2B6-8710-4402-B863-C2FDF87D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AE37-9119-4CE0-9B91-F0E50E6A58F6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FC7F-F3FA-4DFF-9404-C83D045F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Sinhgad College of Engineering, Department of Comp.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6BA33-92CF-47C1-AB4C-50BA04DF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32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61E9-CEA6-4696-BCE9-A1F2C65F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B0DFC-954B-45D1-9F5A-191C4E8A1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IN" sz="2400" dirty="0">
                <a:cs typeface="Times New Roman" pitchFamily="18" charset="0"/>
              </a:rPr>
              <a:t>By looking into the details, we can see that good quality wines have higher levels of alcohol on average, have a lower volatile acidity on average, higher levels of sulphates on average, and higher levels of residual sugar on average.</a:t>
            </a:r>
          </a:p>
          <a:p>
            <a:endParaRPr lang="en-IN" sz="2400" dirty="0">
              <a:cs typeface="Times New Roman" pitchFamily="18" charset="0"/>
            </a:endParaRPr>
          </a:p>
          <a:p>
            <a:r>
              <a:rPr lang="en-IN" sz="2400" dirty="0">
                <a:cs typeface="Times New Roman" pitchFamily="18" charset="0"/>
              </a:rPr>
              <a:t>Assignment link - </a:t>
            </a:r>
            <a:r>
              <a:rPr lang="en-IN" sz="2400" dirty="0">
                <a:cs typeface="Times New Roman" pitchFamily="18" charset="0"/>
                <a:hlinkClick r:id="rId2"/>
              </a:rPr>
              <a:t>http://bit.ly/lp2-grp11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E7EB7-D807-4206-A566-D6E69736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AE37-9119-4CE0-9B91-F0E50E6A58F6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DED4-036C-4C1A-876A-FAF4B4F0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Sinhgad College of Engineering, Department of Comp.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B0B75-7D67-4EE6-B51D-943BEBDD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03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Lollipop">
            <a:extLst>
              <a:ext uri="{FF2B5EF4-FFF2-40B4-BE49-F238E27FC236}">
                <a16:creationId xmlns:a16="http://schemas.microsoft.com/office/drawing/2014/main" id="{BF39FD81-A033-47CF-857E-0021DCAC8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3502" y="1047665"/>
            <a:ext cx="5030386" cy="50303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AE302-E84A-44D0-A683-D6D5A000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60BE2-B19A-463E-85B6-F895B12C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Sinhgad College of Engineering, Department of Comp.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59C5-25A7-45CA-B127-5DDE5E4C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5CEAE37-9119-4CE0-9B91-F0E50E6A58F6}" type="datetime1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4/27/2021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499E6-EF86-4157-BC97-6EE088EB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19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2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71C3-45DD-4B0C-A622-2E1492AB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Members: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B714CD5-4B61-4191-971B-C19249834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06438"/>
              </p:ext>
            </p:extLst>
          </p:nvPr>
        </p:nvGraphicFramePr>
        <p:xfrm>
          <a:off x="581025" y="2181225"/>
          <a:ext cx="11029952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57488">
                  <a:extLst>
                    <a:ext uri="{9D8B030D-6E8A-4147-A177-3AD203B41FA5}">
                      <a16:colId xmlns:a16="http://schemas.microsoft.com/office/drawing/2014/main" val="1386871762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3351658854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3714862696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1245304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3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Hrishikesh Jadhav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405C011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B150234269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71926094K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37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Pushkar </a:t>
                      </a:r>
                      <a:r>
                        <a:rPr lang="en-IN" dirty="0" err="1"/>
                        <a:t>Dounde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405A023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B150234255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71926088E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3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Akash </a:t>
                      </a:r>
                      <a:r>
                        <a:rPr lang="en-IN" dirty="0" err="1"/>
                        <a:t>Pawar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405C026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B150234344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71926111C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76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Abhishek </a:t>
                      </a:r>
                      <a:r>
                        <a:rPr lang="en-IN" dirty="0" err="1"/>
                        <a:t>Muthange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405A004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B150234206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71706617H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4534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4C7D9-CE19-403A-926A-9E227DE2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AE37-9119-4CE0-9B91-F0E50E6A58F6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44BD3-65C3-4AE7-BDF2-EA522754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Sinhgad College of Engineering, Department of Comp.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2293-6A34-4A29-BAC7-9EF15A8B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6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1922-20FF-448F-96A5-1AD08761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Abstract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1F31D-25E3-4A1A-B940-8E117A3AB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 eaLnBrk="1" hangingPunct="1">
              <a:buNone/>
              <a:defRPr/>
            </a:pPr>
            <a:r>
              <a:rPr lang="en-IN" sz="2400" dirty="0"/>
              <a:t>Wine classification is a difficult task since taste is the least understood of the human senses. A good wine quality prediction can be very useful in the certification phase, since currently the sensory analysis is performed by human tasters, being clearly a subjective approach. An automatic predictive system can be integrated into a decision support system, helping the speed and quality of the performance. </a:t>
            </a:r>
            <a:endParaRPr lang="en-US" altLang="en-US" sz="2400" dirty="0"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D7DB9-61D7-494A-B143-B7BD2172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AE37-9119-4CE0-9B91-F0E50E6A58F6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794E8-2E44-45EC-B146-24D5EEE2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Sinhgad College of Engineering, Department of Comp.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5858A-7D5F-4DE8-8BCA-FFD7F394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8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5CCE-AB50-44AD-ABB8-9D8BF852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Objectives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5015-2B65-4618-ABFE-8244CC87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/>
            <a:r>
              <a:rPr lang="en-IN" sz="2400" dirty="0"/>
              <a:t>The objectives of this project are as follows:</a:t>
            </a:r>
          </a:p>
          <a:p>
            <a:pPr algn="just">
              <a:buFont typeface="+mj-lt"/>
              <a:buAutoNum type="arabicPeriod"/>
            </a:pPr>
            <a:r>
              <a:rPr lang="en-IN" sz="2400" dirty="0"/>
              <a:t> To experiment with different types of algorithms i.e. Classification, Clustering algorithms etc, methods to see which yields the highest accuracy.</a:t>
            </a:r>
          </a:p>
          <a:p>
            <a:pPr algn="just">
              <a:buFont typeface="+mj-lt"/>
              <a:buAutoNum type="arabicPeriod"/>
            </a:pPr>
            <a:r>
              <a:rPr lang="en-IN" sz="2400" dirty="0"/>
              <a:t> To determine which features are the most indicative of a good quality wine</a:t>
            </a:r>
            <a:r>
              <a:rPr lang="en-IN" sz="2800" dirty="0"/>
              <a:t>.</a:t>
            </a:r>
          </a:p>
          <a:p>
            <a:pPr marL="0" indent="0" algn="just">
              <a:buNone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445F5-DD04-453F-B574-1B914754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AE37-9119-4CE0-9B91-F0E50E6A58F6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31AD-0581-4F24-85FC-C47ACFD3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Sinhgad College of Engineering, Department of Comp.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D7C0C-C942-45CC-A5DC-E7DC2BF8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1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1CF9-9545-488C-A2A2-909F8FA2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INPUT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0884-CA18-476B-9CA4-ED55D8B13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just">
              <a:buNone/>
            </a:pPr>
            <a:r>
              <a:rPr lang="en-IN" sz="2400" dirty="0">
                <a:cs typeface="Calibri" pitchFamily="34" charset="0"/>
              </a:rPr>
              <a:t>For this project, We have used dataset related to </a:t>
            </a:r>
            <a:r>
              <a:rPr lang="en-IN" sz="2400" b="1" dirty="0">
                <a:cs typeface="Calibri" pitchFamily="34" charset="0"/>
              </a:rPr>
              <a:t>red wine quality </a:t>
            </a:r>
            <a:r>
              <a:rPr lang="en-IN" sz="2400" dirty="0">
                <a:cs typeface="Calibri" pitchFamily="34" charset="0"/>
              </a:rPr>
              <a:t>according to our needs to build classification as well as clustering models to predict whether a particular red wine is “good quality” or not. Each wine in this dataset is given a “quality” score between 0 and 10. For the purpose of this project, We then converted the output to a binary output where each wine is either “good quality” (a score of 7 or higher) or not (a score below 7).</a:t>
            </a:r>
          </a:p>
          <a:p>
            <a:pPr marL="0" indent="0" algn="just">
              <a:buNone/>
            </a:pPr>
            <a:r>
              <a:rPr lang="en-IN" sz="2400" dirty="0">
                <a:cs typeface="Calibri" pitchFamily="34" charset="0"/>
              </a:rPr>
              <a:t>The quality of a wine is determined by 11 input variables mentioned on the next slide.</a:t>
            </a:r>
          </a:p>
          <a:p>
            <a:pPr marL="0" indent="0">
              <a:buNone/>
            </a:pPr>
            <a:endParaRPr lang="en-IN" sz="2800" dirty="0">
              <a:cs typeface="Calibri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E3DED-3BEF-4273-9E64-E2522DF8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AE37-9119-4CE0-9B91-F0E50E6A58F6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239BE-A0EC-47BD-B730-DF5C0934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Sinhgad College of Engineering, Department of Comp.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E63F9-6706-45E2-A1AE-92D66E81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5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3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5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99E6C-FE43-4B08-A87F-948FEBBC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Dataset screenshot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0429-4408-4F81-93B4-D67D7E9A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7916" y="6366177"/>
            <a:ext cx="610817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Sinhgad College of Engineering, Department of Comp.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E6F1-ABCE-43E3-935D-A91822FA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370503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EAE37-9119-4CE0-9B91-F0E50E6A58F6}" type="datetime1">
              <a:rPr lang="en-US" smtClean="0"/>
              <a:pPr>
                <a:spcAft>
                  <a:spcPts val="600"/>
                </a:spcAft>
              </a:pPr>
              <a:t>4/27/2021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F0633-9230-42F0-BF83-C6ED6E99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70503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0F2F722-A47E-4B39-9471-6DE7FB08B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76271"/>
              </p:ext>
            </p:extLst>
          </p:nvPr>
        </p:nvGraphicFramePr>
        <p:xfrm>
          <a:off x="80415" y="1957167"/>
          <a:ext cx="7298696" cy="33052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35241">
                  <a:extLst>
                    <a:ext uri="{9D8B030D-6E8A-4147-A177-3AD203B41FA5}">
                      <a16:colId xmlns:a16="http://schemas.microsoft.com/office/drawing/2014/main" val="2225774811"/>
                    </a:ext>
                  </a:extLst>
                </a:gridCol>
                <a:gridCol w="586845">
                  <a:extLst>
                    <a:ext uri="{9D8B030D-6E8A-4147-A177-3AD203B41FA5}">
                      <a16:colId xmlns:a16="http://schemas.microsoft.com/office/drawing/2014/main" val="2706668960"/>
                    </a:ext>
                  </a:extLst>
                </a:gridCol>
                <a:gridCol w="421811">
                  <a:extLst>
                    <a:ext uri="{9D8B030D-6E8A-4147-A177-3AD203B41FA5}">
                      <a16:colId xmlns:a16="http://schemas.microsoft.com/office/drawing/2014/main" val="2809235503"/>
                    </a:ext>
                  </a:extLst>
                </a:gridCol>
                <a:gridCol w="622515">
                  <a:extLst>
                    <a:ext uri="{9D8B030D-6E8A-4147-A177-3AD203B41FA5}">
                      <a16:colId xmlns:a16="http://schemas.microsoft.com/office/drawing/2014/main" val="35332858"/>
                    </a:ext>
                  </a:extLst>
                </a:gridCol>
                <a:gridCol w="696708">
                  <a:extLst>
                    <a:ext uri="{9D8B030D-6E8A-4147-A177-3AD203B41FA5}">
                      <a16:colId xmlns:a16="http://schemas.microsoft.com/office/drawing/2014/main" val="3197561813"/>
                    </a:ext>
                  </a:extLst>
                </a:gridCol>
                <a:gridCol w="782079">
                  <a:extLst>
                    <a:ext uri="{9D8B030D-6E8A-4147-A177-3AD203B41FA5}">
                      <a16:colId xmlns:a16="http://schemas.microsoft.com/office/drawing/2014/main" val="2206942913"/>
                    </a:ext>
                  </a:extLst>
                </a:gridCol>
                <a:gridCol w="827736">
                  <a:extLst>
                    <a:ext uri="{9D8B030D-6E8A-4147-A177-3AD203B41FA5}">
                      <a16:colId xmlns:a16="http://schemas.microsoft.com/office/drawing/2014/main" val="2202170617"/>
                    </a:ext>
                  </a:extLst>
                </a:gridCol>
                <a:gridCol w="578046">
                  <a:extLst>
                    <a:ext uri="{9D8B030D-6E8A-4147-A177-3AD203B41FA5}">
                      <a16:colId xmlns:a16="http://schemas.microsoft.com/office/drawing/2014/main" val="1713109582"/>
                    </a:ext>
                  </a:extLst>
                </a:gridCol>
                <a:gridCol w="350924">
                  <a:extLst>
                    <a:ext uri="{9D8B030D-6E8A-4147-A177-3AD203B41FA5}">
                      <a16:colId xmlns:a16="http://schemas.microsoft.com/office/drawing/2014/main" val="286427138"/>
                    </a:ext>
                  </a:extLst>
                </a:gridCol>
                <a:gridCol w="728811">
                  <a:extLst>
                    <a:ext uri="{9D8B030D-6E8A-4147-A177-3AD203B41FA5}">
                      <a16:colId xmlns:a16="http://schemas.microsoft.com/office/drawing/2014/main" val="3727864716"/>
                    </a:ext>
                  </a:extLst>
                </a:gridCol>
                <a:gridCol w="592313">
                  <a:extLst>
                    <a:ext uri="{9D8B030D-6E8A-4147-A177-3AD203B41FA5}">
                      <a16:colId xmlns:a16="http://schemas.microsoft.com/office/drawing/2014/main" val="3143147537"/>
                    </a:ext>
                  </a:extLst>
                </a:gridCol>
                <a:gridCol w="575667">
                  <a:extLst>
                    <a:ext uri="{9D8B030D-6E8A-4147-A177-3AD203B41FA5}">
                      <a16:colId xmlns:a16="http://schemas.microsoft.com/office/drawing/2014/main" val="3765897290"/>
                    </a:ext>
                  </a:extLst>
                </a:gridCol>
              </a:tblGrid>
              <a:tr h="48470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fixed acidity</a:t>
                      </a:r>
                    </a:p>
                  </a:txBody>
                  <a:tcPr marL="0" marR="6849" marT="46025" marB="46025" anchor="ctr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volatile acidity</a:t>
                      </a:r>
                    </a:p>
                  </a:txBody>
                  <a:tcPr marL="0" marR="6849" marT="46025" marB="46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citric acid</a:t>
                      </a:r>
                    </a:p>
                  </a:txBody>
                  <a:tcPr marL="0" marR="6849" marT="46025" marB="46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residual sugar</a:t>
                      </a:r>
                    </a:p>
                  </a:txBody>
                  <a:tcPr marL="0" marR="6849" marT="46025" marB="46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chlorides</a:t>
                      </a:r>
                    </a:p>
                  </a:txBody>
                  <a:tcPr marL="0" marR="6849" marT="46025" marB="46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free sulfur dioxide</a:t>
                      </a:r>
                    </a:p>
                  </a:txBody>
                  <a:tcPr marL="0" marR="6849" marT="46025" marB="46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sulfur dioxide</a:t>
                      </a:r>
                    </a:p>
                  </a:txBody>
                  <a:tcPr marL="0" marR="6849" marT="46025" marB="46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density</a:t>
                      </a:r>
                    </a:p>
                  </a:txBody>
                  <a:tcPr marL="0" marR="6849" marT="46025" marB="46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pH</a:t>
                      </a:r>
                    </a:p>
                  </a:txBody>
                  <a:tcPr marL="0" marR="6849" marT="46025" marB="46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sulphates</a:t>
                      </a:r>
                    </a:p>
                  </a:txBody>
                  <a:tcPr marL="0" marR="6849" marT="46025" marB="46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Alcohol</a:t>
                      </a:r>
                    </a:p>
                  </a:txBody>
                  <a:tcPr marL="0" marR="6849" marT="46025" marB="46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Quality</a:t>
                      </a:r>
                    </a:p>
                  </a:txBody>
                  <a:tcPr marL="0" marR="6849" marT="46025" marB="46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166924"/>
                  </a:ext>
                </a:extLst>
              </a:tr>
              <a:tr h="25641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0.076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0.9978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3.51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76512"/>
                  </a:ext>
                </a:extLst>
              </a:tr>
              <a:tr h="25641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0.098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829239"/>
                  </a:ext>
                </a:extLst>
              </a:tr>
              <a:tr h="25641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0.092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3.26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262035"/>
                  </a:ext>
                </a:extLst>
              </a:tr>
              <a:tr h="25641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11.2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83502"/>
                  </a:ext>
                </a:extLst>
              </a:tr>
              <a:tr h="25641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0.076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0.9978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3.51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112984"/>
                  </a:ext>
                </a:extLst>
              </a:tr>
              <a:tr h="25641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0.9978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3.51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096156"/>
                  </a:ext>
                </a:extLst>
              </a:tr>
              <a:tr h="25641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0.069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0.9964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212024"/>
                  </a:ext>
                </a:extLst>
              </a:tr>
              <a:tr h="25641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0.9946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3.39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57278"/>
                  </a:ext>
                </a:extLst>
              </a:tr>
              <a:tr h="25641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0.073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3.36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39868"/>
                  </a:ext>
                </a:extLst>
              </a:tr>
              <a:tr h="25641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0.071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0.9978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3.35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4243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862819"/>
                  </a:ext>
                </a:extLst>
              </a:tr>
              <a:tr h="25641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0.097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0.9959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3.28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35838" marT="46025" marB="460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191736"/>
                  </a:ext>
                </a:extLst>
              </a:tr>
            </a:tbl>
          </a:graphicData>
        </a:graphic>
      </p:graphicFrame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3D4F5C2-E739-4398-85D7-2F36B549D38D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3729763" y="1169289"/>
            <a:ext cx="1244294" cy="78787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1BF1AA-98F6-401D-867E-FC9ECDB00A29}"/>
              </a:ext>
            </a:extLst>
          </p:cNvPr>
          <p:cNvSpPr txBox="1"/>
          <p:nvPr/>
        </p:nvSpPr>
        <p:spPr>
          <a:xfrm>
            <a:off x="4909785" y="965186"/>
            <a:ext cx="202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Features Variables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994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4E9C-A92F-45F3-9E94-6AC313DF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/>
              <a:t>Input features</a:t>
            </a:r>
            <a:endParaRPr lang="en-IN" dirty="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FF48D04A-B18A-4669-86FA-1F7C104C4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35C43FF2-9AA2-427F-A970-9006D5BAB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2" b="4"/>
          <a:stretch/>
        </p:blipFill>
        <p:spPr bwMode="auto">
          <a:xfrm>
            <a:off x="657225" y="2361056"/>
            <a:ext cx="4962525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A438-BDDD-4DE7-B52C-B335A0E62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/>
              <a:t>The quality of a wine is determined by 11 input variables:</a:t>
            </a:r>
          </a:p>
          <a:p>
            <a:r>
              <a:rPr lang="en-IN"/>
              <a:t>Fixed acidity</a:t>
            </a:r>
          </a:p>
          <a:p>
            <a:r>
              <a:rPr lang="en-IN"/>
              <a:t>Volatile acidity</a:t>
            </a:r>
          </a:p>
          <a:p>
            <a:r>
              <a:rPr lang="en-IN"/>
              <a:t>Citric acid</a:t>
            </a:r>
          </a:p>
          <a:p>
            <a:r>
              <a:rPr lang="en-IN"/>
              <a:t>Residual sugar</a:t>
            </a:r>
          </a:p>
          <a:p>
            <a:r>
              <a:rPr lang="en-IN"/>
              <a:t>Chlorides</a:t>
            </a:r>
          </a:p>
          <a:p>
            <a:r>
              <a:rPr lang="en-IN"/>
              <a:t>Free sulphur dioxide</a:t>
            </a:r>
          </a:p>
          <a:p>
            <a:r>
              <a:rPr lang="en-IN"/>
              <a:t>Total sulphur dioxide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Density</a:t>
            </a:r>
          </a:p>
          <a:p>
            <a:r>
              <a:rPr lang="en-IN"/>
              <a:t>pH</a:t>
            </a:r>
          </a:p>
          <a:p>
            <a:r>
              <a:rPr lang="en-IN"/>
              <a:t>Sulphates</a:t>
            </a:r>
          </a:p>
          <a:p>
            <a:r>
              <a:rPr lang="en-IN"/>
              <a:t>Alcohol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318E4-97AE-423C-978D-D7538B62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Sinhgad College of Engineering, Department of Comp.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BCC9-0BCA-4F9C-A780-B3316E45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EAE37-9119-4CE0-9B91-F0E50E6A58F6}" type="datetime1">
              <a:rPr lang="en-US" smtClean="0"/>
              <a:pPr>
                <a:spcAft>
                  <a:spcPts val="600"/>
                </a:spcAft>
              </a:pPr>
              <a:t>4/27/2021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713B-4A66-4B5B-9D37-50E7001D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Graphical user interface, chart, application, treemap chart&#10;&#10;Description automatically generated">
            <a:extLst>
              <a:ext uri="{FF2B5EF4-FFF2-40B4-BE49-F238E27FC236}">
                <a16:creationId xmlns:a16="http://schemas.microsoft.com/office/drawing/2014/main" id="{EB5589C7-3B88-45DF-828B-7BA53F6620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5" r="3647" b="-1"/>
          <a:stretch/>
        </p:blipFill>
        <p:spPr bwMode="auto">
          <a:xfrm>
            <a:off x="1470540" y="1047665"/>
            <a:ext cx="5436311" cy="503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A6570-8A6C-4CB2-9967-B5AE909B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Correlation heatmap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16372-0FED-4E24-AF23-685D92D2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Sinhgad College of Engineering, Department of Comp.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7AD70-036A-4EDB-9A03-11523153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5CEAE37-9119-4CE0-9B91-F0E50E6A58F6}" type="datetime1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4/27/2021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745D9-1343-4A96-A8C0-07224A4E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0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7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39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41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43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0" name="Rectangle 45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DB21F17-F746-4D4A-A8CF-0F0C784E1D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40" y="1802972"/>
            <a:ext cx="6834511" cy="351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47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A143DB9-D3F8-4E94-B113-38E58BA4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Pair wise scatter plot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47EF-8062-4157-918D-A2AB8302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Sinhgad College of Engineering, Department of Comp.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9E69A-C2FB-4391-B994-FFD902AE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5CEAE37-9119-4CE0-9B91-F0E50E6A58F6}" type="datetime1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4/27/2021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0583F-9972-49A4-A69D-A0833F3E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264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69</TotalTime>
  <Words>1010</Words>
  <Application>Microsoft Office PowerPoint</Application>
  <PresentationFormat>Widescreen</PresentationFormat>
  <Paragraphs>286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Gill Sans MT</vt:lpstr>
      <vt:lpstr>Wingdings 2</vt:lpstr>
      <vt:lpstr>Dividend</vt:lpstr>
      <vt:lpstr>Quality of Red Wine</vt:lpstr>
      <vt:lpstr>Members:</vt:lpstr>
      <vt:lpstr>Abstract</vt:lpstr>
      <vt:lpstr>Objectives</vt:lpstr>
      <vt:lpstr>INPUT</vt:lpstr>
      <vt:lpstr>Dataset screenshot</vt:lpstr>
      <vt:lpstr>Input features</vt:lpstr>
      <vt:lpstr>Correlation heatmap</vt:lpstr>
      <vt:lpstr>Pair wise scatter plot</vt:lpstr>
      <vt:lpstr>Visualizing three continuous Attributes</vt:lpstr>
      <vt:lpstr>Algorithms used in the project</vt:lpstr>
      <vt:lpstr>K nearest neighbors Classification Report</vt:lpstr>
      <vt:lpstr>K-means clustering Classification Report</vt:lpstr>
      <vt:lpstr>K-means graph</vt:lpstr>
      <vt:lpstr>Program flow</vt:lpstr>
      <vt:lpstr>Unit testing</vt:lpstr>
      <vt:lpstr>Software requirement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of Red Wine</dc:title>
  <dc:creator>Hrishikesh Jadhav</dc:creator>
  <cp:lastModifiedBy>Hrishikesh Jadhav</cp:lastModifiedBy>
  <cp:revision>6</cp:revision>
  <dcterms:created xsi:type="dcterms:W3CDTF">2021-04-27T17:12:39Z</dcterms:created>
  <dcterms:modified xsi:type="dcterms:W3CDTF">2021-04-27T18:22:32Z</dcterms:modified>
</cp:coreProperties>
</file>