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1"/>
  </p:notesMasterIdLst>
  <p:sldIdLst>
    <p:sldId id="256" r:id="rId2"/>
    <p:sldId id="316" r:id="rId3"/>
    <p:sldId id="279" r:id="rId4"/>
    <p:sldId id="304" r:id="rId5"/>
    <p:sldId id="308" r:id="rId6"/>
    <p:sldId id="321" r:id="rId7"/>
    <p:sldId id="315" r:id="rId8"/>
    <p:sldId id="322" r:id="rId9"/>
    <p:sldId id="323" r:id="rId10"/>
    <p:sldId id="327" r:id="rId11"/>
    <p:sldId id="317" r:id="rId12"/>
    <p:sldId id="324" r:id="rId13"/>
    <p:sldId id="325" r:id="rId14"/>
    <p:sldId id="326" r:id="rId15"/>
    <p:sldId id="318" r:id="rId16"/>
    <p:sldId id="319" r:id="rId17"/>
    <p:sldId id="320" r:id="rId18"/>
    <p:sldId id="311" r:id="rId19"/>
    <p:sldId id="259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F2D"/>
    <a:srgbClr val="AD3A57"/>
    <a:srgbClr val="5A2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42"/>
    </p:cViewPr>
  </p:sorterViewPr>
  <p:notesViewPr>
    <p:cSldViewPr snapToGrid="0">
      <p:cViewPr varScale="1">
        <p:scale>
          <a:sx n="89" d="100"/>
          <a:sy n="89" d="100"/>
        </p:scale>
        <p:origin x="-91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127220A-FD42-45A9-89D5-561C80050675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7D6F823-231A-430F-9A0F-E9FD421E8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57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970CB12-DEBE-4055-8049-92D699811395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D6F823-231A-430F-9A0F-E9FD421E8F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2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D6F823-231A-430F-9A0F-E9FD421E8F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8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38" y="50800"/>
            <a:ext cx="20955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98DBBD-21F7-445E-8F08-39C6B516B7FC}" type="datetime1">
              <a:rPr lang="en-US"/>
              <a:pPr>
                <a:defRPr/>
              </a:pPr>
              <a:t>1/5/2021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CC7F26-ABE7-47DB-A08F-F8BDDE6EF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73CE9-561F-471E-87E6-24A579CD9368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3745A-4A49-453A-81C1-7AF4D3D94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6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1CE79-DE38-4530-B6DB-20B5D27EBC40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29F541-93BC-4B5C-ABB7-00C7E2BE6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37DF2-9FDE-48A8-A62A-145E3BC5C0C8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0FEB-DED5-4574-A581-159DD160E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DB2A30-B69F-46D6-8AB1-C0B40FB4F8E1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1F7385-9E4D-4FDF-B22D-4174EAD7E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9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DC374-2FFA-4832-89FD-B35E4DC48B00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BCEDD-943F-4E7C-8F89-6F12FB06F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C904C-EFC0-4452-BCAC-6EE7E46F101B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AEDCA-0CD8-433A-9C13-06512F798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4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9F93A-D8DE-44FA-A64F-0A14AF271ECF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426E-CC04-4D8F-9CE3-AD1F16691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EF30AC-A83A-49FD-B5F7-2BD067097892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8E28EB-9D3B-4F21-BE1F-4B378D874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6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9B36C38D-93B1-4CEA-83D7-2C4140140428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AFFDB1-1002-414F-8A77-A3D96CC08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AC3842-D8B8-4BDB-A467-0DF02B129F62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823D1C-B5B7-4965-90CB-7D49EA11A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0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F5E174C2-B9F0-4288-901E-CB957F312F09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E19FAF2-D327-40C2-A55C-C3B2C6701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50800"/>
            <a:ext cx="20955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46" r:id="rId2"/>
    <p:sldLayoutId id="2147483952" r:id="rId3"/>
    <p:sldLayoutId id="2147483947" r:id="rId4"/>
    <p:sldLayoutId id="2147483948" r:id="rId5"/>
    <p:sldLayoutId id="2147483949" r:id="rId6"/>
    <p:sldLayoutId id="2147483953" r:id="rId7"/>
    <p:sldLayoutId id="2147483954" r:id="rId8"/>
    <p:sldLayoutId id="2147483955" r:id="rId9"/>
    <p:sldLayoutId id="2147483950" r:id="rId10"/>
    <p:sldLayoutId id="2147483956" r:id="rId11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545" y="4552001"/>
            <a:ext cx="10091968" cy="114201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Quality of Red Wine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9D86D65-A1F3-49A4-B976-0A2AB963A5EB}" type="slidenum">
              <a:rPr lang="en-US">
                <a:solidFill>
                  <a:srgbClr val="FFFFFF"/>
                </a:solidFill>
              </a:rPr>
              <a:pPr/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222" name="Date Placeholder 5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/>
              <a:t>1/1/2021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3D7AD-72C5-44AE-B812-A6B3821676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82"/>
          <a:stretch/>
        </p:blipFill>
        <p:spPr>
          <a:xfrm>
            <a:off x="2333625" y="355913"/>
            <a:ext cx="7349632" cy="39001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25F1C2-8243-45BC-A456-AD29507420B9}"/>
              </a:ext>
            </a:extLst>
          </p:cNvPr>
          <p:cNvSpPr/>
          <p:nvPr/>
        </p:nvSpPr>
        <p:spPr>
          <a:xfrm>
            <a:off x="1144127" y="4358323"/>
            <a:ext cx="10068386" cy="45719"/>
          </a:xfrm>
          <a:prstGeom prst="rect">
            <a:avLst/>
          </a:prstGeom>
          <a:solidFill>
            <a:srgbClr val="800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81099-6D5B-46DF-9B0F-1F4548E7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/>
            <a:r>
              <a:rPr lang="en-IN" dirty="0">
                <a:latin typeface="Inter"/>
              </a:rPr>
              <a:t>V</a:t>
            </a:r>
            <a:r>
              <a:rPr lang="en-IN" b="0" i="0" dirty="0">
                <a:effectLst/>
                <a:latin typeface="Inter"/>
              </a:rPr>
              <a:t>isualizing three continuous</a:t>
            </a:r>
            <a:br>
              <a:rPr lang="en-IN" b="0" i="0" dirty="0">
                <a:effectLst/>
                <a:latin typeface="Inter"/>
              </a:rPr>
            </a:br>
            <a:r>
              <a:rPr lang="en-IN" b="0" i="0" dirty="0">
                <a:effectLst/>
                <a:latin typeface="Inter"/>
              </a:rPr>
              <a:t>Attributes</a:t>
            </a:r>
            <a:endParaRPr lang="en-US" sz="1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148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100DC12-20D6-439E-8F31-E0F898E32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137" y="640081"/>
            <a:ext cx="6829940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A7267-801E-4DCB-B0CF-652B7D00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0F37DF2-9FDE-48A8-A62A-145E3BC5C0C8}" type="datetime1">
              <a:rPr lang="en-US" smtClean="0"/>
              <a:pPr>
                <a:spcAft>
                  <a:spcPts val="600"/>
                </a:spcAft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7976-4BE5-4517-AAC2-700B676F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Sinhgad College of Engineering, Department of Comp. Engineering, STCL 2015-16.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F137-FE7A-45A7-9C03-4164A24C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17B0FEB-DED5-4574-A581-159DD160E848}" type="slidenum">
              <a:rPr lang="en-US" sz="1050" smtClean="0">
                <a:latin typeface="+mn-lt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 sz="105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7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EF1B-C180-48E9-B5AD-0A3543CC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500" b="1" dirty="0">
                <a:solidFill>
                  <a:schemeClr val="tx1"/>
                </a:solidFill>
                <a:latin typeface="+mn-lt"/>
              </a:rPr>
              <a:t>Algorithms used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36B6-B288-4E9A-AE59-6D53DF9B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1. K Nearest Neighbour (Classification):</a:t>
            </a:r>
          </a:p>
          <a:p>
            <a:r>
              <a:rPr lang="en-GB" b="1" dirty="0"/>
              <a:t>KNN </a:t>
            </a:r>
            <a:r>
              <a:rPr lang="en-GB" dirty="0"/>
              <a:t>works by finding the distances between a query and all the examples in the data, selecting the specified number of examples (</a:t>
            </a:r>
            <a:r>
              <a:rPr lang="en-GB" b="1" dirty="0"/>
              <a:t>K</a:t>
            </a:r>
            <a:r>
              <a:rPr lang="en-GB" dirty="0"/>
              <a:t>) </a:t>
            </a:r>
            <a:r>
              <a:rPr lang="en-GB" b="1" dirty="0"/>
              <a:t>closest</a:t>
            </a:r>
            <a:r>
              <a:rPr lang="en-GB" dirty="0"/>
              <a:t> to the query, then votes for the most frequent label (in the case of classification) or averages the labels (in the case of regression).</a:t>
            </a:r>
            <a:endParaRPr lang="en-IN" dirty="0"/>
          </a:p>
          <a:p>
            <a:r>
              <a:rPr lang="en-IN" b="1" dirty="0"/>
              <a:t>2. K-means (Clustering):</a:t>
            </a:r>
          </a:p>
          <a:p>
            <a:r>
              <a:rPr lang="en-GB" dirty="0"/>
              <a:t>The </a:t>
            </a:r>
            <a:r>
              <a:rPr lang="en-GB" b="1" dirty="0"/>
              <a:t>k</a:t>
            </a:r>
            <a:r>
              <a:rPr lang="en-GB" dirty="0"/>
              <a:t>-</a:t>
            </a:r>
            <a:r>
              <a:rPr lang="en-GB" b="1" dirty="0"/>
              <a:t>means clustering algorithm</a:t>
            </a:r>
            <a:r>
              <a:rPr lang="en-GB" dirty="0"/>
              <a:t> attempts to split a given anonymous data set (a set containing no information as to class identity) into a fixed number (</a:t>
            </a:r>
            <a:r>
              <a:rPr lang="en-GB" b="1" dirty="0"/>
              <a:t>k</a:t>
            </a:r>
            <a:r>
              <a:rPr lang="en-GB" dirty="0"/>
              <a:t>) of </a:t>
            </a:r>
            <a:r>
              <a:rPr lang="en-GB" b="1" dirty="0"/>
              <a:t>clusters</a:t>
            </a:r>
            <a:r>
              <a:rPr lang="en-GB" dirty="0"/>
              <a:t>. ... The resulting classifier is used to classify (using </a:t>
            </a:r>
            <a:r>
              <a:rPr lang="en-GB" b="1" dirty="0"/>
              <a:t>k</a:t>
            </a:r>
            <a:r>
              <a:rPr lang="en-GB" dirty="0"/>
              <a:t> = 1) the data and thereby produce an initial randomized set of </a:t>
            </a:r>
            <a:r>
              <a:rPr lang="en-GB" b="1" dirty="0"/>
              <a:t>clusters</a:t>
            </a:r>
            <a:r>
              <a:rPr lang="en-GB" dirty="0"/>
              <a:t>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B425-6BCA-4984-8D3A-ACF1A79D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37DF2-9FDE-48A8-A62A-145E3BC5C0C8}" type="datetime1">
              <a:rPr lang="en-US" smtClean="0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9BAC7-768C-4951-A04D-44E3B4CC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21AF-260C-4D59-AE12-6515DE6A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B0FEB-DED5-4574-A581-159DD160E8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94DB6-FED0-49F8-BFC3-D93D30D0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Autofit/>
          </a:bodyPr>
          <a:lstStyle/>
          <a:p>
            <a:pPr eaLnBrk="1" hangingPunct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 nearest neighbors Classification Report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7041D-7C95-40E5-9172-CBCC2C9DC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10293532" cy="360273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E7A19-63DE-4C9B-B8F8-9F5AB08C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0F37DF2-9FDE-48A8-A62A-145E3BC5C0C8}" type="datetime1">
              <a:rPr lang="en-US" smtClean="0"/>
              <a:pPr>
                <a:spcAft>
                  <a:spcPts val="600"/>
                </a:spcAft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409DD-7B11-4319-A38F-E6994953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Sinhgad College of Engineering, Department of Comp. Engineering, STCL 2015-16.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1A7C-5CFC-4CC2-A1C1-7B3EEB1E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17B0FEB-DED5-4574-A581-159DD160E848}" type="slidenum">
              <a:rPr lang="en-US" sz="1050" smtClean="0">
                <a:latin typeface="+mn-lt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 sz="105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613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B7285-BD52-4AA3-8D06-39AA7DEC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FFFF"/>
                </a:solidFill>
              </a:rPr>
              <a:t>K-means clustering Classification Report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F1FE5F-B15A-4505-B03D-EBEDA668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34" y="643538"/>
            <a:ext cx="10051631" cy="3618586"/>
          </a:xfrm>
          <a:prstGeom prst="rect">
            <a:avLst/>
          </a:prstGeom>
        </p:spPr>
      </p:pic>
      <p:sp>
        <p:nvSpPr>
          <p:cNvPr id="32" name="Rectangle 22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D0308-BC3A-48E3-9270-6E34B06E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0F37DF2-9FDE-48A8-A62A-145E3BC5C0C8}" type="datetime1">
              <a:rPr lang="en-US" smtClean="0"/>
              <a:pPr>
                <a:spcAft>
                  <a:spcPts val="600"/>
                </a:spcAft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A91CB-B713-4D3B-B054-E6458479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Sinhgad College of Engineering, Department of Comp. Engineering, STCL 2015-16.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E22E-9763-4D67-AFE8-19E65ABF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17B0FEB-DED5-4574-A581-159DD160E848}" type="slidenum">
              <a:rPr lang="en-US" sz="1050" smtClean="0">
                <a:latin typeface="+mn-lt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sz="105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672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5D745-F11B-4127-B222-D66CDB88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K-means graph</a:t>
            </a:r>
            <a:endParaRPr lang="en-IN" sz="36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DB2538BC-69D2-4AE1-BE12-3A3ABCB80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879719"/>
            <a:ext cx="6798082" cy="509856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CC1EE-25A4-4BD2-9C41-CAD639CB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81094-5B98-4C86-A63B-4E01B203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4202" y="6459785"/>
            <a:ext cx="173537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70F37DF2-9FDE-48A8-A62A-145E3BC5C0C8}" type="datetime1">
              <a:rPr lang="en-US" smtClean="0"/>
              <a:pPr algn="r">
                <a:spcAft>
                  <a:spcPts val="600"/>
                </a:spcAft>
                <a:defRPr/>
              </a:pPr>
              <a:t>1/5/2021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2B5B-158D-46D7-8EEA-11885442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17B0FEB-DED5-4574-A581-159DD160E848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82A7-D0BF-454D-AB05-B339E5C1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9"/>
            <a:ext cx="10058400" cy="794701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chemeClr val="tx1"/>
                </a:solidFill>
                <a:effectLst/>
                <a:latin typeface="+mn-lt"/>
              </a:rPr>
              <a:t>Program Flow</a:t>
            </a:r>
            <a:endParaRPr lang="en-IN" sz="6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02B5C-139E-40DC-B8F2-E1660EBF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37DF2-9FDE-48A8-A62A-145E3BC5C0C8}" type="datetime1">
              <a:rPr lang="en-US" smtClean="0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00D7-B2D0-44B6-8F18-2639E602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6904-FCEA-49EC-9841-F0EF8F7D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B0FEB-DED5-4574-A581-159DD160E8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6" name="Picture 2" descr="C:\Users\Pushkar\Documents\wine_testing_program_flow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05840"/>
            <a:ext cx="7643649" cy="5318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778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FF44-CF14-4E61-AE6A-F20ABE80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chemeClr val="tx1"/>
                </a:solidFill>
                <a:effectLst/>
                <a:latin typeface="+mn-lt"/>
              </a:rPr>
              <a:t>Unit Testing</a:t>
            </a:r>
            <a:endParaRPr lang="en-IN" sz="6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2C48-100D-4DA9-98F9-7C37D340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GB" sz="2000" dirty="0"/>
              <a:t>A unit test is a piece of code which executes a specific functionality in the code to be tested and asserts a certain behaviour or state. The percentage of code which is tested by unit tests is typically called test coverage. A unit test targets a small unit of code. e.g. a method or a class</a:t>
            </a:r>
          </a:p>
          <a:p>
            <a:pPr lvl="1" algn="just"/>
            <a:r>
              <a:rPr lang="en-IN" sz="2000" dirty="0"/>
              <a:t>In this project unit testing has been done for accuracy on KNN and K-means algorithms.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1556-DA43-4ACB-BD06-D070AA1E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37DF2-9FDE-48A8-A62A-145E3BC5C0C8}" type="datetime1">
              <a:rPr lang="en-US" smtClean="0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8A7D-C177-4402-A945-253C4241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8AE7-2DB4-46F4-B0DC-F5B7FF31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B0FEB-DED5-4574-A581-159DD160E8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1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E69D-8BC3-4925-A90B-E92E6E67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chemeClr val="tx1"/>
                </a:solidFill>
                <a:latin typeface="+mn-lt"/>
              </a:rPr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D9E0-F58E-40DD-81FC-DC6AC2C7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u="sng" dirty="0"/>
              <a:t> Software Used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Vscode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pPr marL="200025" lvl="1" indent="0">
              <a:buNone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/>
              <a:t> </a:t>
            </a:r>
            <a:r>
              <a:rPr lang="en-IN" b="1" u="sng" dirty="0"/>
              <a:t>Libraries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PyQt5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Scikit Learn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Pandas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Json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Matplotlib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err="1"/>
              <a:t>Numpy</a:t>
            </a:r>
            <a:endParaRPr lang="en-IN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IN" sz="2000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C351D-105E-440E-ABA4-3B041EA9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37DF2-9FDE-48A8-A62A-145E3BC5C0C8}" type="datetime1">
              <a:rPr lang="en-US" smtClean="0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78706-1B55-4E26-A535-0290C375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2DC6-9FC8-4195-8BEA-408ECD18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B0FEB-DED5-4574-A581-159DD160E8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5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96875"/>
            <a:ext cx="10058400" cy="14493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Conclusion</a:t>
            </a:r>
            <a:endParaRPr lang="en-US" sz="6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96963" y="2026920"/>
            <a:ext cx="10058400" cy="384206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cs typeface="Times New Roman" pitchFamily="18" charset="0"/>
              </a:rPr>
              <a:t>By looking into the details, we can see that good quality wines have higher levels of alcohol on average, have a lower volatile acidity on average, higher levels of sulphates on average, and higher levels of residual sugar on average.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A30964-6D0F-4C82-8F6E-7F2474E30B4F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3FD96D5-D6AE-4774-BD90-C22EE88256D4}" type="slidenum">
              <a:rPr lang="en-US">
                <a:solidFill>
                  <a:srgbClr val="FFFFFF"/>
                </a:solidFill>
              </a:rPr>
              <a:pPr/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3526169" y="2247900"/>
            <a:ext cx="490942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8000" b="1" dirty="0">
                <a:latin typeface="+mn-lt"/>
              </a:rPr>
              <a:t>Thank You!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+mn-lt"/>
              </a:rPr>
              <a:t>14</a:t>
            </a:r>
          </a:p>
        </p:txBody>
      </p:sp>
      <p:sp>
        <p:nvSpPr>
          <p:cNvPr id="41991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432538-AA9E-4B5E-8F57-A54C3E179C74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1/5/2021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63A9-3702-45BF-975C-62EA239A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4318"/>
            <a:ext cx="10058400" cy="1449387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+mn-lt"/>
              </a:rPr>
              <a:t>Group No. 11</a:t>
            </a:r>
            <a:endParaRPr lang="en-IN" sz="6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90AB-B8C4-4D8E-AB0A-F3E2D8DB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Members: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dirty="0"/>
              <a:t>Abhishek </a:t>
            </a:r>
            <a:r>
              <a:rPr lang="en-US" dirty="0" err="1"/>
              <a:t>Muthange</a:t>
            </a:r>
            <a:r>
              <a:rPr lang="en-US" dirty="0"/>
              <a:t>	405A004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Hrishikesh Jadhav	405C011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Akash</a:t>
            </a:r>
            <a:r>
              <a:rPr lang="en-US" dirty="0"/>
              <a:t> </a:t>
            </a:r>
            <a:r>
              <a:rPr lang="en-US" dirty="0" err="1"/>
              <a:t>Pawar</a:t>
            </a:r>
            <a:r>
              <a:rPr lang="en-US" dirty="0"/>
              <a:t>		405C026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Pushkar Dounde	405A023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8D34-9A78-46C8-9B0D-D0CCD25F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37DF2-9FDE-48A8-A62A-145E3BC5C0C8}" type="datetime1">
              <a:rPr lang="en-US" smtClean="0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C775-E187-40CB-AAFB-07C3C984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394DC-3BDB-46B3-89D1-03CE08D0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B0FEB-DED5-4574-A581-159DD160E8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5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219200" y="2048932"/>
            <a:ext cx="9499600" cy="3753351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IN" dirty="0"/>
              <a:t>Wine classification is a difficult task since taste is the least understood of the human senses. A good wine quality prediction can be very useful in the certification phase, since currently the sensory analysis is performed by human tasters, being clearly a subjective approach. An automatic predictive system can be integrated into a decision support system, helping the speed and quality of the performance. </a:t>
            </a:r>
            <a:endParaRPr lang="en-US" altLang="en-US" dirty="0">
              <a:cs typeface="Times New Roman" pitchFamily="18" charset="0"/>
            </a:endParaRPr>
          </a:p>
          <a:p>
            <a:pPr marL="465138" indent="-465138" eaLnBrk="1" hangingPunct="1">
              <a:buFont typeface="Arial" pitchFamily="34" charset="0"/>
              <a:buChar char="•"/>
              <a:defRPr/>
            </a:pPr>
            <a:endParaRPr lang="en-US" altLang="en-US" sz="2600" dirty="0">
              <a:cs typeface="Times New Roman" pitchFamily="18" charset="0"/>
            </a:endParaRPr>
          </a:p>
          <a:p>
            <a:pPr marL="465138" indent="-465138" eaLnBrk="1" hangingPunct="1">
              <a:buFont typeface="Arial" pitchFamily="34" charset="0"/>
              <a:buChar char="•"/>
              <a:defRPr/>
            </a:pP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Calibri" pitchFamily="34" charset="0"/>
              <a:buNone/>
              <a:defRPr/>
            </a:pP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Calibri" pitchFamily="34" charset="0"/>
              <a:buNone/>
              <a:defRPr/>
            </a:pP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/>
                </a:solidFill>
              </a:rPr>
              <a:t>Sinhgad</a:t>
            </a:r>
            <a:r>
              <a:rPr lang="en-US" dirty="0">
                <a:solidFill>
                  <a:schemeClr val="tx1"/>
                </a:solidFill>
              </a:rPr>
              <a:t> College of Engineering, Department of Comp. Engineering, STCL 2015-16</a:t>
            </a:r>
            <a:r>
              <a:rPr lang="en-U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  <a:latin typeface="+mn-lt"/>
              </a:rPr>
              <a:t>2</a:t>
            </a:r>
          </a:p>
        </p:txBody>
      </p:sp>
      <p:sp>
        <p:nvSpPr>
          <p:cNvPr id="11271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73435B-EC7B-420F-A117-5CE2467AE1AF}" type="datetime1">
              <a:rPr lang="en-US" altLang="en-US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1/5/2021</a:t>
            </a:fld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Objectives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objectives of this project are as follows:</a:t>
            </a:r>
          </a:p>
          <a:p>
            <a:pPr>
              <a:buFont typeface="+mj-lt"/>
              <a:buAutoNum type="arabicPeriod"/>
            </a:pPr>
            <a:r>
              <a:rPr lang="en-IN" dirty="0"/>
              <a:t> To experiment with different types of algorithms i.e. Classification, Clustering algorithms etc, methods to see which yields the highest accuracy.</a:t>
            </a:r>
          </a:p>
          <a:p>
            <a:pPr>
              <a:buFont typeface="+mj-lt"/>
              <a:buAutoNum type="arabicPeriod"/>
            </a:pPr>
            <a:r>
              <a:rPr lang="en-IN" dirty="0"/>
              <a:t> To determine which features are the most indicative of a good quality wine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/>
                </a:solidFill>
              </a:rPr>
              <a:t>Sinhgad</a:t>
            </a:r>
            <a:r>
              <a:rPr lang="en-US" dirty="0">
                <a:solidFill>
                  <a:schemeClr val="tx1"/>
                </a:solidFill>
              </a:rPr>
              <a:t> College of Engineering, Department of Comp. Engineering, STCL 2015-16</a:t>
            </a:r>
            <a:r>
              <a:rPr lang="en-U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  <a:latin typeface="+mn-lt"/>
              </a:rPr>
              <a:t>2</a:t>
            </a:r>
          </a:p>
        </p:txBody>
      </p:sp>
      <p:sp>
        <p:nvSpPr>
          <p:cNvPr id="11271" name="Date Placeholder 7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73435B-EC7B-420F-A117-5CE2467AE1AF}" type="datetime1">
              <a:rPr lang="en-US" altLang="en-US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1/5/2021</a:t>
            </a:fld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4318"/>
            <a:ext cx="10058400" cy="14493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Input</a:t>
            </a:r>
            <a:endParaRPr lang="en-US" sz="6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cs typeface="Calibri" pitchFamily="34" charset="0"/>
              </a:rPr>
              <a:t>For this project, We have used dataset related to </a:t>
            </a:r>
            <a:r>
              <a:rPr lang="en-IN" b="1" dirty="0">
                <a:cs typeface="Calibri" pitchFamily="34" charset="0"/>
              </a:rPr>
              <a:t>red wine quality </a:t>
            </a:r>
            <a:r>
              <a:rPr lang="en-IN" dirty="0">
                <a:cs typeface="Calibri" pitchFamily="34" charset="0"/>
              </a:rPr>
              <a:t>according to our needs to build classification as well as clustering models to predict whether a particular red wine is “good quality” or not. Each wine in this dataset is given a “quality” score between 0 and 10. For the purpose of this project, We then converted the output to a binary output where each wine is either “good quality” (a score of 7 or higher) or not (a score below 7).</a:t>
            </a:r>
          </a:p>
          <a:p>
            <a:pPr marL="0" indent="0">
              <a:buNone/>
            </a:pPr>
            <a:r>
              <a:rPr lang="en-IN" dirty="0">
                <a:cs typeface="Calibri" pitchFamily="34" charset="0"/>
              </a:rPr>
              <a:t>The quality of a wine is determined by 11 input variables mentioned on the next slide.</a:t>
            </a:r>
          </a:p>
          <a:p>
            <a:pPr marL="0" indent="0">
              <a:buNone/>
            </a:pPr>
            <a:endParaRPr lang="en-IN" sz="2400" dirty="0">
              <a:cs typeface="Calibri" pitchFamily="34" charset="0"/>
            </a:endParaRPr>
          </a:p>
          <a:p>
            <a:pPr marL="0" indent="0">
              <a:buNone/>
            </a:pPr>
            <a:endParaRPr lang="en-IN" sz="2400" dirty="0">
              <a:cs typeface="Calibri" pitchFamily="34" charset="0"/>
            </a:endParaRPr>
          </a:p>
          <a:p>
            <a:pPr marL="0" indent="0">
              <a:buNone/>
            </a:pPr>
            <a:endParaRPr lang="en-US" sz="2800" dirty="0"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A30964-6D0F-4C82-8F6E-7F2474E30B4F}" type="datetime1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5D57DC1-C024-4397-AAB9-255AB2AA9C38}" type="slidenum">
              <a:rPr lang="en-US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defRPr/>
            </a:pPr>
            <a:r>
              <a:rPr lang="en-US" sz="5600" b="1">
                <a:solidFill>
                  <a:schemeClr val="tx1">
                    <a:lumMod val="85000"/>
                    <a:lumOff val="15000"/>
                  </a:schemeClr>
                </a:solidFill>
              </a:rPr>
              <a:t>Dataset Screenshot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2A30964-6D0F-4C82-8F6E-7F2474E30B4F}" type="datetime1">
              <a:rPr lang="en-US"/>
              <a:pPr>
                <a:spcAft>
                  <a:spcPts val="600"/>
                </a:spcAft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Sinhgad College of Engineering, Department of Comp. Engineering, STCL 2015-16.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900458" y="6459785"/>
            <a:ext cx="131202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Aft>
                <a:spcPts val="600"/>
              </a:spcAft>
            </a:pPr>
            <a:fld id="{C5D57DC1-C024-4397-AAB9-255AB2AA9C38}" type="slidenum">
              <a:rPr lang="en-US" sz="1050">
                <a:solidFill>
                  <a:srgbClr val="FFFFFF"/>
                </a:solidFill>
                <a:latin typeface="+mn-lt"/>
              </a:rPr>
              <a:pPr>
                <a:spcAft>
                  <a:spcPts val="600"/>
                </a:spcAft>
              </a:pPr>
              <a:t>6</a:t>
            </a:fld>
            <a:endParaRPr lang="en-US" sz="105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F285C3-0D52-4D4B-A3CA-56B5E97B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90203"/>
              </p:ext>
            </p:extLst>
          </p:nvPr>
        </p:nvGraphicFramePr>
        <p:xfrm>
          <a:off x="728143" y="1863860"/>
          <a:ext cx="6912225" cy="3130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6900">
                  <a:extLst>
                    <a:ext uri="{9D8B030D-6E8A-4147-A177-3AD203B41FA5}">
                      <a16:colId xmlns:a16="http://schemas.microsoft.com/office/drawing/2014/main" val="2225774811"/>
                    </a:ext>
                  </a:extLst>
                </a:gridCol>
                <a:gridCol w="555771">
                  <a:extLst>
                    <a:ext uri="{9D8B030D-6E8A-4147-A177-3AD203B41FA5}">
                      <a16:colId xmlns:a16="http://schemas.microsoft.com/office/drawing/2014/main" val="2706668960"/>
                    </a:ext>
                  </a:extLst>
                </a:gridCol>
                <a:gridCol w="399476">
                  <a:extLst>
                    <a:ext uri="{9D8B030D-6E8A-4147-A177-3AD203B41FA5}">
                      <a16:colId xmlns:a16="http://schemas.microsoft.com/office/drawing/2014/main" val="2809235503"/>
                    </a:ext>
                  </a:extLst>
                </a:gridCol>
                <a:gridCol w="589552">
                  <a:extLst>
                    <a:ext uri="{9D8B030D-6E8A-4147-A177-3AD203B41FA5}">
                      <a16:colId xmlns:a16="http://schemas.microsoft.com/office/drawing/2014/main" val="35332858"/>
                    </a:ext>
                  </a:extLst>
                </a:gridCol>
                <a:gridCol w="659817">
                  <a:extLst>
                    <a:ext uri="{9D8B030D-6E8A-4147-A177-3AD203B41FA5}">
                      <a16:colId xmlns:a16="http://schemas.microsoft.com/office/drawing/2014/main" val="3197561813"/>
                    </a:ext>
                  </a:extLst>
                </a:gridCol>
                <a:gridCol w="740667">
                  <a:extLst>
                    <a:ext uri="{9D8B030D-6E8A-4147-A177-3AD203B41FA5}">
                      <a16:colId xmlns:a16="http://schemas.microsoft.com/office/drawing/2014/main" val="2206942913"/>
                    </a:ext>
                  </a:extLst>
                </a:gridCol>
                <a:gridCol w="783907">
                  <a:extLst>
                    <a:ext uri="{9D8B030D-6E8A-4147-A177-3AD203B41FA5}">
                      <a16:colId xmlns:a16="http://schemas.microsoft.com/office/drawing/2014/main" val="2202170617"/>
                    </a:ext>
                  </a:extLst>
                </a:gridCol>
                <a:gridCol w="547438">
                  <a:extLst>
                    <a:ext uri="{9D8B030D-6E8A-4147-A177-3AD203B41FA5}">
                      <a16:colId xmlns:a16="http://schemas.microsoft.com/office/drawing/2014/main" val="1713109582"/>
                    </a:ext>
                  </a:extLst>
                </a:gridCol>
                <a:gridCol w="332342">
                  <a:extLst>
                    <a:ext uri="{9D8B030D-6E8A-4147-A177-3AD203B41FA5}">
                      <a16:colId xmlns:a16="http://schemas.microsoft.com/office/drawing/2014/main" val="286427138"/>
                    </a:ext>
                  </a:extLst>
                </a:gridCol>
                <a:gridCol w="690220">
                  <a:extLst>
                    <a:ext uri="{9D8B030D-6E8A-4147-A177-3AD203B41FA5}">
                      <a16:colId xmlns:a16="http://schemas.microsoft.com/office/drawing/2014/main" val="3727864716"/>
                    </a:ext>
                  </a:extLst>
                </a:gridCol>
                <a:gridCol w="560950">
                  <a:extLst>
                    <a:ext uri="{9D8B030D-6E8A-4147-A177-3AD203B41FA5}">
                      <a16:colId xmlns:a16="http://schemas.microsoft.com/office/drawing/2014/main" val="3143147537"/>
                    </a:ext>
                  </a:extLst>
                </a:gridCol>
                <a:gridCol w="545185">
                  <a:extLst>
                    <a:ext uri="{9D8B030D-6E8A-4147-A177-3AD203B41FA5}">
                      <a16:colId xmlns:a16="http://schemas.microsoft.com/office/drawing/2014/main" val="3765897290"/>
                    </a:ext>
                  </a:extLst>
                </a:gridCol>
              </a:tblGrid>
              <a:tr h="4590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fixed acidity</a:t>
                      </a:r>
                    </a:p>
                  </a:txBody>
                  <a:tcPr marL="0" marR="6486" marT="43588" marB="43588" anchor="ctr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volatile acidity</a:t>
                      </a:r>
                    </a:p>
                  </a:txBody>
                  <a:tcPr marL="0" marR="6486" marT="43588" marB="435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citric acid</a:t>
                      </a:r>
                    </a:p>
                  </a:txBody>
                  <a:tcPr marL="0" marR="6486" marT="43588" marB="435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residual sugar</a:t>
                      </a:r>
                    </a:p>
                  </a:txBody>
                  <a:tcPr marL="0" marR="6486" marT="43588" marB="435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chlorides</a:t>
                      </a:r>
                    </a:p>
                  </a:txBody>
                  <a:tcPr marL="0" marR="6486" marT="43588" marB="435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free sulfur dioxide</a:t>
                      </a:r>
                    </a:p>
                  </a:txBody>
                  <a:tcPr marL="0" marR="6486" marT="43588" marB="435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sulfur dioxide</a:t>
                      </a:r>
                    </a:p>
                  </a:txBody>
                  <a:tcPr marL="0" marR="6486" marT="43588" marB="435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density</a:t>
                      </a:r>
                    </a:p>
                  </a:txBody>
                  <a:tcPr marL="0" marR="6486" marT="43588" marB="435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pH</a:t>
                      </a:r>
                    </a:p>
                  </a:txBody>
                  <a:tcPr marL="0" marR="6486" marT="43588" marB="435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sulphates</a:t>
                      </a:r>
                    </a:p>
                  </a:txBody>
                  <a:tcPr marL="0" marR="6486" marT="43588" marB="435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Alcohol</a:t>
                      </a:r>
                    </a:p>
                  </a:txBody>
                  <a:tcPr marL="0" marR="6486" marT="43588" marB="435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3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Quality</a:t>
                      </a:r>
                    </a:p>
                  </a:txBody>
                  <a:tcPr marL="0" marR="6486" marT="43588" marB="435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166924"/>
                  </a:ext>
                </a:extLst>
              </a:tr>
              <a:tr h="242840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0.076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3.51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76512"/>
                  </a:ext>
                </a:extLst>
              </a:tr>
              <a:tr h="242840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0.098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829239"/>
                  </a:ext>
                </a:extLst>
              </a:tr>
              <a:tr h="242840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0.092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3.26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262035"/>
                  </a:ext>
                </a:extLst>
              </a:tr>
              <a:tr h="242840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9.8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83502"/>
                  </a:ext>
                </a:extLst>
              </a:tr>
              <a:tr h="242840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0.076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3.51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112984"/>
                  </a:ext>
                </a:extLst>
              </a:tr>
              <a:tr h="242840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3.51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096156"/>
                  </a:ext>
                </a:extLst>
              </a:tr>
              <a:tr h="242840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0.069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0.9964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212024"/>
                  </a:ext>
                </a:extLst>
              </a:tr>
              <a:tr h="242840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0.9946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3.39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57278"/>
                  </a:ext>
                </a:extLst>
              </a:tr>
              <a:tr h="242840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0.073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3.36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39868"/>
                  </a:ext>
                </a:extLst>
              </a:tr>
              <a:tr h="242840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3.35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243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862819"/>
                  </a:ext>
                </a:extLst>
              </a:tr>
              <a:tr h="242840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0.097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0.9959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3.28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33940" marT="43588" marB="4358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191736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D796968B-23AB-4C2E-BAC2-BC52E575CB44}"/>
              </a:ext>
            </a:extLst>
          </p:cNvPr>
          <p:cNvSpPr/>
          <p:nvPr/>
        </p:nvSpPr>
        <p:spPr>
          <a:xfrm>
            <a:off x="728143" y="1697301"/>
            <a:ext cx="6912222" cy="7047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7E1C9A5B-C1CF-4F2A-962E-E29EFABF97F7}"/>
              </a:ext>
            </a:extLst>
          </p:cNvPr>
          <p:cNvCxnSpPr>
            <a:endCxn id="53" idx="0"/>
          </p:cNvCxnSpPr>
          <p:nvPr/>
        </p:nvCxnSpPr>
        <p:spPr>
          <a:xfrm rot="10800000" flipV="1">
            <a:off x="4184255" y="1075983"/>
            <a:ext cx="1051057" cy="62131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33A222A-934C-4B0E-81C9-CEAB84674FCC}"/>
              </a:ext>
            </a:extLst>
          </p:cNvPr>
          <p:cNvSpPr txBox="1"/>
          <p:nvPr/>
        </p:nvSpPr>
        <p:spPr>
          <a:xfrm>
            <a:off x="5278509" y="871879"/>
            <a:ext cx="1922106" cy="3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Features Variables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84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06C6-F533-4846-AC5D-37B3831E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+mn-lt"/>
              </a:rPr>
              <a:t>Input Features</a:t>
            </a:r>
            <a:endParaRPr lang="en-IN" sz="6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05687-E860-43FE-AB7D-917CBDAE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quality of a wine is determined by 11 input variables:</a:t>
            </a:r>
          </a:p>
          <a:p>
            <a:pPr>
              <a:buFont typeface="+mj-lt"/>
              <a:buAutoNum type="arabicPeriod"/>
            </a:pPr>
            <a:r>
              <a:rPr lang="en-IN" dirty="0"/>
              <a:t>Fixed acidity</a:t>
            </a:r>
          </a:p>
          <a:p>
            <a:pPr>
              <a:buFont typeface="+mj-lt"/>
              <a:buAutoNum type="arabicPeriod"/>
            </a:pPr>
            <a:r>
              <a:rPr lang="en-IN" dirty="0"/>
              <a:t>Volatile acidity</a:t>
            </a:r>
          </a:p>
          <a:p>
            <a:pPr>
              <a:buFont typeface="+mj-lt"/>
              <a:buAutoNum type="arabicPeriod"/>
            </a:pPr>
            <a:r>
              <a:rPr lang="en-IN" dirty="0"/>
              <a:t>Citric acid</a:t>
            </a:r>
          </a:p>
          <a:p>
            <a:pPr>
              <a:buFont typeface="+mj-lt"/>
              <a:buAutoNum type="arabicPeriod"/>
            </a:pPr>
            <a:r>
              <a:rPr lang="en-IN" dirty="0"/>
              <a:t>Residual sugar</a:t>
            </a:r>
          </a:p>
          <a:p>
            <a:pPr>
              <a:buFont typeface="+mj-lt"/>
              <a:buAutoNum type="arabicPeriod"/>
            </a:pPr>
            <a:r>
              <a:rPr lang="en-IN" dirty="0"/>
              <a:t>Chlorides</a:t>
            </a:r>
          </a:p>
          <a:p>
            <a:pPr>
              <a:buFont typeface="+mj-lt"/>
              <a:buAutoNum type="arabicPeriod"/>
            </a:pPr>
            <a:r>
              <a:rPr lang="en-IN" dirty="0"/>
              <a:t>Free sulphur dioxide</a:t>
            </a:r>
          </a:p>
          <a:p>
            <a:pPr>
              <a:buFont typeface="+mj-lt"/>
              <a:buAutoNum type="arabicPeriod"/>
            </a:pPr>
            <a:r>
              <a:rPr lang="en-IN" dirty="0"/>
              <a:t>Total sulphur dioxide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9600-1A40-4053-9C75-7E53AD2A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37DF2-9FDE-48A8-A62A-145E3BC5C0C8}" type="datetime1">
              <a:rPr lang="en-US" smtClean="0"/>
              <a:pPr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B36C-02D9-49DF-BD8B-9C301026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Sinhgad College of Engineering, Department of Comp. Engineering, STCL 2015-16.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70992-8680-4571-9572-CF337182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B0FEB-DED5-4574-A581-159DD160E8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0FA6C-2A2D-489A-BBBB-256AB02FBD57}"/>
              </a:ext>
            </a:extLst>
          </p:cNvPr>
          <p:cNvSpPr txBox="1"/>
          <p:nvPr/>
        </p:nvSpPr>
        <p:spPr>
          <a:xfrm>
            <a:off x="3686175" y="2327275"/>
            <a:ext cx="238074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E8637"/>
              </a:buClr>
              <a:buSzPct val="100000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8.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Density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E8637"/>
              </a:buClr>
              <a:buSzPct val="100000"/>
              <a:buFont typeface="+mj-lt"/>
              <a:buAutoNum type="arabicPeriod" startAt="9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</a:t>
            </a:r>
          </a:p>
          <a:p>
            <a:pPr marL="90488" marR="0" lvl="0" indent="-90488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E8637"/>
              </a:buClr>
              <a:buSzPct val="100000"/>
              <a:buFont typeface="+mj-lt"/>
              <a:buAutoNum type="arabicPeriod" startAt="9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Sulphates</a:t>
            </a:r>
          </a:p>
          <a:p>
            <a:pPr marL="90488" marR="0" lvl="0" indent="-90488" algn="l" defTabSz="914400" rtl="0" eaLnBrk="0" fontAlgn="base" latinLnBrk="0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E8637"/>
              </a:buClr>
              <a:buSzPct val="100000"/>
              <a:buFont typeface="+mj-lt"/>
              <a:buAutoNum type="arabicPeriod" startAt="9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Alcohol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B098AC-7022-4FB9-A989-08AD72015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15" y="2123721"/>
            <a:ext cx="5894672" cy="421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8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340A7-C411-4598-A52D-9E48BD2F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Correlation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Heatmap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788E143-84B8-46B7-AA0B-C436DC66B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 r="3647" b="-1"/>
          <a:stretch/>
        </p:blipFill>
        <p:spPr bwMode="auto">
          <a:xfrm>
            <a:off x="633999" y="640081"/>
            <a:ext cx="5462001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85B92BC-678C-4E14-97E6-3227DEF86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2644120-A6B9-4D5C-8A60-E2F4CC220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CDB4-67C7-4275-BA30-1CED9114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0F37DF2-9FDE-48A8-A62A-145E3BC5C0C8}" type="datetime1">
              <a:rPr lang="en-US" smtClean="0"/>
              <a:pPr>
                <a:spcAft>
                  <a:spcPts val="600"/>
                </a:spcAft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8644-DEA1-423F-9544-39D2C412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Sinhgad College of Engineering, Department of Comp. Engineering, STCL 2015-16.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CA24-AA28-4281-9462-C910A889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17B0FEB-DED5-4574-A581-159DD160E848}" type="slidenum">
              <a:rPr lang="en-US" sz="1050" smtClean="0">
                <a:latin typeface="+mn-lt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 sz="105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452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65027-B61D-430C-9186-D9D955D3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FFFF"/>
                </a:solidFill>
              </a:rPr>
              <a:t>Pair-wise Scatter Plot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9984D6-3312-42E3-88BA-BA2439FF4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8063" y="189425"/>
            <a:ext cx="9012667" cy="464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0" name="Rectangle 80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0FE0D-C099-4022-BF3C-4710AF0F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0F37DF2-9FDE-48A8-A62A-145E3BC5C0C8}" type="datetime1">
              <a:rPr lang="en-US" smtClean="0"/>
              <a:pPr>
                <a:spcAft>
                  <a:spcPts val="600"/>
                </a:spcAft>
                <a:defRPr/>
              </a:pPr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745E-9548-4411-9A73-9BF9719D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Sinhgad College of Engineering, Department of Comp. Engineering, STCL 2015-16.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4A786-7279-4FD3-84B5-E7E828CF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17B0FEB-DED5-4574-A581-159DD160E848}" type="slidenum">
              <a:rPr lang="en-US" sz="1050" smtClean="0">
                <a:latin typeface="+mn-lt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 sz="105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55956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1077</Words>
  <Application>Microsoft Office PowerPoint</Application>
  <PresentationFormat>Widescreen</PresentationFormat>
  <Paragraphs>270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Inter</vt:lpstr>
      <vt:lpstr>Times New Roman</vt:lpstr>
      <vt:lpstr>Retrospect</vt:lpstr>
      <vt:lpstr>Quality of Red Wine</vt:lpstr>
      <vt:lpstr>Group No. 11</vt:lpstr>
      <vt:lpstr>Abstract</vt:lpstr>
      <vt:lpstr>Objectives</vt:lpstr>
      <vt:lpstr>Input</vt:lpstr>
      <vt:lpstr>Dataset Screenshot</vt:lpstr>
      <vt:lpstr>Input Features</vt:lpstr>
      <vt:lpstr>Correlation Heatmap</vt:lpstr>
      <vt:lpstr>Pair-wise Scatter Plot</vt:lpstr>
      <vt:lpstr>Visualizing three continuous Attributes</vt:lpstr>
      <vt:lpstr>Algorithms used in the project</vt:lpstr>
      <vt:lpstr>K nearest neighbors Classification Report</vt:lpstr>
      <vt:lpstr>K-means clustering Classification Report</vt:lpstr>
      <vt:lpstr>K-means graph</vt:lpstr>
      <vt:lpstr>Program Flow</vt:lpstr>
      <vt:lpstr>Unit Testing</vt:lpstr>
      <vt:lpstr>Software Requirement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of Red Wine</dc:title>
  <dc:creator>Hrishikesh Jadhav</dc:creator>
  <cp:lastModifiedBy>Hrishikesh Jadhav</cp:lastModifiedBy>
  <cp:revision>2</cp:revision>
  <dcterms:created xsi:type="dcterms:W3CDTF">2021-01-05T05:48:13Z</dcterms:created>
  <dcterms:modified xsi:type="dcterms:W3CDTF">2021-01-05T05:53:39Z</dcterms:modified>
</cp:coreProperties>
</file>