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8"/>
  </p:notesMasterIdLst>
  <p:sldIdLst>
    <p:sldId id="265" r:id="rId3"/>
    <p:sldId id="259" r:id="rId4"/>
    <p:sldId id="260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Nichols" initials="DN" lastIdx="1" clrIdx="0">
    <p:extLst>
      <p:ext uri="{19B8F6BF-5375-455C-9EA6-DF929625EA0E}">
        <p15:presenceInfo xmlns:p15="http://schemas.microsoft.com/office/powerpoint/2012/main" userId="S-1-5-21-1620660764-1237481800-2154471203-3700" providerId="AD"/>
      </p:ext>
    </p:extLst>
  </p:cmAuthor>
  <p:cmAuthor id="2" name="Denise Denise" initials="DD" lastIdx="1" clrIdx="1">
    <p:extLst>
      <p:ext uri="{19B8F6BF-5375-455C-9EA6-DF929625EA0E}">
        <p15:presenceInfo xmlns:p15="http://schemas.microsoft.com/office/powerpoint/2012/main" userId="e49703870e8078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0C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1150" autoAdjust="0"/>
  </p:normalViewPr>
  <p:slideViewPr>
    <p:cSldViewPr snapToGrid="0">
      <p:cViewPr varScale="1">
        <p:scale>
          <a:sx n="81" d="100"/>
          <a:sy n="81" d="100"/>
        </p:scale>
        <p:origin x="2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pxbb\Downloads\Full%20Year%20Data%20(SG1-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Total</a:t>
            </a:r>
            <a:r>
              <a:rPr lang="en-US" sz="2000" b="1" baseline="0" dirty="0"/>
              <a:t> Added Content to Global Catalog from 2015 - 2019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'One List (12.2.19)'!$A$20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'One List (12.2.19)'!$B$19:$F$19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'One List (12.2.19)'!$B$20:$F$20</c:f>
              <c:numCache>
                <c:formatCode>#,##0</c:formatCode>
                <c:ptCount val="5"/>
                <c:pt idx="0">
                  <c:v>90</c:v>
                </c:pt>
                <c:pt idx="1">
                  <c:v>456</c:v>
                </c:pt>
                <c:pt idx="2">
                  <c:v>1300</c:v>
                </c:pt>
                <c:pt idx="3">
                  <c:v>1782</c:v>
                </c:pt>
                <c:pt idx="4">
                  <c:v>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F-40D6-816D-9363F9623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9091312"/>
        <c:axId val="369087472"/>
      </c:lineChart>
      <c:catAx>
        <c:axId val="36909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87472"/>
        <c:crosses val="autoZero"/>
        <c:auto val="1"/>
        <c:lblAlgn val="ctr"/>
        <c:lblOffset val="100"/>
        <c:noMultiLvlLbl val="0"/>
      </c:catAx>
      <c:valAx>
        <c:axId val="36908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091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'Inflow &amp; One List'!$B$121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B3DB961-BFAE-47D5-9A17-05C515005208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{4B3DB961-BFAE-47D5-9A17-05C515005208}</c15:txfldGUID>
                      <c15:f>'Inflow &amp; One List'!$C$123</c15:f>
                      <c15:dlblFieldTableCache>
                        <c:ptCount val="1"/>
                        <c:pt idx="0">
                          <c:v>68%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0-38B8-4BCB-B8C0-4E0EE0E7E0A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821351F-E28F-4C40-9E1E-1B0581D9B766}" type="CELLREF">
                      <a:rPr lang="en-US"/>
                      <a:pPr/>
                      <a:t>[CELLREF]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{A821351F-E28F-4C40-9E1E-1B0581D9B766}</c15:txfldGUID>
                      <c15:f>'Inflow &amp; One List'!$D$123</c15:f>
                      <c15:dlblFieldTableCache>
                        <c:ptCount val="1"/>
                        <c:pt idx="0">
                          <c:v>32%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1-38B8-4BCB-B8C0-4E0EE0E7E0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'Inflow &amp; One List'!$C$120:$D$120</c:f>
              <c:strCache>
                <c:ptCount val="2"/>
                <c:pt idx="0">
                  <c:v>Movies</c:v>
                </c:pt>
                <c:pt idx="1">
                  <c:v>TV Shows</c:v>
                </c:pt>
              </c:strCache>
            </c:strRef>
          </c:cat>
          <c:val>
            <c:numRef>
              <c:f>'Inflow &amp; One List'!$C$121:$D$121</c:f>
              <c:numCache>
                <c:formatCode>General</c:formatCode>
                <c:ptCount val="2"/>
                <c:pt idx="0">
                  <c:v>4265</c:v>
                </c:pt>
                <c:pt idx="1">
                  <c:v>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B8-4BCB-B8C0-4E0EE0E7E0AB}"/>
            </c:ext>
          </c:extLst>
        </c:ser>
        <c:ser>
          <c:idx val="1"/>
          <c:order val="1"/>
          <c:tx>
            <c:strRef>
              <c:f>'Inflow &amp; One List'!$B$122</c:f>
              <c:strCache>
                <c:ptCount val="1"/>
                <c:pt idx="0">
                  <c:v>Total Content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8B8-4BCB-B8C0-4E0EE0E7E0AB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8B8-4BCB-B8C0-4E0EE0E7E0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'Inflow &amp; One List'!$C$120:$D$120</c:f>
              <c:strCache>
                <c:ptCount val="2"/>
                <c:pt idx="0">
                  <c:v>Movies</c:v>
                </c:pt>
                <c:pt idx="1">
                  <c:v>TV Shows</c:v>
                </c:pt>
              </c:strCache>
            </c:strRef>
          </c:cat>
          <c:val>
            <c:numRef>
              <c:f>'Inflow &amp; One List'!$C$122:$D$122</c:f>
              <c:numCache>
                <c:formatCode>General</c:formatCode>
                <c:ptCount val="2"/>
                <c:pt idx="0">
                  <c:v>6234</c:v>
                </c:pt>
                <c:pt idx="1">
                  <c:v>6234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B8-4BCB-B8C0-4E0EE0E7E0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61577976"/>
        <c:axId val="1761580216"/>
      </c:barChart>
      <c:catAx>
        <c:axId val="1761577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580216"/>
        <c:crosses val="autoZero"/>
        <c:auto val="1"/>
        <c:lblAlgn val="ctr"/>
        <c:lblOffset val="100"/>
        <c:noMultiLvlLbl val="0"/>
      </c:catAx>
      <c:valAx>
        <c:axId val="1761580216"/>
        <c:scaling>
          <c:orientation val="minMax"/>
          <c:max val="6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577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4T10:00:17.639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8559F-90BE-463D-A0BE-E92A279BDBBB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3177-B970-4D6F-8DB8-70A2F66CD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23177-B970-4D6F-8DB8-70A2F66CDA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23177-B970-4D6F-8DB8-70A2F66CD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6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23177-B970-4D6F-8DB8-70A2F66CDA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23177-B970-4D6F-8DB8-70A2F66CD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23177-B970-4D6F-8DB8-70A2F66CDA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7152"/>
            <a:ext cx="10363200" cy="2387600"/>
          </a:xfrm>
        </p:spPr>
        <p:txBody>
          <a:bodyPr anchor="ctr"/>
          <a:lstStyle>
            <a:lvl1pPr algn="ctr">
              <a:lnSpc>
                <a:spcPct val="100000"/>
              </a:lnSpc>
              <a:defRPr sz="6000"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790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1C4F8-C2B7-40CA-800F-7F17FEC648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91" y="204087"/>
            <a:ext cx="5472819" cy="11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4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7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7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75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7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3"/>
            <a:ext cx="10515600" cy="686150"/>
          </a:xfrm>
        </p:spPr>
        <p:txBody>
          <a:bodyPr anchor="t"/>
          <a:lstStyle>
            <a:lvl1pPr>
              <a:defRPr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524"/>
            <a:ext cx="10515600" cy="5016073"/>
          </a:xfrm>
        </p:spPr>
        <p:txBody>
          <a:bodyPr/>
          <a:lstStyle>
            <a:lvl1pPr marL="0" indent="0">
              <a:buNone/>
              <a:defRPr b="1" i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/>
          <a:lstStyle>
            <a:lvl1pPr>
              <a:defRPr sz="6000"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7"/>
            <a:ext cx="10515600" cy="800960"/>
          </a:xfrm>
        </p:spPr>
        <p:txBody>
          <a:bodyPr/>
          <a:lstStyle>
            <a:lvl1pPr>
              <a:defRPr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83207"/>
            <a:ext cx="5181600" cy="5193756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83207"/>
            <a:ext cx="5181600" cy="5193756"/>
          </a:xfrm>
        </p:spPr>
        <p:txBody>
          <a:bodyPr/>
          <a:lstStyle>
            <a:lvl1pPr marL="0" indent="0">
              <a:buNone/>
              <a:defRPr b="1" i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1254"/>
            <a:ext cx="10515600" cy="770526"/>
          </a:xfrm>
        </p:spPr>
        <p:txBody>
          <a:bodyPr/>
          <a:lstStyle>
            <a:lvl1pPr>
              <a:defRPr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91780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29173"/>
            <a:ext cx="5157787" cy="436049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005260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835912"/>
            <a:ext cx="5183188" cy="43470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05AD1-3945-4F59-A25B-B683194271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9407" y="5959410"/>
            <a:ext cx="367417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745217"/>
          </a:xfrm>
        </p:spPr>
        <p:txBody>
          <a:bodyPr/>
          <a:lstStyle>
            <a:lvl1pPr>
              <a:defRPr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5A612-85F1-400D-80CF-A327E97A42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0009" y="5959410"/>
            <a:ext cx="367417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00AED8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>
                <a:solidFill>
                  <a:srgbClr val="00AED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40922CB-A989-4714-9B86-DF02A7FCCE3D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247"/>
            <a:ext cx="10515600" cy="763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25718"/>
            <a:ext cx="10515600" cy="515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A023740-598C-4B94-9637-11FDC4C46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9708-3BBE-4E28-AEF4-2979FCE154F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60DC61-DD84-4836-98E5-6D25C4D6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E031A7-6F79-4CF2-B064-0AF8DB4A5F4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153401" y="5885624"/>
            <a:ext cx="367417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ED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FBFE9-163A-4F60-A03D-D8BDD94323A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A559-BF0B-44DC-96D9-51B78F467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223A-5236-4EA9-AE7C-74024289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958" y="245693"/>
            <a:ext cx="9144000" cy="135450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Analytics: Netflix Movies and TV Show Catalog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4426-92C9-4C0C-8095-4E862EF5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068497"/>
            <a:ext cx="9712170" cy="461638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Goal </a:t>
            </a:r>
          </a:p>
          <a:p>
            <a:pPr algn="l"/>
            <a:r>
              <a:rPr lang="en-US" dirty="0"/>
              <a:t>Netflix is very selective about the ratings they release for their content. In this case study, I wanted to examine what patterns I could from a dataset containing their entire catalog in order to try and predict the content Netflix might produce or add to their catalog. 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Method:</a:t>
            </a:r>
          </a:p>
          <a:p>
            <a:pPr algn="l"/>
            <a:r>
              <a:rPr lang="en-US" sz="2000" dirty="0"/>
              <a:t>Netflix Movies and TV Show dataset from Kaggle of available content as of 2019. </a:t>
            </a:r>
          </a:p>
          <a:p>
            <a:pPr algn="l"/>
            <a:r>
              <a:rPr lang="en-US" sz="2000" dirty="0"/>
              <a:t>Used Pandas and NumPy to analyze the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2B7CC-481B-4C9C-9312-8E0D87BB927F}"/>
              </a:ext>
            </a:extLst>
          </p:cNvPr>
          <p:cNvSpPr txBox="1"/>
          <p:nvPr/>
        </p:nvSpPr>
        <p:spPr>
          <a:xfrm>
            <a:off x="1216603" y="5139537"/>
            <a:ext cx="10871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Metric: Rate of content increase for global catalog</a:t>
            </a:r>
          </a:p>
          <a:p>
            <a:r>
              <a:rPr lang="en-US" dirty="0"/>
              <a:t>2015 – 2016:  406% 	increase</a:t>
            </a:r>
          </a:p>
          <a:p>
            <a:r>
              <a:rPr lang="en-US" dirty="0"/>
              <a:t>2016 – 2017: 185% 		increase</a:t>
            </a:r>
          </a:p>
          <a:p>
            <a:r>
              <a:rPr lang="en-US" dirty="0"/>
              <a:t>2017 – 2018: 37% 		increase</a:t>
            </a:r>
          </a:p>
          <a:p>
            <a:r>
              <a:rPr lang="en-US" dirty="0"/>
              <a:t>2018 – 2019: 32% 		increase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A03EDD-73CE-4C26-871E-3231826A9E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92971"/>
              </p:ext>
            </p:extLst>
          </p:nvPr>
        </p:nvGraphicFramePr>
        <p:xfrm>
          <a:off x="350258" y="241135"/>
          <a:ext cx="11491484" cy="381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589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7D5499D-71C1-4BC0-BAF3-BBF71DD90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5379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A1AAE-7410-4C07-8B16-9C66C932E1AB}"/>
              </a:ext>
            </a:extLst>
          </p:cNvPr>
          <p:cNvSpPr txBox="1"/>
          <p:nvPr/>
        </p:nvSpPr>
        <p:spPr>
          <a:xfrm>
            <a:off x="7063740" y="171449"/>
            <a:ext cx="48920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 Breakdown by Country:</a:t>
            </a:r>
          </a:p>
          <a:p>
            <a:pPr marL="342900" indent="-342900">
              <a:buAutoNum type="arabicPeriod"/>
            </a:pPr>
            <a:r>
              <a:rPr lang="en-US" sz="3200" b="1" dirty="0"/>
              <a:t>United States</a:t>
            </a:r>
          </a:p>
          <a:p>
            <a:pPr marL="342900" indent="-342900">
              <a:buAutoNum type="arabicPeriod"/>
            </a:pPr>
            <a:r>
              <a:rPr lang="en-US" sz="3200" b="1" dirty="0"/>
              <a:t>India</a:t>
            </a:r>
          </a:p>
          <a:p>
            <a:pPr marL="342900" indent="-342900">
              <a:buAutoNum type="arabicPeriod"/>
            </a:pPr>
            <a:r>
              <a:rPr lang="en-US" sz="3200" b="1" dirty="0"/>
              <a:t>UK</a:t>
            </a:r>
          </a:p>
          <a:p>
            <a:pPr marL="342900" indent="-342900">
              <a:buAutoNum type="arabicPeriod"/>
            </a:pPr>
            <a:r>
              <a:rPr lang="en-US" sz="3200" b="1" dirty="0"/>
              <a:t>Canada</a:t>
            </a:r>
          </a:p>
          <a:p>
            <a:pPr marL="342900" indent="-342900">
              <a:buAutoNum type="arabicPeriod"/>
            </a:pPr>
            <a:r>
              <a:rPr lang="en-US" sz="3200" b="1" dirty="0"/>
              <a:t>Japan</a:t>
            </a:r>
          </a:p>
          <a:p>
            <a:pPr marL="342900" indent="-342900">
              <a:buAutoNum type="arabicPeriod"/>
            </a:pPr>
            <a:r>
              <a:rPr lang="en-US" sz="3200" b="1" dirty="0"/>
              <a:t>France</a:t>
            </a:r>
          </a:p>
          <a:p>
            <a:pPr marL="342900" indent="-342900">
              <a:buAutoNum type="arabicPeriod"/>
            </a:pPr>
            <a:r>
              <a:rPr lang="en-US" sz="3200" b="1" dirty="0"/>
              <a:t>South Korea</a:t>
            </a:r>
          </a:p>
          <a:p>
            <a:pPr marL="342900" indent="-342900">
              <a:buAutoNum type="arabicPeriod"/>
            </a:pPr>
            <a:r>
              <a:rPr lang="en-US" sz="3200" b="1" dirty="0"/>
              <a:t>Spain</a:t>
            </a:r>
          </a:p>
          <a:p>
            <a:pPr marL="342900" indent="-342900">
              <a:buAutoNum type="arabicPeriod"/>
            </a:pPr>
            <a:r>
              <a:rPr lang="en-US" sz="3200" b="1" dirty="0"/>
              <a:t>Mexico</a:t>
            </a:r>
          </a:p>
          <a:p>
            <a:pPr marL="342900" indent="-342900">
              <a:buAutoNum type="arabicPeriod"/>
            </a:pPr>
            <a:r>
              <a:rPr lang="en-US" sz="3200" b="1" dirty="0"/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38448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0EDC3-9231-4676-9110-D9579484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Movies vs TV Shows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8FFA827-4A80-4B86-846F-F108862039D9}"/>
              </a:ext>
            </a:extLst>
          </p:cNvPr>
          <p:cNvSpPr txBox="1"/>
          <p:nvPr/>
        </p:nvSpPr>
        <p:spPr>
          <a:xfrm>
            <a:off x="5318449" y="214604"/>
            <a:ext cx="618457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*Netflix say average users watches two hours per day</a:t>
            </a:r>
            <a:endParaRPr lang="en-US" b="0" i="0">
              <a:solidFill>
                <a:srgbClr val="000000"/>
              </a:solidFill>
              <a:effectLst/>
              <a:latin typeface="Lato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0F76F78-E607-4FA3-8937-2AF225C19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36238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D2BBCE-7BB6-4DA9-9F49-50869138B09D}"/>
              </a:ext>
            </a:extLst>
          </p:cNvPr>
          <p:cNvSpPr txBox="1"/>
          <p:nvPr/>
        </p:nvSpPr>
        <p:spPr>
          <a:xfrm>
            <a:off x="161916" y="5014204"/>
            <a:ext cx="4312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*In 2018, Netflix released a report showing that the number of TV shows has nearly tripled since 2010, while moves have decreased.</a:t>
            </a:r>
          </a:p>
        </p:txBody>
      </p:sp>
    </p:spTree>
    <p:extLst>
      <p:ext uri="{BB962C8B-B14F-4D97-AF65-F5344CB8AC3E}">
        <p14:creationId xmlns:p14="http://schemas.microsoft.com/office/powerpoint/2010/main" val="33710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FF306-48AF-496A-8C47-6A11775ED043}"/>
              </a:ext>
            </a:extLst>
          </p:cNvPr>
          <p:cNvSpPr txBox="1"/>
          <p:nvPr/>
        </p:nvSpPr>
        <p:spPr>
          <a:xfrm>
            <a:off x="1065099" y="1095504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 Availability for US Subscribers</a:t>
            </a:r>
            <a:b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D767C-D149-43DC-AF58-A5D484F9A2F8}"/>
              </a:ext>
            </a:extLst>
          </p:cNvPr>
          <p:cNvSpPr txBox="1"/>
          <p:nvPr/>
        </p:nvSpPr>
        <p:spPr>
          <a:xfrm>
            <a:off x="5255260" y="1648870"/>
            <a:ext cx="3040639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Top 5 Movie Genres:</a:t>
            </a:r>
          </a:p>
          <a:p>
            <a:pPr marL="8001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Documentaries</a:t>
            </a:r>
          </a:p>
          <a:p>
            <a:pPr marL="8001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Dramas</a:t>
            </a:r>
          </a:p>
          <a:p>
            <a:pPr marL="8001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Independent Movies</a:t>
            </a:r>
          </a:p>
          <a:p>
            <a:pPr marL="8001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Comedies</a:t>
            </a:r>
          </a:p>
          <a:p>
            <a:pPr marL="80010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Action &amp; Adventure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2B7CC-481B-4C9C-9312-8E0D87BB927F}"/>
              </a:ext>
            </a:extLst>
          </p:cNvPr>
          <p:cNvSpPr txBox="1"/>
          <p:nvPr/>
        </p:nvSpPr>
        <p:spPr>
          <a:xfrm>
            <a:off x="-892629" y="5359453"/>
            <a:ext cx="1190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Lato"/>
              </a:rPr>
              <a:t>*59% of US 16-34-year-olds say Netflix indispensable vs 35% of those aged 35+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57DD0-1EF8-4D8E-B222-B37F8CF72555}"/>
              </a:ext>
            </a:extLst>
          </p:cNvPr>
          <p:cNvSpPr txBox="1"/>
          <p:nvPr/>
        </p:nvSpPr>
        <p:spPr>
          <a:xfrm>
            <a:off x="8253280" y="1852863"/>
            <a:ext cx="304064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Top 5 TV Show Genres: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400" dirty="0"/>
              <a:t>Comedies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400" dirty="0"/>
              <a:t>Dramas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400" dirty="0"/>
              <a:t>Kids’ TV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400" dirty="0"/>
              <a:t>Docuseries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sz="2400" dirty="0"/>
              <a:t>Crime</a:t>
            </a:r>
          </a:p>
        </p:txBody>
      </p:sp>
    </p:spTree>
    <p:extLst>
      <p:ext uri="{BB962C8B-B14F-4D97-AF65-F5344CB8AC3E}">
        <p14:creationId xmlns:p14="http://schemas.microsoft.com/office/powerpoint/2010/main" val="1636905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ll Chicago Branding">
      <a:dk1>
        <a:sysClr val="windowText" lastClr="000000"/>
      </a:dk1>
      <a:lt1>
        <a:sysClr val="window" lastClr="FFFFFF"/>
      </a:lt1>
      <a:dk2>
        <a:srgbClr val="63666A"/>
      </a:dk2>
      <a:lt2>
        <a:srgbClr val="FFFFFF"/>
      </a:lt2>
      <a:accent1>
        <a:srgbClr val="00AED8"/>
      </a:accent1>
      <a:accent2>
        <a:srgbClr val="E6A158"/>
      </a:accent2>
      <a:accent3>
        <a:srgbClr val="A5A5A5"/>
      </a:accent3>
      <a:accent4>
        <a:srgbClr val="FF828C"/>
      </a:accent4>
      <a:accent5>
        <a:srgbClr val="71CD9D"/>
      </a:accent5>
      <a:accent6>
        <a:srgbClr val="899639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E84C22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255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1_Office Theme</vt:lpstr>
      <vt:lpstr>Office Theme</vt:lpstr>
      <vt:lpstr>Data Analytics: Netflix Movies and TV Show Catalog</vt:lpstr>
      <vt:lpstr>PowerPoint Presentation</vt:lpstr>
      <vt:lpstr>PowerPoint Presentation</vt:lpstr>
      <vt:lpstr>Content: Movies vs TV Shows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Analytics: Netflix Movies and TV Show Catalog</dc:title>
  <dc:creator>Denise Denise</dc:creator>
  <cp:lastModifiedBy>Denise Denise</cp:lastModifiedBy>
  <cp:revision>8</cp:revision>
  <dcterms:created xsi:type="dcterms:W3CDTF">2020-12-04T15:08:07Z</dcterms:created>
  <dcterms:modified xsi:type="dcterms:W3CDTF">2020-12-05T03:10:11Z</dcterms:modified>
</cp:coreProperties>
</file>