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12ffc8f2a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12ffc8f2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12ffc8f2a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12ffc8f2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12ffc8f2a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2ffc8f2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12ffc8f2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12ffc8f2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the location very important (people at different location are different)</a:t>
            </a:r>
            <a:endParaRPr/>
          </a:p>
          <a:p>
            <a:pPr indent="-317500" lvl="0" marL="457200" rtl="0" algn="l">
              <a:spcBef>
                <a:spcPts val="0"/>
              </a:spcBef>
              <a:spcAft>
                <a:spcPts val="0"/>
              </a:spcAft>
              <a:buSzPts val="1400"/>
              <a:buAutoNum type="arabicPeriod"/>
            </a:pPr>
            <a:r>
              <a:rPr lang="en"/>
              <a:t>People’s attitude towards cuisine</a:t>
            </a:r>
            <a:endParaRPr/>
          </a:p>
          <a:p>
            <a:pPr indent="-317500" lvl="0" marL="457200" rtl="0" algn="l">
              <a:spcBef>
                <a:spcPts val="0"/>
              </a:spcBef>
              <a:spcAft>
                <a:spcPts val="0"/>
              </a:spcAft>
              <a:buSzPts val="1400"/>
              <a:buAutoNum type="arabicPeriod"/>
            </a:pPr>
            <a:r>
              <a:rPr lang="en"/>
              <a:t>Local culture acceptance </a:t>
            </a:r>
            <a:endParaRPr/>
          </a:p>
          <a:p>
            <a:pPr indent="0" lvl="0" marL="0" rtl="0" algn="l">
              <a:spcBef>
                <a:spcPts val="0"/>
              </a:spcBef>
              <a:spcAft>
                <a:spcPts val="0"/>
              </a:spcAft>
              <a:buNone/>
            </a:pPr>
            <a:r>
              <a:rPr lang="en"/>
              <a:t>What I am trying to do is use data science </a:t>
            </a:r>
            <a:r>
              <a:rPr lang="en"/>
              <a:t>technology</a:t>
            </a:r>
            <a:r>
              <a:rPr lang="en"/>
              <a:t> to measure and </a:t>
            </a:r>
            <a:r>
              <a:rPr lang="en"/>
              <a:t>analysis</a:t>
            </a:r>
            <a:r>
              <a:rPr lang="en"/>
              <a:t> these problem in human’s mind quantitatively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2ffc8f2a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2ffc8f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Yelp dataset is a subset of yelp businesses, reviews, and user data for use in personal, educational, and academic purposes. Available as JSON files</a:t>
            </a:r>
            <a:endParaRPr/>
          </a:p>
          <a:p>
            <a:pPr indent="0" lvl="0" marL="0" rtl="0" algn="l">
              <a:spcBef>
                <a:spcPts val="0"/>
              </a:spcBef>
              <a:spcAft>
                <a:spcPts val="0"/>
              </a:spcAft>
              <a:buNone/>
            </a:pPr>
            <a:r>
              <a:t/>
            </a:r>
            <a:endParaRPr/>
          </a:p>
          <a:p>
            <a:pPr indent="0" lvl="0" marL="0" rtl="0" algn="l">
              <a:lnSpc>
                <a:spcPct val="131250"/>
              </a:lnSpc>
              <a:spcBef>
                <a:spcPts val="0"/>
              </a:spcBef>
              <a:spcAft>
                <a:spcPts val="0"/>
              </a:spcAft>
              <a:buNone/>
            </a:pPr>
            <a:r>
              <a:rPr b="1" lang="en" sz="1200">
                <a:solidFill>
                  <a:srgbClr val="D32323"/>
                </a:solidFill>
              </a:rPr>
              <a:t>business.json</a:t>
            </a:r>
            <a:endParaRPr b="1" sz="1200">
              <a:solidFill>
                <a:srgbClr val="D32323"/>
              </a:solidFill>
            </a:endParaRPr>
          </a:p>
          <a:p>
            <a:pPr indent="0" lvl="0" marL="0" rtl="0" algn="l">
              <a:lnSpc>
                <a:spcPct val="115000"/>
              </a:lnSpc>
              <a:spcBef>
                <a:spcPts val="500"/>
              </a:spcBef>
              <a:spcAft>
                <a:spcPts val="0"/>
              </a:spcAft>
              <a:buNone/>
            </a:pPr>
            <a:r>
              <a:rPr lang="en" sz="1050">
                <a:solidFill>
                  <a:srgbClr val="333333"/>
                </a:solidFill>
              </a:rPr>
              <a:t>Contains business data including location data, attributes, and categories.</a:t>
            </a:r>
            <a:endParaRPr sz="1050">
              <a:solidFill>
                <a:srgbClr val="333333"/>
              </a:solidFill>
            </a:endParaRPr>
          </a:p>
          <a:p>
            <a:pPr indent="0" lvl="0" marL="0" rtl="0" algn="l">
              <a:lnSpc>
                <a:spcPct val="131250"/>
              </a:lnSpc>
              <a:spcBef>
                <a:spcPts val="900"/>
              </a:spcBef>
              <a:spcAft>
                <a:spcPts val="0"/>
              </a:spcAft>
              <a:buNone/>
            </a:pPr>
            <a:r>
              <a:rPr b="1" lang="en" sz="1200">
                <a:solidFill>
                  <a:srgbClr val="D32323"/>
                </a:solidFill>
              </a:rPr>
              <a:t>review.json</a:t>
            </a:r>
            <a:endParaRPr b="1" sz="1200">
              <a:solidFill>
                <a:srgbClr val="D32323"/>
              </a:solidFill>
            </a:endParaRPr>
          </a:p>
          <a:p>
            <a:pPr indent="0" lvl="0" marL="0" rtl="0" algn="l">
              <a:lnSpc>
                <a:spcPct val="115000"/>
              </a:lnSpc>
              <a:spcBef>
                <a:spcPts val="500"/>
              </a:spcBef>
              <a:spcAft>
                <a:spcPts val="0"/>
              </a:spcAft>
              <a:buNone/>
            </a:pPr>
            <a:r>
              <a:rPr lang="en" sz="1050">
                <a:solidFill>
                  <a:srgbClr val="333333"/>
                </a:solidFill>
              </a:rPr>
              <a:t>Contains full review text data including the user_id that wrote the review and the business_id the review is written for.</a:t>
            </a:r>
            <a:endParaRPr sz="1050">
              <a:solidFill>
                <a:srgbClr val="333333"/>
              </a:solidFill>
            </a:endParaRPr>
          </a:p>
          <a:p>
            <a:pPr indent="0" lvl="0" marL="0" rtl="0" algn="l">
              <a:lnSpc>
                <a:spcPct val="131250"/>
              </a:lnSpc>
              <a:spcBef>
                <a:spcPts val="900"/>
              </a:spcBef>
              <a:spcAft>
                <a:spcPts val="0"/>
              </a:spcAft>
              <a:buNone/>
            </a:pPr>
            <a:r>
              <a:rPr b="1" lang="en" sz="1200">
                <a:solidFill>
                  <a:srgbClr val="D32323"/>
                </a:solidFill>
              </a:rPr>
              <a:t>user.json</a:t>
            </a:r>
            <a:endParaRPr b="1" sz="1200">
              <a:solidFill>
                <a:srgbClr val="D32323"/>
              </a:solidFill>
            </a:endParaRPr>
          </a:p>
          <a:p>
            <a:pPr indent="0" lvl="0" marL="0" rtl="0" algn="l">
              <a:lnSpc>
                <a:spcPct val="115000"/>
              </a:lnSpc>
              <a:spcBef>
                <a:spcPts val="500"/>
              </a:spcBef>
              <a:spcAft>
                <a:spcPts val="0"/>
              </a:spcAft>
              <a:buNone/>
            </a:pPr>
            <a:r>
              <a:rPr lang="en" sz="1050">
                <a:solidFill>
                  <a:srgbClr val="333333"/>
                </a:solidFill>
              </a:rPr>
              <a:t>User data including the user's friend mapping and all the metadata associated with the user.</a:t>
            </a:r>
            <a:endParaRPr sz="1050">
              <a:solidFill>
                <a:srgbClr val="333333"/>
              </a:solidFill>
            </a:endParaRPr>
          </a:p>
          <a:p>
            <a:pPr indent="0" lvl="0" marL="0" rtl="0" algn="l">
              <a:spcBef>
                <a:spcPts val="9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12ffc8f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12ffc8f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better run the dataset in the </a:t>
            </a:r>
            <a:r>
              <a:rPr lang="en"/>
              <a:t>jupiter, I used the csv version of Yelp Open Dataset.</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12ffc8f2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12ffc8f2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rate: if in a city, out of 100 same </a:t>
            </a:r>
            <a:r>
              <a:rPr lang="en"/>
              <a:t>category</a:t>
            </a:r>
            <a:r>
              <a:rPr lang="en"/>
              <a:t> restaurants, there’s only 60% still open. Obviously, another city with higher open rate would be better place to invest.</a:t>
            </a:r>
            <a:endParaRPr/>
          </a:p>
          <a:p>
            <a:pPr indent="0" lvl="0" marL="0" rtl="0" algn="l">
              <a:spcBef>
                <a:spcPts val="0"/>
              </a:spcBef>
              <a:spcAft>
                <a:spcPts val="0"/>
              </a:spcAft>
              <a:buNone/>
            </a:pPr>
            <a:r>
              <a:rPr lang="en"/>
              <a:t>Average Star: Average star rate compare to average star rate of overall restaurant. </a:t>
            </a:r>
            <a:endParaRPr/>
          </a:p>
          <a:p>
            <a:pPr indent="0" lvl="0" marL="0" rtl="0" algn="l">
              <a:spcBef>
                <a:spcPts val="0"/>
              </a:spcBef>
              <a:spcAft>
                <a:spcPts val="0"/>
              </a:spcAft>
              <a:buNone/>
            </a:pPr>
            <a:r>
              <a:rPr lang="en"/>
              <a:t>Review counts: for both 4.5 star restaurant, the more reiew counts one has even better quality.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12ffc8f2a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12ffc8f2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#Among the many Chinese restaurants in Toronto, we clearly observed that 3.5 stars is the score of most Chinese restaurants. #As can be seen from the figure, the Chinese restaurant's score on the yelp platform is normally distributed.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vast majority of Chinese restaurants near Toronto are concentrated in four areas: Toronto City, Markham, Richmond Hill and Mississauga. #The city of Toronto is well-understood as a population gathering place. Markham, Richmond Hill and Mississauga have become a gathering place for Chinese people. #The relatively low rents and mature university districts have become the choice of more and more Chinese restaurants.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Applied Data Science</a:t>
            </a:r>
            <a:endParaRPr sz="2400"/>
          </a:p>
          <a:p>
            <a:pPr indent="0" lvl="0" marL="0" rtl="0" algn="ctr">
              <a:spcBef>
                <a:spcPts val="0"/>
              </a:spcBef>
              <a:spcAft>
                <a:spcPts val="0"/>
              </a:spcAft>
              <a:buNone/>
            </a:pPr>
            <a:r>
              <a:rPr lang="en" sz="2400"/>
              <a:t>Project Update Presentation:</a:t>
            </a:r>
            <a:endParaRPr sz="2400"/>
          </a:p>
          <a:p>
            <a:pPr indent="0" lvl="0" marL="0" rtl="0" algn="ctr">
              <a:spcBef>
                <a:spcPts val="0"/>
              </a:spcBef>
              <a:spcAft>
                <a:spcPts val="0"/>
              </a:spcAft>
              <a:buNone/>
            </a:pPr>
            <a:r>
              <a:rPr lang="en"/>
              <a:t>Best City for investing </a:t>
            </a:r>
            <a:endParaRPr/>
          </a:p>
          <a:p>
            <a:pPr indent="0" lvl="0" marL="0" rtl="0" algn="ctr">
              <a:spcBef>
                <a:spcPts val="0"/>
              </a:spcBef>
              <a:spcAft>
                <a:spcPts val="0"/>
              </a:spcAft>
              <a:buNone/>
            </a:pPr>
            <a:r>
              <a:rPr lang="en"/>
              <a:t>a Chinese Restaurant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Nicolas Fan</a:t>
            </a:r>
            <a:endParaRPr/>
          </a:p>
          <a:p>
            <a:pPr indent="0" lvl="0" marL="0" rtl="0" algn="ctr">
              <a:spcBef>
                <a:spcPts val="0"/>
              </a:spcBef>
              <a:spcAft>
                <a:spcPts val="0"/>
              </a:spcAft>
              <a:buNone/>
            </a:pPr>
            <a:r>
              <a:rPr lang="en"/>
              <a:t>04/25/2019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Understanding the market</a:t>
            </a:r>
            <a:endParaRPr/>
          </a:p>
        </p:txBody>
      </p:sp>
      <p:pic>
        <p:nvPicPr>
          <p:cNvPr id="132" name="Google Shape;132;p22"/>
          <p:cNvPicPr preferRelativeResize="0"/>
          <p:nvPr/>
        </p:nvPicPr>
        <p:blipFill>
          <a:blip r:embed="rId3">
            <a:alphaModFix/>
          </a:blip>
          <a:stretch>
            <a:fillRect/>
          </a:stretch>
        </p:blipFill>
        <p:spPr>
          <a:xfrm>
            <a:off x="-2" y="0"/>
            <a:ext cx="10258952"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Understanding the market</a:t>
            </a:r>
            <a:endParaRPr/>
          </a:p>
        </p:txBody>
      </p:sp>
      <p:pic>
        <p:nvPicPr>
          <p:cNvPr id="138" name="Google Shape;138;p23"/>
          <p:cNvPicPr preferRelativeResize="0"/>
          <p:nvPr/>
        </p:nvPicPr>
        <p:blipFill>
          <a:blip r:embed="rId3">
            <a:alphaModFix/>
          </a:blip>
          <a:stretch>
            <a:fillRect/>
          </a:stretch>
        </p:blipFill>
        <p:spPr>
          <a:xfrm>
            <a:off x="0" y="-46417"/>
            <a:ext cx="12083952" cy="51899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Current Result</a:t>
            </a:r>
            <a:endParaRPr/>
          </a:p>
        </p:txBody>
      </p:sp>
      <p:sp>
        <p:nvSpPr>
          <p:cNvPr id="144" name="Google Shape;144;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Chinese restaurants at greater toronto area, </a:t>
            </a:r>
            <a:endParaRPr/>
          </a:p>
          <a:p>
            <a:pPr indent="-342900" lvl="0" marL="457200" rtl="0" algn="l">
              <a:spcBef>
                <a:spcPts val="1600"/>
              </a:spcBef>
              <a:spcAft>
                <a:spcPts val="0"/>
              </a:spcAft>
              <a:buSzPts val="1800"/>
              <a:buChar char="●"/>
            </a:pPr>
            <a:r>
              <a:rPr lang="en"/>
              <a:t>Open rate = 83.6%&gt; 74.9%</a:t>
            </a:r>
            <a:endParaRPr/>
          </a:p>
          <a:p>
            <a:pPr indent="-342900" lvl="0" marL="457200" rtl="0" algn="l">
              <a:spcBef>
                <a:spcPts val="0"/>
              </a:spcBef>
              <a:spcAft>
                <a:spcPts val="0"/>
              </a:spcAft>
              <a:buSzPts val="1800"/>
              <a:buChar char="●"/>
            </a:pPr>
            <a:r>
              <a:rPr lang="en"/>
              <a:t>Top area would be: Toronto downtown, Markham and Richmond Hill.</a:t>
            </a:r>
            <a:endParaRPr/>
          </a:p>
          <a:p>
            <a:pPr indent="-342900" lvl="0" marL="457200" rtl="0" algn="l">
              <a:spcBef>
                <a:spcPts val="0"/>
              </a:spcBef>
              <a:spcAft>
                <a:spcPts val="0"/>
              </a:spcAft>
              <a:buSzPts val="1800"/>
              <a:buChar char="●"/>
            </a:pPr>
            <a:r>
              <a:rPr lang="en"/>
              <a:t>Average star = 3.43 &gt; 2.96</a:t>
            </a:r>
            <a:endParaRPr/>
          </a:p>
          <a:p>
            <a:pPr indent="-342900" lvl="0" marL="457200" rtl="0" algn="l">
              <a:spcBef>
                <a:spcPts val="0"/>
              </a:spcBef>
              <a:spcAft>
                <a:spcPts val="0"/>
              </a:spcAft>
              <a:buSzPts val="1800"/>
              <a:buChar char="●"/>
            </a:pPr>
            <a:r>
              <a:rPr lang="en"/>
              <a:t>Top streets: dundas street, yonge street</a:t>
            </a:r>
            <a:endParaRPr/>
          </a:p>
          <a:p>
            <a:pPr indent="-342900" lvl="0" marL="457200" rtl="0" algn="l">
              <a:spcBef>
                <a:spcPts val="0"/>
              </a:spcBef>
              <a:spcAft>
                <a:spcPts val="0"/>
              </a:spcAft>
              <a:buSzPts val="1800"/>
              <a:buChar char="●"/>
            </a:pPr>
            <a:r>
              <a:rPr lang="en"/>
              <a:t>Top Chinese restaurants: New Hong Kong, Luckee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steps</a:t>
            </a:r>
            <a:endParaRPr/>
          </a:p>
        </p:txBody>
      </p:sp>
      <p:sp>
        <p:nvSpPr>
          <p:cNvPr id="150" name="Google Shape;150;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Step</a:t>
            </a:r>
            <a:r>
              <a:rPr b="1" lang="en" sz="2100">
                <a:solidFill>
                  <a:schemeClr val="dk1"/>
                </a:solidFill>
              </a:rPr>
              <a:t> 1</a:t>
            </a:r>
            <a:endParaRPr b="1" sz="2100">
              <a:solidFill>
                <a:schemeClr val="dk1"/>
              </a:solidFill>
            </a:endParaRPr>
          </a:p>
          <a:p>
            <a:pPr indent="0" lvl="0" marL="0" rtl="0" algn="l">
              <a:spcBef>
                <a:spcPts val="1600"/>
              </a:spcBef>
              <a:spcAft>
                <a:spcPts val="0"/>
              </a:spcAft>
              <a:buNone/>
            </a:pPr>
            <a:r>
              <a:rPr lang="en" sz="1600"/>
              <a:t>Derived from the Toronto area to other regions, such as New York, Las Vegas and more. Compare the data horizontally and conclude the result.</a:t>
            </a:r>
            <a:endParaRPr sz="1600"/>
          </a:p>
          <a:p>
            <a:pPr indent="0" lvl="0" marL="0" rtl="0" algn="l">
              <a:spcBef>
                <a:spcPts val="1600"/>
              </a:spcBef>
              <a:spcAft>
                <a:spcPts val="0"/>
              </a:spcAft>
              <a:buNone/>
            </a:pPr>
            <a:r>
              <a:rPr lang="en" sz="1600"/>
              <a:t>Integrate data visualizations from different regions on the same map for a more intuitive understanding</a:t>
            </a:r>
            <a:endParaRPr sz="1600"/>
          </a:p>
          <a:p>
            <a:pPr indent="0" lvl="0" marL="0" rtl="0" algn="l">
              <a:spcBef>
                <a:spcPts val="1600"/>
              </a:spcBef>
              <a:spcAft>
                <a:spcPts val="1600"/>
              </a:spcAft>
              <a:buNone/>
            </a:pPr>
            <a:r>
              <a:t/>
            </a:r>
            <a:endParaRPr sz="1600"/>
          </a:p>
        </p:txBody>
      </p:sp>
      <p:sp>
        <p:nvSpPr>
          <p:cNvPr id="151" name="Google Shape;151;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Step</a:t>
            </a:r>
            <a:r>
              <a:rPr b="1" lang="en" sz="2100">
                <a:solidFill>
                  <a:schemeClr val="dk1"/>
                </a:solidFill>
              </a:rPr>
              <a:t> 2</a:t>
            </a:r>
            <a:endParaRPr b="1" sz="2100">
              <a:solidFill>
                <a:schemeClr val="dk1"/>
              </a:solidFill>
            </a:endParaRPr>
          </a:p>
          <a:p>
            <a:pPr indent="0" lvl="0" marL="0" rtl="0" algn="l">
              <a:spcBef>
                <a:spcPts val="1600"/>
              </a:spcBef>
              <a:spcAft>
                <a:spcPts val="0"/>
              </a:spcAft>
              <a:buNone/>
            </a:pPr>
            <a:r>
              <a:rPr lang="en" sz="1600"/>
              <a:t>Further combine the content of review.csv and according to the id of the well Chinese restaurant, retrieve the evaluation of the restaurant by yelp users, and analyze the quality of the diners in the area.</a:t>
            </a:r>
            <a:endParaRPr sz="1600"/>
          </a:p>
          <a:p>
            <a:pPr indent="0" lvl="0" marL="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Inspiration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an investor comes to consult me. He has a budget of</a:t>
            </a:r>
            <a:r>
              <a:rPr b="1" lang="en"/>
              <a:t> 250,000 dollars</a:t>
            </a:r>
            <a:r>
              <a:rPr lang="en"/>
              <a:t> and wants to invest in a </a:t>
            </a:r>
            <a:r>
              <a:rPr b="1" lang="en"/>
              <a:t>Chinese restaurant</a:t>
            </a:r>
            <a:r>
              <a:rPr lang="en"/>
              <a:t> in North America. Which city would be the best choice and why?</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Yelp Open Dataset</a:t>
            </a:r>
            <a:endParaRPr/>
          </a:p>
        </p:txBody>
      </p:sp>
      <p:sp>
        <p:nvSpPr>
          <p:cNvPr id="72" name="Google Shape;72;p15"/>
          <p:cNvSpPr txBox="1"/>
          <p:nvPr>
            <p:ph idx="2" type="body"/>
          </p:nvPr>
        </p:nvSpPr>
        <p:spPr>
          <a:xfrm>
            <a:off x="4939500" y="404225"/>
            <a:ext cx="3837000" cy="401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dataset contains: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0"/>
              </a:spcAft>
              <a:buNone/>
            </a:pPr>
            <a:r>
              <a:rPr lang="en"/>
              <a:t>The files:</a:t>
            </a:r>
            <a:endParaRPr/>
          </a:p>
          <a:p>
            <a:pPr indent="-342900" lvl="0" marL="457200" rtl="0" algn="l">
              <a:spcBef>
                <a:spcPts val="0"/>
              </a:spcBef>
              <a:spcAft>
                <a:spcPts val="0"/>
              </a:spcAft>
              <a:buSzPts val="1800"/>
              <a:buChar char="●"/>
            </a:pPr>
            <a:r>
              <a:rPr b="1" lang="en"/>
              <a:t>business.json </a:t>
            </a:r>
            <a:endParaRPr b="1"/>
          </a:p>
          <a:p>
            <a:pPr indent="-342900" lvl="0" marL="457200" rtl="0" algn="l">
              <a:spcBef>
                <a:spcPts val="0"/>
              </a:spcBef>
              <a:spcAft>
                <a:spcPts val="0"/>
              </a:spcAft>
              <a:buSzPts val="1800"/>
              <a:buChar char="●"/>
            </a:pPr>
            <a:r>
              <a:rPr b="1" lang="en"/>
              <a:t>review.json</a:t>
            </a:r>
            <a:endParaRPr b="1"/>
          </a:p>
          <a:p>
            <a:pPr indent="-342900" lvl="0" marL="457200" rtl="0" algn="l">
              <a:spcBef>
                <a:spcPts val="0"/>
              </a:spcBef>
              <a:spcAft>
                <a:spcPts val="0"/>
              </a:spcAft>
              <a:buSzPts val="1800"/>
              <a:buChar char="●"/>
            </a:pPr>
            <a:r>
              <a:rPr lang="en"/>
              <a:t>user.json</a:t>
            </a:r>
            <a:endParaRPr/>
          </a:p>
        </p:txBody>
      </p:sp>
      <p:pic>
        <p:nvPicPr>
          <p:cNvPr id="73" name="Google Shape;73;p15"/>
          <p:cNvPicPr preferRelativeResize="0"/>
          <p:nvPr/>
        </p:nvPicPr>
        <p:blipFill>
          <a:blip r:embed="rId3">
            <a:alphaModFix/>
          </a:blip>
          <a:stretch>
            <a:fillRect/>
          </a:stretch>
        </p:blipFill>
        <p:spPr>
          <a:xfrm>
            <a:off x="4572000" y="1191900"/>
            <a:ext cx="4572001" cy="9489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inside business.csv?</a:t>
            </a:r>
            <a:endParaRPr/>
          </a:p>
        </p:txBody>
      </p:sp>
      <p:sp>
        <p:nvSpPr>
          <p:cNvPr id="79" name="Google Shape;79;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Business_id</a:t>
            </a:r>
            <a:endParaRPr/>
          </a:p>
          <a:p>
            <a:pPr indent="-342900" lvl="0" marL="457200" rtl="0" algn="l">
              <a:spcBef>
                <a:spcPts val="0"/>
              </a:spcBef>
              <a:spcAft>
                <a:spcPts val="0"/>
              </a:spcAft>
              <a:buSzPts val="1800"/>
              <a:buAutoNum type="arabicPeriod"/>
            </a:pPr>
            <a:r>
              <a:rPr lang="en"/>
              <a:t>Name </a:t>
            </a:r>
            <a:endParaRPr/>
          </a:p>
          <a:p>
            <a:pPr indent="-342900" lvl="0" marL="457200" rtl="0" algn="l">
              <a:spcBef>
                <a:spcPts val="0"/>
              </a:spcBef>
              <a:spcAft>
                <a:spcPts val="0"/>
              </a:spcAft>
              <a:buSzPts val="1800"/>
              <a:buAutoNum type="arabicPeriod"/>
            </a:pPr>
            <a:r>
              <a:rPr lang="en"/>
              <a:t>Neighborhood</a:t>
            </a:r>
            <a:endParaRPr/>
          </a:p>
          <a:p>
            <a:pPr indent="-342900" lvl="0" marL="457200" rtl="0" algn="l">
              <a:spcBef>
                <a:spcPts val="0"/>
              </a:spcBef>
              <a:spcAft>
                <a:spcPts val="0"/>
              </a:spcAft>
              <a:buSzPts val="1800"/>
              <a:buAutoNum type="arabicPeriod"/>
            </a:pPr>
            <a:r>
              <a:rPr lang="en"/>
              <a:t>Address</a:t>
            </a:r>
            <a:endParaRPr/>
          </a:p>
          <a:p>
            <a:pPr indent="-342900" lvl="0" marL="457200" rtl="0" algn="l">
              <a:spcBef>
                <a:spcPts val="0"/>
              </a:spcBef>
              <a:spcAft>
                <a:spcPts val="0"/>
              </a:spcAft>
              <a:buSzPts val="1800"/>
              <a:buAutoNum type="arabicPeriod"/>
            </a:pPr>
            <a:r>
              <a:rPr lang="en"/>
              <a:t>City</a:t>
            </a:r>
            <a:endParaRPr/>
          </a:p>
          <a:p>
            <a:pPr indent="-342900" lvl="0" marL="457200" rtl="0" algn="l">
              <a:spcBef>
                <a:spcPts val="0"/>
              </a:spcBef>
              <a:spcAft>
                <a:spcPts val="0"/>
              </a:spcAft>
              <a:buSzPts val="1800"/>
              <a:buAutoNum type="arabicPeriod"/>
            </a:pPr>
            <a:r>
              <a:rPr lang="en"/>
              <a:t>State</a:t>
            </a:r>
            <a:endParaRPr/>
          </a:p>
          <a:p>
            <a:pPr indent="-342900" lvl="0" marL="457200" rtl="0" algn="l">
              <a:spcBef>
                <a:spcPts val="0"/>
              </a:spcBef>
              <a:spcAft>
                <a:spcPts val="0"/>
              </a:spcAft>
              <a:buSzPts val="1800"/>
              <a:buAutoNum type="arabicPeriod"/>
            </a:pPr>
            <a:r>
              <a:rPr lang="en"/>
              <a:t>Postal_code</a:t>
            </a:r>
            <a:endParaRPr/>
          </a:p>
          <a:p>
            <a:pPr indent="-342900" lvl="0" marL="457200" rtl="0" algn="l">
              <a:spcBef>
                <a:spcPts val="0"/>
              </a:spcBef>
              <a:spcAft>
                <a:spcPts val="0"/>
              </a:spcAft>
              <a:buSzPts val="1800"/>
              <a:buAutoNum type="arabicPeriod"/>
            </a:pPr>
            <a:r>
              <a:rPr lang="en"/>
              <a:t>Latitude</a:t>
            </a:r>
            <a:endParaRPr/>
          </a:p>
          <a:p>
            <a:pPr indent="-342900" lvl="0" marL="457200" rtl="0" algn="l">
              <a:spcBef>
                <a:spcPts val="0"/>
              </a:spcBef>
              <a:spcAft>
                <a:spcPts val="0"/>
              </a:spcAft>
              <a:buSzPts val="1800"/>
              <a:buAutoNum type="arabicPeriod"/>
            </a:pPr>
            <a:r>
              <a:rPr lang="en"/>
              <a:t>Longitude</a:t>
            </a:r>
            <a:endParaRPr/>
          </a:p>
          <a:p>
            <a:pPr indent="-342900" lvl="0" marL="457200" rtl="0" algn="l">
              <a:spcBef>
                <a:spcPts val="0"/>
              </a:spcBef>
              <a:spcAft>
                <a:spcPts val="0"/>
              </a:spcAft>
              <a:buSzPts val="1800"/>
              <a:buAutoNum type="arabicPeriod"/>
            </a:pPr>
            <a:r>
              <a:rPr lang="en"/>
              <a:t>Stars</a:t>
            </a:r>
            <a:endParaRPr/>
          </a:p>
          <a:p>
            <a:pPr indent="-342900" lvl="0" marL="457200" rtl="0" algn="l">
              <a:spcBef>
                <a:spcPts val="0"/>
              </a:spcBef>
              <a:spcAft>
                <a:spcPts val="0"/>
              </a:spcAft>
              <a:buSzPts val="1800"/>
              <a:buAutoNum type="arabicPeriod"/>
            </a:pPr>
            <a:r>
              <a:rPr lang="en"/>
              <a:t>Review_count</a:t>
            </a:r>
            <a:endParaRPr/>
          </a:p>
          <a:p>
            <a:pPr indent="-342900" lvl="0" marL="457200" rtl="0" algn="l">
              <a:spcBef>
                <a:spcPts val="0"/>
              </a:spcBef>
              <a:spcAft>
                <a:spcPts val="0"/>
              </a:spcAft>
              <a:buSzPts val="1800"/>
              <a:buAutoNum type="arabicPeriod"/>
            </a:pPr>
            <a:r>
              <a:rPr lang="en"/>
              <a:t>Is_open</a:t>
            </a:r>
            <a:endParaRPr/>
          </a:p>
        </p:txBody>
      </p:sp>
      <p:sp>
        <p:nvSpPr>
          <p:cNvPr id="80" name="Google Shape;80;p16"/>
          <p:cNvSpPr txBox="1"/>
          <p:nvPr>
            <p:ph idx="1" type="body"/>
          </p:nvPr>
        </p:nvSpPr>
        <p:spPr>
          <a:xfrm>
            <a:off x="4883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c7X2SdKxVJMaOnFROO8WEg</a:t>
            </a:r>
            <a:endParaRPr/>
          </a:p>
          <a:p>
            <a:pPr indent="-342900" lvl="0" marL="457200" rtl="0" algn="l">
              <a:spcBef>
                <a:spcPts val="0"/>
              </a:spcBef>
              <a:spcAft>
                <a:spcPts val="0"/>
              </a:spcAft>
              <a:buSzPts val="1800"/>
              <a:buAutoNum type="arabicPeriod"/>
            </a:pPr>
            <a:r>
              <a:rPr lang="en"/>
              <a:t>"Finga Lickin' Caribbean Eatery"</a:t>
            </a:r>
            <a:r>
              <a:rPr lang="en"/>
              <a:t> </a:t>
            </a:r>
            <a:endParaRPr/>
          </a:p>
          <a:p>
            <a:pPr indent="-342900" lvl="0" marL="457200" rtl="0" algn="l">
              <a:spcBef>
                <a:spcPts val="0"/>
              </a:spcBef>
              <a:spcAft>
                <a:spcPts val="0"/>
              </a:spcAft>
              <a:buSzPts val="1800"/>
              <a:buAutoNum type="arabicPeriod"/>
            </a:pPr>
            <a:r>
              <a:rPr lang="en"/>
              <a:t> </a:t>
            </a:r>
            <a:endParaRPr/>
          </a:p>
          <a:p>
            <a:pPr indent="-342900" lvl="0" marL="457200" rtl="0" algn="l">
              <a:spcBef>
                <a:spcPts val="0"/>
              </a:spcBef>
              <a:spcAft>
                <a:spcPts val="0"/>
              </a:spcAft>
              <a:buSzPts val="1800"/>
              <a:buAutoNum type="arabicPeriod"/>
            </a:pPr>
            <a:r>
              <a:rPr lang="en"/>
              <a:t>"2838 The Plz"</a:t>
            </a:r>
            <a:endParaRPr/>
          </a:p>
          <a:p>
            <a:pPr indent="-342900" lvl="0" marL="457200" rtl="0" algn="l">
              <a:spcBef>
                <a:spcPts val="0"/>
              </a:spcBef>
              <a:spcAft>
                <a:spcPts val="0"/>
              </a:spcAft>
              <a:buSzPts val="1800"/>
              <a:buAutoNum type="arabicPeriod"/>
            </a:pPr>
            <a:r>
              <a:rPr lang="en"/>
              <a:t>Charlotte</a:t>
            </a:r>
            <a:endParaRPr/>
          </a:p>
          <a:p>
            <a:pPr indent="-342900" lvl="0" marL="457200" rtl="0" algn="l">
              <a:spcBef>
                <a:spcPts val="0"/>
              </a:spcBef>
              <a:spcAft>
                <a:spcPts val="0"/>
              </a:spcAft>
              <a:buSzPts val="1800"/>
              <a:buAutoNum type="arabicPeriod"/>
            </a:pPr>
            <a:r>
              <a:rPr lang="en"/>
              <a:t>NC</a:t>
            </a:r>
            <a:endParaRPr/>
          </a:p>
          <a:p>
            <a:pPr indent="-342900" lvl="0" marL="457200" rtl="0" algn="l">
              <a:spcBef>
                <a:spcPts val="0"/>
              </a:spcBef>
              <a:spcAft>
                <a:spcPts val="0"/>
              </a:spcAft>
              <a:buSzPts val="1800"/>
              <a:buAutoNum type="arabicPeriod"/>
            </a:pPr>
            <a:r>
              <a:rPr lang="en"/>
              <a:t>28205</a:t>
            </a:r>
            <a:endParaRPr/>
          </a:p>
          <a:p>
            <a:pPr indent="-342900" lvl="0" marL="457200" rtl="0" algn="l">
              <a:spcBef>
                <a:spcPts val="0"/>
              </a:spcBef>
              <a:spcAft>
                <a:spcPts val="0"/>
              </a:spcAft>
              <a:buSzPts val="1800"/>
              <a:buAutoNum type="arabicPeriod"/>
            </a:pPr>
            <a:r>
              <a:rPr lang="en"/>
              <a:t>35.236823</a:t>
            </a:r>
            <a:endParaRPr/>
          </a:p>
          <a:p>
            <a:pPr indent="-342900" lvl="0" marL="457200" rtl="0" algn="l">
              <a:spcBef>
                <a:spcPts val="0"/>
              </a:spcBef>
              <a:spcAft>
                <a:spcPts val="0"/>
              </a:spcAft>
              <a:buSzPts val="1800"/>
              <a:buAutoNum type="arabicPeriod"/>
            </a:pPr>
            <a:r>
              <a:rPr lang="en"/>
              <a:t>-80.801084</a:t>
            </a:r>
            <a:endParaRPr/>
          </a:p>
          <a:p>
            <a:pPr indent="-342900" lvl="0" marL="457200" rtl="0" algn="l">
              <a:spcBef>
                <a:spcPts val="0"/>
              </a:spcBef>
              <a:spcAft>
                <a:spcPts val="0"/>
              </a:spcAft>
              <a:buSzPts val="1800"/>
              <a:buAutoNum type="arabicPeriod"/>
            </a:pPr>
            <a:r>
              <a:rPr lang="en"/>
              <a:t>4.5</a:t>
            </a:r>
            <a:endParaRPr/>
          </a:p>
          <a:p>
            <a:pPr indent="-342900" lvl="0" marL="457200" rtl="0" algn="l">
              <a:spcBef>
                <a:spcPts val="0"/>
              </a:spcBef>
              <a:spcAft>
                <a:spcPts val="0"/>
              </a:spcAft>
              <a:buSzPts val="1800"/>
              <a:buAutoNum type="arabicPeriod"/>
            </a:pPr>
            <a:r>
              <a:rPr lang="en"/>
              <a:t>1</a:t>
            </a:r>
            <a:endParaRPr/>
          </a:p>
          <a:p>
            <a:pPr indent="-342900" lvl="0" marL="457200" rtl="0" algn="l">
              <a:spcBef>
                <a:spcPts val="0"/>
              </a:spcBef>
              <a:spcAft>
                <a:spcPts val="0"/>
              </a:spcAft>
              <a:buSzPts val="1800"/>
              <a:buAutoNum type="arabicPeriod"/>
            </a:pPr>
            <a:r>
              <a:rPr lang="en"/>
              <a:t>Pizza;Food;Caribbean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
            </a:r>
            <a:r>
              <a:rPr lang="en"/>
              <a:t>ogic &amp; Assumption</a:t>
            </a:r>
            <a:endParaRPr/>
          </a:p>
        </p:txBody>
      </p:sp>
      <p:sp>
        <p:nvSpPr>
          <p:cNvPr id="86" name="Google Shape;86;p17"/>
          <p:cNvSpPr txBox="1"/>
          <p:nvPr>
            <p:ph idx="2" type="body"/>
          </p:nvPr>
        </p:nvSpPr>
        <p:spPr>
          <a:xfrm>
            <a:off x="4939500" y="404225"/>
            <a:ext cx="3837000" cy="401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following indicators can indirectly or directly indicate whether Chinese food are popular in a region.</a:t>
            </a:r>
            <a:endParaRPr/>
          </a:p>
          <a:p>
            <a:pPr indent="0" lvl="0" marL="0" rtl="0" algn="l">
              <a:spcBef>
                <a:spcPts val="1600"/>
              </a:spcBef>
              <a:spcAft>
                <a:spcPts val="0"/>
              </a:spcAft>
              <a:buNone/>
            </a:pPr>
            <a:r>
              <a:t/>
            </a:r>
            <a:endParaRPr/>
          </a:p>
          <a:p>
            <a:pPr indent="-342900" lvl="0" marL="457200" rtl="0" algn="l">
              <a:spcBef>
                <a:spcPts val="0"/>
              </a:spcBef>
              <a:spcAft>
                <a:spcPts val="0"/>
              </a:spcAft>
              <a:buSzPts val="1800"/>
              <a:buChar char="●"/>
            </a:pPr>
            <a:r>
              <a:rPr b="1" lang="en"/>
              <a:t>Open rate</a:t>
            </a:r>
            <a:r>
              <a:rPr b="1" lang="en"/>
              <a:t> </a:t>
            </a:r>
            <a:endParaRPr b="1"/>
          </a:p>
          <a:p>
            <a:pPr indent="-342900" lvl="0" marL="457200" rtl="0" algn="l">
              <a:spcBef>
                <a:spcPts val="0"/>
              </a:spcBef>
              <a:spcAft>
                <a:spcPts val="0"/>
              </a:spcAft>
              <a:buSzPts val="1800"/>
              <a:buChar char="●"/>
            </a:pPr>
            <a:r>
              <a:rPr b="1" lang="en"/>
              <a:t>Average Star</a:t>
            </a:r>
            <a:endParaRPr b="1"/>
          </a:p>
          <a:p>
            <a:pPr indent="-342900" lvl="0" marL="457200" rtl="0" algn="l">
              <a:spcBef>
                <a:spcPts val="0"/>
              </a:spcBef>
              <a:spcAft>
                <a:spcPts val="0"/>
              </a:spcAft>
              <a:buSzPts val="1800"/>
              <a:buChar char="●"/>
            </a:pPr>
            <a:r>
              <a:rPr b="1" lang="en"/>
              <a:t>Review counts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grpSp>
        <p:nvGrpSpPr>
          <p:cNvPr id="92" name="Google Shape;92;p18"/>
          <p:cNvGrpSpPr/>
          <p:nvPr/>
        </p:nvGrpSpPr>
        <p:grpSpPr>
          <a:xfrm>
            <a:off x="431925" y="1304875"/>
            <a:ext cx="2628925" cy="3416400"/>
            <a:chOff x="431925" y="1304875"/>
            <a:chExt cx="2628925" cy="3416400"/>
          </a:xfrm>
        </p:grpSpPr>
        <p:sp>
          <p:nvSpPr>
            <p:cNvPr id="93" name="Google Shape;93;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Step 1: Chinese diner</a:t>
            </a:r>
            <a:endParaRPr>
              <a:solidFill>
                <a:schemeClr val="lt1"/>
              </a:solidFill>
            </a:endParaRPr>
          </a:p>
        </p:txBody>
      </p:sp>
      <p:sp>
        <p:nvSpPr>
          <p:cNvPr id="96" name="Google Shape;96;p1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diner_chinese =  (df_GTA.loc[df['categories'].isin(['Chinese'])])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pSp>
        <p:nvGrpSpPr>
          <p:cNvPr id="97" name="Google Shape;97;p18"/>
          <p:cNvGrpSpPr/>
          <p:nvPr/>
        </p:nvGrpSpPr>
        <p:grpSpPr>
          <a:xfrm>
            <a:off x="3320450" y="1304875"/>
            <a:ext cx="2632500" cy="3416400"/>
            <a:chOff x="3320450" y="1304875"/>
            <a:chExt cx="2632500" cy="3416400"/>
          </a:xfrm>
        </p:grpSpPr>
        <p:sp>
          <p:nvSpPr>
            <p:cNvPr id="98" name="Google Shape;98;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Step 2: define region</a:t>
            </a:r>
            <a:endParaRPr>
              <a:solidFill>
                <a:schemeClr val="lt1"/>
              </a:solidFill>
            </a:endParaRPr>
          </a:p>
        </p:txBody>
      </p:sp>
      <p:sp>
        <p:nvSpPr>
          <p:cNvPr id="101" name="Google Shape;101;p1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GTA = (df.loc[df['city'].isin(['Ajax', 'Brampton', 'Burlington', 'Markham','Toronto','Mississauga', 'Newmarket', 'Oakville', 'Oshawa', 'Pickering', 'Richmond Hill', 'Vaughan', 'Whitby'])])</a:t>
            </a:r>
            <a:endParaRPr sz="1600"/>
          </a:p>
          <a:p>
            <a:pPr indent="-330200" lvl="0" marL="457200" rtl="0" algn="l">
              <a:spcBef>
                <a:spcPts val="1600"/>
              </a:spcBef>
              <a:spcAft>
                <a:spcPts val="0"/>
              </a:spcAft>
              <a:buSzPts val="1600"/>
              <a:buChar char="●"/>
            </a:pPr>
            <a:r>
              <a:t/>
            </a:r>
            <a:endParaRPr sz="1600"/>
          </a:p>
          <a:p>
            <a:pPr indent="-330200" lvl="0" marL="457200" rtl="0" algn="l">
              <a:spcBef>
                <a:spcPts val="0"/>
              </a:spcBef>
              <a:spcAft>
                <a:spcPts val="0"/>
              </a:spcAft>
              <a:buSzPts val="1600"/>
              <a:buChar char="●"/>
            </a:pPr>
            <a:r>
              <a:t/>
            </a:r>
            <a:endParaRPr sz="1600"/>
          </a:p>
        </p:txBody>
      </p:sp>
      <p:grpSp>
        <p:nvGrpSpPr>
          <p:cNvPr id="102" name="Google Shape;102;p18"/>
          <p:cNvGrpSpPr/>
          <p:nvPr/>
        </p:nvGrpSpPr>
        <p:grpSpPr>
          <a:xfrm>
            <a:off x="6212550" y="1304875"/>
            <a:ext cx="2632500" cy="3416400"/>
            <a:chOff x="6212550" y="1304875"/>
            <a:chExt cx="2632500" cy="3416400"/>
          </a:xfrm>
        </p:grpSpPr>
        <p:sp>
          <p:nvSpPr>
            <p:cNvPr id="103" name="Google Shape;103;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Step 3: </a:t>
            </a:r>
            <a:r>
              <a:rPr lang="en">
                <a:solidFill>
                  <a:schemeClr val="lt1"/>
                </a:solidFill>
              </a:rPr>
              <a:t>irrelevant</a:t>
            </a:r>
            <a:r>
              <a:rPr lang="en">
                <a:solidFill>
                  <a:schemeClr val="lt1"/>
                </a:solidFill>
              </a:rPr>
              <a:t> info</a:t>
            </a:r>
            <a:endParaRPr>
              <a:solidFill>
                <a:schemeClr val="lt1"/>
              </a:solidFill>
            </a:endParaRPr>
          </a:p>
        </p:txBody>
      </p:sp>
      <p:sp>
        <p:nvSpPr>
          <p:cNvPr id="106" name="Google Shape;106;p1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columns_needed = [</a:t>
            </a:r>
            <a:r>
              <a:rPr lang="en" sz="1600"/>
              <a:t>'business_id</a:t>
            </a:r>
            <a:r>
              <a:rPr lang="en" sz="1600"/>
              <a:t>', 'name', 'neighborhood', 'address', 'city', 'state', 'latitude', 'longitude', 'stars', 'review_count', 'is_open']</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112" name="Google Shape;112;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Lorem ipsum dolor sit amet, consectetur adipiscing elit, sed do eiusmod tempor incididunt</a:t>
            </a:r>
            <a:endParaRPr/>
          </a:p>
          <a:p>
            <a:pPr indent="0" lvl="0" marL="0" rtl="0" algn="l">
              <a:spcBef>
                <a:spcPts val="1600"/>
              </a:spcBef>
              <a:spcAft>
                <a:spcPts val="0"/>
              </a:spcAft>
              <a:buNone/>
            </a:pPr>
            <a:r>
              <a:rPr lang="en"/>
              <a:t>The competition:</a:t>
            </a:r>
            <a:endParaRPr/>
          </a:p>
          <a:p>
            <a:pPr indent="-342900" lvl="0" marL="457200" rtl="0" algn="l">
              <a:spcBef>
                <a:spcPts val="0"/>
              </a:spcBef>
              <a:spcAft>
                <a:spcPts val="0"/>
              </a:spcAft>
              <a:buSzPts val="1800"/>
              <a:buChar char="●"/>
            </a:pPr>
            <a:r>
              <a:rPr lang="en"/>
              <a:t>Lorem ipsum </a:t>
            </a:r>
            <a:endParaRPr/>
          </a:p>
          <a:p>
            <a:pPr indent="-342900" lvl="0" marL="457200" rtl="0" algn="l">
              <a:spcBef>
                <a:spcPts val="0"/>
              </a:spcBef>
              <a:spcAft>
                <a:spcPts val="0"/>
              </a:spcAft>
              <a:buSzPts val="1800"/>
              <a:buChar char="●"/>
            </a:pPr>
            <a:r>
              <a:rPr lang="en"/>
              <a:t>Dolor sit amet</a:t>
            </a:r>
            <a:endParaRPr/>
          </a:p>
        </p:txBody>
      </p:sp>
      <p:pic>
        <p:nvPicPr>
          <p:cNvPr id="113" name="Google Shape;113;p19"/>
          <p:cNvPicPr preferRelativeResize="0"/>
          <p:nvPr/>
        </p:nvPicPr>
        <p:blipFill>
          <a:blip r:embed="rId3">
            <a:alphaModFix/>
          </a:blip>
          <a:stretch>
            <a:fillRect/>
          </a:stretch>
        </p:blipFill>
        <p:spPr>
          <a:xfrm>
            <a:off x="4572000" y="589276"/>
            <a:ext cx="4656531" cy="1675801"/>
          </a:xfrm>
          <a:prstGeom prst="rect">
            <a:avLst/>
          </a:prstGeom>
          <a:noFill/>
          <a:ln>
            <a:noFill/>
          </a:ln>
        </p:spPr>
      </p:pic>
      <p:pic>
        <p:nvPicPr>
          <p:cNvPr id="114" name="Google Shape;114;p19"/>
          <p:cNvPicPr preferRelativeResize="0"/>
          <p:nvPr/>
        </p:nvPicPr>
        <p:blipFill>
          <a:blip r:embed="rId4">
            <a:alphaModFix/>
          </a:blip>
          <a:stretch>
            <a:fillRect/>
          </a:stretch>
        </p:blipFill>
        <p:spPr>
          <a:xfrm>
            <a:off x="4572000" y="2571758"/>
            <a:ext cx="4571999" cy="15783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Understanding the market</a:t>
            </a:r>
            <a:endParaRPr/>
          </a:p>
        </p:txBody>
      </p:sp>
      <p:pic>
        <p:nvPicPr>
          <p:cNvPr id="120" name="Google Shape;120;p20"/>
          <p:cNvPicPr preferRelativeResize="0"/>
          <p:nvPr/>
        </p:nvPicPr>
        <p:blipFill>
          <a:blip r:embed="rId3">
            <a:alphaModFix/>
          </a:blip>
          <a:stretch>
            <a:fillRect/>
          </a:stretch>
        </p:blipFill>
        <p:spPr>
          <a:xfrm>
            <a:off x="-446605" y="0"/>
            <a:ext cx="1507290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Understanding the market</a:t>
            </a:r>
            <a:endParaRPr/>
          </a:p>
        </p:txBody>
      </p:sp>
      <p:pic>
        <p:nvPicPr>
          <p:cNvPr id="126" name="Google Shape;126;p21"/>
          <p:cNvPicPr preferRelativeResize="0"/>
          <p:nvPr/>
        </p:nvPicPr>
        <p:blipFill>
          <a:blip r:embed="rId3">
            <a:alphaModFix/>
          </a:blip>
          <a:stretch>
            <a:fillRect/>
          </a:stretch>
        </p:blipFill>
        <p:spPr>
          <a:xfrm>
            <a:off x="-6" y="0"/>
            <a:ext cx="1474380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