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62" r:id="rId5"/>
    <p:sldId id="264" r:id="rId6"/>
    <p:sldId id="265" r:id="rId7"/>
    <p:sldId id="267" r:id="rId8"/>
    <p:sldId id="256" r:id="rId9"/>
    <p:sldId id="258" r:id="rId10"/>
    <p:sldId id="261" r:id="rId11"/>
    <p:sldId id="268" r:id="rId12"/>
    <p:sldId id="269" r:id="rId13"/>
    <p:sldId id="270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Merge based on ID number; merge alternative data set as well?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Am I representing my data properly?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Visualizations + Machine Learning Model…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Merge based on ID number; merge alternative data set as well?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Am I representing my data properly?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Visualizations + Machine Learning Model…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4C4C7-3D14-4C4E-BD16-5E7DCDF23E6E}"/>
              </a:ext>
            </a:extLst>
          </p:cNvPr>
          <p:cNvSpPr txBox="1"/>
          <p:nvPr/>
        </p:nvSpPr>
        <p:spPr>
          <a:xfrm>
            <a:off x="1325880" y="1535310"/>
            <a:ext cx="9540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Analyzing Life-Style Habits of Individuals with Diabetes</a:t>
            </a:r>
          </a:p>
          <a:p>
            <a:pPr algn="ctr"/>
            <a:r>
              <a:rPr lang="en-US" sz="3200" dirty="0"/>
              <a:t>&amp;</a:t>
            </a:r>
          </a:p>
          <a:p>
            <a:pPr algn="ctr"/>
            <a:r>
              <a:rPr lang="en-US" sz="3200" dirty="0"/>
              <a:t>The Importance of Validating Research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By: Nico Pollack</a:t>
            </a:r>
          </a:p>
          <a:p>
            <a:pPr algn="ctr"/>
            <a:r>
              <a:rPr lang="en-US" sz="3200" dirty="0"/>
              <a:t>April 25</a:t>
            </a:r>
            <a:r>
              <a:rPr lang="en-US" sz="3200" baseline="30000" dirty="0"/>
              <a:t>th</a:t>
            </a:r>
            <a:r>
              <a:rPr lang="en-US" sz="320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79650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9B22-1B7D-4193-A983-A79A0E37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Replicating results is crucial, but it rarely happens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292CB-EEBB-4122-9C51-C35534020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F62A6-979F-4C5C-9759-0A0A28008A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Scientists have few incentives to try replication</a:t>
            </a:r>
          </a:p>
          <a:p>
            <a:r>
              <a:rPr lang="en-US" dirty="0"/>
              <a:t>Journals’ tendency is to publish contradictory findings or conclusions</a:t>
            </a:r>
          </a:p>
          <a:p>
            <a:r>
              <a:rPr lang="en-US" dirty="0"/>
              <a:t>Studies are becoming more challenging to replicate</a:t>
            </a:r>
          </a:p>
          <a:p>
            <a:r>
              <a:rPr lang="en-US" dirty="0"/>
              <a:t>For many researchers, the goal is publishing quantity over quality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B10C2-00F1-495C-86E3-7F1A5C80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Potential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46265-03DB-42A9-AF66-AC38205512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Tenure incentives for quality over quantity</a:t>
            </a:r>
          </a:p>
          <a:p>
            <a:r>
              <a:rPr lang="en-US" dirty="0"/>
              <a:t>Data due diligence to hold researchers accountable for leveraging bias data</a:t>
            </a:r>
          </a:p>
          <a:p>
            <a:r>
              <a:rPr lang="en-US" dirty="0"/>
              <a:t>Journals demanding more info to facilitate experiment replication</a:t>
            </a:r>
          </a:p>
          <a:p>
            <a:r>
              <a:rPr lang="en-US" dirty="0"/>
              <a:t>Encourage peer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Next steps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0658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 / Comments?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19F0-0677-4F4F-89F9-DC118F7E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is a nationwide epidemic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D0AAE-191F-4D5E-88B7-14F413676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395" y="2195792"/>
            <a:ext cx="4995944" cy="37538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32FED-DA2D-476C-876F-5ECA8AAE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338" y="3774558"/>
            <a:ext cx="2885719" cy="2175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44F43-48BA-416C-BA4E-246DBFB77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564392"/>
            <a:ext cx="3145203" cy="23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CA6-56A3-4643-8807-4A4D73C2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Living with diabetes – </a:t>
            </a:r>
            <a:br>
              <a:rPr lang="en-US" dirty="0"/>
            </a:br>
            <a:r>
              <a:rPr lang="en-US" dirty="0"/>
              <a:t>Exercise helps, smoking cigarettes does not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F16F6-9653-4443-B61E-5BD55BF68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of Exercise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A479-70D0-462F-AA6C-D9EB659F5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Burns fat</a:t>
            </a:r>
          </a:p>
          <a:p>
            <a:r>
              <a:rPr lang="en-US" dirty="0"/>
              <a:t>Improves insulin use</a:t>
            </a:r>
          </a:p>
          <a:p>
            <a:r>
              <a:rPr lang="en-US" dirty="0"/>
              <a:t>Reduces stress</a:t>
            </a:r>
          </a:p>
          <a:p>
            <a:r>
              <a:rPr lang="en-US" dirty="0"/>
              <a:t>Protects against cardiovascular disease </a:t>
            </a:r>
          </a:p>
          <a:p>
            <a:r>
              <a:rPr lang="en-US" dirty="0"/>
              <a:t>Increases energy levels</a:t>
            </a:r>
          </a:p>
          <a:p>
            <a:r>
              <a:rPr lang="en-US" dirty="0"/>
              <a:t>Promotes healthier decision-making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99E4-F6AB-4252-863F-B78957D65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Harms of Smoking Cigarettes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A3C85-A218-4BB3-A85B-DCCE78092E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Nicotine raises hemoglobin A1C by up to 34%</a:t>
            </a:r>
          </a:p>
          <a:p>
            <a:r>
              <a:rPr lang="en-US" dirty="0"/>
              <a:t>Increased kidney damage</a:t>
            </a:r>
          </a:p>
          <a:p>
            <a:r>
              <a:rPr lang="en-US" dirty="0"/>
              <a:t>Increased cardiovascular risk</a:t>
            </a:r>
          </a:p>
          <a:p>
            <a:r>
              <a:rPr lang="en-US" dirty="0"/>
              <a:t>Prone to infections</a:t>
            </a:r>
          </a:p>
          <a:p>
            <a:r>
              <a:rPr lang="en-US" dirty="0"/>
              <a:t>Higher risk of retinopathy – can cause blindness</a:t>
            </a:r>
          </a:p>
          <a:p>
            <a:r>
              <a:rPr lang="en-US" dirty="0"/>
              <a:t>Peripheral neuropathy - numbness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B78D8-F8E4-4770-9CAA-AB4E45C57C62}"/>
              </a:ext>
            </a:extLst>
          </p:cNvPr>
          <p:cNvSpPr txBox="1"/>
          <p:nvPr/>
        </p:nvSpPr>
        <p:spPr>
          <a:xfrm>
            <a:off x="2831042" y="5648325"/>
            <a:ext cx="628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 Smokers are 30-40% more likely to develop type 2 diabetes compared to non-smokers” – CDC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E39A-FEED-4EA9-9CAA-20F2817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National health and nutrition examination survey (2013 – 2014) </a:t>
            </a:r>
            <a:br>
              <a:rPr lang="en-US" dirty="0"/>
            </a:br>
            <a:r>
              <a:rPr lang="en-US" dirty="0"/>
              <a:t>by: Center for Disease control  and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83D5-61C2-45D0-84B3-158618190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01077"/>
            <a:ext cx="5422390" cy="2686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Designed to assess the </a:t>
            </a:r>
            <a:r>
              <a:rPr lang="en-US" dirty="0" err="1"/>
              <a:t>the</a:t>
            </a:r>
            <a:r>
              <a:rPr lang="en-US" dirty="0"/>
              <a:t> health and nutritional status of adults and children in the United States</a:t>
            </a:r>
          </a:p>
          <a:p>
            <a:pPr lvl="1"/>
            <a:r>
              <a:rPr lang="en-US" dirty="0"/>
              <a:t>Unique in that it combines physical examination with interviews</a:t>
            </a:r>
          </a:p>
          <a:p>
            <a:r>
              <a:rPr lang="en-US" dirty="0"/>
              <a:t>Program began in early 1960s </a:t>
            </a:r>
          </a:p>
          <a:p>
            <a:r>
              <a:rPr lang="en-US" dirty="0"/>
              <a:t>Collects data from ~5,000 people each year from 15 counties across the country</a:t>
            </a:r>
          </a:p>
          <a:p>
            <a:r>
              <a:rPr lang="en-US" dirty="0"/>
              <a:t>Thousands of studies performed leveraging this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639A6-E421-416E-BC7E-C30455274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8" y="2495295"/>
            <a:ext cx="5422392" cy="3633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Contents:</a:t>
            </a:r>
          </a:p>
          <a:p>
            <a:pPr lvl="1"/>
            <a:r>
              <a:rPr lang="en-US" dirty="0"/>
              <a:t>Demographics.csv (10.2k x 47)</a:t>
            </a:r>
          </a:p>
          <a:p>
            <a:pPr lvl="1"/>
            <a:r>
              <a:rPr lang="en-US" dirty="0"/>
              <a:t>Diet.csv (9813 x 168)</a:t>
            </a:r>
          </a:p>
          <a:p>
            <a:pPr lvl="1"/>
            <a:r>
              <a:rPr lang="en-US" dirty="0"/>
              <a:t>Examination.csv (9813 x 224)</a:t>
            </a:r>
          </a:p>
          <a:p>
            <a:pPr lvl="1"/>
            <a:r>
              <a:rPr lang="en-US" dirty="0"/>
              <a:t>Labs.csv (9813 x 424)</a:t>
            </a:r>
          </a:p>
          <a:p>
            <a:pPr lvl="1"/>
            <a:r>
              <a:rPr lang="en-US" dirty="0"/>
              <a:t>Medications.csv (20.2k x 13)</a:t>
            </a:r>
          </a:p>
          <a:p>
            <a:pPr lvl="1"/>
            <a:r>
              <a:rPr lang="en-US" dirty="0"/>
              <a:t>Questionaire.csv (10.2k x 953)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Part II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7CEBFF"/>
                </a:solidFill>
              </a:rPr>
              <a:t>The Importance of  validating research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– A diabetes predictor by: “</a:t>
            </a:r>
            <a:r>
              <a:rPr lang="en-US" dirty="0" err="1"/>
              <a:t>Jinner</a:t>
            </a:r>
            <a:r>
              <a:rPr lang="en-US" dirty="0"/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D0A3D8-A090-4DA4-9D09-80BF404443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6930" y="2019834"/>
            <a:ext cx="4225393" cy="41085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1AFDCB-A420-47FF-BFB3-E44235406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1" y="1936068"/>
            <a:ext cx="4951228" cy="4813887"/>
          </a:xfr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DB05667-7135-403F-A579-89C2B077147E}"/>
              </a:ext>
            </a:extLst>
          </p:cNvPr>
          <p:cNvSpPr/>
          <p:nvPr/>
        </p:nvSpPr>
        <p:spPr>
          <a:xfrm>
            <a:off x="8571615" y="4074088"/>
            <a:ext cx="2209800" cy="20421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D6AB04-B2AB-4A7A-BBD5-2B49068649D2}"/>
              </a:ext>
            </a:extLst>
          </p:cNvPr>
          <p:cNvSpPr/>
          <p:nvPr/>
        </p:nvSpPr>
        <p:spPr>
          <a:xfrm>
            <a:off x="7167120" y="5514975"/>
            <a:ext cx="295275" cy="304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Why is diabetes from the questionnaire not Correlating with glycohemoglobin concentrations?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5DA8D3-6D47-449F-9F69-AF9530503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999" y="1968574"/>
            <a:ext cx="7702002" cy="447675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99D5C78-C961-4730-BAE4-3F766D7A801D}"/>
              </a:ext>
            </a:extLst>
          </p:cNvPr>
          <p:cNvSpPr/>
          <p:nvPr/>
        </p:nvSpPr>
        <p:spPr>
          <a:xfrm>
            <a:off x="581192" y="5943600"/>
            <a:ext cx="2480985" cy="50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How was the data frame created?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E197C1-45BE-4AD3-9DDE-758A67508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990" y="2308816"/>
            <a:ext cx="6446020" cy="3678238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8658260-587C-4126-B3B4-54A11C94E0A3}"/>
              </a:ext>
            </a:extLst>
          </p:cNvPr>
          <p:cNvSpPr/>
          <p:nvPr/>
        </p:nvSpPr>
        <p:spPr>
          <a:xfrm>
            <a:off x="3255335" y="2796363"/>
            <a:ext cx="3198627" cy="14885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EFF"/>
                </a:solidFill>
              </a:rPr>
              <a:t>“</a:t>
            </a:r>
            <a:r>
              <a:rPr lang="en-US" dirty="0" err="1">
                <a:solidFill>
                  <a:srgbClr val="FFFEFF"/>
                </a:solidFill>
              </a:rPr>
              <a:t>Jinner</a:t>
            </a:r>
            <a:r>
              <a:rPr lang="en-US" dirty="0">
                <a:solidFill>
                  <a:srgbClr val="FFFEFF"/>
                </a:solidFill>
              </a:rPr>
              <a:t>” messed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045FD5-8F83-4698-84D1-2B79AA74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37" y="2345685"/>
            <a:ext cx="4598526" cy="351844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DE4598-200D-4591-92D0-B86931A22FA6}"/>
              </a:ext>
            </a:extLst>
          </p:cNvPr>
          <p:cNvSpPr/>
          <p:nvPr/>
        </p:nvSpPr>
        <p:spPr>
          <a:xfrm>
            <a:off x="5039834" y="3514061"/>
            <a:ext cx="3561906" cy="4412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4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EF96C5-3DBB-474D-9A68-6602A116B4D3}">
  <ds:schemaRefs>
    <ds:schemaRef ds:uri="http://purl.org/dc/terms/"/>
    <ds:schemaRef ds:uri="http://purl.org/dc/elements/1.1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364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PowerPoint Presentation</vt:lpstr>
      <vt:lpstr>Diabetes is a nationwide epidemic</vt:lpstr>
      <vt:lpstr>Living with diabetes –  Exercise helps, smoking cigarettes does not</vt:lpstr>
      <vt:lpstr>National health and nutrition examination survey (2013 – 2014)  by: Center for Disease control  and prevention</vt:lpstr>
      <vt:lpstr>Part II </vt:lpstr>
      <vt:lpstr>Kaggle – A diabetes predictor by: “Jinner”</vt:lpstr>
      <vt:lpstr>Why is diabetes from the questionnaire not Correlating with glycohemoglobin concentrations?</vt:lpstr>
      <vt:lpstr>How was the data frame created?</vt:lpstr>
      <vt:lpstr>“Jinner” messed up</vt:lpstr>
      <vt:lpstr>Replicating results is crucial, but it rarely happens</vt:lpstr>
      <vt:lpstr>Next steps</vt:lpstr>
      <vt:lpstr>Questions /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2019-04-24T18:22:06Z</dcterms:created>
  <dcterms:modified xsi:type="dcterms:W3CDTF">2019-04-25T23:21:15Z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