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4"/>
  </p:notesMasterIdLst>
  <p:sldIdLst>
    <p:sldId id="256" r:id="rId3"/>
    <p:sldId id="268" r:id="rId4"/>
    <p:sldId id="257" r:id="rId5"/>
    <p:sldId id="259" r:id="rId6"/>
    <p:sldId id="267" r:id="rId7"/>
    <p:sldId id="270" r:id="rId8"/>
    <p:sldId id="271" r:id="rId9"/>
    <p:sldId id="260" r:id="rId10"/>
    <p:sldId id="265" r:id="rId11"/>
    <p:sldId id="274" r:id="rId12"/>
    <p:sldId id="275" r:id="rId13"/>
    <p:sldId id="277" r:id="rId14"/>
    <p:sldId id="278" r:id="rId15"/>
    <p:sldId id="279" r:id="rId16"/>
    <p:sldId id="261" r:id="rId17"/>
    <p:sldId id="273" r:id="rId18"/>
    <p:sldId id="272" r:id="rId19"/>
    <p:sldId id="262" r:id="rId20"/>
    <p:sldId id="263" r:id="rId21"/>
    <p:sldId id="264" r:id="rId22"/>
    <p:sldId id="266" r:id="rId23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25"/>
      <p:bold r:id="rId26"/>
      <p:italic r:id="rId27"/>
      <p:boldItalic r:id="rId28"/>
    </p:embeddedFont>
    <p:embeddedFont>
      <p:font typeface="Teko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2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1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912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010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247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800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358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401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490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36d50f1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36d50f1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36d50f1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e36d50f1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36d50f1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36d50f1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295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36d50f1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e36d50f1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e2c6075c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e2c6075c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e2c6075c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e2c6075c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36d50f1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36d50f1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36d50f1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36d50f1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87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36d50f1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36d50f1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172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36d50f1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36d50f1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02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36d50f1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36d50f12_0_59:notes"/>
          <p:cNvSpPr txBox="1">
            <a:spLocks noGrp="1"/>
          </p:cNvSpPr>
          <p:nvPr>
            <p:ph type="body" idx="1"/>
          </p:nvPr>
        </p:nvSpPr>
        <p:spPr>
          <a:xfrm>
            <a:off x="756000" y="5078700"/>
            <a:ext cx="60480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e2c6075c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e2c6075c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9pPr>
          </a:lstStyle>
          <a:p>
            <a:r>
              <a:t>xx%</a:t>
            </a:r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3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Font typeface="Teko"/>
              <a:buNone/>
              <a:defRPr sz="29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ctr" anchorCtr="0">
            <a:noAutofit/>
          </a:bodyPr>
          <a:lstStyle>
            <a:lvl1pPr lvl="0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Font typeface="Teko"/>
              <a:buNone/>
              <a:defRPr sz="29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ctr" anchorCtr="0">
            <a:noAutofit/>
          </a:bodyPr>
          <a:lstStyle>
            <a:lvl1pPr lvl="0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Digit-Arena</a:t>
            </a:r>
            <a:endParaRPr dirty="0"/>
          </a:p>
        </p:txBody>
      </p:sp>
      <p:sp>
        <p:nvSpPr>
          <p:cNvPr id="107" name="Google Shape;107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 </a:t>
            </a:r>
            <a:r>
              <a:rPr lang="fr-FR" dirty="0" err="1"/>
              <a:t>Overview</a:t>
            </a:r>
            <a:r>
              <a:rPr lang="fr-FR" dirty="0"/>
              <a:t> Document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Cartes – Vue D’ensemble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311700" y="1412192"/>
            <a:ext cx="852060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600" dirty="0">
                <a:latin typeface="Source Sans Pro" panose="020B0503030403020204" pitchFamily="34" charset="0"/>
              </a:rPr>
              <a:t>Le jeu comporte </a:t>
            </a:r>
            <a:r>
              <a:rPr lang="fr-FR" sz="1600" b="1" dirty="0">
                <a:latin typeface="Source Sans Pro" panose="020B0503030403020204" pitchFamily="34" charset="0"/>
              </a:rPr>
              <a:t>3 types de cartes: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600" b="1" dirty="0">
                <a:latin typeface="Source Sans Pro" panose="020B0503030403020204" pitchFamily="34" charset="0"/>
              </a:rPr>
              <a:t>Équipement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b="1" dirty="0">
                <a:latin typeface="Source Sans Pro" panose="020B0503030403020204" pitchFamily="34" charset="0"/>
              </a:rPr>
              <a:t>Augmente les caractéristiques </a:t>
            </a:r>
            <a:r>
              <a:rPr lang="fr-FR" dirty="0">
                <a:latin typeface="Source Sans Pro" panose="020B0503030403020204" pitchFamily="34" charset="0"/>
              </a:rPr>
              <a:t>de l’aventurier. Achetable par les marchands pour les revendre aux managers lors des négociations.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dirty="0">
                <a:latin typeface="Source Sans Pro" panose="020B0503030403020204" pitchFamily="34" charset="0"/>
              </a:rPr>
              <a:t>Certains équipements possèdent un </a:t>
            </a:r>
            <a:r>
              <a:rPr lang="fr-FR" b="1" dirty="0">
                <a:latin typeface="Source Sans Pro" panose="020B0503030403020204" pitchFamily="34" charset="0"/>
              </a:rPr>
              <a:t>élément</a:t>
            </a:r>
            <a:r>
              <a:rPr lang="fr-FR" dirty="0">
                <a:latin typeface="Source Sans Pro" panose="020B0503030403020204" pitchFamily="34" charset="0"/>
              </a:rPr>
              <a:t>.</a:t>
            </a:r>
            <a:endParaRPr lang="fr-FR" sz="1000" dirty="0">
              <a:latin typeface="Source Sans Pro" panose="020B0503030403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600" b="1" dirty="0">
                <a:latin typeface="Source Sans Pro" panose="020B0503030403020204" pitchFamily="34" charset="0"/>
              </a:rPr>
              <a:t>Monstre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b="1" dirty="0">
                <a:latin typeface="Source Sans Pro" panose="020B0503030403020204" pitchFamily="34" charset="0"/>
              </a:rPr>
              <a:t>Carte numérique</a:t>
            </a:r>
            <a:r>
              <a:rPr lang="fr-FR" dirty="0">
                <a:latin typeface="Source Sans Pro" panose="020B0503030403020204" pitchFamily="34" charset="0"/>
              </a:rPr>
              <a:t>. Une carte possédant une </a:t>
            </a:r>
            <a:r>
              <a:rPr lang="fr-FR" b="1" dirty="0">
                <a:latin typeface="Source Sans Pro" panose="020B0503030403020204" pitchFamily="34" charset="0"/>
              </a:rPr>
              <a:t>stat d’attaque </a:t>
            </a:r>
            <a:r>
              <a:rPr lang="fr-FR" dirty="0">
                <a:latin typeface="Source Sans Pro" panose="020B0503030403020204" pitchFamily="34" charset="0"/>
              </a:rPr>
              <a:t>et une </a:t>
            </a:r>
            <a:r>
              <a:rPr lang="fr-FR" b="1" dirty="0">
                <a:latin typeface="Source Sans Pro" panose="020B0503030403020204" pitchFamily="34" charset="0"/>
              </a:rPr>
              <a:t>stat de points de vie</a:t>
            </a:r>
            <a:r>
              <a:rPr lang="fr-FR" dirty="0">
                <a:latin typeface="Source Sans Pro" panose="020B0503030403020204" pitchFamily="34" charset="0"/>
              </a:rPr>
              <a:t>. Utilisée par le système.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dirty="0">
                <a:latin typeface="Source Sans Pro" panose="020B0503030403020204" pitchFamily="34" charset="0"/>
              </a:rPr>
              <a:t>Certains monstres ont un </a:t>
            </a:r>
            <a:r>
              <a:rPr lang="fr-FR" b="1" dirty="0">
                <a:latin typeface="Source Sans Pro" panose="020B0503030403020204" pitchFamily="34" charset="0"/>
              </a:rPr>
              <a:t>élément</a:t>
            </a:r>
            <a:r>
              <a:rPr lang="fr-FR" dirty="0">
                <a:latin typeface="Source Sans Pro" panose="020B0503030403020204" pitchFamily="34" charset="0"/>
              </a:rPr>
              <a:t> d’attaque ou de défense.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600" b="1" dirty="0">
                <a:latin typeface="Source Sans Pro" panose="020B0503030403020204" pitchFamily="34" charset="0"/>
              </a:rPr>
              <a:t>Aventurier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dirty="0">
                <a:latin typeface="Source Sans Pro" panose="020B0503030403020204" pitchFamily="34" charset="0"/>
              </a:rPr>
              <a:t>Utilisés par les managers pour </a:t>
            </a:r>
            <a:r>
              <a:rPr lang="fr-FR" b="1" dirty="0">
                <a:latin typeface="Source Sans Pro" panose="020B0503030403020204" pitchFamily="34" charset="0"/>
              </a:rPr>
              <a:t>combattre les monstres</a:t>
            </a:r>
            <a:r>
              <a:rPr lang="fr-FR" dirty="0">
                <a:latin typeface="Source Sans Pro" panose="020B0503030403020204" pitchFamily="34" charset="0"/>
              </a:rPr>
              <a:t>. Ils </a:t>
            </a:r>
            <a:r>
              <a:rPr lang="fr-FR" b="1" dirty="0">
                <a:latin typeface="Source Sans Pro" panose="020B0503030403020204" pitchFamily="34" charset="0"/>
              </a:rPr>
              <a:t>gagnent des points </a:t>
            </a:r>
            <a:r>
              <a:rPr lang="fr-FR" dirty="0">
                <a:latin typeface="Source Sans Pro" panose="020B0503030403020204" pitchFamily="34" charset="0"/>
              </a:rPr>
              <a:t>pour chaque monstre vaincu ainsi qu’un </a:t>
            </a:r>
            <a:r>
              <a:rPr lang="fr-FR" b="1" dirty="0">
                <a:latin typeface="Source Sans Pro" panose="020B0503030403020204" pitchFamily="34" charset="0"/>
              </a:rPr>
              <a:t>ratio de victoire </a:t>
            </a:r>
            <a:r>
              <a:rPr lang="fr-FR" dirty="0">
                <a:latin typeface="Source Sans Pro" panose="020B0503030403020204" pitchFamily="34" charset="0"/>
              </a:rPr>
              <a:t>augmentant la quantité de points gagnés pour chaque victoire.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A0631CE-E727-408D-B2DE-E6D0CEB1C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823" y="206243"/>
            <a:ext cx="887638" cy="6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Cartes – Équipement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311700" y="141219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400" dirty="0">
                <a:latin typeface="Source Sans Pro" panose="020B0503030403020204" pitchFamily="34" charset="0"/>
              </a:rPr>
              <a:t>Les cartes équipement peuvent posséder une </a:t>
            </a:r>
            <a:r>
              <a:rPr lang="fr-FR" sz="1400" b="1" dirty="0">
                <a:latin typeface="Source Sans Pro" panose="020B0503030403020204" pitchFamily="34" charset="0"/>
              </a:rPr>
              <a:t>valeur d’attaque </a:t>
            </a:r>
            <a:r>
              <a:rPr lang="fr-FR" sz="1400" dirty="0">
                <a:latin typeface="Source Sans Pro" panose="020B0503030403020204" pitchFamily="34" charset="0"/>
              </a:rPr>
              <a:t>ainsi qu’une </a:t>
            </a:r>
            <a:r>
              <a:rPr lang="fr-FR" sz="1400" b="1" dirty="0">
                <a:latin typeface="Source Sans Pro" panose="020B0503030403020204" pitchFamily="34" charset="0"/>
              </a:rPr>
              <a:t>valeur de défense</a:t>
            </a:r>
            <a:r>
              <a:rPr lang="fr-FR" sz="1400" dirty="0">
                <a:latin typeface="Source Sans Pro" panose="020B0503030403020204" pitchFamily="34" charset="0"/>
              </a:rPr>
              <a:t>. 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400" dirty="0">
                <a:latin typeface="Source Sans Pro" panose="020B0503030403020204" pitchFamily="34" charset="0"/>
              </a:rPr>
              <a:t>Ces cartes peuvent également posséder un </a:t>
            </a:r>
            <a:r>
              <a:rPr lang="fr-FR" sz="1400" b="1" dirty="0">
                <a:latin typeface="Source Sans Pro" panose="020B0503030403020204" pitchFamily="34" charset="0"/>
              </a:rPr>
              <a:t>élément</a:t>
            </a:r>
            <a:r>
              <a:rPr lang="fr-FR" sz="1400" dirty="0">
                <a:latin typeface="Source Sans Pro" panose="020B0503030403020204" pitchFamily="34" charset="0"/>
              </a:rPr>
              <a:t>. (voir section éléments)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400" dirty="0">
                <a:latin typeface="Source Sans Pro" panose="020B0503030403020204" pitchFamily="34" charset="0"/>
              </a:rPr>
              <a:t>Elles sont utilisables par les </a:t>
            </a:r>
            <a:r>
              <a:rPr lang="fr-FR" sz="1400" b="1" dirty="0">
                <a:latin typeface="Source Sans Pro" panose="020B0503030403020204" pitchFamily="34" charset="0"/>
              </a:rPr>
              <a:t>Managers</a:t>
            </a:r>
            <a:r>
              <a:rPr lang="fr-FR" sz="1400" dirty="0">
                <a:latin typeface="Source Sans Pro" panose="020B0503030403020204" pitchFamily="34" charset="0"/>
              </a:rPr>
              <a:t> lors de la </a:t>
            </a:r>
            <a:r>
              <a:rPr lang="fr-FR" sz="1400" b="1" dirty="0">
                <a:latin typeface="Source Sans Pro" panose="020B0503030403020204" pitchFamily="34" charset="0"/>
              </a:rPr>
              <a:t>préparation d’un combat </a:t>
            </a:r>
            <a:r>
              <a:rPr lang="fr-FR" sz="1400" dirty="0">
                <a:latin typeface="Source Sans Pro" panose="020B0503030403020204" pitchFamily="34" charset="0"/>
              </a:rPr>
              <a:t>pour </a:t>
            </a:r>
            <a:r>
              <a:rPr lang="fr-FR" sz="1400" b="1" dirty="0">
                <a:latin typeface="Source Sans Pro" panose="020B0503030403020204" pitchFamily="34" charset="0"/>
              </a:rPr>
              <a:t>augmenter les caractéristiques </a:t>
            </a:r>
            <a:r>
              <a:rPr lang="fr-FR" sz="1400" dirty="0">
                <a:latin typeface="Source Sans Pro" panose="020B0503030403020204" pitchFamily="34" charset="0"/>
              </a:rPr>
              <a:t>de l’aventurier utilisé.</a:t>
            </a:r>
          </a:p>
        </p:txBody>
      </p:sp>
      <p:sp>
        <p:nvSpPr>
          <p:cNvPr id="6" name="Google Shape;138;p31">
            <a:extLst>
              <a:ext uri="{FF2B5EF4-FFF2-40B4-BE49-F238E27FC236}">
                <a16:creationId xmlns:a16="http://schemas.microsoft.com/office/drawing/2014/main" id="{DCF02189-0C47-4D97-9289-C2A3F53AE1AF}"/>
              </a:ext>
            </a:extLst>
          </p:cNvPr>
          <p:cNvSpPr txBox="1">
            <a:spLocks/>
          </p:cNvSpPr>
          <p:nvPr/>
        </p:nvSpPr>
        <p:spPr>
          <a:xfrm>
            <a:off x="4572000" y="141219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 algn="ctr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4800" b="1" dirty="0">
                <a:latin typeface="Source Sans Pro" panose="020B0503030403020204" pitchFamily="34" charset="0"/>
              </a:rPr>
              <a:t>INSERT CARD VISUAL</a:t>
            </a:r>
          </a:p>
        </p:txBody>
      </p:sp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8AFE38C-FF48-4C95-BC40-C5F662EF5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467" y="121921"/>
            <a:ext cx="528350" cy="7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4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Cartes – Monstre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4792828" y="132837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Ces cartes sont uniquement numériques et utilisées par le système de jeu.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Caractéristiques: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Attaque. Cette valeur peut être fixe ou aléatoire entre deux valeurs.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Défense.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Éléments: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Chaque monstre peut posséder un élément d’attaque et/ou un élément de défense.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Ces éléments sont aléatoires par monstre:</a:t>
            </a:r>
          </a:p>
          <a:p>
            <a:pPr marL="1152000"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⅓ chances d’avoir un élément sur l’attaque ou sur la défense du monstre. Déterminé à l’apparition du monstre.</a:t>
            </a:r>
          </a:p>
          <a:p>
            <a:pPr marL="1152000"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Le jet aléatoire est indépendant entre l’attaque et la défense. Un monstre peut avoir un élément d’attaque ainsi qu’un élément de défense.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E99B0E-46F9-47C5-A805-DCFF56B41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495" y="121921"/>
            <a:ext cx="612294" cy="760430"/>
          </a:xfrm>
          <a:prstGeom prst="rect">
            <a:avLst/>
          </a:prstGeom>
        </p:spPr>
      </p:pic>
      <p:grpSp>
        <p:nvGrpSpPr>
          <p:cNvPr id="51" name="Groupe 50">
            <a:extLst>
              <a:ext uri="{FF2B5EF4-FFF2-40B4-BE49-F238E27FC236}">
                <a16:creationId xmlns:a16="http://schemas.microsoft.com/office/drawing/2014/main" id="{A7C5696F-D997-4E76-9AB0-D7CE34F7FA6B}"/>
              </a:ext>
            </a:extLst>
          </p:cNvPr>
          <p:cNvGrpSpPr/>
          <p:nvPr/>
        </p:nvGrpSpPr>
        <p:grpSpPr>
          <a:xfrm>
            <a:off x="311700" y="1150656"/>
            <a:ext cx="3802469" cy="3697238"/>
            <a:chOff x="4802176" y="882350"/>
            <a:chExt cx="3802469" cy="3697238"/>
          </a:xfrm>
        </p:grpSpPr>
        <p:pic>
          <p:nvPicPr>
            <p:cNvPr id="5" name="Image 4" descr="Une image contenant voiture, assis, ordinateur, table&#10;&#10;Description générée automatiquement">
              <a:extLst>
                <a:ext uri="{FF2B5EF4-FFF2-40B4-BE49-F238E27FC236}">
                  <a16:creationId xmlns:a16="http://schemas.microsoft.com/office/drawing/2014/main" id="{98613997-FA4D-4897-9564-D93765E00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9219" y="1328372"/>
              <a:ext cx="2543776" cy="3251216"/>
            </a:xfrm>
            <a:prstGeom prst="rect">
              <a:avLst/>
            </a:prstGeom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3CD664B-D942-4D63-B884-AAE1B2A3CC99}"/>
                </a:ext>
              </a:extLst>
            </p:cNvPr>
            <p:cNvSpPr txBox="1"/>
            <p:nvPr/>
          </p:nvSpPr>
          <p:spPr>
            <a:xfrm>
              <a:off x="6819900" y="882350"/>
              <a:ext cx="563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cap="small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Nom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875BE0C0-BBE2-41B9-9419-3EF45668924A}"/>
                </a:ext>
              </a:extLst>
            </p:cNvPr>
            <p:cNvSpPr txBox="1"/>
            <p:nvPr/>
          </p:nvSpPr>
          <p:spPr>
            <a:xfrm>
              <a:off x="5681498" y="882350"/>
              <a:ext cx="879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cap="small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Pièces d’or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9AC3FA9-F6DA-4D93-A8D6-281A258FCA9A}"/>
                </a:ext>
              </a:extLst>
            </p:cNvPr>
            <p:cNvSpPr txBox="1"/>
            <p:nvPr/>
          </p:nvSpPr>
          <p:spPr>
            <a:xfrm>
              <a:off x="7725323" y="883459"/>
              <a:ext cx="879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cap="small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Points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83AECD9-0722-400B-883B-C9C81BC08275}"/>
                </a:ext>
              </a:extLst>
            </p:cNvPr>
            <p:cNvSpPr txBox="1"/>
            <p:nvPr/>
          </p:nvSpPr>
          <p:spPr>
            <a:xfrm>
              <a:off x="4802176" y="1882769"/>
              <a:ext cx="879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cap="small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Attaque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5878E4B-188D-4052-9F4B-A88DDF958128}"/>
                </a:ext>
              </a:extLst>
            </p:cNvPr>
            <p:cNvSpPr txBox="1"/>
            <p:nvPr/>
          </p:nvSpPr>
          <p:spPr>
            <a:xfrm>
              <a:off x="4802176" y="2204672"/>
              <a:ext cx="879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cap="small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Défense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7043F68-5458-49F7-A542-5F7B23816628}"/>
                </a:ext>
              </a:extLst>
            </p:cNvPr>
            <p:cNvSpPr txBox="1"/>
            <p:nvPr/>
          </p:nvSpPr>
          <p:spPr>
            <a:xfrm>
              <a:off x="4802176" y="2807608"/>
              <a:ext cx="879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cap="small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Élément d’attaque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7BAA546F-8596-45F1-9897-CABEDB556735}"/>
                </a:ext>
              </a:extLst>
            </p:cNvPr>
            <p:cNvSpPr txBox="1"/>
            <p:nvPr/>
          </p:nvSpPr>
          <p:spPr>
            <a:xfrm>
              <a:off x="4802176" y="3437187"/>
              <a:ext cx="879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cap="small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Élément de défense</a:t>
              </a:r>
            </a:p>
          </p:txBody>
        </p:sp>
        <p:cxnSp>
          <p:nvCxnSpPr>
            <p:cNvPr id="14" name="Connecteur : en angle 13">
              <a:extLst>
                <a:ext uri="{FF2B5EF4-FFF2-40B4-BE49-F238E27FC236}">
                  <a16:creationId xmlns:a16="http://schemas.microsoft.com/office/drawing/2014/main" id="{E05AE957-B4D4-4157-94F3-22731FB3E30C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rot="5400000" flipH="1" flipV="1">
              <a:off x="5961694" y="1318815"/>
              <a:ext cx="318931" cy="12700"/>
            </a:xfrm>
            <a:prstGeom prst="bentConnector3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Connecteur : en angle 20">
              <a:extLst>
                <a:ext uri="{FF2B5EF4-FFF2-40B4-BE49-F238E27FC236}">
                  <a16:creationId xmlns:a16="http://schemas.microsoft.com/office/drawing/2014/main" id="{06CDDA18-FE42-487B-907E-32D398E28780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rot="5400000" flipH="1" flipV="1">
              <a:off x="6953045" y="1306256"/>
              <a:ext cx="295701" cy="1889"/>
            </a:xfrm>
            <a:prstGeom prst="bentConnector3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Connecteur : en angle 22">
              <a:extLst>
                <a:ext uri="{FF2B5EF4-FFF2-40B4-BE49-F238E27FC236}">
                  <a16:creationId xmlns:a16="http://schemas.microsoft.com/office/drawing/2014/main" id="{8AA47274-3E13-4A20-B54B-5FBEFFDD841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618375" y="2035651"/>
              <a:ext cx="914266" cy="1"/>
            </a:xfrm>
            <a:prstGeom prst="bentConnector3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Connecteur : en angle 25">
              <a:extLst>
                <a:ext uri="{FF2B5EF4-FFF2-40B4-BE49-F238E27FC236}">
                  <a16:creationId xmlns:a16="http://schemas.microsoft.com/office/drawing/2014/main" id="{D1A72048-F9C2-45E8-AF50-9A526A310C6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18376" y="1970220"/>
              <a:ext cx="1974955" cy="382454"/>
            </a:xfrm>
            <a:prstGeom prst="bentConnector3">
              <a:avLst>
                <a:gd name="adj1" fmla="val 13925"/>
              </a:avLst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Connecteur : en angle 27">
              <a:extLst>
                <a:ext uri="{FF2B5EF4-FFF2-40B4-BE49-F238E27FC236}">
                  <a16:creationId xmlns:a16="http://schemas.microsoft.com/office/drawing/2014/main" id="{707E1F50-55E5-4EB7-A7B5-EF1DC4E0FB32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rot="10800000" flipV="1">
              <a:off x="5681498" y="2481671"/>
              <a:ext cx="1058392" cy="556770"/>
            </a:xfrm>
            <a:prstGeom prst="bentConnector3">
              <a:avLst>
                <a:gd name="adj1" fmla="val -37"/>
              </a:avLst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Connecteur : en angle 29">
              <a:extLst>
                <a:ext uri="{FF2B5EF4-FFF2-40B4-BE49-F238E27FC236}">
                  <a16:creationId xmlns:a16="http://schemas.microsoft.com/office/drawing/2014/main" id="{76D6C788-C6CF-4511-A926-8DAB5D4265FA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rot="10800000" flipV="1">
              <a:off x="5681498" y="2397506"/>
              <a:ext cx="1976602" cy="1270513"/>
            </a:xfrm>
            <a:prstGeom prst="bentConnector3">
              <a:avLst>
                <a:gd name="adj1" fmla="val 270"/>
              </a:avLst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Connecteur : en angle 31">
              <a:extLst>
                <a:ext uri="{FF2B5EF4-FFF2-40B4-BE49-F238E27FC236}">
                  <a16:creationId xmlns:a16="http://schemas.microsoft.com/office/drawing/2014/main" id="{7335A6F5-9769-48EE-8138-19B9BF71C1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43186" y="1309767"/>
              <a:ext cx="298772" cy="154"/>
            </a:xfrm>
            <a:prstGeom prst="bentConnector3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260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Cartes – Aventurier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311698" y="125217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200" dirty="0">
                <a:latin typeface="Source Sans Pro" panose="020B0503030403020204" pitchFamily="34" charset="0"/>
              </a:rPr>
              <a:t>Les Aventuriers sont envoyés au combat par les Managers.</a:t>
            </a:r>
          </a:p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endParaRPr lang="fr-FR" sz="1200" b="1" dirty="0">
              <a:latin typeface="Source Sans Pro" panose="020B0503030403020204" pitchFamily="34" charset="0"/>
            </a:endParaRPr>
          </a:p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200" b="1" dirty="0">
                <a:latin typeface="Source Sans Pro" panose="020B0503030403020204" pitchFamily="34" charset="0"/>
              </a:rPr>
              <a:t>Caractéristiques: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Points de Vie: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3 de base. Il en perd 1 par combat perdu. 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Quand un aventurier perd tous ses points de vie, il est défaussé et ses points accumulés sont perdus.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Points: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Nombre total de points accumulés lors des victoires de l’aventurier.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Sans équipement, son attaque est de 1 et sa défense de 0.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5CB639-74B3-48A9-ADAB-B6D9CE846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467" y="121921"/>
            <a:ext cx="528350" cy="760429"/>
          </a:xfrm>
          <a:prstGeom prst="rect">
            <a:avLst/>
          </a:prstGeom>
        </p:spPr>
      </p:pic>
      <p:sp>
        <p:nvSpPr>
          <p:cNvPr id="9" name="Google Shape;138;p31">
            <a:extLst>
              <a:ext uri="{FF2B5EF4-FFF2-40B4-BE49-F238E27FC236}">
                <a16:creationId xmlns:a16="http://schemas.microsoft.com/office/drawing/2014/main" id="{77BA6135-81FC-42BB-80EA-562B68A1D8D4}"/>
              </a:ext>
            </a:extLst>
          </p:cNvPr>
          <p:cNvSpPr txBox="1">
            <a:spLocks/>
          </p:cNvSpPr>
          <p:nvPr/>
        </p:nvSpPr>
        <p:spPr>
          <a:xfrm>
            <a:off x="4823462" y="125217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Niveau de l’Aventurier: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fr-FR" sz="1100" dirty="0">
                <a:latin typeface="Source Sans Pro" panose="020B0503030403020204" pitchFamily="34" charset="0"/>
              </a:rPr>
              <a:t>Détermine le nombre de points d’honneurs gagnés lors d’un combat réussi.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fr-FR" sz="1100" dirty="0">
                <a:latin typeface="Source Sans Pro" panose="020B0503030403020204" pitchFamily="34" charset="0"/>
              </a:rPr>
              <a:t>Commence à 0, augmente de 1 à chaque victoire, jusqu’à un maximum de 3.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fr-FR" sz="1100" dirty="0">
                <a:latin typeface="Source Sans Pro" panose="020B0503030403020204" pitchFamily="34" charset="0"/>
              </a:rPr>
              <a:t>Le nombre de points d’honneur gagnés est augmenté de la manière suivante: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906D2ABA-B4BF-47A1-9C42-10C9FD667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25425"/>
              </p:ext>
            </p:extLst>
          </p:nvPr>
        </p:nvGraphicFramePr>
        <p:xfrm>
          <a:off x="6400764" y="3011933"/>
          <a:ext cx="854236" cy="11708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48834">
                  <a:extLst>
                    <a:ext uri="{9D8B030D-6E8A-4147-A177-3AD203B41FA5}">
                      <a16:colId xmlns:a16="http://schemas.microsoft.com/office/drawing/2014/main" val="1342926624"/>
                    </a:ext>
                  </a:extLst>
                </a:gridCol>
                <a:gridCol w="505402">
                  <a:extLst>
                    <a:ext uri="{9D8B030D-6E8A-4147-A177-3AD203B41FA5}">
                      <a16:colId xmlns:a16="http://schemas.microsoft.com/office/drawing/2014/main" val="3586556900"/>
                    </a:ext>
                  </a:extLst>
                </a:gridCol>
              </a:tblGrid>
              <a:tr h="29270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 marL="72172" marR="72172" marT="36086" marB="36086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X 1</a:t>
                      </a:r>
                    </a:p>
                  </a:txBody>
                  <a:tcPr marL="72172" marR="72172" marT="36086" marB="36086"/>
                </a:tc>
                <a:extLst>
                  <a:ext uri="{0D108BD9-81ED-4DB2-BD59-A6C34878D82A}">
                    <a16:rowId xmlns:a16="http://schemas.microsoft.com/office/drawing/2014/main" val="588588274"/>
                  </a:ext>
                </a:extLst>
              </a:tr>
              <a:tr h="292700">
                <a:tc>
                  <a:txBody>
                    <a:bodyPr/>
                    <a:lstStyle/>
                    <a:p>
                      <a:r>
                        <a:rPr lang="fr-FR" sz="1000" dirty="0"/>
                        <a:t>1</a:t>
                      </a:r>
                    </a:p>
                  </a:txBody>
                  <a:tcPr marL="72172" marR="72172" marT="36086" marB="36086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X 1.5</a:t>
                      </a:r>
                    </a:p>
                  </a:txBody>
                  <a:tcPr marL="72172" marR="72172" marT="36086" marB="36086"/>
                </a:tc>
                <a:extLst>
                  <a:ext uri="{0D108BD9-81ED-4DB2-BD59-A6C34878D82A}">
                    <a16:rowId xmlns:a16="http://schemas.microsoft.com/office/drawing/2014/main" val="1671696993"/>
                  </a:ext>
                </a:extLst>
              </a:tr>
              <a:tr h="292700">
                <a:tc>
                  <a:txBody>
                    <a:bodyPr/>
                    <a:lstStyle/>
                    <a:p>
                      <a:r>
                        <a:rPr lang="fr-FR" sz="1000" dirty="0"/>
                        <a:t>2</a:t>
                      </a:r>
                    </a:p>
                  </a:txBody>
                  <a:tcPr marL="72172" marR="72172" marT="36086" marB="36086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X 2</a:t>
                      </a:r>
                    </a:p>
                  </a:txBody>
                  <a:tcPr marL="72172" marR="72172" marT="36086" marB="36086"/>
                </a:tc>
                <a:extLst>
                  <a:ext uri="{0D108BD9-81ED-4DB2-BD59-A6C34878D82A}">
                    <a16:rowId xmlns:a16="http://schemas.microsoft.com/office/drawing/2014/main" val="2560474090"/>
                  </a:ext>
                </a:extLst>
              </a:tr>
              <a:tr h="292700">
                <a:tc>
                  <a:txBody>
                    <a:bodyPr/>
                    <a:lstStyle/>
                    <a:p>
                      <a:r>
                        <a:rPr lang="fr-FR" sz="1000" dirty="0"/>
                        <a:t>3+</a:t>
                      </a:r>
                    </a:p>
                  </a:txBody>
                  <a:tcPr marL="72172" marR="72172" marT="36086" marB="36086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X 3</a:t>
                      </a:r>
                    </a:p>
                  </a:txBody>
                  <a:tcPr marL="72172" marR="72172" marT="36086" marB="36086"/>
                </a:tc>
                <a:extLst>
                  <a:ext uri="{0D108BD9-81ED-4DB2-BD59-A6C34878D82A}">
                    <a16:rowId xmlns:a16="http://schemas.microsoft.com/office/drawing/2014/main" val="303015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61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Éléments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311698" y="125217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Un </a:t>
            </a:r>
            <a:r>
              <a:rPr lang="fr-FR" sz="1200" b="1" dirty="0">
                <a:latin typeface="Source Sans Pro" panose="020B0503030403020204" pitchFamily="34" charset="0"/>
              </a:rPr>
              <a:t>Élément</a:t>
            </a:r>
            <a:r>
              <a:rPr lang="fr-FR" sz="1200" dirty="0">
                <a:latin typeface="Source Sans Pro" panose="020B0503030403020204" pitchFamily="34" charset="0"/>
              </a:rPr>
              <a:t> peut être présent sur certains </a:t>
            </a:r>
            <a:r>
              <a:rPr lang="fr-FR" sz="1200" b="1" dirty="0">
                <a:latin typeface="Source Sans Pro" panose="020B0503030403020204" pitchFamily="34" charset="0"/>
              </a:rPr>
              <a:t>équipements</a:t>
            </a:r>
            <a:r>
              <a:rPr lang="fr-FR" sz="1200" dirty="0">
                <a:latin typeface="Source Sans Pro" panose="020B0503030403020204" pitchFamily="34" charset="0"/>
              </a:rPr>
              <a:t> ainsi que sur l’attaque / défense du </a:t>
            </a:r>
            <a:r>
              <a:rPr lang="fr-FR" sz="1200" b="1" dirty="0">
                <a:latin typeface="Source Sans Pro" panose="020B0503030403020204" pitchFamily="34" charset="0"/>
              </a:rPr>
              <a:t>monstre</a:t>
            </a:r>
            <a:r>
              <a:rPr lang="fr-FR" sz="1200" dirty="0">
                <a:latin typeface="Source Sans Pro" panose="020B0503030403020204" pitchFamily="34" charset="0"/>
              </a:rPr>
              <a:t>. 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Quand un monstre possède un élément, </a:t>
            </a:r>
            <a:r>
              <a:rPr lang="fr-FR" sz="1200" b="1" dirty="0">
                <a:latin typeface="Source Sans Pro" panose="020B0503030403020204" pitchFamily="34" charset="0"/>
              </a:rPr>
              <a:t>utiliser le même élément double la valeur </a:t>
            </a:r>
            <a:r>
              <a:rPr lang="fr-FR" sz="1200" dirty="0">
                <a:latin typeface="Source Sans Pro" panose="020B0503030403020204" pitchFamily="34" charset="0"/>
              </a:rPr>
              <a:t>de la carte: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Si un monstre possède une attaque de FEU, une défense </a:t>
            </a:r>
            <a:r>
              <a:rPr lang="fr-FR" sz="1100" b="1" dirty="0">
                <a:latin typeface="Source Sans Pro" panose="020B0503030403020204" pitchFamily="34" charset="0"/>
              </a:rPr>
              <a:t>2 FEU vaudra 4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Si un monstre possède une défense de GLACE (comprendre vulnérabilité), une attaque de</a:t>
            </a:r>
            <a:br>
              <a:rPr lang="fr-FR" sz="1100" dirty="0">
                <a:latin typeface="Source Sans Pro" panose="020B0503030403020204" pitchFamily="34" charset="0"/>
              </a:rPr>
            </a:br>
            <a:r>
              <a:rPr lang="fr-FR" sz="1100" b="1" dirty="0">
                <a:latin typeface="Source Sans Pro" panose="020B0503030403020204" pitchFamily="34" charset="0"/>
              </a:rPr>
              <a:t>4 GLACE vaudra 8</a:t>
            </a:r>
            <a:endParaRPr lang="fr-FR" sz="900" b="1" dirty="0">
              <a:latin typeface="Source Sans Pro" panose="020B0503030403020204" pitchFamily="34" charset="0"/>
            </a:endParaRPr>
          </a:p>
        </p:txBody>
      </p:sp>
      <p:sp>
        <p:nvSpPr>
          <p:cNvPr id="9" name="Google Shape;138;p31">
            <a:extLst>
              <a:ext uri="{FF2B5EF4-FFF2-40B4-BE49-F238E27FC236}">
                <a16:creationId xmlns:a16="http://schemas.microsoft.com/office/drawing/2014/main" id="{77BA6135-81FC-42BB-80EA-562B68A1D8D4}"/>
              </a:ext>
            </a:extLst>
          </p:cNvPr>
          <p:cNvSpPr txBox="1">
            <a:spLocks/>
          </p:cNvSpPr>
          <p:nvPr/>
        </p:nvSpPr>
        <p:spPr>
          <a:xfrm>
            <a:off x="4823462" y="125217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Exemples: 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Une Attaque de Monstre de 4 FEU peut être contrée par:</a:t>
            </a:r>
          </a:p>
          <a:p>
            <a:pPr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une Défense de 2 FEU ou plus</a:t>
            </a:r>
          </a:p>
          <a:p>
            <a:pPr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une Défense de 4 ou plus</a:t>
            </a:r>
          </a:p>
          <a:p>
            <a:pPr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une Défense de 1 FEU + une défense de 2 ou plus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Un Monstre avec une Défense de 8 GLACE peut être battue par:</a:t>
            </a:r>
          </a:p>
          <a:p>
            <a:pPr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une Attaque de 4 GLACE ou plus</a:t>
            </a:r>
          </a:p>
          <a:p>
            <a:pPr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une Attaque de 8</a:t>
            </a:r>
          </a:p>
          <a:p>
            <a:pPr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n’importe quelle combinaison de cartes Attaque et Attaque GLACE telle que :</a:t>
            </a:r>
          </a:p>
          <a:p>
            <a:pPr lvl="3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Total Attaque GLACE X 2 + Total Attaque &gt;= Monstre Défense GLACE</a:t>
            </a:r>
          </a:p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endParaRPr lang="fr-FR" sz="1100" dirty="0">
              <a:latin typeface="Source Sans Pro" panose="020B0503030403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C47263-9A8E-472A-A4DA-BC1F6A6D0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543" y="58550"/>
            <a:ext cx="914198" cy="110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25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Définition des termes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78127" y="1303835"/>
            <a:ext cx="4329567" cy="3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Boutique: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La boutique d’un marchand contient un </a:t>
            </a:r>
            <a:r>
              <a:rPr lang="fr-FR" sz="1100" b="1" dirty="0">
                <a:latin typeface="Source Sans Pro" panose="020B0503030403020204" pitchFamily="34" charset="0"/>
              </a:rPr>
              <a:t>maximum de 4 cartes</a:t>
            </a:r>
            <a:r>
              <a:rPr lang="fr-FR" sz="1100" dirty="0">
                <a:latin typeface="Source Sans Pro" panose="020B0503030403020204" pitchFamily="34" charset="0"/>
              </a:rPr>
              <a:t>. Un Marchand ne peut </a:t>
            </a:r>
            <a:r>
              <a:rPr lang="fr-FR" sz="1100" b="1" dirty="0">
                <a:latin typeface="Source Sans Pro" panose="020B0503030403020204" pitchFamily="34" charset="0"/>
              </a:rPr>
              <a:t>vendre que les cartes </a:t>
            </a:r>
            <a:r>
              <a:rPr lang="fr-FR" sz="1100" dirty="0">
                <a:latin typeface="Source Sans Pro" panose="020B0503030403020204" pitchFamily="34" charset="0"/>
              </a:rPr>
              <a:t>présentes </a:t>
            </a:r>
            <a:r>
              <a:rPr lang="fr-FR" sz="1100" b="1" dirty="0">
                <a:latin typeface="Source Sans Pro" panose="020B0503030403020204" pitchFamily="34" charset="0"/>
              </a:rPr>
              <a:t>dans sa boutique</a:t>
            </a:r>
            <a:r>
              <a:rPr lang="fr-FR" sz="1100" dirty="0">
                <a:latin typeface="Source Sans Pro" panose="020B0503030403020204" pitchFamily="34" charset="0"/>
              </a:rPr>
              <a:t>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Les cartes peuvent être </a:t>
            </a:r>
            <a:r>
              <a:rPr lang="fr-FR" sz="1100" b="1" dirty="0">
                <a:latin typeface="Source Sans Pro" panose="020B0503030403020204" pitchFamily="34" charset="0"/>
              </a:rPr>
              <a:t>changées</a:t>
            </a:r>
            <a:r>
              <a:rPr lang="fr-FR" sz="1100" dirty="0">
                <a:latin typeface="Source Sans Pro" panose="020B0503030403020204" pitchFamily="34" charset="0"/>
              </a:rPr>
              <a:t> pendant la phase d’organisation de la boutique </a:t>
            </a:r>
            <a:endParaRPr lang="fr-FR" sz="800" dirty="0">
              <a:latin typeface="Source Sans Pro" panose="020B0503030403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Ouverture de la boutique: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Action pendant laquelle un Marchand rend visible les cartes de sa boutique auprès des Managers.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Annonce le début de la phase de négociation du Marchand.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Achat de booster: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Pendant la phase d’organisation de boutique, les Marchands peuvent acheter des boosters au prix de 8 pièces / boosters.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Chaque booster contient 4 cartes équipement aléatoires. </a:t>
            </a:r>
          </a:p>
        </p:txBody>
      </p:sp>
      <p:sp>
        <p:nvSpPr>
          <p:cNvPr id="13" name="Google Shape;138;p31">
            <a:extLst>
              <a:ext uri="{FF2B5EF4-FFF2-40B4-BE49-F238E27FC236}">
                <a16:creationId xmlns:a16="http://schemas.microsoft.com/office/drawing/2014/main" id="{83F2A59A-C9D3-47E2-8974-37AC78DF287D}"/>
              </a:ext>
            </a:extLst>
          </p:cNvPr>
          <p:cNvSpPr txBox="1">
            <a:spLocks/>
          </p:cNvSpPr>
          <p:nvPr/>
        </p:nvSpPr>
        <p:spPr>
          <a:xfrm>
            <a:off x="4502733" y="1303836"/>
            <a:ext cx="4329567" cy="3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Préparation d’un aventurier: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Pour préparer un aventurier, chaque Manager doit choisir une carte aventurier et jusqu’à 3 cartes équipement.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Pour valider la préparation, le manager doit utiliser sa carte prêt. Une fois un aventurier prêt pour chaque Manager, le combat se lance.</a:t>
            </a:r>
            <a:endParaRPr lang="fr-FR" sz="800" dirty="0">
              <a:latin typeface="Source Sans Pro" panose="020B0503030403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 err="1">
                <a:latin typeface="Source Sans Pro" panose="020B0503030403020204" pitchFamily="34" charset="0"/>
              </a:rPr>
              <a:t>Loot</a:t>
            </a:r>
            <a:r>
              <a:rPr lang="fr-FR" sz="1200" b="1" dirty="0">
                <a:latin typeface="Source Sans Pro" panose="020B0503030403020204" pitchFamily="34" charset="0"/>
              </a:rPr>
              <a:t>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Issue du combat (Voir section Combat pour la résolution du combat) :</a:t>
            </a:r>
          </a:p>
          <a:p>
            <a:pPr marL="1152000"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Si l’aventurier a perdu le combat, il perd un Point de Vie. Si les points de vie de l’aventurier tombent à 0, l’aventurier est mort et est défaussé. Ses points sont perdus.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Les cartes équipement utilisées sont défaussées.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Chaque Manager gagne le nombre de pièces indiquées sur le monstre, quelle que soit l’issue du combat.</a:t>
            </a:r>
          </a:p>
        </p:txBody>
      </p:sp>
      <p:sp>
        <p:nvSpPr>
          <p:cNvPr id="14" name="Google Shape;138;p31">
            <a:extLst>
              <a:ext uri="{FF2B5EF4-FFF2-40B4-BE49-F238E27FC236}">
                <a16:creationId xmlns:a16="http://schemas.microsoft.com/office/drawing/2014/main" id="{1B1793EF-1C4A-4174-BD13-ADAD481BCF42}"/>
              </a:ext>
            </a:extLst>
          </p:cNvPr>
          <p:cNvSpPr txBox="1">
            <a:spLocks/>
          </p:cNvSpPr>
          <p:nvPr/>
        </p:nvSpPr>
        <p:spPr>
          <a:xfrm>
            <a:off x="311699" y="917160"/>
            <a:ext cx="4095995" cy="50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Marchand</a:t>
            </a:r>
          </a:p>
        </p:txBody>
      </p:sp>
      <p:sp>
        <p:nvSpPr>
          <p:cNvPr id="15" name="Google Shape;138;p31">
            <a:extLst>
              <a:ext uri="{FF2B5EF4-FFF2-40B4-BE49-F238E27FC236}">
                <a16:creationId xmlns:a16="http://schemas.microsoft.com/office/drawing/2014/main" id="{4CDC5FE5-22AF-45AE-AEF8-CA8D4BF8F8EB}"/>
              </a:ext>
            </a:extLst>
          </p:cNvPr>
          <p:cNvSpPr txBox="1">
            <a:spLocks/>
          </p:cNvSpPr>
          <p:nvPr/>
        </p:nvSpPr>
        <p:spPr>
          <a:xfrm>
            <a:off x="4736305" y="916478"/>
            <a:ext cx="4095995" cy="50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Manager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ED1A03E-8456-4223-8673-2375B8DB5841}"/>
              </a:ext>
            </a:extLst>
          </p:cNvPr>
          <p:cNvCxnSpPr>
            <a:cxnSpLocks/>
          </p:cNvCxnSpPr>
          <p:nvPr/>
        </p:nvCxnSpPr>
        <p:spPr>
          <a:xfrm>
            <a:off x="4502733" y="1321594"/>
            <a:ext cx="0" cy="3821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7E84E19E-8DD4-42DA-98B0-1F8DFFC4D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146" y="260003"/>
            <a:ext cx="687154" cy="6099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Négociation</a:t>
            </a:r>
            <a:endParaRPr dirty="0"/>
          </a:p>
        </p:txBody>
      </p: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0F289E8-C61F-4736-B3FD-2B1ED0BF8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145" y="58550"/>
            <a:ext cx="687155" cy="8900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78127" y="1339525"/>
            <a:ext cx="4329567" cy="3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Un </a:t>
            </a:r>
            <a:r>
              <a:rPr lang="fr-FR" sz="1200" b="1" dirty="0">
                <a:latin typeface="Source Sans Pro" panose="020B0503030403020204" pitchFamily="34" charset="0"/>
              </a:rPr>
              <a:t>Marchand</a:t>
            </a:r>
            <a:r>
              <a:rPr lang="fr-FR" sz="1200" dirty="0">
                <a:latin typeface="Source Sans Pro" panose="020B0503030403020204" pitchFamily="34" charset="0"/>
              </a:rPr>
              <a:t> passe en phase de négociation quand il </a:t>
            </a:r>
            <a:r>
              <a:rPr lang="fr-FR" sz="1200" b="1" dirty="0">
                <a:latin typeface="Source Sans Pro" panose="020B0503030403020204" pitchFamily="34" charset="0"/>
              </a:rPr>
              <a:t>ouvre sa boutique après l’apparition du monstre</a:t>
            </a:r>
            <a:r>
              <a:rPr lang="fr-FR" sz="1200" dirty="0">
                <a:latin typeface="Source Sans Pro" panose="020B0503030403020204" pitchFamily="34" charset="0"/>
              </a:rPr>
              <a:t> suivant.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Cette phase se </a:t>
            </a:r>
            <a:r>
              <a:rPr lang="fr-FR" sz="1200" b="1" dirty="0">
                <a:latin typeface="Source Sans Pro" panose="020B0503030403020204" pitchFamily="34" charset="0"/>
              </a:rPr>
              <a:t>termine</a:t>
            </a:r>
            <a:r>
              <a:rPr lang="fr-FR" sz="1200" dirty="0">
                <a:latin typeface="Source Sans Pro" panose="020B0503030403020204" pitchFamily="34" charset="0"/>
              </a:rPr>
              <a:t> quand les </a:t>
            </a:r>
            <a:r>
              <a:rPr lang="fr-FR" sz="1200" b="1" dirty="0">
                <a:latin typeface="Source Sans Pro" panose="020B0503030403020204" pitchFamily="34" charset="0"/>
              </a:rPr>
              <a:t>managers lancent le combat</a:t>
            </a:r>
            <a:r>
              <a:rPr lang="fr-FR" sz="12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Vente de cartes: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fr-FR" sz="1100" dirty="0">
                <a:latin typeface="Source Sans Pro" panose="020B0503030403020204" pitchFamily="34" charset="0"/>
              </a:rPr>
              <a:t>Les marchands </a:t>
            </a:r>
            <a:r>
              <a:rPr lang="fr-FR" sz="1100" b="1" dirty="0">
                <a:latin typeface="Source Sans Pro" panose="020B0503030403020204" pitchFamily="34" charset="0"/>
              </a:rPr>
              <a:t>affichent leur boutique </a:t>
            </a:r>
            <a:r>
              <a:rPr lang="fr-FR" sz="1100" dirty="0">
                <a:latin typeface="Source Sans Pro" panose="020B0503030403020204" pitchFamily="34" charset="0"/>
              </a:rPr>
              <a:t>avec leurs cartes en vente.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fr-FR" sz="1100" dirty="0">
                <a:latin typeface="Source Sans Pro" panose="020B0503030403020204" pitchFamily="34" charset="0"/>
              </a:rPr>
              <a:t>Ils peuvent </a:t>
            </a:r>
            <a:r>
              <a:rPr lang="fr-FR" sz="1100" b="1" dirty="0">
                <a:latin typeface="Source Sans Pro" panose="020B0503030403020204" pitchFamily="34" charset="0"/>
              </a:rPr>
              <a:t>vendre les cartes </a:t>
            </a:r>
            <a:r>
              <a:rPr lang="fr-FR" sz="1100" dirty="0">
                <a:latin typeface="Source Sans Pro" panose="020B0503030403020204" pitchFamily="34" charset="0"/>
              </a:rPr>
              <a:t>de leur boutique au </a:t>
            </a:r>
            <a:r>
              <a:rPr lang="fr-FR" sz="1100" b="1" dirty="0">
                <a:latin typeface="Source Sans Pro" panose="020B0503030403020204" pitchFamily="34" charset="0"/>
              </a:rPr>
              <a:t>prix qu’ils souhaitent</a:t>
            </a:r>
            <a:r>
              <a:rPr lang="fr-FR" sz="1100" dirty="0">
                <a:latin typeface="Source Sans Pro" panose="020B0503030403020204" pitchFamily="34" charset="0"/>
              </a:rPr>
              <a:t>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fr-FR" sz="1100" b="1" dirty="0">
                <a:latin typeface="Source Sans Pro" panose="020B0503030403020204" pitchFamily="34" charset="0"/>
              </a:rPr>
              <a:t>Ils ne peuvent pas enlever ou rajouter des cartes </a:t>
            </a:r>
            <a:r>
              <a:rPr lang="fr-FR" sz="1100" dirty="0">
                <a:latin typeface="Source Sans Pro" panose="020B0503030403020204" pitchFamily="34" charset="0"/>
              </a:rPr>
              <a:t>depuis leur main, </a:t>
            </a:r>
            <a:r>
              <a:rPr lang="fr-FR" sz="1100" b="1" dirty="0">
                <a:latin typeface="Source Sans Pro" panose="020B0503030403020204" pitchFamily="34" charset="0"/>
              </a:rPr>
              <a:t>ni acheter de booster</a:t>
            </a:r>
            <a:r>
              <a:rPr lang="fr-FR" sz="11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Chaque marchand peut proposer à un Manager de </a:t>
            </a:r>
            <a:r>
              <a:rPr lang="fr-FR" sz="1200" b="1" dirty="0">
                <a:latin typeface="Source Sans Pro" panose="020B0503030403020204" pitchFamily="34" charset="0"/>
              </a:rPr>
              <a:t>piocher une carte dans sa main face cachée</a:t>
            </a:r>
            <a:r>
              <a:rPr lang="fr-FR" sz="1200" dirty="0">
                <a:latin typeface="Source Sans Pro" panose="020B0503030403020204" pitchFamily="34" charset="0"/>
              </a:rPr>
              <a:t>. </a:t>
            </a:r>
            <a:r>
              <a:rPr lang="fr-FR" sz="1200" b="1" dirty="0">
                <a:latin typeface="Source Sans Pro" panose="020B0503030403020204" pitchFamily="34" charset="0"/>
              </a:rPr>
              <a:t>Une seule fois par tour</a:t>
            </a:r>
            <a:r>
              <a:rPr lang="fr-FR" sz="1200" dirty="0"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13" name="Google Shape;138;p31">
            <a:extLst>
              <a:ext uri="{FF2B5EF4-FFF2-40B4-BE49-F238E27FC236}">
                <a16:creationId xmlns:a16="http://schemas.microsoft.com/office/drawing/2014/main" id="{83F2A59A-C9D3-47E2-8974-37AC78DF287D}"/>
              </a:ext>
            </a:extLst>
          </p:cNvPr>
          <p:cNvSpPr txBox="1">
            <a:spLocks/>
          </p:cNvSpPr>
          <p:nvPr/>
        </p:nvSpPr>
        <p:spPr>
          <a:xfrm>
            <a:off x="4502733" y="1339526"/>
            <a:ext cx="4329567" cy="3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Cette phase commence quand le </a:t>
            </a:r>
            <a:r>
              <a:rPr lang="fr-FR" sz="1200" b="1" dirty="0">
                <a:latin typeface="Source Sans Pro" panose="020B0503030403020204" pitchFamily="34" charset="0"/>
              </a:rPr>
              <a:t>monstre suivant est révélé</a:t>
            </a:r>
            <a:r>
              <a:rPr lang="fr-FR" sz="12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Cette phase </a:t>
            </a:r>
            <a:r>
              <a:rPr lang="fr-FR" sz="1200" b="1" dirty="0">
                <a:latin typeface="Source Sans Pro" panose="020B0503030403020204" pitchFamily="34" charset="0"/>
              </a:rPr>
              <a:t>se termine quand les deux Managers ont fini de préparer leur aventurier</a:t>
            </a:r>
            <a:r>
              <a:rPr lang="fr-FR" sz="12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Achat de cartes: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Les </a:t>
            </a:r>
            <a:r>
              <a:rPr lang="fr-FR" sz="1100" b="1" dirty="0">
                <a:latin typeface="Source Sans Pro" panose="020B0503030403020204" pitchFamily="34" charset="0"/>
              </a:rPr>
              <a:t>Managers</a:t>
            </a:r>
            <a:r>
              <a:rPr lang="fr-FR" sz="1100" dirty="0">
                <a:latin typeface="Source Sans Pro" panose="020B0503030403020204" pitchFamily="34" charset="0"/>
              </a:rPr>
              <a:t> peuvent </a:t>
            </a:r>
            <a:r>
              <a:rPr lang="fr-FR" sz="1100" b="1" dirty="0">
                <a:latin typeface="Source Sans Pro" panose="020B0503030403020204" pitchFamily="34" charset="0"/>
              </a:rPr>
              <a:t>discuter</a:t>
            </a:r>
            <a:r>
              <a:rPr lang="fr-FR" sz="1100" dirty="0">
                <a:latin typeface="Source Sans Pro" panose="020B0503030403020204" pitchFamily="34" charset="0"/>
              </a:rPr>
              <a:t> avec les Marchands </a:t>
            </a:r>
            <a:r>
              <a:rPr lang="fr-FR" sz="1100" b="1" dirty="0">
                <a:latin typeface="Source Sans Pro" panose="020B0503030403020204" pitchFamily="34" charset="0"/>
              </a:rPr>
              <a:t>pour acheter </a:t>
            </a:r>
            <a:r>
              <a:rPr lang="fr-FR" sz="1100" dirty="0">
                <a:latin typeface="Source Sans Pro" panose="020B0503030403020204" pitchFamily="34" charset="0"/>
              </a:rPr>
              <a:t>les cartes de leur </a:t>
            </a:r>
            <a:r>
              <a:rPr lang="fr-FR" sz="1100" b="1" dirty="0">
                <a:latin typeface="Source Sans Pro" panose="020B0503030403020204" pitchFamily="34" charset="0"/>
              </a:rPr>
              <a:t>boutique</a:t>
            </a:r>
            <a:r>
              <a:rPr lang="fr-FR" sz="11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Préparation d’un aventurier: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Les </a:t>
            </a:r>
            <a:r>
              <a:rPr lang="fr-FR" sz="1100" b="1" dirty="0">
                <a:latin typeface="Source Sans Pro" panose="020B0503030403020204" pitchFamily="34" charset="0"/>
              </a:rPr>
              <a:t>Manager</a:t>
            </a:r>
            <a:r>
              <a:rPr lang="fr-FR" sz="1100" dirty="0">
                <a:latin typeface="Source Sans Pro" panose="020B0503030403020204" pitchFamily="34" charset="0"/>
              </a:rPr>
              <a:t> doivent </a:t>
            </a:r>
            <a:r>
              <a:rPr lang="fr-FR" sz="1100" b="1" dirty="0">
                <a:latin typeface="Source Sans Pro" panose="020B0503030403020204" pitchFamily="34" charset="0"/>
              </a:rPr>
              <a:t>préparer un aventurier </a:t>
            </a:r>
            <a:r>
              <a:rPr lang="fr-FR" sz="1100" dirty="0">
                <a:latin typeface="Source Sans Pro" panose="020B0503030403020204" pitchFamily="34" charset="0"/>
              </a:rPr>
              <a:t>pour le </a:t>
            </a:r>
            <a:r>
              <a:rPr lang="fr-FR" sz="1100" b="1" dirty="0">
                <a:latin typeface="Source Sans Pro" panose="020B0503030403020204" pitchFamily="34" charset="0"/>
              </a:rPr>
              <a:t>combat</a:t>
            </a:r>
            <a:r>
              <a:rPr lang="fr-FR" sz="1100" dirty="0">
                <a:latin typeface="Source Sans Pro" panose="020B0503030403020204" pitchFamily="34" charset="0"/>
              </a:rPr>
              <a:t>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Une fois que les deux Managers ont </a:t>
            </a:r>
            <a:r>
              <a:rPr lang="fr-FR" sz="1100" b="1" dirty="0">
                <a:latin typeface="Source Sans Pro" panose="020B0503030403020204" pitchFamily="34" charset="0"/>
              </a:rPr>
              <a:t>fini de préparer </a:t>
            </a:r>
            <a:r>
              <a:rPr lang="fr-FR" sz="1100" dirty="0">
                <a:latin typeface="Source Sans Pro" panose="020B0503030403020204" pitchFamily="34" charset="0"/>
              </a:rPr>
              <a:t>leurs </a:t>
            </a:r>
            <a:r>
              <a:rPr lang="fr-FR" sz="1100" b="1" dirty="0">
                <a:latin typeface="Source Sans Pro" panose="020B0503030403020204" pitchFamily="34" charset="0"/>
              </a:rPr>
              <a:t>aventuriers</a:t>
            </a:r>
            <a:r>
              <a:rPr lang="fr-FR" sz="1100" dirty="0">
                <a:latin typeface="Source Sans Pro" panose="020B0503030403020204" pitchFamily="34" charset="0"/>
              </a:rPr>
              <a:t>, ils </a:t>
            </a:r>
            <a:r>
              <a:rPr lang="fr-FR" sz="1100" b="1" dirty="0">
                <a:latin typeface="Source Sans Pro" panose="020B0503030403020204" pitchFamily="34" charset="0"/>
              </a:rPr>
              <a:t>scannent leur carte « prêt » </a:t>
            </a:r>
            <a:r>
              <a:rPr lang="fr-FR" sz="1100" dirty="0">
                <a:latin typeface="Source Sans Pro" panose="020B0503030403020204" pitchFamily="34" charset="0"/>
              </a:rPr>
              <a:t>la phase de </a:t>
            </a:r>
            <a:r>
              <a:rPr lang="fr-FR" sz="1100" b="1" dirty="0">
                <a:latin typeface="Source Sans Pro" panose="020B0503030403020204" pitchFamily="34" charset="0"/>
              </a:rPr>
              <a:t>combat</a:t>
            </a:r>
            <a:r>
              <a:rPr lang="fr-FR" sz="1100" dirty="0">
                <a:latin typeface="Source Sans Pro" panose="020B0503030403020204" pitchFamily="34" charset="0"/>
              </a:rPr>
              <a:t> </a:t>
            </a:r>
            <a:r>
              <a:rPr lang="fr-FR" sz="1100" b="1" dirty="0">
                <a:latin typeface="Source Sans Pro" panose="020B0503030403020204" pitchFamily="34" charset="0"/>
              </a:rPr>
              <a:t>se lance</a:t>
            </a:r>
            <a:r>
              <a:rPr lang="fr-FR" sz="1100" dirty="0"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14" name="Google Shape;138;p31">
            <a:extLst>
              <a:ext uri="{FF2B5EF4-FFF2-40B4-BE49-F238E27FC236}">
                <a16:creationId xmlns:a16="http://schemas.microsoft.com/office/drawing/2014/main" id="{1B1793EF-1C4A-4174-BD13-ADAD481BCF42}"/>
              </a:ext>
            </a:extLst>
          </p:cNvPr>
          <p:cNvSpPr txBox="1">
            <a:spLocks/>
          </p:cNvSpPr>
          <p:nvPr/>
        </p:nvSpPr>
        <p:spPr>
          <a:xfrm>
            <a:off x="311699" y="952850"/>
            <a:ext cx="4095995" cy="50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Marchand</a:t>
            </a:r>
          </a:p>
        </p:txBody>
      </p:sp>
      <p:sp>
        <p:nvSpPr>
          <p:cNvPr id="15" name="Google Shape;138;p31">
            <a:extLst>
              <a:ext uri="{FF2B5EF4-FFF2-40B4-BE49-F238E27FC236}">
                <a16:creationId xmlns:a16="http://schemas.microsoft.com/office/drawing/2014/main" id="{4CDC5FE5-22AF-45AE-AEF8-CA8D4BF8F8EB}"/>
              </a:ext>
            </a:extLst>
          </p:cNvPr>
          <p:cNvSpPr txBox="1">
            <a:spLocks/>
          </p:cNvSpPr>
          <p:nvPr/>
        </p:nvSpPr>
        <p:spPr>
          <a:xfrm>
            <a:off x="4736305" y="952168"/>
            <a:ext cx="4095995" cy="50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Manager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ED1A03E-8456-4223-8673-2375B8DB5841}"/>
              </a:ext>
            </a:extLst>
          </p:cNvPr>
          <p:cNvCxnSpPr>
            <a:cxnSpLocks/>
          </p:cNvCxnSpPr>
          <p:nvPr/>
        </p:nvCxnSpPr>
        <p:spPr>
          <a:xfrm>
            <a:off x="4502733" y="1321594"/>
            <a:ext cx="0" cy="3821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66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Combat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78127" y="1378839"/>
            <a:ext cx="4329567" cy="3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Cette phase </a:t>
            </a:r>
            <a:r>
              <a:rPr lang="fr-FR" sz="1200" b="1" dirty="0">
                <a:latin typeface="Source Sans Pro" panose="020B0503030403020204" pitchFamily="34" charset="0"/>
              </a:rPr>
              <a:t>commence</a:t>
            </a:r>
            <a:r>
              <a:rPr lang="fr-FR" sz="1200" dirty="0">
                <a:latin typeface="Source Sans Pro" panose="020B0503030403020204" pitchFamily="34" charset="0"/>
              </a:rPr>
              <a:t> quand les Mana</a:t>
            </a:r>
            <a:r>
              <a:rPr lang="fr-FR" sz="1200" b="1" dirty="0">
                <a:latin typeface="Source Sans Pro" panose="020B0503030403020204" pitchFamily="34" charset="0"/>
              </a:rPr>
              <a:t>gers lancent le combat</a:t>
            </a:r>
            <a:r>
              <a:rPr lang="fr-FR" sz="12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Quand le </a:t>
            </a:r>
            <a:r>
              <a:rPr lang="fr-FR" sz="1200" b="1" dirty="0">
                <a:latin typeface="Source Sans Pro" panose="020B0503030403020204" pitchFamily="34" charset="0"/>
              </a:rPr>
              <a:t>monstre suivant apparaît </a:t>
            </a:r>
            <a:r>
              <a:rPr lang="fr-FR" sz="1200" dirty="0">
                <a:latin typeface="Source Sans Pro" panose="020B0503030403020204" pitchFamily="34" charset="0"/>
              </a:rPr>
              <a:t>à l’écran, les </a:t>
            </a:r>
            <a:r>
              <a:rPr lang="fr-FR" sz="1200" b="1" dirty="0">
                <a:latin typeface="Source Sans Pro" panose="020B0503030403020204" pitchFamily="34" charset="0"/>
              </a:rPr>
              <a:t>marchands peuvent ouvrir leur boutique </a:t>
            </a:r>
            <a:r>
              <a:rPr lang="fr-FR" sz="1200" dirty="0">
                <a:latin typeface="Source Sans Pro" panose="020B0503030403020204" pitchFamily="34" charset="0"/>
              </a:rPr>
              <a:t>et passer dans la phase de </a:t>
            </a:r>
            <a:r>
              <a:rPr lang="fr-FR" sz="1200" b="1" dirty="0">
                <a:latin typeface="Source Sans Pro" panose="020B0503030403020204" pitchFamily="34" charset="0"/>
              </a:rPr>
              <a:t>négociation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Si un des marchands n’a pas fini d’organiser sa boutique, l’autre joueur peut ouvrir la sienne et commencer à vendre des cartes sans l’attendre.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Choix des cartes en vente: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Les marchands peuvent </a:t>
            </a:r>
            <a:r>
              <a:rPr lang="fr-FR" sz="1100" b="1" dirty="0">
                <a:latin typeface="Source Sans Pro" panose="020B0503030403020204" pitchFamily="34" charset="0"/>
              </a:rPr>
              <a:t>changer les cartes </a:t>
            </a:r>
            <a:r>
              <a:rPr lang="fr-FR" sz="1100" dirty="0">
                <a:latin typeface="Source Sans Pro" panose="020B0503030403020204" pitchFamily="34" charset="0"/>
              </a:rPr>
              <a:t>présentes dans leur </a:t>
            </a:r>
            <a:r>
              <a:rPr lang="fr-FR" sz="1100" b="1" dirty="0">
                <a:latin typeface="Source Sans Pro" panose="020B0503030403020204" pitchFamily="34" charset="0"/>
              </a:rPr>
              <a:t>boutique</a:t>
            </a:r>
            <a:r>
              <a:rPr lang="fr-FR" sz="11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Achat de boosters: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Les marchands peuvent </a:t>
            </a:r>
            <a:r>
              <a:rPr lang="fr-FR" sz="1100" b="1" dirty="0">
                <a:latin typeface="Source Sans Pro" panose="020B0503030403020204" pitchFamily="34" charset="0"/>
              </a:rPr>
              <a:t>acheter des boosters </a:t>
            </a:r>
            <a:r>
              <a:rPr lang="fr-FR" sz="1100" dirty="0">
                <a:latin typeface="Source Sans Pro" panose="020B0503030403020204" pitchFamily="34" charset="0"/>
              </a:rPr>
              <a:t>pendant cette phase</a:t>
            </a:r>
          </a:p>
        </p:txBody>
      </p:sp>
      <p:sp>
        <p:nvSpPr>
          <p:cNvPr id="13" name="Google Shape;138;p31">
            <a:extLst>
              <a:ext uri="{FF2B5EF4-FFF2-40B4-BE49-F238E27FC236}">
                <a16:creationId xmlns:a16="http://schemas.microsoft.com/office/drawing/2014/main" id="{83F2A59A-C9D3-47E2-8974-37AC78DF287D}"/>
              </a:ext>
            </a:extLst>
          </p:cNvPr>
          <p:cNvSpPr txBox="1">
            <a:spLocks/>
          </p:cNvSpPr>
          <p:nvPr/>
        </p:nvSpPr>
        <p:spPr>
          <a:xfrm>
            <a:off x="4502733" y="1378840"/>
            <a:ext cx="4329567" cy="3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Cette phase </a:t>
            </a:r>
            <a:r>
              <a:rPr lang="fr-FR" sz="1200" b="1" dirty="0">
                <a:latin typeface="Source Sans Pro" panose="020B0503030403020204" pitchFamily="34" charset="0"/>
              </a:rPr>
              <a:t>commence quand les deux Managers ont fini d’équiper un aventurier</a:t>
            </a:r>
            <a:r>
              <a:rPr lang="fr-FR" sz="1200" dirty="0">
                <a:latin typeface="Source Sans Pro" panose="020B0503030403020204" pitchFamily="34" charset="0"/>
              </a:rPr>
              <a:t>.</a:t>
            </a:r>
            <a:endParaRPr lang="fr-FR" sz="1200" b="1" dirty="0">
              <a:latin typeface="Source Sans Pro" panose="020B0503030403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Cette phase </a:t>
            </a:r>
            <a:r>
              <a:rPr lang="fr-FR" sz="1200" b="1" dirty="0">
                <a:latin typeface="Source Sans Pro" panose="020B0503030403020204" pitchFamily="34" charset="0"/>
              </a:rPr>
              <a:t>se termine quand les combats des deux Managers sont résolus</a:t>
            </a:r>
            <a:r>
              <a:rPr lang="fr-FR" sz="1200" dirty="0">
                <a:latin typeface="Source Sans Pro" panose="020B0503030403020204" pitchFamily="34" charset="0"/>
              </a:rPr>
              <a:t>. Le </a:t>
            </a:r>
            <a:r>
              <a:rPr lang="fr-FR" sz="1200" b="1" dirty="0">
                <a:latin typeface="Source Sans Pro" panose="020B0503030403020204" pitchFamily="34" charset="0"/>
              </a:rPr>
              <a:t>monstre suivant </a:t>
            </a:r>
            <a:r>
              <a:rPr lang="fr-FR" sz="1200" dirty="0">
                <a:latin typeface="Source Sans Pro" panose="020B0503030403020204" pitchFamily="34" charset="0"/>
              </a:rPr>
              <a:t>est alors </a:t>
            </a:r>
            <a:r>
              <a:rPr lang="fr-FR" sz="1200" b="1" dirty="0">
                <a:latin typeface="Source Sans Pro" panose="020B0503030403020204" pitchFamily="34" charset="0"/>
              </a:rPr>
              <a:t>révélé</a:t>
            </a:r>
            <a:r>
              <a:rPr lang="fr-FR" sz="12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Résolution du combat: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b="1" dirty="0">
                <a:latin typeface="Source Sans Pro" panose="020B0503030403020204" pitchFamily="34" charset="0"/>
              </a:rPr>
              <a:t>L’écran affiche les résultats </a:t>
            </a:r>
            <a:r>
              <a:rPr lang="fr-FR" sz="1100" dirty="0">
                <a:latin typeface="Source Sans Pro" panose="020B0503030403020204" pitchFamily="34" charset="0"/>
              </a:rPr>
              <a:t>du combat ainsi que les </a:t>
            </a:r>
            <a:r>
              <a:rPr lang="fr-FR" sz="1100" b="1" dirty="0" err="1">
                <a:latin typeface="Source Sans Pro" panose="020B0503030403020204" pitchFamily="34" charset="0"/>
              </a:rPr>
              <a:t>loots</a:t>
            </a:r>
            <a:r>
              <a:rPr lang="fr-FR" sz="1100" dirty="0">
                <a:latin typeface="Source Sans Pro" panose="020B0503030403020204" pitchFamily="34" charset="0"/>
              </a:rPr>
              <a:t> de chaque Manager.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 err="1">
                <a:latin typeface="Source Sans Pro" panose="020B0503030403020204" pitchFamily="34" charset="0"/>
              </a:rPr>
              <a:t>Loot</a:t>
            </a:r>
            <a:r>
              <a:rPr lang="fr-FR" sz="1200" b="1" dirty="0">
                <a:latin typeface="Source Sans Pro" panose="020B0503030403020204" pitchFamily="34" charset="0"/>
              </a:rPr>
              <a:t>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Les </a:t>
            </a:r>
            <a:r>
              <a:rPr lang="fr-FR" sz="1100" b="1" dirty="0">
                <a:latin typeface="Source Sans Pro" panose="020B0503030403020204" pitchFamily="34" charset="0"/>
              </a:rPr>
              <a:t>Managers récupèrent des pièces </a:t>
            </a:r>
            <a:r>
              <a:rPr lang="fr-FR" sz="1100" dirty="0">
                <a:latin typeface="Source Sans Pro" panose="020B0503030403020204" pitchFamily="34" charset="0"/>
              </a:rPr>
              <a:t>en fonction du combat. Ils </a:t>
            </a:r>
            <a:r>
              <a:rPr lang="fr-FR" sz="1100" b="1" dirty="0">
                <a:latin typeface="Source Sans Pro" panose="020B0503030403020204" pitchFamily="34" charset="0"/>
              </a:rPr>
              <a:t>défaussent les cartes équipement utilisées </a:t>
            </a:r>
            <a:r>
              <a:rPr lang="fr-FR" sz="1100" dirty="0">
                <a:latin typeface="Source Sans Pro" panose="020B0503030403020204" pitchFamily="34" charset="0"/>
              </a:rPr>
              <a:t>ainsi que la carte aventurier utilisée s’il est mort dans le combat.</a:t>
            </a:r>
          </a:p>
        </p:txBody>
      </p:sp>
      <p:sp>
        <p:nvSpPr>
          <p:cNvPr id="14" name="Google Shape;138;p31">
            <a:extLst>
              <a:ext uri="{FF2B5EF4-FFF2-40B4-BE49-F238E27FC236}">
                <a16:creationId xmlns:a16="http://schemas.microsoft.com/office/drawing/2014/main" id="{1B1793EF-1C4A-4174-BD13-ADAD481BCF42}"/>
              </a:ext>
            </a:extLst>
          </p:cNvPr>
          <p:cNvSpPr txBox="1">
            <a:spLocks/>
          </p:cNvSpPr>
          <p:nvPr/>
        </p:nvSpPr>
        <p:spPr>
          <a:xfrm>
            <a:off x="311699" y="992164"/>
            <a:ext cx="4095995" cy="50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Marchand: Organisation de boutique</a:t>
            </a:r>
          </a:p>
        </p:txBody>
      </p:sp>
      <p:sp>
        <p:nvSpPr>
          <p:cNvPr id="15" name="Google Shape;138;p31">
            <a:extLst>
              <a:ext uri="{FF2B5EF4-FFF2-40B4-BE49-F238E27FC236}">
                <a16:creationId xmlns:a16="http://schemas.microsoft.com/office/drawing/2014/main" id="{4CDC5FE5-22AF-45AE-AEF8-CA8D4BF8F8EB}"/>
              </a:ext>
            </a:extLst>
          </p:cNvPr>
          <p:cNvSpPr txBox="1">
            <a:spLocks/>
          </p:cNvSpPr>
          <p:nvPr/>
        </p:nvSpPr>
        <p:spPr>
          <a:xfrm>
            <a:off x="4736305" y="991482"/>
            <a:ext cx="4095995" cy="50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Manager: </a:t>
            </a:r>
            <a:r>
              <a:rPr lang="fr-FR" b="1" dirty="0" err="1"/>
              <a:t>Loot</a:t>
            </a:r>
            <a:endParaRPr lang="fr-FR" b="1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ED1A03E-8456-4223-8673-2375B8DB5841}"/>
              </a:ext>
            </a:extLst>
          </p:cNvPr>
          <p:cNvCxnSpPr>
            <a:cxnSpLocks/>
          </p:cNvCxnSpPr>
          <p:nvPr/>
        </p:nvCxnSpPr>
        <p:spPr>
          <a:xfrm>
            <a:off x="4502733" y="1321594"/>
            <a:ext cx="0" cy="3821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CD9D2E30-DFE9-447D-AA0F-E271CC750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145" y="101408"/>
            <a:ext cx="706995" cy="8900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631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46" name="Google Shape;146;p32"/>
          <p:cNvSpPr txBox="1">
            <a:spLocks noGrp="1"/>
          </p:cNvSpPr>
          <p:nvPr>
            <p:ph type="title" idx="3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Résolution du Combat</a:t>
            </a:r>
            <a:endParaRPr dirty="0"/>
          </a:p>
        </p:txBody>
      </p:sp>
      <p:sp>
        <p:nvSpPr>
          <p:cNvPr id="6" name="Google Shape;138;p31">
            <a:extLst>
              <a:ext uri="{FF2B5EF4-FFF2-40B4-BE49-F238E27FC236}">
                <a16:creationId xmlns:a16="http://schemas.microsoft.com/office/drawing/2014/main" id="{D7878DB6-C187-4F78-A963-496B42B9ED78}"/>
              </a:ext>
            </a:extLst>
          </p:cNvPr>
          <p:cNvSpPr txBox="1">
            <a:spLocks/>
          </p:cNvSpPr>
          <p:nvPr/>
        </p:nvSpPr>
        <p:spPr>
          <a:xfrm>
            <a:off x="242433" y="1152475"/>
            <a:ext cx="4329567" cy="3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L’attaque du monstre est déterminée. Elle est d’une valeur aléatoire dans sa fourchette de dégâts. Cette valeur est la même pour les combats des deux aventuriers.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On commence par soustraire à la vie du monstre les dégâts de l’aventurier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S’il reste des points de vie au monstre 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Si le monstre a encore des points de vie, le pourcentage de vie qu’il lui reste correspond au pourcentage de chance que l’aventurier a de perdre le combat.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On compare l’attaque du monstre à la défense de l’aventurier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Si l’aventurier a plus de défense que le monstre a d’attaque, l’aventurier gagne le combat. Sinon il perd le combat.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Issue 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800" dirty="0">
                <a:latin typeface="Source Sans Pro" panose="020B0503030403020204" pitchFamily="34" charset="0"/>
              </a:rPr>
              <a:t>Combat gagné :</a:t>
            </a:r>
          </a:p>
          <a:p>
            <a:pPr lvl="2" fontAlgn="base">
              <a:lnSpc>
                <a:spcPct val="100000"/>
              </a:lnSpc>
              <a:spcBef>
                <a:spcPts val="600"/>
              </a:spcBef>
            </a:pPr>
            <a:r>
              <a:rPr lang="fr-FR" sz="800" dirty="0">
                <a:latin typeface="Source Sans Pro" panose="020B0503030403020204" pitchFamily="34" charset="0"/>
              </a:rPr>
              <a:t>L’aventurier gagne des points d’honneur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800" dirty="0">
                <a:latin typeface="Source Sans Pro" panose="020B0503030403020204" pitchFamily="34" charset="0"/>
              </a:rPr>
              <a:t>Combat perdu :</a:t>
            </a:r>
          </a:p>
          <a:p>
            <a:pPr lvl="2" fontAlgn="base">
              <a:lnSpc>
                <a:spcPct val="100000"/>
              </a:lnSpc>
              <a:spcBef>
                <a:spcPts val="600"/>
              </a:spcBef>
            </a:pPr>
            <a:r>
              <a:rPr lang="fr-FR" sz="800" dirty="0">
                <a:latin typeface="Source Sans Pro" panose="020B0503030403020204" pitchFamily="34" charset="0"/>
              </a:rPr>
              <a:t>L’aventurier perd un point de vie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</a:t>
            </a:r>
            <a:endParaRPr dirty="0"/>
          </a:p>
        </p:txBody>
      </p:sp>
      <p:sp>
        <p:nvSpPr>
          <p:cNvPr id="125" name="Google Shape;12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121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Direction Artistique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Introduction</a:t>
            </a:r>
            <a:endParaRPr dirty="0"/>
          </a:p>
        </p:txBody>
      </p:sp>
      <p:sp>
        <p:nvSpPr>
          <p:cNvPr id="126" name="Google Shape;126;p29"/>
          <p:cNvSpPr txBox="1">
            <a:spLocks noGrp="1"/>
          </p:cNvSpPr>
          <p:nvPr>
            <p:ph type="title" idx="2"/>
          </p:nvPr>
        </p:nvSpPr>
        <p:spPr>
          <a:xfrm>
            <a:off x="318844" y="567819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Fiche d’identité</a:t>
            </a:r>
            <a:endParaRPr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DC35FE4-23C0-4F66-A453-E4505E1426CE}"/>
              </a:ext>
            </a:extLst>
          </p:cNvPr>
          <p:cNvGrpSpPr/>
          <p:nvPr/>
        </p:nvGrpSpPr>
        <p:grpSpPr>
          <a:xfrm>
            <a:off x="810858" y="876199"/>
            <a:ext cx="2747633" cy="1857376"/>
            <a:chOff x="6084667" y="876199"/>
            <a:chExt cx="2747633" cy="1857376"/>
          </a:xfrm>
        </p:grpSpPr>
        <p:sp>
          <p:nvSpPr>
            <p:cNvPr id="5" name="Google Shape;125;p29">
              <a:extLst>
                <a:ext uri="{FF2B5EF4-FFF2-40B4-BE49-F238E27FC236}">
                  <a16:creationId xmlns:a16="http://schemas.microsoft.com/office/drawing/2014/main" id="{4C48C390-2342-463E-8888-FB64B2239D7D}"/>
                </a:ext>
              </a:extLst>
            </p:cNvPr>
            <p:cNvSpPr txBox="1">
              <a:spLocks/>
            </p:cNvSpPr>
            <p:nvPr/>
          </p:nvSpPr>
          <p:spPr>
            <a:xfrm>
              <a:off x="6084667" y="876199"/>
              <a:ext cx="2486026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550" tIns="93550" rIns="93550" bIns="9355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Sans Pro"/>
                <a:buChar char="●"/>
                <a:defRPr sz="18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●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●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0" indent="0" algn="ctr">
                <a:spcAft>
                  <a:spcPts val="1600"/>
                </a:spcAft>
                <a:buFont typeface="Source Sans Pro"/>
                <a:buNone/>
              </a:pPr>
              <a:r>
                <a:rPr lang="fr-FR" b="1" dirty="0"/>
                <a:t>Piliers de gameplay</a:t>
              </a:r>
            </a:p>
          </p:txBody>
        </p:sp>
        <p:sp>
          <p:nvSpPr>
            <p:cNvPr id="7" name="Google Shape;125;p29">
              <a:extLst>
                <a:ext uri="{FF2B5EF4-FFF2-40B4-BE49-F238E27FC236}">
                  <a16:creationId xmlns:a16="http://schemas.microsoft.com/office/drawing/2014/main" id="{E4266965-3F52-46A5-BF86-823B45CB91BC}"/>
                </a:ext>
              </a:extLst>
            </p:cNvPr>
            <p:cNvSpPr txBox="1">
              <a:spLocks/>
            </p:cNvSpPr>
            <p:nvPr/>
          </p:nvSpPr>
          <p:spPr>
            <a:xfrm>
              <a:off x="6084667" y="2375723"/>
              <a:ext cx="1104706" cy="357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550" tIns="93550" rIns="93550" bIns="9355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Sans Pro"/>
                <a:buChar char="●"/>
                <a:defRPr sz="18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●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●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0" indent="0" algn="ctr">
                <a:spcAft>
                  <a:spcPts val="1600"/>
                </a:spcAft>
                <a:buFont typeface="Source Sans Pro"/>
                <a:buNone/>
              </a:pPr>
              <a:r>
                <a:rPr lang="fr-FR" sz="1200" b="1" dirty="0"/>
                <a:t>Marchandage</a:t>
              </a:r>
            </a:p>
          </p:txBody>
        </p:sp>
        <p:pic>
          <p:nvPicPr>
            <p:cNvPr id="3" name="Image 2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73149748-BF80-409F-BFC9-9E3AE2E97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3436" y="1576847"/>
              <a:ext cx="833108" cy="74849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Image 5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A295D23E-1B0A-4E64-B0D7-AFF455ABC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4836" y="1576847"/>
              <a:ext cx="724368" cy="75441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Google Shape;125;p29">
              <a:extLst>
                <a:ext uri="{FF2B5EF4-FFF2-40B4-BE49-F238E27FC236}">
                  <a16:creationId xmlns:a16="http://schemas.microsoft.com/office/drawing/2014/main" id="{762B6006-9A56-47F2-AB7B-EB1D8861E57B}"/>
                </a:ext>
              </a:extLst>
            </p:cNvPr>
            <p:cNvSpPr txBox="1">
              <a:spLocks/>
            </p:cNvSpPr>
            <p:nvPr/>
          </p:nvSpPr>
          <p:spPr>
            <a:xfrm>
              <a:off x="7327680" y="2375722"/>
              <a:ext cx="1504620" cy="357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550" tIns="93550" rIns="93550" bIns="9355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Sans Pro"/>
                <a:buChar char="●"/>
                <a:defRPr sz="18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●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●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0" indent="0" algn="ctr">
                <a:spcAft>
                  <a:spcPts val="1600"/>
                </a:spcAft>
                <a:buFont typeface="Source Sans Pro"/>
                <a:buNone/>
              </a:pPr>
              <a:r>
                <a:rPr lang="fr-FR" sz="1200" b="1" dirty="0"/>
                <a:t>Gestion / Stratégie</a:t>
              </a:r>
            </a:p>
          </p:txBody>
        </p:sp>
      </p:grp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787800EF-5026-4C23-AA80-41423100F5C4}"/>
              </a:ext>
            </a:extLst>
          </p:cNvPr>
          <p:cNvSpPr txBox="1">
            <a:spLocks/>
          </p:cNvSpPr>
          <p:nvPr/>
        </p:nvSpPr>
        <p:spPr>
          <a:xfrm>
            <a:off x="311700" y="2982625"/>
            <a:ext cx="3745950" cy="144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fr-FR" sz="1400" b="1" dirty="0"/>
              <a:t>Joueurs: </a:t>
            </a:r>
            <a:r>
              <a:rPr lang="fr-FR" sz="1400" dirty="0"/>
              <a:t>4 joueurs. 2 Marchands et 2 Managers.</a:t>
            </a:r>
          </a:p>
          <a:p>
            <a:endParaRPr lang="fr-FR" sz="1000" b="1" dirty="0"/>
          </a:p>
          <a:p>
            <a:r>
              <a:rPr lang="fr-FR" sz="1400" b="1" dirty="0" err="1"/>
              <a:t>Materiel</a:t>
            </a:r>
            <a:r>
              <a:rPr lang="fr-FR" sz="1400" b="1" dirty="0"/>
              <a:t>: </a:t>
            </a:r>
            <a:r>
              <a:rPr lang="fr-FR" sz="1400" dirty="0"/>
              <a:t>80 cartes équipement, 10 cartes aventurier, 2 cartes prêt, 2 téléphones, 1 écran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3C141226-909F-47D1-B6E5-D325ABCE7C1A}"/>
              </a:ext>
            </a:extLst>
          </p:cNvPr>
          <p:cNvSpPr txBox="1">
            <a:spLocks/>
          </p:cNvSpPr>
          <p:nvPr/>
        </p:nvSpPr>
        <p:spPr>
          <a:xfrm>
            <a:off x="5079206" y="1375929"/>
            <a:ext cx="3745950" cy="235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buNone/>
            </a:pPr>
            <a:r>
              <a:rPr lang="fr-FR" sz="1400" dirty="0"/>
              <a:t>Les joueurs sont répartis en 2 rôles : les Marchands et les Managers. </a:t>
            </a:r>
          </a:p>
          <a:p>
            <a:pPr marL="114300" indent="0">
              <a:buNone/>
            </a:pPr>
            <a:endParaRPr lang="fr-FR" sz="1400" dirty="0"/>
          </a:p>
          <a:p>
            <a:r>
              <a:rPr lang="fr-FR" sz="1400" b="1" dirty="0"/>
              <a:t>Les Managers </a:t>
            </a:r>
            <a:r>
              <a:rPr lang="fr-FR" sz="1400" dirty="0"/>
              <a:t>envoient des aventuriers combattre des monstres et doivent essayer d’en battre le plus possible.</a:t>
            </a:r>
          </a:p>
          <a:p>
            <a:pPr marL="114300" indent="0">
              <a:buNone/>
            </a:pPr>
            <a:r>
              <a:rPr lang="fr-FR" sz="1400" dirty="0"/>
              <a:t> </a:t>
            </a:r>
          </a:p>
          <a:p>
            <a:r>
              <a:rPr lang="fr-FR" sz="1400" b="1" dirty="0"/>
              <a:t>Les Marchands </a:t>
            </a:r>
            <a:r>
              <a:rPr lang="fr-FR" sz="1400" dirty="0"/>
              <a:t>ont accès à des stocks d’équipements utilisés par les aventuriers. Ils peuvent en acheter puis les revendre aux Managers. Leur objectif est d’accumuler le plus d’argent.</a:t>
            </a:r>
          </a:p>
        </p:txBody>
      </p:sp>
      <p:sp>
        <p:nvSpPr>
          <p:cNvPr id="24" name="Google Shape;125;p29">
            <a:extLst>
              <a:ext uri="{FF2B5EF4-FFF2-40B4-BE49-F238E27FC236}">
                <a16:creationId xmlns:a16="http://schemas.microsoft.com/office/drawing/2014/main" id="{723C4A3E-3ACD-4FCC-9C0B-BC45F0EDB29C}"/>
              </a:ext>
            </a:extLst>
          </p:cNvPr>
          <p:cNvSpPr txBox="1">
            <a:spLocks/>
          </p:cNvSpPr>
          <p:nvPr/>
        </p:nvSpPr>
        <p:spPr>
          <a:xfrm>
            <a:off x="5709168" y="882880"/>
            <a:ext cx="24860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Pitch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Introduction</a:t>
            </a:r>
            <a:endParaRPr dirty="0"/>
          </a:p>
        </p:txBody>
      </p:sp>
      <p:sp>
        <p:nvSpPr>
          <p:cNvPr id="7" name="Google Shape;126;p29">
            <a:extLst>
              <a:ext uri="{FF2B5EF4-FFF2-40B4-BE49-F238E27FC236}">
                <a16:creationId xmlns:a16="http://schemas.microsoft.com/office/drawing/2014/main" id="{4D588C57-3F72-4EEC-9E7E-A91C2B87314D}"/>
              </a:ext>
            </a:extLst>
          </p:cNvPr>
          <p:cNvSpPr txBox="1">
            <a:spLocks/>
          </p:cNvSpPr>
          <p:nvPr/>
        </p:nvSpPr>
        <p:spPr>
          <a:xfrm>
            <a:off x="318844" y="567819"/>
            <a:ext cx="85206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eko"/>
              <a:buNone/>
              <a:defRPr sz="20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Installation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F94EB0-FCB1-48AF-B0E2-DF9C5315E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4" y="1255369"/>
            <a:ext cx="4116953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9663194F-CC05-4CCC-8B33-25550475C369}"/>
              </a:ext>
            </a:extLst>
          </p:cNvPr>
          <p:cNvSpPr txBox="1">
            <a:spLocks/>
          </p:cNvSpPr>
          <p:nvPr/>
        </p:nvSpPr>
        <p:spPr>
          <a:xfrm>
            <a:off x="5043487" y="1140519"/>
            <a:ext cx="3795955" cy="31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fr-FR" sz="1400" dirty="0"/>
              <a:t>Les cartes équipements sont mélangées et placées dans des boosters de 4 cartes</a:t>
            </a:r>
          </a:p>
          <a:p>
            <a:endParaRPr lang="fr-FR" sz="1400" dirty="0"/>
          </a:p>
          <a:p>
            <a:r>
              <a:rPr lang="fr-FR" sz="1400" dirty="0"/>
              <a:t>Les pièces sont placées près des boosters</a:t>
            </a:r>
          </a:p>
          <a:p>
            <a:endParaRPr lang="fr-FR" sz="1400" dirty="0"/>
          </a:p>
          <a:p>
            <a:r>
              <a:rPr lang="fr-FR" sz="1400" dirty="0"/>
              <a:t>Chaque Marchand prend 2 boosters</a:t>
            </a:r>
          </a:p>
          <a:p>
            <a:endParaRPr lang="fr-FR" sz="1400" dirty="0"/>
          </a:p>
          <a:p>
            <a:r>
              <a:rPr lang="fr-FR" sz="1400" dirty="0"/>
              <a:t>Chaque Manager prend 8 pièces</a:t>
            </a:r>
          </a:p>
          <a:p>
            <a:endParaRPr lang="fr-FR" sz="1400" dirty="0"/>
          </a:p>
          <a:p>
            <a:r>
              <a:rPr lang="fr-FR" sz="1400" dirty="0"/>
              <a:t>Chaque Manager pioche 1 carte Aventurier. Le reste de la pile est placée près des Managers</a:t>
            </a:r>
          </a:p>
        </p:txBody>
      </p:sp>
    </p:spTree>
    <p:extLst>
      <p:ext uri="{BB962C8B-B14F-4D97-AF65-F5344CB8AC3E}">
        <p14:creationId xmlns:p14="http://schemas.microsoft.com/office/powerpoint/2010/main" val="355978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Introduction</a:t>
            </a:r>
            <a:endParaRPr dirty="0"/>
          </a:p>
        </p:txBody>
      </p:sp>
      <p:sp>
        <p:nvSpPr>
          <p:cNvPr id="126" name="Google Shape;126;p29"/>
          <p:cNvSpPr txBox="1">
            <a:spLocks noGrp="1"/>
          </p:cNvSpPr>
          <p:nvPr>
            <p:ph type="title" idx="2"/>
          </p:nvPr>
        </p:nvSpPr>
        <p:spPr>
          <a:xfrm>
            <a:off x="318844" y="567819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Premier tour de jeu</a:t>
            </a:r>
            <a:endParaRPr dirty="0"/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3C141226-909F-47D1-B6E5-D325ABCE7C1A}"/>
              </a:ext>
            </a:extLst>
          </p:cNvPr>
          <p:cNvSpPr txBox="1">
            <a:spLocks/>
          </p:cNvSpPr>
          <p:nvPr/>
        </p:nvSpPr>
        <p:spPr>
          <a:xfrm>
            <a:off x="318844" y="2614064"/>
            <a:ext cx="3745950" cy="252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spcAft>
                <a:spcPts val="600"/>
              </a:spcAft>
              <a:buNone/>
            </a:pPr>
            <a:r>
              <a:rPr lang="fr-FR" sz="1600" b="1" dirty="0"/>
              <a:t>Marchands: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Lors du premier tour de jeu, les</a:t>
            </a:r>
            <a:r>
              <a:rPr lang="fr-FR" sz="1400" b="1" dirty="0"/>
              <a:t> Marchands</a:t>
            </a:r>
            <a:r>
              <a:rPr lang="fr-FR" sz="1400" dirty="0"/>
              <a:t> choisissent </a:t>
            </a:r>
            <a:r>
              <a:rPr lang="fr-FR" sz="1400" b="1" dirty="0"/>
              <a:t>4 cartes </a:t>
            </a:r>
            <a:r>
              <a:rPr lang="fr-FR" sz="1400" dirty="0"/>
              <a:t>et les mettent en vente dans leur </a:t>
            </a:r>
            <a:r>
              <a:rPr lang="fr-FR" sz="1400" b="1" dirty="0"/>
              <a:t>boutique</a:t>
            </a:r>
            <a:r>
              <a:rPr lang="fr-FR" sz="1400" dirty="0"/>
              <a:t>.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Pendant la phase de négociation, les </a:t>
            </a:r>
            <a:r>
              <a:rPr lang="fr-FR" sz="1400" b="1" dirty="0"/>
              <a:t>marchands</a:t>
            </a:r>
            <a:r>
              <a:rPr lang="fr-FR" sz="1400" dirty="0"/>
              <a:t> peuvent </a:t>
            </a:r>
            <a:r>
              <a:rPr lang="fr-FR" sz="1400" b="1" dirty="0"/>
              <a:t>vendre</a:t>
            </a:r>
            <a:r>
              <a:rPr lang="fr-FR" sz="1400" dirty="0"/>
              <a:t> les cartes présentes dans leur </a:t>
            </a:r>
            <a:r>
              <a:rPr lang="fr-FR" sz="1400" b="1" dirty="0"/>
              <a:t>boutique</a:t>
            </a:r>
            <a:r>
              <a:rPr lang="fr-FR" sz="1400" dirty="0"/>
              <a:t>. Les marchands sont libres de définir et négocier les prix comme ils le souhaitent.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3A4BF686-7DC9-4E6C-BA60-B7FC6E5828D7}"/>
              </a:ext>
            </a:extLst>
          </p:cNvPr>
          <p:cNvSpPr txBox="1">
            <a:spLocks/>
          </p:cNvSpPr>
          <p:nvPr/>
        </p:nvSpPr>
        <p:spPr>
          <a:xfrm>
            <a:off x="5020744" y="2614064"/>
            <a:ext cx="3745950" cy="252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spcAft>
                <a:spcPts val="600"/>
              </a:spcAft>
              <a:buNone/>
            </a:pPr>
            <a:r>
              <a:rPr lang="fr-FR" sz="1600" b="1" dirty="0"/>
              <a:t>Managers: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Les </a:t>
            </a:r>
            <a:r>
              <a:rPr lang="fr-FR" sz="1400" b="1" dirty="0"/>
              <a:t>Managers</a:t>
            </a:r>
            <a:r>
              <a:rPr lang="fr-FR" sz="1400" dirty="0"/>
              <a:t> doivent équiper un aventurier pour lui faire </a:t>
            </a:r>
            <a:r>
              <a:rPr lang="fr-FR" sz="1400" b="1" dirty="0"/>
              <a:t>gagner le combat </a:t>
            </a:r>
            <a:r>
              <a:rPr lang="fr-FR" sz="1400" dirty="0"/>
              <a:t>contre le prochain </a:t>
            </a:r>
            <a:r>
              <a:rPr lang="fr-FR" sz="1400" b="1" dirty="0"/>
              <a:t>monstre</a:t>
            </a:r>
            <a:r>
              <a:rPr lang="fr-FR" sz="1400" dirty="0"/>
              <a:t>. Un aventurier peut être équipé d’un </a:t>
            </a:r>
            <a:r>
              <a:rPr lang="fr-FR" sz="1400" b="1" dirty="0"/>
              <a:t>maximum</a:t>
            </a:r>
            <a:r>
              <a:rPr lang="fr-FR" sz="1400" dirty="0"/>
              <a:t> de </a:t>
            </a:r>
            <a:r>
              <a:rPr lang="fr-FR" sz="1400" b="1" dirty="0"/>
              <a:t>3 cartes équipement</a:t>
            </a:r>
            <a:r>
              <a:rPr lang="fr-FR" sz="1400" dirty="0"/>
              <a:t>.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Ils peuvent </a:t>
            </a:r>
            <a:r>
              <a:rPr lang="fr-FR" sz="1400" b="1" dirty="0"/>
              <a:t>acheter</a:t>
            </a:r>
            <a:r>
              <a:rPr lang="fr-FR" sz="1400" dirty="0"/>
              <a:t> aux </a:t>
            </a:r>
            <a:r>
              <a:rPr lang="fr-FR" sz="1400" b="1" dirty="0"/>
              <a:t>Marchands</a:t>
            </a:r>
            <a:r>
              <a:rPr lang="fr-FR" sz="1400" dirty="0"/>
              <a:t> des </a:t>
            </a:r>
            <a:r>
              <a:rPr lang="fr-FR" sz="1400" b="1" dirty="0"/>
              <a:t>cartes équipement</a:t>
            </a:r>
            <a:r>
              <a:rPr lang="fr-FR" sz="1400" dirty="0"/>
              <a:t>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DE8B688-75E6-4831-8D0F-2FD4438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44" y="789344"/>
            <a:ext cx="3607285" cy="18542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Google Shape;125;p29">
            <a:extLst>
              <a:ext uri="{FF2B5EF4-FFF2-40B4-BE49-F238E27FC236}">
                <a16:creationId xmlns:a16="http://schemas.microsoft.com/office/drawing/2014/main" id="{0D6A2BE8-6CE1-4267-A023-3DAA625DE9BB}"/>
              </a:ext>
            </a:extLst>
          </p:cNvPr>
          <p:cNvSpPr txBox="1">
            <a:spLocks/>
          </p:cNvSpPr>
          <p:nvPr/>
        </p:nvSpPr>
        <p:spPr>
          <a:xfrm>
            <a:off x="7598034" y="472490"/>
            <a:ext cx="233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Négociation</a:t>
            </a:r>
          </a:p>
        </p:txBody>
      </p:sp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BE76B13-2D10-449A-8B0B-D2BD9667F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431" y="104875"/>
            <a:ext cx="687155" cy="8900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41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Introduction</a:t>
            </a:r>
            <a:endParaRPr dirty="0"/>
          </a:p>
        </p:txBody>
      </p:sp>
      <p:sp>
        <p:nvSpPr>
          <p:cNvPr id="126" name="Google Shape;126;p29"/>
          <p:cNvSpPr txBox="1">
            <a:spLocks noGrp="1"/>
          </p:cNvSpPr>
          <p:nvPr>
            <p:ph type="title" idx="2"/>
          </p:nvPr>
        </p:nvSpPr>
        <p:spPr>
          <a:xfrm>
            <a:off x="318844" y="567819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Premier tour de jeu</a:t>
            </a:r>
            <a:endParaRPr dirty="0"/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3C141226-909F-47D1-B6E5-D325ABCE7C1A}"/>
              </a:ext>
            </a:extLst>
          </p:cNvPr>
          <p:cNvSpPr txBox="1">
            <a:spLocks/>
          </p:cNvSpPr>
          <p:nvPr/>
        </p:nvSpPr>
        <p:spPr>
          <a:xfrm>
            <a:off x="318844" y="2614064"/>
            <a:ext cx="3745950" cy="252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spcAft>
                <a:spcPts val="600"/>
              </a:spcAft>
              <a:buNone/>
            </a:pPr>
            <a:r>
              <a:rPr lang="fr-FR" sz="1600" b="1" dirty="0"/>
              <a:t>Marchands: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Pendant la phase de combat, les Marchands peuvent acheter des paquets de cartes et changer les cartes présentes dans leur boutique.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3A4BF686-7DC9-4E6C-BA60-B7FC6E5828D7}"/>
              </a:ext>
            </a:extLst>
          </p:cNvPr>
          <p:cNvSpPr txBox="1">
            <a:spLocks/>
          </p:cNvSpPr>
          <p:nvPr/>
        </p:nvSpPr>
        <p:spPr>
          <a:xfrm>
            <a:off x="5020744" y="2614064"/>
            <a:ext cx="3745950" cy="252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spcAft>
                <a:spcPts val="600"/>
              </a:spcAft>
              <a:buNone/>
            </a:pPr>
            <a:r>
              <a:rPr lang="fr-FR" sz="1600" b="1" dirty="0"/>
              <a:t>Managers: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Le combat des aventurier se déroule. Chaque aventurier gagnant obtient des points. 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Les managers prennent autant de pièces d’or qu’indiqué sur la fiche du monstre</a:t>
            </a:r>
          </a:p>
        </p:txBody>
      </p:sp>
      <p:sp>
        <p:nvSpPr>
          <p:cNvPr id="10" name="Google Shape;125;p29">
            <a:extLst>
              <a:ext uri="{FF2B5EF4-FFF2-40B4-BE49-F238E27FC236}">
                <a16:creationId xmlns:a16="http://schemas.microsoft.com/office/drawing/2014/main" id="{DAB8A7E6-D836-49CD-AF24-BF99CA1719A5}"/>
              </a:ext>
            </a:extLst>
          </p:cNvPr>
          <p:cNvSpPr txBox="1">
            <a:spLocks/>
          </p:cNvSpPr>
          <p:nvPr/>
        </p:nvSpPr>
        <p:spPr>
          <a:xfrm>
            <a:off x="7598034" y="472490"/>
            <a:ext cx="233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Combat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05F623F-CFCC-4763-9792-39AB578AE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10" y="101408"/>
            <a:ext cx="706995" cy="8900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9B7BA12-6DD4-430B-BA94-E24417BD2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44" y="929690"/>
            <a:ext cx="5631900" cy="180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9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4;p29">
            <a:extLst>
              <a:ext uri="{FF2B5EF4-FFF2-40B4-BE49-F238E27FC236}">
                <a16:creationId xmlns:a16="http://schemas.microsoft.com/office/drawing/2014/main" id="{FACCBDC8-FDCB-4694-ACB5-3386BC040C9A}"/>
              </a:ext>
            </a:extLst>
          </p:cNvPr>
          <p:cNvSpPr txBox="1">
            <a:spLocks/>
          </p:cNvSpPr>
          <p:nvPr/>
        </p:nvSpPr>
        <p:spPr>
          <a:xfrm>
            <a:off x="311700" y="58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eko"/>
              <a:buNone/>
              <a:defRPr sz="29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Introduction</a:t>
            </a:r>
            <a:endParaRPr lang="fr-FR" dirty="0"/>
          </a:p>
        </p:txBody>
      </p:sp>
      <p:sp>
        <p:nvSpPr>
          <p:cNvPr id="7" name="Google Shape;126;p29">
            <a:extLst>
              <a:ext uri="{FF2B5EF4-FFF2-40B4-BE49-F238E27FC236}">
                <a16:creationId xmlns:a16="http://schemas.microsoft.com/office/drawing/2014/main" id="{C063D920-3C33-4A8C-BBC0-7535918C6774}"/>
              </a:ext>
            </a:extLst>
          </p:cNvPr>
          <p:cNvSpPr txBox="1">
            <a:spLocks/>
          </p:cNvSpPr>
          <p:nvPr/>
        </p:nvSpPr>
        <p:spPr>
          <a:xfrm>
            <a:off x="318844" y="567819"/>
            <a:ext cx="85206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eko"/>
              <a:buNone/>
              <a:defRPr sz="20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Aperçu d’un tour de jeu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3D855F-79ED-451D-96BB-4CDD3A90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7669"/>
            <a:ext cx="9144000" cy="35771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Game</a:t>
            </a:r>
            <a:r>
              <a:rPr lang="fr-FR" dirty="0" err="1"/>
              <a:t>play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1625</Words>
  <Application>Microsoft Office PowerPoint</Application>
  <PresentationFormat>Affichage à l'écran (16:9)</PresentationFormat>
  <Paragraphs>193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Source Sans Pro</vt:lpstr>
      <vt:lpstr>Teko</vt:lpstr>
      <vt:lpstr>Courier New</vt:lpstr>
      <vt:lpstr>Arial</vt:lpstr>
      <vt:lpstr>Template</vt:lpstr>
      <vt:lpstr>Template</vt:lpstr>
      <vt:lpstr>Digit-Arena</vt:lpstr>
      <vt:lpstr>Sommaire</vt:lpstr>
      <vt:lpstr>Introduction</vt:lpstr>
      <vt:lpstr>Introduction</vt:lpstr>
      <vt:lpstr>Introduction</vt:lpstr>
      <vt:lpstr>Introduction</vt:lpstr>
      <vt:lpstr>Introduction</vt:lpstr>
      <vt:lpstr>Présentation PowerPoint</vt:lpstr>
      <vt:lpstr>Gameplay</vt:lpstr>
      <vt:lpstr>Gameplay</vt:lpstr>
      <vt:lpstr>Gameplay</vt:lpstr>
      <vt:lpstr>Gameplay</vt:lpstr>
      <vt:lpstr>Gameplay</vt:lpstr>
      <vt:lpstr>Gameplay</vt:lpstr>
      <vt:lpstr>Gameplay</vt:lpstr>
      <vt:lpstr>Gameplay</vt:lpstr>
      <vt:lpstr>Gameplay</vt:lpstr>
      <vt:lpstr>Gameplay</vt:lpstr>
      <vt:lpstr>Présentation PowerPoint</vt:lpstr>
      <vt:lpstr>Présentation PowerPoint</vt:lpstr>
      <vt:lpstr>Direction Artistique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</dc:title>
  <dc:creator>Logan-Work</dc:creator>
  <cp:lastModifiedBy>Logan-Work</cp:lastModifiedBy>
  <cp:revision>218</cp:revision>
  <dcterms:modified xsi:type="dcterms:W3CDTF">2020-01-29T18:27:53Z</dcterms:modified>
</cp:coreProperties>
</file>