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1" r:id="rId3"/>
    <p:sldId id="263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238E7-B860-418D-8676-76EE76F296D4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B35FC-8776-46DD-8AC5-B56DEE260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2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36d50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36d50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4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118D5-7004-4665-8DEB-75BB96223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C10A96-FF75-4595-8886-7E75E602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53F136-BB27-4F90-9C3A-C3F916B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18C169-4B28-4364-B9A0-E22F8DE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BA089-6EF9-4EF3-8963-888BACC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3FD85-2806-402B-A3B8-10B3480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877BB2-3C73-470F-9EAA-A934FE58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F2F3E-B7F6-46F0-97D2-99FF768D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42C4C-91AB-4EF4-B7F0-CA8909BD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919F7F-ECF2-4AAD-97E0-69BB8C23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24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C75D7B-E9CE-42D9-8FCB-09B75DD84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54C5BE-6DB2-4064-8469-BEBF8CC9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C2BDC6-8B8B-4D6B-AAA6-D0AD55D6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63CA86-1D47-4BD6-8A03-39D5AB7F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FFCD9-EBD9-4A0A-9B85-48C72945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55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78067"/>
            <a:ext cx="11360800" cy="7636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3550" tIns="93550" rIns="93550" bIns="9355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415600" y="841667"/>
            <a:ext cx="11360800" cy="334800"/>
          </a:xfrm>
          <a:prstGeom prst="rect">
            <a:avLst/>
          </a:prstGeom>
        </p:spPr>
        <p:txBody>
          <a:bodyPr spcFirstLastPara="1" wrap="square" lIns="93550" tIns="93550" rIns="93550" bIns="935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667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 sz="3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97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0F061-D7C5-4319-B66F-1C913AA8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5DDE1-B8CF-41C5-AC8A-B9EC17FE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68E6E-B4DC-4D2D-8285-5B5035A6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F3CBE7-AEEF-4A5C-AE27-1A37F64E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4046F-1D84-40A4-8EB7-21DDADD4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3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B3F2-2F37-4868-A2FC-1CC75EE5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F2B42B-656C-436E-B59B-DD63B9C5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2F09A-212D-490B-9F5A-31368F5E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D0155-2A60-4E24-9790-CBDEAD0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955FC8-3CC4-4A57-BA3C-6DC5A2EA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55C6E-46FA-40BE-BCBA-BB758D9E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E6213-B4FF-466F-AD09-7F84F6CC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0055AE-8BBC-409C-ABE7-0081A777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7F7A4B-6428-430F-8C1E-552E85E8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D562B-E2DB-41E7-9A14-78B8117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E49658-06A2-4702-9192-E4952237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7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CD5D5-9FBD-4C3D-B3BF-F1B43772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1B41-598B-4360-9270-56143FB7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46A083-7138-4066-B1BD-CCF5EB46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ACF3AF-6FCD-47D6-BA6E-E57CBD03F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370785-942A-4605-AC0B-B63F9B4A2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A7CC20-8EDB-4472-AA65-1388A8C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BF9D53-ACB7-4B47-BC7F-C414A8AA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16EC04-868C-4BB9-8180-C6EFDE46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81496-DEE4-4F17-8F7C-7C54428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D62238-D9DF-40C5-835A-0C707037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FC56EC-C4B3-45D2-975A-3690F9C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73DF3-247F-4EB5-BB8D-0843B47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1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6713B6-876E-45E3-A462-B360BFD5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57E3A3-7E71-4F8E-82D5-28569BDB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D26C0D-4EEF-4247-AFA1-FEA74711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9494C-495D-49BB-B6AF-E100C987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F4FCB-D9F0-4C34-8959-BE4F75D1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53964F-D511-49CB-9D8C-00BB74D8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EAA4C-D324-40D0-AA65-36A50129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D55AC-D74F-4B29-8F40-47536013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A6E5EC-FBE9-4710-99EA-11EC6C8E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7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FB0BE-3CEC-417C-A2D5-79AFE1BA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B56071-DA16-4555-A24F-BA54A418F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62AA98-58FA-4DD0-B18E-6E988EBB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22F73-94ED-4DE2-AE56-3A5F0E90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D845DD-9E24-4569-85DB-04C5BA6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FF1C3F-34F7-4AD6-A777-FE2891A3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1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B0E706-2114-4C13-A266-C1C86DE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919034-EC04-4BA2-80A1-A056E198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DD0B01-D47C-4DA3-9CDE-A994D087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7735-5E36-4A34-BE10-62D3AD17795B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FAF2B-CEE6-4FEB-AAD4-F15F1A1F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88510-13E3-4767-869E-BA28185B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4D7C-9F74-42C1-8F72-C2CC2F648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415600" y="841667"/>
            <a:ext cx="11360800" cy="334800"/>
          </a:xfrm>
          <a:prstGeom prst="rect">
            <a:avLst/>
          </a:prstGeom>
        </p:spPr>
        <p:txBody>
          <a:bodyPr spcFirstLastPara="1" vert="horz" wrap="square" lIns="124733" tIns="124733" rIns="124733" bIns="124733" rtlCol="0" anchor="ctr" anchorCtr="0">
            <a:noAutofit/>
          </a:bodyPr>
          <a:lstStyle/>
          <a:p>
            <a:r>
              <a:rPr lang="fr-FR" dirty="0"/>
              <a:t>Définition des termes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104170" y="1738447"/>
            <a:ext cx="5772756" cy="473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fr-FR" sz="1600" dirty="0"/>
              <a:t>Mélanger les cartes équipement et les placer dans des boosters de 4 cartes. Placer tous les booster près des Marchands.</a:t>
            </a:r>
          </a:p>
          <a:p>
            <a:pPr algn="just">
              <a:spcAft>
                <a:spcPts val="600"/>
              </a:spcAft>
            </a:pPr>
            <a:r>
              <a:rPr lang="fr-FR" sz="1600" dirty="0"/>
              <a:t>Placer les pièces près des boosters.</a:t>
            </a:r>
          </a:p>
          <a:p>
            <a:pPr algn="just">
              <a:spcAft>
                <a:spcPts val="600"/>
              </a:spcAft>
            </a:pPr>
            <a:r>
              <a:rPr lang="fr-FR" sz="1600" dirty="0"/>
              <a:t>Chaque Marchand pioche 2 boosters.</a:t>
            </a:r>
          </a:p>
          <a:p>
            <a:pPr algn="just">
              <a:spcAft>
                <a:spcPts val="600"/>
              </a:spcAft>
            </a:pPr>
            <a:r>
              <a:rPr lang="fr-FR" sz="1600" dirty="0"/>
              <a:t>Chaque Manager prend 8 pièces.</a:t>
            </a:r>
          </a:p>
          <a:p>
            <a:pPr algn="just">
              <a:spcAft>
                <a:spcPts val="600"/>
              </a:spcAft>
            </a:pPr>
            <a:r>
              <a:rPr lang="fr-FR" sz="1600" dirty="0"/>
              <a:t>Chaque Manager pioche 1 carte Aventurier. Le reste de la pile est placée près des Managers.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</a:pPr>
            <a:endParaRPr lang="fr-FR" sz="1467" dirty="0">
              <a:latin typeface="Source Sans Pro" panose="020B0503030403020204" pitchFamily="34" charset="0"/>
            </a:endParaRP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6003645" y="1738449"/>
            <a:ext cx="5772756" cy="473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ts val="800"/>
              </a:spcBef>
            </a:pPr>
            <a:r>
              <a:rPr lang="fr-FR" sz="1467" dirty="0">
                <a:latin typeface="Source Sans Pro" panose="020B0503030403020204" pitchFamily="34" charset="0"/>
              </a:rPr>
              <a:t>Les marchands peuvent mettre jusqu’à 4 cartes dans leur boutique. La boutique ne peut être changée qu’en dehors de la phase de négociation.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</a:pPr>
            <a:r>
              <a:rPr lang="fr-FR" sz="1467" dirty="0">
                <a:latin typeface="Source Sans Pro" panose="020B0503030403020204" pitchFamily="34" charset="0"/>
              </a:rPr>
              <a:t>Les Marchands peuvent vendre les cartes dans leur boutique au prix qu’ils souhaitent, il est libre aux joueurs de négocier les prix comme ils le souhaitent.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</a:pPr>
            <a:r>
              <a:rPr lang="fr-FR" sz="1467" dirty="0">
                <a:latin typeface="Source Sans Pro" panose="020B0503030403020204" pitchFamily="34" charset="0"/>
              </a:rPr>
              <a:t>Chaque marchand peut proposer à un Manager de piocher une carte dans sa main face cachée. Une seule fois par tour par Marchand.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415599" y="1222881"/>
            <a:ext cx="5461327" cy="6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fr-FR" sz="2400" b="1" dirty="0"/>
              <a:t>Mise en place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6315074" y="1221972"/>
            <a:ext cx="5461327" cy="6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fr-FR" sz="2400" b="1" dirty="0"/>
              <a:t>Règles de négociation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6003644" y="1762126"/>
            <a:ext cx="0" cy="50958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E84E19E-8DD4-42DA-98B0-1F8DFFC4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195" y="346671"/>
            <a:ext cx="916205" cy="8132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82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415600" y="78067"/>
            <a:ext cx="11360800" cy="763600"/>
          </a:xfrm>
          <a:prstGeom prst="rect">
            <a:avLst/>
          </a:prstGeom>
        </p:spPr>
        <p:txBody>
          <a:bodyPr spcFirstLastPara="1" vert="horz" wrap="square" lIns="124733" tIns="124733" rIns="124733" bIns="124733" rtlCol="0" anchor="t" anchorCtr="0">
            <a:noAutofit/>
          </a:bodyPr>
          <a:lstStyle/>
          <a:p>
            <a:r>
              <a:rPr lang="fr-FR" dirty="0"/>
              <a:t>Gameplay</a:t>
            </a:r>
            <a:endParaRPr dirty="0"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415600" y="841667"/>
            <a:ext cx="11360800" cy="334800"/>
          </a:xfrm>
          <a:prstGeom prst="rect">
            <a:avLst/>
          </a:prstGeom>
        </p:spPr>
        <p:txBody>
          <a:bodyPr spcFirstLastPara="1" vert="horz" wrap="square" lIns="124733" tIns="124733" rIns="124733" bIns="124733" rtlCol="0" anchor="ctr" anchorCtr="0">
            <a:noAutofit/>
          </a:bodyPr>
          <a:lstStyle/>
          <a:p>
            <a:r>
              <a:rPr lang="fr-FR" dirty="0"/>
              <a:t>Définition des termes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104170" y="1738447"/>
            <a:ext cx="5772756" cy="473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Négociation – Vente de boosters aux Managers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Organisation de la boutique – Achat de booster, changement des cartes dans la boutique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Ouverture de la boutique – Quand un Marchand est prêt après le combat des Managers, il peut montrer sa boutique aux Managers et commencer les échanges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6003645" y="1738449"/>
            <a:ext cx="5772756" cy="473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Négociation – Achat de boosters aux Marchands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Équipement des Aventuriers – Choix d’un Aventurier pour le prochain combat. Vous pouvez utiliser jusqu’à 3 cartes équipements pour le combat. Une fois la préparation de l’Aventurier finie, utilisez la carte PRÊT. 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 err="1">
                <a:latin typeface="Source Sans Pro" panose="020B0503030403020204" pitchFamily="34" charset="0"/>
              </a:rPr>
              <a:t>Loot</a:t>
            </a:r>
            <a:r>
              <a:rPr lang="fr-FR" sz="1467" dirty="0">
                <a:latin typeface="Source Sans Pro" panose="020B0503030403020204" pitchFamily="34" charset="0"/>
              </a:rPr>
              <a:t> – Après la résolution du combat, défausser les cartes équipement utilisées, si un Aventurier possède 0 PV, le défausser. Prenez autant de pièces d’or qu’indiquées à l’écran.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415599" y="1222881"/>
            <a:ext cx="5461327" cy="6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fr-FR" sz="2400" b="1" dirty="0"/>
              <a:t>Tour Marchand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6315074" y="1221972"/>
            <a:ext cx="5461327" cy="6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fr-FR" sz="2400" b="1" dirty="0"/>
              <a:t>Tour Manager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6003644" y="1762126"/>
            <a:ext cx="0" cy="50958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E84E19E-8DD4-42DA-98B0-1F8DFFC4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195" y="346671"/>
            <a:ext cx="916205" cy="8132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 idx="2"/>
          </p:nvPr>
        </p:nvSpPr>
        <p:spPr>
          <a:xfrm>
            <a:off x="415600" y="841667"/>
            <a:ext cx="11360800" cy="334800"/>
          </a:xfrm>
          <a:prstGeom prst="rect">
            <a:avLst/>
          </a:prstGeom>
        </p:spPr>
        <p:txBody>
          <a:bodyPr spcFirstLastPara="1" vert="horz" wrap="square" lIns="124733" tIns="124733" rIns="124733" bIns="124733" rtlCol="0" anchor="ctr" anchorCtr="0">
            <a:noAutofit/>
          </a:bodyPr>
          <a:lstStyle/>
          <a:p>
            <a:r>
              <a:rPr lang="fr-FR" dirty="0"/>
              <a:t>Définition des termes</a:t>
            </a:r>
            <a:endParaRPr dirty="0"/>
          </a:p>
        </p:txBody>
      </p:sp>
      <p:sp>
        <p:nvSpPr>
          <p:cNvPr id="11" name="Google Shape;138;p31">
            <a:extLst>
              <a:ext uri="{FF2B5EF4-FFF2-40B4-BE49-F238E27FC236}">
                <a16:creationId xmlns:a16="http://schemas.microsoft.com/office/drawing/2014/main" id="{A30AD585-8D29-48DF-85E3-729321BF4598}"/>
              </a:ext>
            </a:extLst>
          </p:cNvPr>
          <p:cNvSpPr txBox="1">
            <a:spLocks/>
          </p:cNvSpPr>
          <p:nvPr/>
        </p:nvSpPr>
        <p:spPr>
          <a:xfrm>
            <a:off x="104170" y="1738447"/>
            <a:ext cx="5772756" cy="473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14300" indent="0" algn="just" fontAlgn="base">
              <a:lnSpc>
                <a:spcPct val="100000"/>
              </a:lnSpc>
              <a:spcBef>
                <a:spcPts val="800"/>
              </a:spcBef>
              <a:buNone/>
            </a:pPr>
            <a:r>
              <a:rPr lang="fr-FR" sz="1467" dirty="0">
                <a:latin typeface="Source Sans Pro" panose="020B0503030403020204" pitchFamily="34" charset="0"/>
              </a:rPr>
              <a:t>Les combats sont gérés automatiquement par le système.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Attaque du monstre – L’aventurier perd 1 PV si sa défense est inférieure à l’attaque du monstre.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Attaque de l’Aventurier – Le monstre perd autant d’armure que l’aventurier a d’attaque.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Résolution – Si le monstre n’a plus d’armure, l’aventurier remporte le combat. Sinon une seconde chance est tirée.</a:t>
            </a:r>
          </a:p>
          <a:p>
            <a:pPr algn="just" fontAlgn="base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fr-FR" sz="1467" dirty="0">
                <a:latin typeface="Source Sans Pro" panose="020B0503030403020204" pitchFamily="34" charset="0"/>
              </a:rPr>
              <a:t>Gain de points – Si l’Aventurier remporte le combat, il gagne des points.</a:t>
            </a:r>
          </a:p>
        </p:txBody>
      </p:sp>
      <p:sp>
        <p:nvSpPr>
          <p:cNvPr id="13" name="Google Shape;138;p31">
            <a:extLst>
              <a:ext uri="{FF2B5EF4-FFF2-40B4-BE49-F238E27FC236}">
                <a16:creationId xmlns:a16="http://schemas.microsoft.com/office/drawing/2014/main" id="{83F2A59A-C9D3-47E2-8974-37AC78DF287D}"/>
              </a:ext>
            </a:extLst>
          </p:cNvPr>
          <p:cNvSpPr txBox="1">
            <a:spLocks/>
          </p:cNvSpPr>
          <p:nvPr/>
        </p:nvSpPr>
        <p:spPr>
          <a:xfrm>
            <a:off x="6003645" y="1738449"/>
            <a:ext cx="5772756" cy="473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dirty="0">
                <a:latin typeface="Source Sans Pro" panose="020B0503030403020204" pitchFamily="34" charset="0"/>
              </a:rPr>
              <a:t>La partie prend fin quand </a:t>
            </a:r>
            <a:r>
              <a:rPr lang="fr-FR" sz="1400" b="1" dirty="0">
                <a:latin typeface="Source Sans Pro" panose="020B0503030403020204" pitchFamily="34" charset="0"/>
              </a:rPr>
              <a:t>10 monstres ont été combattus</a:t>
            </a:r>
            <a:r>
              <a:rPr lang="fr-FR" sz="1400" dirty="0">
                <a:latin typeface="Source Sans Pro" panose="020B0503030403020204" pitchFamily="34" charset="0"/>
              </a:rPr>
              <a:t>.</a:t>
            </a: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endParaRPr lang="fr-FR" sz="1400" dirty="0">
              <a:latin typeface="Source Sans Pro" panose="020B0503030403020204" pitchFamily="34" charset="0"/>
            </a:endParaRPr>
          </a:p>
          <a:p>
            <a:pPr algn="just" fontAlgn="base">
              <a:lnSpc>
                <a:spcPct val="100000"/>
              </a:lnSpc>
              <a:spcBef>
                <a:spcPts val="600"/>
              </a:spcBef>
            </a:pPr>
            <a:r>
              <a:rPr lang="fr-FR" sz="1400" b="1" dirty="0">
                <a:latin typeface="Source Sans Pro" panose="020B0503030403020204" pitchFamily="34" charset="0"/>
              </a:rPr>
              <a:t>Deux gagnants </a:t>
            </a:r>
            <a:r>
              <a:rPr lang="fr-FR" sz="1400" dirty="0">
                <a:latin typeface="Source Sans Pro" panose="020B0503030403020204" pitchFamily="34" charset="0"/>
              </a:rPr>
              <a:t>sont alors désignés, un Marchand et un Manager:</a:t>
            </a:r>
          </a:p>
          <a:p>
            <a:pPr lvl="1" algn="just"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Le </a:t>
            </a:r>
            <a:r>
              <a:rPr lang="fr-FR" sz="1200" b="1" dirty="0">
                <a:latin typeface="Source Sans Pro" panose="020B0503030403020204" pitchFamily="34" charset="0"/>
              </a:rPr>
              <a:t>Marchand gagnant </a:t>
            </a:r>
            <a:r>
              <a:rPr lang="fr-FR" sz="1200" dirty="0">
                <a:latin typeface="Source Sans Pro" panose="020B0503030403020204" pitchFamily="34" charset="0"/>
              </a:rPr>
              <a:t>est celui possédant le </a:t>
            </a:r>
            <a:r>
              <a:rPr lang="fr-FR" sz="1200" b="1" dirty="0">
                <a:latin typeface="Source Sans Pro" panose="020B0503030403020204" pitchFamily="34" charset="0"/>
              </a:rPr>
              <a:t>plus de pièces d’or </a:t>
            </a:r>
            <a:r>
              <a:rPr lang="fr-FR" sz="1200" dirty="0">
                <a:latin typeface="Source Sans Pro" panose="020B0503030403020204" pitchFamily="34" charset="0"/>
              </a:rPr>
              <a:t>à la fin de la partie,</a:t>
            </a:r>
          </a:p>
          <a:p>
            <a:pPr lvl="1" algn="just" fontAlgn="base">
              <a:lnSpc>
                <a:spcPct val="100000"/>
              </a:lnSpc>
              <a:spcBef>
                <a:spcPts val="600"/>
              </a:spcBef>
            </a:pPr>
            <a:r>
              <a:rPr lang="fr-FR" sz="1200" dirty="0">
                <a:latin typeface="Source Sans Pro" panose="020B0503030403020204" pitchFamily="34" charset="0"/>
              </a:rPr>
              <a:t>Le </a:t>
            </a:r>
            <a:r>
              <a:rPr lang="fr-FR" sz="1200" b="1" dirty="0">
                <a:latin typeface="Source Sans Pro" panose="020B0503030403020204" pitchFamily="34" charset="0"/>
              </a:rPr>
              <a:t>Manager gagnant </a:t>
            </a:r>
            <a:r>
              <a:rPr lang="fr-FR" sz="1200" dirty="0">
                <a:latin typeface="Source Sans Pro" panose="020B0503030403020204" pitchFamily="34" charset="0"/>
              </a:rPr>
              <a:t>est celui avec le </a:t>
            </a:r>
            <a:r>
              <a:rPr lang="fr-FR" sz="1200" b="1" dirty="0">
                <a:latin typeface="Source Sans Pro" panose="020B0503030403020204" pitchFamily="34" charset="0"/>
              </a:rPr>
              <a:t>plus de points cumulés </a:t>
            </a:r>
            <a:r>
              <a:rPr lang="fr-FR" sz="1200" dirty="0">
                <a:latin typeface="Source Sans Pro" panose="020B0503030403020204" pitchFamily="34" charset="0"/>
              </a:rPr>
              <a:t>sur ses Aventuriers en vie.</a:t>
            </a:r>
          </a:p>
        </p:txBody>
      </p:sp>
      <p:sp>
        <p:nvSpPr>
          <p:cNvPr id="14" name="Google Shape;138;p31">
            <a:extLst>
              <a:ext uri="{FF2B5EF4-FFF2-40B4-BE49-F238E27FC236}">
                <a16:creationId xmlns:a16="http://schemas.microsoft.com/office/drawing/2014/main" id="{1B1793EF-1C4A-4174-BD13-ADAD481BCF42}"/>
              </a:ext>
            </a:extLst>
          </p:cNvPr>
          <p:cNvSpPr txBox="1">
            <a:spLocks/>
          </p:cNvSpPr>
          <p:nvPr/>
        </p:nvSpPr>
        <p:spPr>
          <a:xfrm>
            <a:off x="415599" y="1222881"/>
            <a:ext cx="5461327" cy="6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fr-FR" sz="2400" b="1" dirty="0"/>
              <a:t>Combat</a:t>
            </a:r>
          </a:p>
        </p:txBody>
      </p:sp>
      <p:sp>
        <p:nvSpPr>
          <p:cNvPr id="15" name="Google Shape;138;p31">
            <a:extLst>
              <a:ext uri="{FF2B5EF4-FFF2-40B4-BE49-F238E27FC236}">
                <a16:creationId xmlns:a16="http://schemas.microsoft.com/office/drawing/2014/main" id="{4CDC5FE5-22AF-45AE-AEF8-CA8D4BF8F8EB}"/>
              </a:ext>
            </a:extLst>
          </p:cNvPr>
          <p:cNvSpPr txBox="1">
            <a:spLocks/>
          </p:cNvSpPr>
          <p:nvPr/>
        </p:nvSpPr>
        <p:spPr>
          <a:xfrm>
            <a:off x="6315074" y="1221972"/>
            <a:ext cx="5461327" cy="67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4733" tIns="124733" rIns="124733" bIns="1247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Aft>
                <a:spcPts val="2133"/>
              </a:spcAft>
              <a:buNone/>
            </a:pPr>
            <a:r>
              <a:rPr lang="fr-FR" sz="2400" b="1" dirty="0"/>
              <a:t>Fin de partie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D1A03E-8456-4223-8673-2375B8DB5841}"/>
              </a:ext>
            </a:extLst>
          </p:cNvPr>
          <p:cNvCxnSpPr>
            <a:cxnSpLocks/>
          </p:cNvCxnSpPr>
          <p:nvPr/>
        </p:nvCxnSpPr>
        <p:spPr>
          <a:xfrm>
            <a:off x="6003644" y="1762126"/>
            <a:ext cx="0" cy="50958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E84E19E-8DD4-42DA-98B0-1F8DFFC4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195" y="346671"/>
            <a:ext cx="916205" cy="8132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512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421</Words>
  <Application>Microsoft Office PowerPoint</Application>
  <PresentationFormat>Grand écran</PresentationFormat>
  <Paragraphs>34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Teko</vt:lpstr>
      <vt:lpstr>Thème Office</vt:lpstr>
      <vt:lpstr>Définition des termes</vt:lpstr>
      <vt:lpstr>Gameplay</vt:lpstr>
      <vt:lpstr>Définition des termes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</dc:title>
  <dc:creator>Logan-Work</dc:creator>
  <cp:lastModifiedBy>Logan-Work</cp:lastModifiedBy>
  <cp:revision>14</cp:revision>
  <dcterms:created xsi:type="dcterms:W3CDTF">2020-01-30T18:17:41Z</dcterms:created>
  <dcterms:modified xsi:type="dcterms:W3CDTF">2020-01-30T19:19:50Z</dcterms:modified>
</cp:coreProperties>
</file>