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309" r:id="rId2"/>
    <p:sldId id="310" r:id="rId3"/>
    <p:sldId id="308" r:id="rId4"/>
    <p:sldId id="311" r:id="rId5"/>
    <p:sldId id="286" r:id="rId6"/>
    <p:sldId id="291" r:id="rId7"/>
    <p:sldId id="292" r:id="rId8"/>
    <p:sldId id="293" r:id="rId9"/>
    <p:sldId id="294" r:id="rId10"/>
    <p:sldId id="332" r:id="rId11"/>
    <p:sldId id="296" r:id="rId12"/>
    <p:sldId id="295" r:id="rId13"/>
    <p:sldId id="336" r:id="rId14"/>
    <p:sldId id="297" r:id="rId15"/>
    <p:sldId id="298" r:id="rId16"/>
    <p:sldId id="304" r:id="rId17"/>
    <p:sldId id="330" r:id="rId18"/>
    <p:sldId id="257" r:id="rId19"/>
    <p:sldId id="312" r:id="rId20"/>
    <p:sldId id="313" r:id="rId21"/>
    <p:sldId id="282" r:id="rId22"/>
    <p:sldId id="299" r:id="rId23"/>
    <p:sldId id="258" r:id="rId24"/>
    <p:sldId id="321" r:id="rId25"/>
    <p:sldId id="322" r:id="rId26"/>
    <p:sldId id="259" r:id="rId27"/>
    <p:sldId id="324" r:id="rId28"/>
    <p:sldId id="325" r:id="rId29"/>
    <p:sldId id="260" r:id="rId30"/>
    <p:sldId id="287" r:id="rId31"/>
    <p:sldId id="331" r:id="rId32"/>
    <p:sldId id="288" r:id="rId33"/>
    <p:sldId id="333" r:id="rId34"/>
    <p:sldId id="334" r:id="rId35"/>
    <p:sldId id="317" r:id="rId36"/>
    <p:sldId id="318" r:id="rId37"/>
    <p:sldId id="319" r:id="rId38"/>
    <p:sldId id="320" r:id="rId39"/>
    <p:sldId id="305" r:id="rId40"/>
    <p:sldId id="306" r:id="rId41"/>
    <p:sldId id="290" r:id="rId42"/>
    <p:sldId id="328" r:id="rId43"/>
    <p:sldId id="300" r:id="rId44"/>
    <p:sldId id="329" r:id="rId45"/>
    <p:sldId id="284" r:id="rId46"/>
    <p:sldId id="323" r:id="rId47"/>
    <p:sldId id="261" r:id="rId48"/>
    <p:sldId id="307" r:id="rId49"/>
    <p:sldId id="315" r:id="rId50"/>
    <p:sldId id="266" r:id="rId51"/>
    <p:sldId id="301" r:id="rId52"/>
    <p:sldId id="302" r:id="rId53"/>
    <p:sldId id="303" r:id="rId54"/>
    <p:sldId id="316" r:id="rId55"/>
    <p:sldId id="327" r:id="rId56"/>
    <p:sldId id="335" r:id="rId57"/>
    <p:sldId id="326" r:id="rId58"/>
  </p:sldIdLst>
  <p:sldSz cx="9144000" cy="6858000" type="screen4x3"/>
  <p:notesSz cx="7302500" cy="9588500"/>
  <p:defaultTextStyle>
    <a:defPPr>
      <a:defRPr lang="en-US"/>
    </a:defPPr>
    <a:lvl1pPr algn="ctr" rtl="0" fontAlgn="base">
      <a:spcBef>
        <a:spcPct val="0"/>
      </a:spcBef>
      <a:spcAft>
        <a:spcPct val="0"/>
      </a:spcAft>
      <a:defRPr b="1" kern="1200">
        <a:solidFill>
          <a:srgbClr val="FF3300"/>
        </a:solidFill>
        <a:latin typeface="Times New Roman" pitchFamily="18" charset="0"/>
        <a:ea typeface="+mn-ea"/>
        <a:cs typeface="+mn-cs"/>
      </a:defRPr>
    </a:lvl1pPr>
    <a:lvl2pPr marL="457200" algn="ctr" rtl="0" fontAlgn="base">
      <a:spcBef>
        <a:spcPct val="0"/>
      </a:spcBef>
      <a:spcAft>
        <a:spcPct val="0"/>
      </a:spcAft>
      <a:defRPr b="1" kern="1200">
        <a:solidFill>
          <a:srgbClr val="FF3300"/>
        </a:solidFill>
        <a:latin typeface="Times New Roman" pitchFamily="18" charset="0"/>
        <a:ea typeface="+mn-ea"/>
        <a:cs typeface="+mn-cs"/>
      </a:defRPr>
    </a:lvl2pPr>
    <a:lvl3pPr marL="914400" algn="ctr" rtl="0" fontAlgn="base">
      <a:spcBef>
        <a:spcPct val="0"/>
      </a:spcBef>
      <a:spcAft>
        <a:spcPct val="0"/>
      </a:spcAft>
      <a:defRPr b="1" kern="1200">
        <a:solidFill>
          <a:srgbClr val="FF3300"/>
        </a:solidFill>
        <a:latin typeface="Times New Roman" pitchFamily="18" charset="0"/>
        <a:ea typeface="+mn-ea"/>
        <a:cs typeface="+mn-cs"/>
      </a:defRPr>
    </a:lvl3pPr>
    <a:lvl4pPr marL="1371600" algn="ctr" rtl="0" fontAlgn="base">
      <a:spcBef>
        <a:spcPct val="0"/>
      </a:spcBef>
      <a:spcAft>
        <a:spcPct val="0"/>
      </a:spcAft>
      <a:defRPr b="1" kern="1200">
        <a:solidFill>
          <a:srgbClr val="FF3300"/>
        </a:solidFill>
        <a:latin typeface="Times New Roman" pitchFamily="18" charset="0"/>
        <a:ea typeface="+mn-ea"/>
        <a:cs typeface="+mn-cs"/>
      </a:defRPr>
    </a:lvl4pPr>
    <a:lvl5pPr marL="1828800" algn="ctr" rtl="0" fontAlgn="base">
      <a:spcBef>
        <a:spcPct val="0"/>
      </a:spcBef>
      <a:spcAft>
        <a:spcPct val="0"/>
      </a:spcAft>
      <a:defRPr b="1" kern="1200">
        <a:solidFill>
          <a:srgbClr val="FF3300"/>
        </a:solidFill>
        <a:latin typeface="Times New Roman" pitchFamily="18" charset="0"/>
        <a:ea typeface="+mn-ea"/>
        <a:cs typeface="+mn-cs"/>
      </a:defRPr>
    </a:lvl5pPr>
    <a:lvl6pPr marL="2286000" algn="l" defTabSz="914400" rtl="0" eaLnBrk="1" latinLnBrk="0" hangingPunct="1">
      <a:defRPr b="1" kern="1200">
        <a:solidFill>
          <a:srgbClr val="FF3300"/>
        </a:solidFill>
        <a:latin typeface="Times New Roman" pitchFamily="18" charset="0"/>
        <a:ea typeface="+mn-ea"/>
        <a:cs typeface="+mn-cs"/>
      </a:defRPr>
    </a:lvl6pPr>
    <a:lvl7pPr marL="2743200" algn="l" defTabSz="914400" rtl="0" eaLnBrk="1" latinLnBrk="0" hangingPunct="1">
      <a:defRPr b="1" kern="1200">
        <a:solidFill>
          <a:srgbClr val="FF3300"/>
        </a:solidFill>
        <a:latin typeface="Times New Roman" pitchFamily="18" charset="0"/>
        <a:ea typeface="+mn-ea"/>
        <a:cs typeface="+mn-cs"/>
      </a:defRPr>
    </a:lvl7pPr>
    <a:lvl8pPr marL="3200400" algn="l" defTabSz="914400" rtl="0" eaLnBrk="1" latinLnBrk="0" hangingPunct="1">
      <a:defRPr b="1" kern="1200">
        <a:solidFill>
          <a:srgbClr val="FF3300"/>
        </a:solidFill>
        <a:latin typeface="Times New Roman" pitchFamily="18" charset="0"/>
        <a:ea typeface="+mn-ea"/>
        <a:cs typeface="+mn-cs"/>
      </a:defRPr>
    </a:lvl8pPr>
    <a:lvl9pPr marL="3657600" algn="l" defTabSz="914400" rtl="0" eaLnBrk="1" latinLnBrk="0" hangingPunct="1">
      <a:defRPr b="1" kern="1200">
        <a:solidFill>
          <a:srgbClr val="FF3300"/>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CC33"/>
    <a:srgbClr val="FF3300"/>
    <a:srgbClr val="66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autoAdjust="0"/>
  </p:normalViewPr>
  <p:slideViewPr>
    <p:cSldViewPr>
      <p:cViewPr>
        <p:scale>
          <a:sx n="100" d="100"/>
          <a:sy n="100" d="100"/>
        </p:scale>
        <p:origin x="-294" y="6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182" y="-78"/>
      </p:cViewPr>
      <p:guideLst>
        <p:guide orient="horz" pos="3020"/>
        <p:guide pos="23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effectLst/>
                <a:latin typeface="Arial" pitchFamily="34" charset="0"/>
              </a:defRPr>
            </a:lvl1pPr>
          </a:lstStyle>
          <a:p>
            <a:pPr>
              <a:defRPr/>
            </a:pPr>
            <a:endParaRPr lang="zh-CN" altLang="en-US"/>
          </a:p>
        </p:txBody>
      </p:sp>
      <p:sp>
        <p:nvSpPr>
          <p:cNvPr id="103427" name="Rectangle 3"/>
          <p:cNvSpPr>
            <a:spLocks noGrp="1" noChangeArrowheads="1"/>
          </p:cNvSpPr>
          <p:nvPr>
            <p:ph type="dt" sz="quarter" idx="1"/>
          </p:nvPr>
        </p:nvSpPr>
        <p:spPr bwMode="auto">
          <a:xfrm>
            <a:off x="4137025" y="0"/>
            <a:ext cx="316388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effectLst/>
                <a:latin typeface="Arial" pitchFamily="34" charset="0"/>
              </a:defRPr>
            </a:lvl1pPr>
          </a:lstStyle>
          <a:p>
            <a:pPr>
              <a:defRPr/>
            </a:pPr>
            <a:endParaRPr lang="en-US" altLang="zh-CN"/>
          </a:p>
        </p:txBody>
      </p:sp>
      <p:sp>
        <p:nvSpPr>
          <p:cNvPr id="103428" name="Rectangle 4"/>
          <p:cNvSpPr>
            <a:spLocks noGrp="1" noChangeArrowheads="1"/>
          </p:cNvSpPr>
          <p:nvPr>
            <p:ph type="ftr" sz="quarter" idx="2"/>
          </p:nvPr>
        </p:nvSpPr>
        <p:spPr bwMode="auto">
          <a:xfrm>
            <a:off x="0" y="9107488"/>
            <a:ext cx="316388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effectLst/>
                <a:latin typeface="Arial" pitchFamily="34" charset="0"/>
              </a:defRPr>
            </a:lvl1pPr>
          </a:lstStyle>
          <a:p>
            <a:pPr>
              <a:defRPr/>
            </a:pPr>
            <a:endParaRPr lang="en-US" altLang="zh-CN"/>
          </a:p>
        </p:txBody>
      </p:sp>
      <p:sp>
        <p:nvSpPr>
          <p:cNvPr id="103429" name="Rectangle 5"/>
          <p:cNvSpPr>
            <a:spLocks noGrp="1" noChangeArrowheads="1"/>
          </p:cNvSpPr>
          <p:nvPr>
            <p:ph type="sldNum" sz="quarter" idx="3"/>
          </p:nvPr>
        </p:nvSpPr>
        <p:spPr bwMode="auto">
          <a:xfrm>
            <a:off x="4137025" y="9107488"/>
            <a:ext cx="316388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effectLst/>
                <a:latin typeface="Arial" pitchFamily="34" charset="0"/>
              </a:defRPr>
            </a:lvl1pPr>
          </a:lstStyle>
          <a:p>
            <a:pPr>
              <a:defRPr/>
            </a:pPr>
            <a:fld id="{8A35D2E5-2938-472B-AB8C-6D4D1503DD8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l" defTabSz="965200">
              <a:defRPr sz="1300" b="0">
                <a:solidFill>
                  <a:schemeClr val="tx1"/>
                </a:solidFill>
                <a:effectLst/>
                <a:latin typeface="Arial" pitchFamily="34" charset="0"/>
              </a:defRPr>
            </a:lvl1pPr>
          </a:lstStyle>
          <a:p>
            <a:pPr>
              <a:defRPr/>
            </a:pPr>
            <a:endParaRPr lang="zh-CN" altLang="en-US"/>
          </a:p>
        </p:txBody>
      </p:sp>
      <p:sp>
        <p:nvSpPr>
          <p:cNvPr id="26627" name="Rectangle 3"/>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b="0">
                <a:solidFill>
                  <a:schemeClr val="tx1"/>
                </a:solidFill>
                <a:effectLst/>
                <a:latin typeface="Arial" pitchFamily="34" charset="0"/>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6630" name="Rectangle 6"/>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l" defTabSz="965200">
              <a:defRPr sz="1300" b="0">
                <a:solidFill>
                  <a:schemeClr val="tx1"/>
                </a:solidFill>
                <a:effectLst/>
                <a:latin typeface="Arial" pitchFamily="34" charset="0"/>
              </a:defRPr>
            </a:lvl1pPr>
          </a:lstStyle>
          <a:p>
            <a:pPr>
              <a:defRPr/>
            </a:pPr>
            <a:endParaRPr lang="en-US" altLang="zh-CN"/>
          </a:p>
        </p:txBody>
      </p:sp>
      <p:sp>
        <p:nvSpPr>
          <p:cNvPr id="26631" name="Rectangle 7"/>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b="0">
                <a:solidFill>
                  <a:schemeClr val="tx1"/>
                </a:solidFill>
                <a:effectLst/>
                <a:latin typeface="Arial" pitchFamily="34" charset="0"/>
              </a:defRPr>
            </a:lvl1pPr>
          </a:lstStyle>
          <a:p>
            <a:pPr>
              <a:defRPr/>
            </a:pPr>
            <a:fld id="{1FAA7F69-9E71-4A7A-AC4F-6995D086966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478E5B8-AD50-4320-97C8-7ED0440301BD}" type="slidenum">
              <a:rPr lang="zh-CN" altLang="en-US" smtClean="0">
                <a:latin typeface="Arial" charset="0"/>
              </a:rPr>
              <a:pPr/>
              <a:t>1</a:t>
            </a:fld>
            <a:endParaRPr lang="en-US" altLang="zh-CN"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F14B5BA-EF2F-4256-83A5-AB91AD052A2D}" type="slidenum">
              <a:rPr lang="zh-CN" altLang="en-US" smtClean="0">
                <a:latin typeface="Arial" charset="0"/>
              </a:rPr>
              <a:pPr/>
              <a:t>11</a:t>
            </a:fld>
            <a:endParaRPr lang="en-US" altLang="zh-CN"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1D1ABDE-50E3-4CB2-B2AA-C86E87D994BA}" type="slidenum">
              <a:rPr lang="zh-CN" altLang="en-US" smtClean="0">
                <a:latin typeface="Arial" charset="0"/>
              </a:rPr>
              <a:pPr/>
              <a:t>12</a:t>
            </a:fld>
            <a:endParaRPr lang="en-US" altLang="zh-CN" smtClean="0">
              <a:latin typeface="Arial" charset="0"/>
            </a:endParaRPr>
          </a:p>
        </p:txBody>
      </p:sp>
      <p:sp>
        <p:nvSpPr>
          <p:cNvPr id="71683" name="Rectangle 1026"/>
          <p:cNvSpPr>
            <a:spLocks noGrp="1" noRot="1" noChangeAspect="1" noChangeArrowheads="1" noTextEdit="1"/>
          </p:cNvSpPr>
          <p:nvPr>
            <p:ph type="sldImg"/>
          </p:nvPr>
        </p:nvSpPr>
        <p:spPr>
          <a:ln/>
        </p:spPr>
      </p:sp>
      <p:sp>
        <p:nvSpPr>
          <p:cNvPr id="71684" name="Rectangle 1027"/>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228EC63-189E-4FCA-BB1C-A518DB50EBE5}" type="slidenum">
              <a:rPr lang="zh-CN" altLang="en-US" smtClean="0">
                <a:latin typeface="Arial" charset="0"/>
              </a:rPr>
              <a:pPr/>
              <a:t>14</a:t>
            </a:fld>
            <a:endParaRPr lang="en-US" altLang="zh-CN"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D2E6849-8AA4-493A-8D02-4D7513C24E16}" type="slidenum">
              <a:rPr lang="zh-CN" altLang="en-US" smtClean="0">
                <a:latin typeface="Arial" charset="0"/>
              </a:rPr>
              <a:pPr/>
              <a:t>15</a:t>
            </a:fld>
            <a:endParaRPr lang="en-US" altLang="zh-CN"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A40DAC0-BFC8-43D1-9588-279571337E43}" type="slidenum">
              <a:rPr lang="zh-CN" altLang="en-US" smtClean="0">
                <a:latin typeface="Arial" charset="0"/>
              </a:rPr>
              <a:pPr/>
              <a:t>16</a:t>
            </a:fld>
            <a:endParaRPr lang="en-US" altLang="zh-CN"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31DEFE1-23C7-49F0-B5A4-068776F9A8B5}" type="slidenum">
              <a:rPr lang="zh-CN" altLang="en-US" smtClean="0">
                <a:latin typeface="Arial" charset="0"/>
              </a:rPr>
              <a:pPr/>
              <a:t>18</a:t>
            </a:fld>
            <a:endParaRPr lang="en-US" altLang="zh-CN"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5F4C663-D96F-4FD8-8522-79BB3A9E8BDB}" type="slidenum">
              <a:rPr lang="zh-CN" altLang="en-US" smtClean="0">
                <a:latin typeface="Arial" charset="0"/>
              </a:rPr>
              <a:pPr/>
              <a:t>19</a:t>
            </a:fld>
            <a:endParaRPr lang="en-US" altLang="zh-CN"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D7B0474-48B1-445E-9A53-EDB706E81517}" type="slidenum">
              <a:rPr lang="zh-CN" altLang="en-US" smtClean="0">
                <a:latin typeface="Arial" charset="0"/>
              </a:rPr>
              <a:pPr/>
              <a:t>20</a:t>
            </a:fld>
            <a:endParaRPr lang="en-US" altLang="zh-CN" smtClean="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E043CC7-49A3-47F3-A7D4-E3B56F53AAC7}" type="slidenum">
              <a:rPr lang="zh-CN" altLang="en-US" smtClean="0">
                <a:latin typeface="Arial" charset="0"/>
              </a:rPr>
              <a:pPr/>
              <a:t>21</a:t>
            </a:fld>
            <a:endParaRPr lang="en-US" altLang="zh-CN" smtClean="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ltLang="zh-CN" smtClean="0">
                <a:latin typeface="Arial" charset="0"/>
              </a:rPr>
              <a:t>Fig. 2.11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E70948-B943-4F23-BCD0-109C7065532C}" type="slidenum">
              <a:rPr lang="zh-CN" altLang="en-US" smtClean="0">
                <a:latin typeface="Arial" charset="0"/>
              </a:rPr>
              <a:pPr/>
              <a:t>22</a:t>
            </a:fld>
            <a:endParaRPr lang="en-US" altLang="zh-CN"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5A106B5-B5D3-4F7E-B2DE-219547C6EC74}" type="slidenum">
              <a:rPr lang="zh-CN" altLang="en-US" smtClean="0">
                <a:latin typeface="Arial" charset="0"/>
              </a:rPr>
              <a:pPr/>
              <a:t>2</a:t>
            </a:fld>
            <a:endParaRPr lang="en-US" altLang="zh-CN"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705BA3-76FC-46E0-A06D-B777277C23AA}" type="slidenum">
              <a:rPr lang="zh-CN" altLang="en-US" smtClean="0">
                <a:latin typeface="Arial" charset="0"/>
              </a:rPr>
              <a:pPr/>
              <a:t>23</a:t>
            </a:fld>
            <a:endParaRPr lang="en-US" altLang="zh-CN"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altLang="zh-CN" smtClean="0">
                <a:latin typeface="Arial" charset="0"/>
              </a:rPr>
              <a:t>Fig. 3.2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275AD8F-01D6-45BF-90D5-E858EDF509B2}" type="slidenum">
              <a:rPr lang="zh-CN" altLang="en-US" smtClean="0">
                <a:latin typeface="Arial" charset="0"/>
              </a:rPr>
              <a:pPr/>
              <a:t>24</a:t>
            </a:fld>
            <a:endParaRPr lang="en-US" altLang="zh-CN"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FA704B7-6C60-4CAC-8523-FE1AC369C7A3}" type="slidenum">
              <a:rPr lang="zh-CN" altLang="en-US" smtClean="0">
                <a:latin typeface="Arial" charset="0"/>
              </a:rPr>
              <a:pPr/>
              <a:t>25</a:t>
            </a:fld>
            <a:endParaRPr lang="en-US" altLang="zh-CN"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C120141-0849-4B42-96F2-696663C334D5}" type="slidenum">
              <a:rPr lang="zh-CN" altLang="en-US" smtClean="0">
                <a:latin typeface="Arial" charset="0"/>
              </a:rPr>
              <a:pPr/>
              <a:t>26</a:t>
            </a:fld>
            <a:endParaRPr lang="en-US" altLang="zh-CN"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4883627-1870-48B1-9FC3-6C3DC1B4D19D}" type="slidenum">
              <a:rPr lang="zh-CN" altLang="en-US" smtClean="0">
                <a:latin typeface="Arial" charset="0"/>
              </a:rPr>
              <a:pPr/>
              <a:t>27</a:t>
            </a:fld>
            <a:endParaRPr lang="en-US" altLang="zh-CN"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16E17FA-1B92-4900-9F63-49312CFE0821}" type="slidenum">
              <a:rPr lang="zh-CN" altLang="en-US" smtClean="0">
                <a:latin typeface="Arial" charset="0"/>
              </a:rPr>
              <a:pPr/>
              <a:t>28</a:t>
            </a:fld>
            <a:endParaRPr lang="en-US" altLang="zh-CN"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B81C516-077A-48F6-A4A4-9FF2AAE6E68A}" type="slidenum">
              <a:rPr lang="zh-CN" altLang="en-US" smtClean="0">
                <a:latin typeface="Arial" charset="0"/>
              </a:rPr>
              <a:pPr/>
              <a:t>29</a:t>
            </a:fld>
            <a:endParaRPr lang="en-US" altLang="zh-CN"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altLang="zh-CN" smtClean="0">
                <a:latin typeface="Arial" charset="0"/>
              </a:rPr>
              <a:t>Fig. 2.3</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FEFBFD84-5801-4E83-9CAB-ABC7DDBC4771}" type="slidenum">
              <a:rPr lang="zh-CN" altLang="en-US" smtClean="0">
                <a:latin typeface="Arial" charset="0"/>
              </a:rPr>
              <a:pPr/>
              <a:t>30</a:t>
            </a:fld>
            <a:endParaRPr lang="en-US" altLang="zh-CN" smtClean="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1FECD3C-D676-42F3-B6FF-7B7B9377BA96}" type="slidenum">
              <a:rPr lang="zh-CN" altLang="en-US" smtClean="0">
                <a:latin typeface="Arial" charset="0"/>
              </a:rPr>
              <a:pPr/>
              <a:t>32</a:t>
            </a:fld>
            <a:endParaRPr lang="en-US" altLang="zh-CN"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58D1472F-3DA3-4D1A-B8D9-B0B041AD7372}" type="slidenum">
              <a:rPr lang="zh-CN" altLang="en-US" smtClean="0">
                <a:latin typeface="Arial" charset="0"/>
              </a:rPr>
              <a:pPr/>
              <a:t>35</a:t>
            </a:fld>
            <a:endParaRPr lang="en-US" altLang="zh-CN"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CDFC4C-B064-4C74-8529-4314022ED8CD}" type="slidenum">
              <a:rPr lang="zh-CN" altLang="en-US" smtClean="0">
                <a:latin typeface="Arial" charset="0"/>
              </a:rPr>
              <a:pPr/>
              <a:t>3</a:t>
            </a:fld>
            <a:endParaRPr lang="en-US" altLang="zh-CN"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262D1A0-1D54-4605-9379-C2FF5FC67BBD}" type="slidenum">
              <a:rPr lang="zh-CN" altLang="en-US" smtClean="0">
                <a:latin typeface="Arial" charset="0"/>
              </a:rPr>
              <a:pPr/>
              <a:t>36</a:t>
            </a:fld>
            <a:endParaRPr lang="en-US" altLang="zh-CN" smtClean="0">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EBF66C7-A502-4FA4-9D43-235D944FA86F}" type="slidenum">
              <a:rPr lang="zh-CN" altLang="en-US" smtClean="0">
                <a:latin typeface="Arial" charset="0"/>
              </a:rPr>
              <a:pPr/>
              <a:t>37</a:t>
            </a:fld>
            <a:endParaRPr lang="en-US" altLang="zh-CN" smtClean="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3B63EE1-5CEB-4733-93DA-9C6A641C23B9}" type="slidenum">
              <a:rPr lang="zh-CN" altLang="en-US" smtClean="0">
                <a:latin typeface="Arial" charset="0"/>
              </a:rPr>
              <a:pPr/>
              <a:t>38</a:t>
            </a:fld>
            <a:endParaRPr lang="en-US" altLang="zh-CN" smtClean="0">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2F93BFA-B4CE-4D0E-8621-4B21F4416CD8}" type="slidenum">
              <a:rPr lang="zh-CN" altLang="en-US" smtClean="0">
                <a:latin typeface="Arial" charset="0"/>
              </a:rPr>
              <a:pPr/>
              <a:t>39</a:t>
            </a:fld>
            <a:endParaRPr lang="en-US" altLang="zh-CN" smtClean="0">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4078345F-1C4D-48EF-AB57-DE1B79D074C9}" type="slidenum">
              <a:rPr lang="zh-CN" altLang="en-US" smtClean="0">
                <a:latin typeface="Arial" charset="0"/>
              </a:rPr>
              <a:pPr/>
              <a:t>40</a:t>
            </a:fld>
            <a:endParaRPr lang="en-US" altLang="zh-CN" smtClean="0">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D5A932A-1381-451A-B517-A891CFB7B4E7}" type="slidenum">
              <a:rPr lang="zh-CN" altLang="en-US" smtClean="0">
                <a:latin typeface="Arial" charset="0"/>
              </a:rPr>
              <a:pPr/>
              <a:t>41</a:t>
            </a:fld>
            <a:endParaRPr lang="en-US" altLang="zh-CN" smtClean="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15D716B-D4E5-4116-B248-18737FA67FC7}" type="slidenum">
              <a:rPr lang="zh-CN" altLang="en-US" smtClean="0">
                <a:latin typeface="Arial" charset="0"/>
              </a:rPr>
              <a:pPr/>
              <a:t>42</a:t>
            </a:fld>
            <a:endParaRPr lang="en-US" altLang="zh-CN" smtClean="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FB80357-604D-462E-A313-E5FE46865BE2}" type="slidenum">
              <a:rPr lang="zh-CN" altLang="en-US" smtClean="0">
                <a:latin typeface="Arial" charset="0"/>
              </a:rPr>
              <a:pPr/>
              <a:t>43</a:t>
            </a:fld>
            <a:endParaRPr lang="en-US" altLang="zh-CN" smtClean="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B8128D4-BD8D-46CF-897B-A6DE1F75E7CE}" type="slidenum">
              <a:rPr lang="zh-CN" altLang="en-US" smtClean="0">
                <a:latin typeface="Arial" charset="0"/>
              </a:rPr>
              <a:pPr/>
              <a:t>44</a:t>
            </a:fld>
            <a:endParaRPr lang="en-US" altLang="zh-CN" smtClean="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D8A940E-1F2E-448A-AD5B-CE28CCB28E84}" type="slidenum">
              <a:rPr lang="zh-CN" altLang="en-US" smtClean="0">
                <a:latin typeface="Arial" charset="0"/>
              </a:rPr>
              <a:pPr/>
              <a:t>45</a:t>
            </a:fld>
            <a:endParaRPr lang="en-US" altLang="zh-CN" smtClean="0">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B76FCCC-CEBF-49AD-8A9A-11C28A68B594}" type="slidenum">
              <a:rPr lang="zh-CN" altLang="en-US" smtClean="0">
                <a:latin typeface="Arial" charset="0"/>
              </a:rPr>
              <a:pPr/>
              <a:t>4</a:t>
            </a:fld>
            <a:endParaRPr lang="en-US" altLang="zh-CN"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99FDDCA-5788-477C-B512-0A4657AEA425}" type="slidenum">
              <a:rPr lang="zh-CN" altLang="en-US" smtClean="0">
                <a:latin typeface="Arial" charset="0"/>
              </a:rPr>
              <a:pPr/>
              <a:t>46</a:t>
            </a:fld>
            <a:endParaRPr lang="en-US" altLang="zh-CN" smtClean="0">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F44487C-1733-4845-896A-EAE1265F8D7E}" type="slidenum">
              <a:rPr lang="zh-CN" altLang="en-US" smtClean="0">
                <a:latin typeface="Arial" charset="0"/>
              </a:rPr>
              <a:pPr/>
              <a:t>47</a:t>
            </a:fld>
            <a:endParaRPr lang="en-US" altLang="zh-CN"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D5A7270-FD5D-4609-B3A9-B4530C915A92}" type="slidenum">
              <a:rPr lang="zh-CN" altLang="en-US" smtClean="0">
                <a:latin typeface="Arial" charset="0"/>
              </a:rPr>
              <a:pPr/>
              <a:t>48</a:t>
            </a:fld>
            <a:endParaRPr lang="en-US" altLang="zh-CN"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DA998DD-2291-40D1-A5FA-B32524976E5A}" type="slidenum">
              <a:rPr lang="zh-CN" altLang="en-US" smtClean="0">
                <a:latin typeface="Arial" charset="0"/>
              </a:rPr>
              <a:pPr/>
              <a:t>49</a:t>
            </a:fld>
            <a:endParaRPr lang="en-US" altLang="zh-CN"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B90D41A-2474-4175-894D-E4E283E8E124}" type="slidenum">
              <a:rPr lang="zh-CN" altLang="en-US" smtClean="0">
                <a:latin typeface="Arial" charset="0"/>
              </a:rPr>
              <a:pPr/>
              <a:t>50</a:t>
            </a:fld>
            <a:endParaRPr lang="en-US" altLang="zh-CN"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altLang="zh-CN" smtClean="0">
                <a:latin typeface="Arial" charset="0"/>
              </a:rPr>
              <a:t>Fig. 2.9</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FF93643-A409-4D85-B0D6-988C803E3CEF}" type="slidenum">
              <a:rPr lang="zh-CN" altLang="en-US" smtClean="0">
                <a:latin typeface="Arial" charset="0"/>
              </a:rPr>
              <a:pPr/>
              <a:t>51</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29F01E2-6F0A-4D43-85AC-7699B25B6C98}" type="slidenum">
              <a:rPr lang="zh-CN" altLang="en-US" smtClean="0">
                <a:latin typeface="Arial" charset="0"/>
              </a:rPr>
              <a:pPr/>
              <a:t>52</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C89C510-5AA5-4266-BF3F-4B8C6A556B65}" type="slidenum">
              <a:rPr lang="zh-CN" altLang="en-US" smtClean="0">
                <a:latin typeface="Arial" charset="0"/>
              </a:rPr>
              <a:pPr/>
              <a:t>53</a:t>
            </a:fld>
            <a:endParaRPr lang="en-US" altLang="zh-CN" smtClean="0">
              <a:latin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809DBD6-C3F5-4276-86CD-B82BAEB14341}" type="slidenum">
              <a:rPr lang="zh-CN" altLang="en-US" smtClean="0">
                <a:latin typeface="Arial" charset="0"/>
              </a:rPr>
              <a:pPr/>
              <a:t>54</a:t>
            </a:fld>
            <a:endParaRPr lang="en-US" altLang="zh-CN"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65B96B1-A285-4309-8507-1613F96AA11D}" type="slidenum">
              <a:rPr lang="zh-CN" altLang="en-US" smtClean="0">
                <a:latin typeface="Arial" charset="0"/>
              </a:rPr>
              <a:pPr/>
              <a:t>55</a:t>
            </a:fld>
            <a:endParaRPr lang="en-US" altLang="zh-CN" smtClean="0">
              <a:latin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8C3CD47-C86B-4ED1-A505-0165DC43B812}" type="slidenum">
              <a:rPr lang="zh-CN" altLang="en-US" smtClean="0">
                <a:latin typeface="Arial" charset="0"/>
              </a:rPr>
              <a:pPr/>
              <a:t>5</a:t>
            </a:fld>
            <a:endParaRPr lang="en-US" altLang="zh-CN"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2E1679E-4C0F-4577-9B3B-46BA8F835F7F}" type="slidenum">
              <a:rPr lang="zh-CN" altLang="en-US" smtClean="0">
                <a:latin typeface="Arial" charset="0"/>
              </a:rPr>
              <a:pPr/>
              <a:t>57</a:t>
            </a:fld>
            <a:endParaRPr lang="en-US" altLang="zh-CN"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C8F6D6-1AD7-4C3F-A76E-3DD60B5D17DE}" type="slidenum">
              <a:rPr lang="zh-CN" altLang="en-US" smtClean="0">
                <a:latin typeface="Arial" charset="0"/>
              </a:rPr>
              <a:pPr/>
              <a:t>6</a:t>
            </a:fld>
            <a:endParaRPr lang="en-US" altLang="zh-CN"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10E5385-B59A-4B02-A73A-13AC7C0CA651}" type="slidenum">
              <a:rPr lang="zh-CN" altLang="en-US" smtClean="0">
                <a:latin typeface="Arial" charset="0"/>
              </a:rPr>
              <a:pPr/>
              <a:t>7</a:t>
            </a:fld>
            <a:endParaRPr lang="en-US" altLang="zh-CN" smtClean="0">
              <a:latin typeface="Arial" charset="0"/>
            </a:endParaRPr>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7049307-C910-4DA1-ABC9-BE121CE44E84}" type="slidenum">
              <a:rPr lang="zh-CN" altLang="en-US" smtClean="0">
                <a:latin typeface="Arial" charset="0"/>
              </a:rPr>
              <a:pPr/>
              <a:t>8</a:t>
            </a:fld>
            <a:endParaRPr lang="en-US" altLang="zh-CN"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14E3E4B-EC21-4A46-9404-3782ED54E362}" type="slidenum">
              <a:rPr lang="zh-CN" altLang="en-US" smtClean="0">
                <a:latin typeface="Arial" charset="0"/>
              </a:rPr>
              <a:pPr/>
              <a:t>9</a:t>
            </a:fld>
            <a:endParaRPr lang="en-US" altLang="zh-CN"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83019F9-1E9B-423B-933D-E32125564272}"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A5BB0D0-6DAA-4AA3-BCA1-7DFC48F98B7E}"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ACF4FD2-E712-4D3A-93DC-E3A560FF58DA}"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6562B6D-5AF0-4DE3-B8A0-DCFB2195E6A9}"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69FBC8C-EEE2-4E89-A496-BD325BCB754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DDD4147-5917-42F7-913A-436E41596C64}"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8578B0B-C54F-4AB6-B523-10A8537A21E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F90A250-19B9-4D2F-8F3B-60F5EC1442C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B84B3E8-3984-42FB-99E4-F63203D42F61}"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36646C5-FA54-400D-BE21-F9F34C70BCF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5C28CBF-344C-4CD7-84CA-73B424D7F8EB}"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FD28EA8-3232-4B42-9E91-6BB39B2F956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5AC588A-4112-4698-8A8C-7239470DD77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ffectLst/>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ffectLst/>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effectLst/>
                <a:latin typeface="+mn-lt"/>
              </a:defRPr>
            </a:lvl1pPr>
          </a:lstStyle>
          <a:p>
            <a:pPr>
              <a:defRPr/>
            </a:pPr>
            <a:fld id="{BDBE1761-0DC9-4B74-A8D3-9E9EB3B101C8}" type="slidenum">
              <a:rPr lang="en-US" altLang="en-US"/>
              <a:pPr>
                <a:defRPr/>
              </a:pPr>
              <a:t>‹#›</a:t>
            </a:fld>
            <a:endParaRPr lang="en-US" altLang="en-US"/>
          </a:p>
        </p:txBody>
      </p:sp>
      <p:sp>
        <p:nvSpPr>
          <p:cNvPr id="1031" name="Rectangle 7"/>
          <p:cNvSpPr>
            <a:spLocks noChangeArrowheads="1"/>
          </p:cNvSpPr>
          <p:nvPr/>
        </p:nvSpPr>
        <p:spPr bwMode="auto">
          <a:xfrm rot="-5419056">
            <a:off x="6696075" y="4343400"/>
            <a:ext cx="4419600" cy="152400"/>
          </a:xfrm>
          <a:prstGeom prst="rect">
            <a:avLst/>
          </a:prstGeom>
          <a:noFill/>
          <a:ln w="9525">
            <a:noFill/>
            <a:miter lim="800000"/>
            <a:headEnd/>
            <a:tailEnd/>
          </a:ln>
          <a:effectLst/>
        </p:spPr>
        <p:txBody>
          <a:bodyPr/>
          <a:lstStyle/>
          <a:p>
            <a:pPr algn="l">
              <a:defRPr/>
            </a:pPr>
            <a:endParaRPr lang="en-US" altLang="en-US" sz="600" b="0">
              <a:solidFill>
                <a:schemeClr val="tx1"/>
              </a:solidFill>
              <a:latin typeface="Arial" pitchFamily="34" charset="0"/>
            </a:endParaRPr>
          </a:p>
          <a:p>
            <a:pPr algn="l">
              <a:defRPr/>
            </a:pPr>
            <a:endParaRPr lang="en-US" altLang="en-US" sz="800" b="0">
              <a:solidFill>
                <a:schemeClr val="tx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2.x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50.xml"/><Relationship Id="rId4" Type="http://schemas.openxmlformats.org/officeDocument/2006/relationships/slide" Target="slide4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17.xml"/><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5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oleObject" Target="../embeddings/oleObject19.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slide" Target="slide2.x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Grp="1" noChangeArrowheads="1"/>
          </p:cNvSpPr>
          <p:nvPr>
            <p:ph type="ctrTitle"/>
          </p:nvPr>
        </p:nvSpPr>
        <p:spPr/>
        <p:txBody>
          <a:bodyPr/>
          <a:lstStyle/>
          <a:p>
            <a:pPr eaLnBrk="1" hangingPunct="1">
              <a:defRPr/>
            </a:pPr>
            <a:r>
              <a:rPr lang="zh-CN" altLang="en-US" b="1" smtClean="0">
                <a:effectLst>
                  <a:outerShdw blurRad="38100" dist="38100" dir="2700000" algn="tl">
                    <a:srgbClr val="FFFFFF"/>
                  </a:outerShdw>
                </a:effectLst>
                <a:ea typeface="宋体" pitchFamily="2" charset="-122"/>
              </a:rPr>
              <a:t>多址技术</a:t>
            </a:r>
          </a:p>
        </p:txBody>
      </p:sp>
      <p:sp>
        <p:nvSpPr>
          <p:cNvPr id="228357" name="Rectangle 5"/>
          <p:cNvSpPr>
            <a:spLocks noGrp="1" noChangeArrowheads="1"/>
          </p:cNvSpPr>
          <p:nvPr>
            <p:ph type="subTitle" idx="1"/>
          </p:nvPr>
        </p:nvSpPr>
        <p:spPr/>
        <p:txBody>
          <a:bodyPr/>
          <a:lstStyle/>
          <a:p>
            <a:pPr eaLnBrk="1" hangingPunct="1">
              <a:defRPr/>
            </a:pPr>
            <a:r>
              <a:rPr lang="zh-CN" altLang="en-US" b="1" smtClean="0">
                <a:effectLst>
                  <a:outerShdw blurRad="38100" dist="38100" dir="2700000" algn="tl">
                    <a:srgbClr val="FFFFFF"/>
                  </a:outerShdw>
                </a:effectLst>
                <a:latin typeface="Times New Roman" pitchFamily="18" charset="0"/>
                <a:ea typeface="宋体" pitchFamily="2" charset="-122"/>
              </a:rPr>
              <a:t>第</a:t>
            </a:r>
            <a:r>
              <a:rPr lang="en-US" altLang="zh-CN" b="1" smtClean="0">
                <a:effectLst>
                  <a:outerShdw blurRad="38100" dist="38100" dir="2700000" algn="tl">
                    <a:srgbClr val="FFFFFF"/>
                  </a:outerShdw>
                </a:effectLst>
                <a:latin typeface="Times New Roman" pitchFamily="18" charset="0"/>
                <a:ea typeface="宋体" pitchFamily="2" charset="-122"/>
              </a:rPr>
              <a:t>9</a:t>
            </a:r>
            <a:r>
              <a:rPr lang="zh-CN" altLang="en-US" b="1" smtClean="0">
                <a:effectLst>
                  <a:outerShdw blurRad="38100" dist="38100" dir="2700000" algn="tl">
                    <a:srgbClr val="FFFFFF"/>
                  </a:outerShdw>
                </a:effectLst>
                <a:latin typeface="Times New Roman" pitchFamily="18" charset="0"/>
                <a:ea typeface="宋体" pitchFamily="2" charset="-122"/>
              </a:rPr>
              <a:t>章</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endParaRPr lang="zh-CN" altLang="en-US" smtClean="0">
              <a:ea typeface="宋体" pitchFamily="2" charset="-122"/>
            </a:endParaRPr>
          </a:p>
        </p:txBody>
      </p:sp>
      <p:pic>
        <p:nvPicPr>
          <p:cNvPr id="24579" name="Picture 6"/>
          <p:cNvPicPr>
            <a:picLocks noChangeAspect="1" noChangeArrowheads="1"/>
          </p:cNvPicPr>
          <p:nvPr/>
        </p:nvPicPr>
        <p:blipFill>
          <a:blip r:embed="rId2" cstate="print"/>
          <a:srcRect/>
          <a:stretch>
            <a:fillRect/>
          </a:stretch>
        </p:blipFill>
        <p:spPr bwMode="auto">
          <a:xfrm>
            <a:off x="533400" y="1905000"/>
            <a:ext cx="8229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ALOHA</a:t>
            </a:r>
            <a:r>
              <a:rPr lang="zh-CN" altLang="en-US" sz="3600" b="1" smtClean="0">
                <a:latin typeface="Times New Roman" pitchFamily="18" charset="0"/>
                <a:ea typeface="宋体" pitchFamily="2" charset="-122"/>
              </a:rPr>
              <a:t>与时隙</a:t>
            </a:r>
            <a:r>
              <a:rPr lang="en-US" altLang="zh-CN" sz="3600" b="1" smtClean="0">
                <a:latin typeface="Times New Roman" pitchFamily="18" charset="0"/>
                <a:ea typeface="宋体" pitchFamily="2" charset="-122"/>
              </a:rPr>
              <a:t>ALOHA</a:t>
            </a:r>
          </a:p>
        </p:txBody>
      </p:sp>
      <p:sp>
        <p:nvSpPr>
          <p:cNvPr id="199684" name="Rectangle 4"/>
          <p:cNvSpPr>
            <a:spLocks noGrp="1" noChangeArrowheads="1"/>
          </p:cNvSpPr>
          <p:nvPr>
            <p:ph type="body" idx="1"/>
          </p:nvPr>
        </p:nvSpPr>
        <p:spPr/>
        <p:txBody>
          <a:bodyPr/>
          <a:lstStyle/>
          <a:p>
            <a:pPr eaLnBrk="1" hangingPunct="1">
              <a:defRPr/>
            </a:pPr>
            <a:r>
              <a:rPr lang="en-US" altLang="zh-CN" sz="2800" b="1" dirty="0" smtClean="0">
                <a:solidFill>
                  <a:srgbClr val="FF0000"/>
                </a:solidFill>
                <a:effectLst>
                  <a:outerShdw blurRad="38100" dist="38100" dir="2700000" algn="tl">
                    <a:srgbClr val="FFFFFF"/>
                  </a:outerShdw>
                </a:effectLst>
                <a:latin typeface="Times New Roman" pitchFamily="18" charset="0"/>
                <a:ea typeface="宋体" pitchFamily="2" charset="-122"/>
              </a:rPr>
              <a:t>ALOHA</a:t>
            </a:r>
            <a:r>
              <a:rPr lang="zh-CN" altLang="en-US" sz="2800" b="1" dirty="0" smtClean="0">
                <a:latin typeface="Times New Roman" pitchFamily="18" charset="0"/>
                <a:ea typeface="宋体" pitchFamily="2" charset="-122"/>
              </a:rPr>
              <a:t>协议中分组发送的起始时刻不受限制，完全是随机的，这就增加了不同用户分组发生冲突的概率，造成系统的吞吐率（成功发送分组的概率）受到较大的限制。</a:t>
            </a:r>
          </a:p>
          <a:p>
            <a:pPr eaLnBrk="1" hangingPunct="1">
              <a:defRPr/>
            </a:pPr>
            <a:r>
              <a:rPr lang="zh-CN" altLang="en-US" sz="2800" b="1" dirty="0" smtClean="0">
                <a:solidFill>
                  <a:srgbClr val="FF0000"/>
                </a:solidFill>
                <a:effectLst>
                  <a:outerShdw blurRad="38100" dist="38100" dir="2700000" algn="tl">
                    <a:srgbClr val="FFFFFF"/>
                  </a:outerShdw>
                </a:effectLst>
                <a:latin typeface="Times New Roman" pitchFamily="18" charset="0"/>
                <a:ea typeface="宋体" pitchFamily="2" charset="-122"/>
              </a:rPr>
              <a:t>时隙</a:t>
            </a:r>
            <a:r>
              <a:rPr lang="en-US" altLang="zh-CN" sz="2800" b="1" dirty="0" smtClean="0">
                <a:solidFill>
                  <a:srgbClr val="FF0000"/>
                </a:solidFill>
                <a:effectLst>
                  <a:outerShdw blurRad="38100" dist="38100" dir="2700000" algn="tl">
                    <a:srgbClr val="FFFFFF"/>
                  </a:outerShdw>
                </a:effectLst>
                <a:latin typeface="Times New Roman" pitchFamily="18" charset="0"/>
                <a:ea typeface="宋体" pitchFamily="2" charset="-122"/>
              </a:rPr>
              <a:t>ALOHA</a:t>
            </a:r>
            <a:r>
              <a:rPr lang="zh-CN" altLang="en-US" sz="2800" b="1" dirty="0" smtClean="0">
                <a:latin typeface="Times New Roman" pitchFamily="18" charset="0"/>
                <a:ea typeface="宋体" pitchFamily="2" charset="-122"/>
              </a:rPr>
              <a:t>将发送时间划分成一个个的时隙，时隙长度一般略大于用户分组长度。每个用户分组的发送起始时刻只能是时隙的起始时刻，这样就减小了发生碰撞的易损区间</a:t>
            </a:r>
            <a:r>
              <a:rPr lang="en-US" altLang="zh-CN" sz="2800" b="1" dirty="0" smtClean="0">
                <a:latin typeface="Times New Roman" pitchFamily="18" charset="0"/>
                <a:ea typeface="宋体" pitchFamily="2" charset="-122"/>
              </a:rPr>
              <a:t>——</a:t>
            </a:r>
            <a:r>
              <a:rPr lang="zh-CN" altLang="en-US" sz="2800" b="1" dirty="0" smtClean="0">
                <a:latin typeface="Times New Roman" pitchFamily="18" charset="0"/>
                <a:ea typeface="宋体" pitchFamily="2" charset="-122"/>
              </a:rPr>
              <a:t>要么完全碰撞、要么不发生碰撞，从而减小了冲突概率，可以达到提高吞吐率的目的。</a:t>
            </a:r>
            <a:endParaRPr lang="en-US" altLang="zh-CN" sz="2800" b="1" dirty="0" smtClean="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ALOHA</a:t>
            </a:r>
            <a:r>
              <a:rPr lang="zh-CN" altLang="en-US" sz="3600" b="1" smtClean="0">
                <a:ea typeface="宋体" pitchFamily="2" charset="-122"/>
              </a:rPr>
              <a:t>的易损（冲突）区间</a:t>
            </a:r>
            <a:endParaRPr lang="en-US" altLang="zh-CN" sz="3600" b="1" smtClean="0">
              <a:ea typeface="宋体" pitchFamily="2" charset="-122"/>
            </a:endParaRPr>
          </a:p>
        </p:txBody>
      </p:sp>
      <p:pic>
        <p:nvPicPr>
          <p:cNvPr id="26627" name="Picture 1029"/>
          <p:cNvPicPr>
            <a:picLocks noGrp="1" noChangeAspect="1" noChangeArrowheads="1"/>
          </p:cNvPicPr>
          <p:nvPr>
            <p:ph idx="1"/>
          </p:nvPr>
        </p:nvPicPr>
        <p:blipFill>
          <a:blip r:embed="rId3" cstate="print"/>
          <a:srcRect/>
          <a:stretch>
            <a:fillRect/>
          </a:stretch>
        </p:blipFill>
        <p:spPr>
          <a:xfrm>
            <a:off x="457200" y="1600200"/>
            <a:ext cx="8229600" cy="48006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ea typeface="宋体" pitchFamily="2" charset="-122"/>
            </a:endParaRPr>
          </a:p>
        </p:txBody>
      </p:sp>
      <p:sp>
        <p:nvSpPr>
          <p:cNvPr id="3" name="内容占位符 2"/>
          <p:cNvSpPr>
            <a:spLocks noGrp="1"/>
          </p:cNvSpPr>
          <p:nvPr>
            <p:ph idx="1"/>
          </p:nvPr>
        </p:nvSpPr>
        <p:spPr/>
        <p:txBody>
          <a:bodyPr/>
          <a:lstStyle/>
          <a:p>
            <a:pPr>
              <a:defRPr/>
            </a:pPr>
            <a:r>
              <a:rPr lang="zh-CN" altLang="en-US"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纯</a:t>
            </a:r>
            <a:r>
              <a:rPr lang="en-US" altLang="zh-CN"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ALOHA</a:t>
            </a:r>
            <a:r>
              <a:rPr lang="zh-CN" altLang="en-US" b="1" dirty="0" smtClean="0">
                <a:latin typeface="Times New Roman" pitchFamily="18" charset="0"/>
                <a:ea typeface="宋体" pitchFamily="2" charset="-122"/>
                <a:cs typeface="Times New Roman" pitchFamily="18" charset="0"/>
              </a:rPr>
              <a:t>的易损区间为</a:t>
            </a:r>
            <a:r>
              <a:rPr lang="zh-CN" altLang="en-US" b="1" dirty="0" smtClean="0">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二倍的分组长度</a:t>
            </a:r>
            <a:r>
              <a:rPr lang="zh-CN" altLang="en-US" b="1" dirty="0" smtClean="0">
                <a:latin typeface="Times New Roman" pitchFamily="18" charset="0"/>
                <a:ea typeface="宋体" pitchFamily="2" charset="-122"/>
                <a:cs typeface="Times New Roman" pitchFamily="18" charset="0"/>
              </a:rPr>
              <a:t>；而</a:t>
            </a:r>
            <a:r>
              <a:rPr lang="zh-CN" altLang="en-US"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时隙</a:t>
            </a:r>
            <a:r>
              <a:rPr lang="en-US" altLang="zh-CN"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ALOHA</a:t>
            </a:r>
            <a:r>
              <a:rPr lang="zh-CN" altLang="en-US" b="1" dirty="0" smtClean="0">
                <a:latin typeface="Times New Roman" pitchFamily="18" charset="0"/>
                <a:ea typeface="宋体" pitchFamily="2" charset="-122"/>
                <a:cs typeface="Times New Roman" pitchFamily="18" charset="0"/>
              </a:rPr>
              <a:t>由于规定了分组发送的起始时刻（即时隙的开始时刻）就减小了发生碰撞的易损区间，其易损区间为</a:t>
            </a:r>
            <a:r>
              <a:rPr lang="zh-CN" altLang="en-US"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一个分组长度</a:t>
            </a:r>
            <a:r>
              <a:rPr lang="zh-CN" altLang="en-US" b="1" dirty="0" smtClean="0">
                <a:latin typeface="Times New Roman" pitchFamily="18" charset="0"/>
                <a:ea typeface="宋体" pitchFamily="2" charset="-122"/>
                <a:cs typeface="Times New Roman" pitchFamily="18" charset="0"/>
              </a:rPr>
              <a:t>（假定时隙宽度与分组长度相同）。从而提高了吞吐量。但由于发生碰撞后要再次发送必须延迟整数倍的时隙宽度，所以其平均延迟时间要比纯</a:t>
            </a:r>
            <a:r>
              <a:rPr lang="en-US" altLang="zh-CN" b="1" dirty="0" smtClean="0">
                <a:latin typeface="Times New Roman" pitchFamily="18" charset="0"/>
                <a:ea typeface="宋体" pitchFamily="2" charset="-122"/>
                <a:cs typeface="Times New Roman" pitchFamily="18" charset="0"/>
              </a:rPr>
              <a:t>ALOHA</a:t>
            </a:r>
            <a:r>
              <a:rPr lang="zh-CN" altLang="en-US" b="1" dirty="0" smtClean="0">
                <a:latin typeface="Times New Roman" pitchFamily="18" charset="0"/>
                <a:ea typeface="宋体" pitchFamily="2" charset="-122"/>
                <a:cs typeface="Times New Roman" pitchFamily="18" charset="0"/>
              </a:rPr>
              <a:t>长。</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600" smtClean="0">
                <a:ea typeface="宋体" pitchFamily="2" charset="-122"/>
              </a:rPr>
              <a:t/>
            </a:r>
            <a:br>
              <a:rPr lang="zh-CN" altLang="en-US" sz="3600" smtClean="0">
                <a:ea typeface="宋体" pitchFamily="2" charset="-122"/>
              </a:rPr>
            </a:br>
            <a:r>
              <a:rPr lang="zh-CN" altLang="en-US" sz="3600" b="1" smtClean="0">
                <a:ea typeface="宋体" pitchFamily="2" charset="-122"/>
              </a:rPr>
              <a:t>吞吐量和传输延迟</a:t>
            </a:r>
            <a:endParaRPr lang="en-US" altLang="zh-CN" sz="3600" b="1" smtClean="0">
              <a:ea typeface="宋体" pitchFamily="2" charset="-122"/>
            </a:endParaRPr>
          </a:p>
        </p:txBody>
      </p:sp>
      <p:pic>
        <p:nvPicPr>
          <p:cNvPr id="28675" name="Picture 6"/>
          <p:cNvPicPr>
            <a:picLocks noChangeAspect="1" noChangeArrowheads="1"/>
          </p:cNvPicPr>
          <p:nvPr/>
        </p:nvPicPr>
        <p:blipFill>
          <a:blip r:embed="rId3" cstate="print"/>
          <a:srcRect/>
          <a:stretch>
            <a:fillRect/>
          </a:stretch>
        </p:blipFill>
        <p:spPr bwMode="auto">
          <a:xfrm>
            <a:off x="1143000" y="1676400"/>
            <a:ext cx="6646863" cy="4989513"/>
          </a:xfrm>
          <a:prstGeom prst="rect">
            <a:avLst/>
          </a:prstGeom>
          <a:noFill/>
          <a:ln w="9525">
            <a:noFill/>
            <a:miter lim="800000"/>
            <a:headEnd/>
            <a:tailEnd/>
          </a:ln>
        </p:spPr>
      </p:pic>
      <p:cxnSp>
        <p:nvCxnSpPr>
          <p:cNvPr id="28676" name="直接连接符 4"/>
          <p:cNvCxnSpPr>
            <a:cxnSpLocks noChangeShapeType="1"/>
          </p:cNvCxnSpPr>
          <p:nvPr/>
        </p:nvCxnSpPr>
        <p:spPr bwMode="auto">
          <a:xfrm rot="5400000">
            <a:off x="4191000" y="5334000"/>
            <a:ext cx="914400" cy="0"/>
          </a:xfrm>
          <a:prstGeom prst="line">
            <a:avLst/>
          </a:prstGeom>
          <a:noFill/>
          <a:ln w="15875" algn="ctr">
            <a:solidFill>
              <a:srgbClr val="FF0000"/>
            </a:solidFill>
            <a:prstDash val="dash"/>
            <a:round/>
            <a:headEnd/>
            <a:tailEnd/>
          </a:ln>
        </p:spPr>
      </p:cxnSp>
      <p:cxnSp>
        <p:nvCxnSpPr>
          <p:cNvPr id="28677" name="直接连接符 6"/>
          <p:cNvCxnSpPr>
            <a:cxnSpLocks noChangeShapeType="1"/>
          </p:cNvCxnSpPr>
          <p:nvPr/>
        </p:nvCxnSpPr>
        <p:spPr bwMode="auto">
          <a:xfrm rot="5400000">
            <a:off x="5905500" y="4838700"/>
            <a:ext cx="1905000" cy="0"/>
          </a:xfrm>
          <a:prstGeom prst="line">
            <a:avLst/>
          </a:prstGeom>
          <a:noFill/>
          <a:ln w="15875" algn="ctr">
            <a:solidFill>
              <a:srgbClr val="FF0000"/>
            </a:solidFill>
            <a:prstDash val="dash"/>
            <a:round/>
            <a:headEnd/>
            <a:tailEnd/>
          </a:ln>
        </p:spPr>
      </p:cxnSp>
      <p:sp>
        <p:nvSpPr>
          <p:cNvPr id="28678" name="TextBox 8"/>
          <p:cNvSpPr txBox="1">
            <a:spLocks noChangeArrowheads="1"/>
          </p:cNvSpPr>
          <p:nvPr/>
        </p:nvSpPr>
        <p:spPr bwMode="auto">
          <a:xfrm>
            <a:off x="4495800" y="5486400"/>
            <a:ext cx="914400" cy="369888"/>
          </a:xfrm>
          <a:prstGeom prst="rect">
            <a:avLst/>
          </a:prstGeom>
          <a:noFill/>
          <a:ln w="9525">
            <a:noFill/>
            <a:miter lim="800000"/>
            <a:headEnd/>
            <a:tailEnd/>
          </a:ln>
        </p:spPr>
        <p:txBody>
          <a:bodyPr>
            <a:spAutoFit/>
          </a:bodyPr>
          <a:lstStyle/>
          <a:p>
            <a:r>
              <a:rPr lang="en-US" altLang="zh-CN">
                <a:ea typeface="宋体" pitchFamily="2" charset="-122"/>
              </a:rPr>
              <a:t>18.4%</a:t>
            </a:r>
            <a:endParaRPr lang="zh-CN" altLang="en-US">
              <a:ea typeface="宋体" pitchFamily="2" charset="-122"/>
            </a:endParaRPr>
          </a:p>
        </p:txBody>
      </p:sp>
      <p:sp>
        <p:nvSpPr>
          <p:cNvPr id="28679" name="TextBox 9"/>
          <p:cNvSpPr txBox="1">
            <a:spLocks noChangeArrowheads="1"/>
          </p:cNvSpPr>
          <p:nvPr/>
        </p:nvSpPr>
        <p:spPr bwMode="auto">
          <a:xfrm>
            <a:off x="6705600" y="5486400"/>
            <a:ext cx="914400" cy="369888"/>
          </a:xfrm>
          <a:prstGeom prst="rect">
            <a:avLst/>
          </a:prstGeom>
          <a:noFill/>
          <a:ln w="9525">
            <a:noFill/>
            <a:miter lim="800000"/>
            <a:headEnd/>
            <a:tailEnd/>
          </a:ln>
        </p:spPr>
        <p:txBody>
          <a:bodyPr>
            <a:spAutoFit/>
          </a:bodyPr>
          <a:lstStyle/>
          <a:p>
            <a:r>
              <a:rPr lang="en-US" altLang="zh-CN">
                <a:ea typeface="宋体" pitchFamily="2" charset="-122"/>
              </a:rPr>
              <a:t>36.8%</a:t>
            </a: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CSMA</a:t>
            </a:r>
          </a:p>
        </p:txBody>
      </p:sp>
      <p:sp>
        <p:nvSpPr>
          <p:cNvPr id="206851" name="Rectangle 3"/>
          <p:cNvSpPr>
            <a:spLocks noGrp="1" noChangeArrowheads="1"/>
          </p:cNvSpPr>
          <p:nvPr>
            <p:ph type="body" idx="1"/>
          </p:nvPr>
        </p:nvSpPr>
        <p:spPr>
          <a:xfrm>
            <a:off x="381000" y="1600200"/>
            <a:ext cx="8382000" cy="5029200"/>
          </a:xfrm>
        </p:spPr>
        <p:txBody>
          <a:bodyPr/>
          <a:lstStyle/>
          <a:p>
            <a:pPr eaLnBrk="1" hangingPunct="1">
              <a:lnSpc>
                <a:spcPct val="90000"/>
              </a:lnSpc>
              <a:defRPr/>
            </a:pPr>
            <a:r>
              <a:rPr lang="zh-CN" altLang="en-US" b="1" dirty="0" smtClean="0">
                <a:effectLst>
                  <a:outerShdw blurRad="38100" dist="38100" dir="2700000" algn="tl">
                    <a:srgbClr val="FFFFFF"/>
                  </a:outerShdw>
                </a:effectLst>
                <a:ea typeface="宋体" pitchFamily="2" charset="-122"/>
              </a:rPr>
              <a:t>载波侦听多址</a:t>
            </a:r>
            <a:r>
              <a:rPr lang="zh-CN" altLang="en-US" b="1" dirty="0" smtClean="0">
                <a:effectLst>
                  <a:outerShdw blurRad="38100" dist="38100" dir="2700000" algn="tl">
                    <a:srgbClr val="FFFFFF"/>
                  </a:outerShdw>
                </a:effectLst>
                <a:latin typeface="Times New Roman" pitchFamily="18" charset="0"/>
                <a:ea typeface="宋体" pitchFamily="2" charset="-122"/>
              </a:rPr>
              <a:t>(</a:t>
            </a:r>
            <a:r>
              <a:rPr lang="en-US" altLang="zh-CN" b="1" dirty="0" smtClean="0">
                <a:effectLst>
                  <a:outerShdw blurRad="38100" dist="38100" dir="2700000" algn="tl">
                    <a:srgbClr val="FFFFFF"/>
                  </a:outerShdw>
                </a:effectLst>
                <a:latin typeface="Times New Roman" pitchFamily="18" charset="0"/>
                <a:ea typeface="宋体" pitchFamily="2" charset="-122"/>
              </a:rPr>
              <a:t>CSMA)</a:t>
            </a:r>
            <a:r>
              <a:rPr lang="en-US" altLang="zh-CN" dirty="0" smtClean="0">
                <a:latin typeface="Times New Roman" pitchFamily="18" charset="0"/>
                <a:ea typeface="宋体" pitchFamily="2" charset="-122"/>
              </a:rPr>
              <a:t>：</a:t>
            </a:r>
            <a:r>
              <a:rPr lang="zh-CN" altLang="en-US" b="1" dirty="0" smtClean="0">
                <a:latin typeface="Times New Roman" pitchFamily="18" charset="0"/>
                <a:ea typeface="宋体" pitchFamily="2" charset="-122"/>
              </a:rPr>
              <a:t>减小冲突，提高系</a:t>
            </a:r>
          </a:p>
          <a:p>
            <a:pPr eaLnBrk="1" hangingPunct="1">
              <a:lnSpc>
                <a:spcPct val="90000"/>
              </a:lnSpc>
              <a:buFontTx/>
              <a:buNone/>
              <a:defRPr/>
            </a:pPr>
            <a:r>
              <a:rPr lang="zh-CN" altLang="en-US" b="1" dirty="0" smtClean="0">
                <a:latin typeface="Times New Roman" pitchFamily="18" charset="0"/>
                <a:ea typeface="宋体" pitchFamily="2" charset="-122"/>
              </a:rPr>
              <a:t>   统吞吐率的另一种办法就是</a:t>
            </a:r>
            <a:r>
              <a:rPr lang="zh-CN" altLang="en-US" b="1" dirty="0" smtClean="0">
                <a:solidFill>
                  <a:srgbClr val="FF3300"/>
                </a:solidFill>
                <a:effectLst>
                  <a:outerShdw blurRad="38100" dist="38100" dir="2700000" algn="tl">
                    <a:srgbClr val="000000"/>
                  </a:outerShdw>
                </a:effectLst>
                <a:latin typeface="Times New Roman" pitchFamily="18" charset="0"/>
                <a:ea typeface="宋体" pitchFamily="2" charset="-122"/>
              </a:rPr>
              <a:t>减小分组发送的</a:t>
            </a:r>
          </a:p>
          <a:p>
            <a:pPr eaLnBrk="1" hangingPunct="1">
              <a:lnSpc>
                <a:spcPct val="90000"/>
              </a:lnSpc>
              <a:buFontTx/>
              <a:buNone/>
              <a:defRPr/>
            </a:pPr>
            <a:r>
              <a:rPr lang="zh-CN" altLang="en-US" b="1" dirty="0" smtClean="0">
                <a:solidFill>
                  <a:srgbClr val="FF3300"/>
                </a:solidFill>
                <a:effectLst>
                  <a:outerShdw blurRad="38100" dist="38100" dir="2700000" algn="tl">
                    <a:srgbClr val="000000"/>
                  </a:outerShdw>
                </a:effectLst>
                <a:latin typeface="Times New Roman" pitchFamily="18" charset="0"/>
                <a:ea typeface="宋体" pitchFamily="2" charset="-122"/>
              </a:rPr>
              <a:t>   盲目性</a:t>
            </a:r>
            <a:r>
              <a:rPr lang="zh-CN" altLang="en-US" b="1" dirty="0" smtClean="0">
                <a:latin typeface="Times New Roman" pitchFamily="18" charset="0"/>
                <a:ea typeface="宋体" pitchFamily="2" charset="-122"/>
              </a:rPr>
              <a:t>。</a:t>
            </a:r>
            <a:r>
              <a:rPr lang="en-US" altLang="zh-CN" b="1" dirty="0" smtClean="0">
                <a:latin typeface="Times New Roman" pitchFamily="18" charset="0"/>
                <a:ea typeface="宋体" pitchFamily="2" charset="-122"/>
              </a:rPr>
              <a:t>CSMA</a:t>
            </a:r>
            <a:r>
              <a:rPr lang="zh-CN" altLang="en-US" b="1" dirty="0" smtClean="0">
                <a:latin typeface="Times New Roman" pitchFamily="18" charset="0"/>
                <a:ea typeface="宋体" pitchFamily="2" charset="-122"/>
              </a:rPr>
              <a:t>是在发送之前进行</a:t>
            </a:r>
            <a:r>
              <a:rPr lang="zh-CN" altLang="en-US" b="1" dirty="0" smtClean="0">
                <a:latin typeface="Times New Roman" pitchFamily="18" charset="0"/>
                <a:ea typeface="宋体" pitchFamily="2" charset="-122"/>
              </a:rPr>
              <a:t>“侦听”</a:t>
            </a:r>
            <a:endParaRPr lang="en-US" altLang="zh-CN" b="1" dirty="0" smtClean="0">
              <a:latin typeface="Times New Roman" pitchFamily="18" charset="0"/>
              <a:ea typeface="宋体" pitchFamily="2" charset="-122"/>
            </a:endParaRPr>
          </a:p>
          <a:p>
            <a:pPr eaLnBrk="1" hangingPunct="1">
              <a:lnSpc>
                <a:spcPct val="90000"/>
              </a:lnSpc>
              <a:buFontTx/>
              <a:buNone/>
              <a:defRPr/>
            </a:pPr>
            <a:r>
              <a:rPr lang="en-US" altLang="zh-CN" b="1" dirty="0" smtClean="0">
                <a:latin typeface="Times New Roman" pitchFamily="18" charset="0"/>
                <a:ea typeface="宋体" pitchFamily="2" charset="-122"/>
              </a:rPr>
              <a:t> </a:t>
            </a:r>
            <a:r>
              <a:rPr lang="en-US" altLang="zh-CN" b="1" dirty="0" smtClean="0">
                <a:latin typeface="Times New Roman" pitchFamily="18" charset="0"/>
                <a:ea typeface="宋体" pitchFamily="2" charset="-122"/>
              </a:rPr>
              <a:t>  </a:t>
            </a:r>
            <a:r>
              <a:rPr lang="zh-CN" altLang="en-US" b="1" dirty="0" smtClean="0">
                <a:latin typeface="Times New Roman" pitchFamily="18" charset="0"/>
                <a:ea typeface="宋体" pitchFamily="2" charset="-122"/>
              </a:rPr>
              <a:t>来确定</a:t>
            </a:r>
            <a:r>
              <a:rPr lang="zh-CN" altLang="en-US" b="1" dirty="0" smtClean="0">
                <a:latin typeface="Times New Roman" pitchFamily="18" charset="0"/>
                <a:ea typeface="宋体" pitchFamily="2" charset="-122"/>
              </a:rPr>
              <a:t>信道的忙闲状态，然后再决定是否</a:t>
            </a:r>
            <a:r>
              <a:rPr lang="zh-CN" altLang="en-US" b="1" dirty="0" smtClean="0">
                <a:latin typeface="Times New Roman" pitchFamily="18" charset="0"/>
                <a:ea typeface="宋体" pitchFamily="2" charset="-122"/>
              </a:rPr>
              <a:t>发</a:t>
            </a:r>
            <a:endParaRPr lang="en-US" altLang="zh-CN" b="1" dirty="0" smtClean="0">
              <a:latin typeface="Times New Roman" pitchFamily="18" charset="0"/>
              <a:ea typeface="宋体" pitchFamily="2" charset="-122"/>
            </a:endParaRPr>
          </a:p>
          <a:p>
            <a:pPr eaLnBrk="1" hangingPunct="1">
              <a:lnSpc>
                <a:spcPct val="90000"/>
              </a:lnSpc>
              <a:buFontTx/>
              <a:buNone/>
              <a:defRPr/>
            </a:pPr>
            <a:r>
              <a:rPr lang="en-US" altLang="zh-CN" b="1" dirty="0" smtClean="0">
                <a:latin typeface="Times New Roman" pitchFamily="18" charset="0"/>
                <a:ea typeface="宋体" pitchFamily="2" charset="-122"/>
              </a:rPr>
              <a:t> </a:t>
            </a:r>
            <a:r>
              <a:rPr lang="en-US" altLang="zh-CN" b="1" dirty="0" smtClean="0">
                <a:latin typeface="Times New Roman" pitchFamily="18" charset="0"/>
                <a:ea typeface="宋体" pitchFamily="2" charset="-122"/>
              </a:rPr>
              <a:t>  </a:t>
            </a:r>
            <a:r>
              <a:rPr lang="zh-CN" altLang="en-US" b="1" dirty="0" smtClean="0">
                <a:latin typeface="Times New Roman" pitchFamily="18" charset="0"/>
                <a:ea typeface="宋体" pitchFamily="2" charset="-122"/>
              </a:rPr>
              <a:t>送分组</a:t>
            </a:r>
            <a:r>
              <a:rPr lang="zh-CN" altLang="en-US" b="1" dirty="0" smtClean="0">
                <a:latin typeface="Times New Roman" pitchFamily="18" charset="0"/>
                <a:ea typeface="宋体" pitchFamily="2" charset="-122"/>
              </a:rPr>
              <a:t>。即“</a:t>
            </a:r>
            <a:r>
              <a:rPr lang="zh-CN" altLang="en-US" b="1" dirty="0" smtClean="0">
                <a:solidFill>
                  <a:srgbClr val="FF3300"/>
                </a:solidFill>
                <a:effectLst>
                  <a:outerShdw blurRad="38100" dist="38100" dir="2700000" algn="tl">
                    <a:srgbClr val="000000"/>
                  </a:outerShdw>
                </a:effectLst>
                <a:latin typeface="Times New Roman" pitchFamily="18" charset="0"/>
                <a:ea typeface="宋体" pitchFamily="2" charset="-122"/>
              </a:rPr>
              <a:t>先听后讲</a:t>
            </a:r>
            <a:r>
              <a:rPr lang="zh-CN" altLang="en-US" b="1" dirty="0" smtClean="0">
                <a:latin typeface="Times New Roman" pitchFamily="18" charset="0"/>
                <a:ea typeface="宋体" pitchFamily="2" charset="-122"/>
              </a:rPr>
              <a:t>”。</a:t>
            </a:r>
          </a:p>
          <a:p>
            <a:pPr eaLnBrk="1" hangingPunct="1">
              <a:lnSpc>
                <a:spcPct val="90000"/>
              </a:lnSpc>
              <a:buFontTx/>
              <a:buNone/>
              <a:defRPr/>
            </a:pPr>
            <a:r>
              <a:rPr lang="en-US" altLang="zh-CN" dirty="0" smtClean="0">
                <a:latin typeface="Times New Roman" pitchFamily="18" charset="0"/>
                <a:ea typeface="宋体" pitchFamily="2" charset="-122"/>
              </a:rPr>
              <a:t>    </a:t>
            </a:r>
            <a:r>
              <a:rPr lang="en-US" altLang="zh-CN" b="1" dirty="0" smtClean="0">
                <a:latin typeface="Times New Roman" pitchFamily="18" charset="0"/>
                <a:ea typeface="宋体" pitchFamily="2" charset="-122"/>
              </a:rPr>
              <a:t>CSMA/</a:t>
            </a:r>
            <a:r>
              <a:rPr lang="en-US" altLang="zh-CN" b="1" dirty="0" smtClean="0">
                <a:solidFill>
                  <a:schemeClr val="accent2"/>
                </a:solidFill>
                <a:effectLst>
                  <a:outerShdw blurRad="38100" dist="38100" dir="2700000" algn="tl">
                    <a:srgbClr val="000000"/>
                  </a:outerShdw>
                </a:effectLst>
                <a:latin typeface="Times New Roman" pitchFamily="18" charset="0"/>
                <a:ea typeface="宋体" pitchFamily="2" charset="-122"/>
              </a:rPr>
              <a:t>CD</a:t>
            </a:r>
            <a:r>
              <a:rPr lang="en-US" altLang="zh-CN" b="1" dirty="0" smtClean="0">
                <a:latin typeface="Times New Roman" pitchFamily="18" charset="0"/>
                <a:ea typeface="宋体" pitchFamily="2" charset="-122"/>
              </a:rPr>
              <a:t> </a:t>
            </a:r>
            <a:r>
              <a:rPr lang="en-US" altLang="zh-CN" dirty="0" smtClean="0">
                <a:latin typeface="Times New Roman" pitchFamily="18" charset="0"/>
                <a:ea typeface="宋体" pitchFamily="2" charset="-122"/>
              </a:rPr>
              <a:t>  </a:t>
            </a:r>
            <a:r>
              <a:rPr lang="zh-CN" altLang="en-US" b="1" dirty="0" smtClean="0">
                <a:latin typeface="Times New Roman" pitchFamily="18" charset="0"/>
                <a:ea typeface="宋体" pitchFamily="2" charset="-122"/>
              </a:rPr>
              <a:t>用于</a:t>
            </a:r>
            <a:r>
              <a:rPr lang="en-US" altLang="zh-CN" b="1" dirty="0" smtClean="0">
                <a:latin typeface="Times New Roman" pitchFamily="18" charset="0"/>
                <a:ea typeface="宋体" pitchFamily="2" charset="-122"/>
              </a:rPr>
              <a:t>IEEE802.3 </a:t>
            </a:r>
            <a:r>
              <a:rPr lang="zh-CN" altLang="en-US" b="1" dirty="0" smtClean="0">
                <a:latin typeface="Times New Roman" pitchFamily="18" charset="0"/>
                <a:ea typeface="宋体" pitchFamily="2" charset="-122"/>
              </a:rPr>
              <a:t>以太网（有线</a:t>
            </a:r>
          </a:p>
          <a:p>
            <a:pPr eaLnBrk="1" hangingPunct="1">
              <a:lnSpc>
                <a:spcPct val="90000"/>
              </a:lnSpc>
              <a:buFontTx/>
              <a:buNone/>
              <a:defRPr/>
            </a:pPr>
            <a:r>
              <a:rPr lang="zh-CN" altLang="en-US" b="1" dirty="0" smtClean="0">
                <a:latin typeface="Times New Roman" pitchFamily="18" charset="0"/>
                <a:ea typeface="宋体" pitchFamily="2" charset="-122"/>
              </a:rPr>
              <a:t>                          网），</a:t>
            </a:r>
            <a:r>
              <a:rPr lang="en-US" altLang="zh-CN" b="1" dirty="0" smtClean="0">
                <a:latin typeface="Times New Roman" pitchFamily="18" charset="0"/>
                <a:ea typeface="宋体" pitchFamily="2" charset="-122"/>
              </a:rPr>
              <a:t>CD：</a:t>
            </a:r>
            <a:r>
              <a:rPr lang="zh-CN" altLang="en-US" b="1" dirty="0" smtClean="0">
                <a:latin typeface="Times New Roman" pitchFamily="18" charset="0"/>
                <a:ea typeface="宋体" pitchFamily="2" charset="-122"/>
              </a:rPr>
              <a:t>冲突检测</a:t>
            </a:r>
            <a:r>
              <a:rPr lang="en-US" altLang="zh-CN" b="1" dirty="0" smtClean="0">
                <a:latin typeface="Times New Roman" pitchFamily="18" charset="0"/>
                <a:ea typeface="宋体" pitchFamily="2" charset="-122"/>
              </a:rPr>
              <a:t>   </a:t>
            </a:r>
          </a:p>
          <a:p>
            <a:pPr eaLnBrk="1" hangingPunct="1">
              <a:lnSpc>
                <a:spcPct val="90000"/>
              </a:lnSpc>
              <a:buFontTx/>
              <a:buNone/>
              <a:defRPr/>
            </a:pPr>
            <a:r>
              <a:rPr lang="en-US" altLang="zh-CN" b="1" dirty="0" smtClean="0">
                <a:latin typeface="Times New Roman" pitchFamily="18" charset="0"/>
                <a:ea typeface="宋体" pitchFamily="2" charset="-122"/>
              </a:rPr>
              <a:t>    CSMA/</a:t>
            </a:r>
            <a:r>
              <a:rPr lang="en-US" altLang="zh-CN" b="1" dirty="0" smtClean="0">
                <a:solidFill>
                  <a:schemeClr val="accent2"/>
                </a:solidFill>
                <a:effectLst>
                  <a:outerShdw blurRad="38100" dist="38100" dir="2700000" algn="tl">
                    <a:srgbClr val="000000"/>
                  </a:outerShdw>
                </a:effectLst>
                <a:latin typeface="Times New Roman" pitchFamily="18" charset="0"/>
                <a:ea typeface="宋体" pitchFamily="2" charset="-122"/>
              </a:rPr>
              <a:t>CA</a:t>
            </a:r>
            <a:r>
              <a:rPr lang="en-US" altLang="zh-CN" b="1" dirty="0" smtClean="0">
                <a:latin typeface="Times New Roman" pitchFamily="18" charset="0"/>
                <a:ea typeface="宋体" pitchFamily="2" charset="-122"/>
              </a:rPr>
              <a:t>   </a:t>
            </a:r>
            <a:r>
              <a:rPr lang="zh-CN" altLang="en-US" b="1" dirty="0" smtClean="0">
                <a:latin typeface="Times New Roman" pitchFamily="18" charset="0"/>
                <a:ea typeface="宋体" pitchFamily="2" charset="-122"/>
              </a:rPr>
              <a:t>用于</a:t>
            </a:r>
            <a:r>
              <a:rPr lang="en-US" altLang="zh-CN" b="1" dirty="0" smtClean="0">
                <a:latin typeface="Times New Roman" pitchFamily="18" charset="0"/>
                <a:ea typeface="宋体" pitchFamily="2" charset="-122"/>
              </a:rPr>
              <a:t>IEEE802.11 </a:t>
            </a:r>
            <a:r>
              <a:rPr lang="zh-CN" altLang="en-US" b="1" dirty="0" smtClean="0">
                <a:latin typeface="Times New Roman" pitchFamily="18" charset="0"/>
                <a:ea typeface="宋体" pitchFamily="2" charset="-122"/>
              </a:rPr>
              <a:t>无线局域网，</a:t>
            </a:r>
          </a:p>
          <a:p>
            <a:pPr eaLnBrk="1" hangingPunct="1">
              <a:lnSpc>
                <a:spcPct val="90000"/>
              </a:lnSpc>
              <a:buFontTx/>
              <a:buNone/>
              <a:defRPr/>
            </a:pPr>
            <a:r>
              <a:rPr lang="zh-CN" altLang="en-US" b="1" dirty="0" smtClean="0">
                <a:latin typeface="Times New Roman" pitchFamily="18" charset="0"/>
                <a:ea typeface="宋体" pitchFamily="2" charset="-122"/>
              </a:rPr>
              <a:t>                          </a:t>
            </a:r>
            <a:r>
              <a:rPr lang="en-US" altLang="zh-CN" b="1" dirty="0" smtClean="0">
                <a:latin typeface="Times New Roman" pitchFamily="18" charset="0"/>
                <a:ea typeface="宋体" pitchFamily="2" charset="-122"/>
              </a:rPr>
              <a:t>CA：</a:t>
            </a:r>
            <a:r>
              <a:rPr lang="zh-CN" altLang="en-US" b="1" dirty="0" smtClean="0">
                <a:latin typeface="Times New Roman" pitchFamily="18" charset="0"/>
                <a:ea typeface="宋体" pitchFamily="2" charset="-122"/>
              </a:rPr>
              <a:t>冲突避免 </a:t>
            </a:r>
            <a:endParaRPr lang="en-US" altLang="zh-CN" b="1" dirty="0" smtClean="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152400"/>
            <a:ext cx="8229600" cy="1143000"/>
          </a:xfrm>
        </p:spPr>
        <p:txBody>
          <a:bodyPr/>
          <a:lstStyle/>
          <a:p>
            <a:pPr eaLnBrk="1" hangingPunct="1"/>
            <a:r>
              <a:rPr lang="en-US" altLang="zh-CN" sz="4000" smtClean="0">
                <a:latin typeface="Times New Roman" pitchFamily="18" charset="0"/>
                <a:ea typeface="宋体" pitchFamily="2" charset="-122"/>
              </a:rPr>
              <a:t/>
            </a:r>
            <a:br>
              <a:rPr lang="en-US" altLang="zh-CN" sz="4000" smtClean="0">
                <a:latin typeface="Times New Roman" pitchFamily="18" charset="0"/>
                <a:ea typeface="宋体" pitchFamily="2" charset="-122"/>
              </a:rPr>
            </a:br>
            <a:r>
              <a:rPr lang="en-US" altLang="zh-CN" sz="3600" b="1" smtClean="0">
                <a:latin typeface="Times New Roman" pitchFamily="18" charset="0"/>
                <a:ea typeface="宋体" pitchFamily="2" charset="-122"/>
              </a:rPr>
              <a:t>CD</a:t>
            </a:r>
            <a:r>
              <a:rPr lang="zh-CN" altLang="en-US" sz="3600" b="1" smtClean="0">
                <a:latin typeface="Times New Roman" pitchFamily="18" charset="0"/>
                <a:ea typeface="宋体" pitchFamily="2" charset="-122"/>
              </a:rPr>
              <a:t>和</a:t>
            </a:r>
            <a:r>
              <a:rPr lang="en-US" altLang="zh-CN" sz="3600" b="1" smtClean="0">
                <a:latin typeface="Times New Roman" pitchFamily="18" charset="0"/>
                <a:ea typeface="宋体" pitchFamily="2" charset="-122"/>
              </a:rPr>
              <a:t>CA</a:t>
            </a:r>
          </a:p>
        </p:txBody>
      </p:sp>
      <p:sp>
        <p:nvSpPr>
          <p:cNvPr id="2053" name="Rectangle 3"/>
          <p:cNvSpPr>
            <a:spLocks noGrp="1" noChangeArrowheads="1"/>
          </p:cNvSpPr>
          <p:nvPr>
            <p:ph type="body" idx="1"/>
          </p:nvPr>
        </p:nvSpPr>
        <p:spPr>
          <a:xfrm>
            <a:off x="457200" y="1295400"/>
            <a:ext cx="8229600" cy="5410200"/>
          </a:xfrm>
        </p:spPr>
        <p:txBody>
          <a:bodyPr/>
          <a:lstStyle/>
          <a:p>
            <a:pPr eaLnBrk="1" hangingPunct="1"/>
            <a:r>
              <a:rPr lang="zh-CN" altLang="en-US" b="1" smtClean="0">
                <a:latin typeface="Times New Roman" pitchFamily="18" charset="0"/>
                <a:ea typeface="宋体" pitchFamily="2" charset="-122"/>
              </a:rPr>
              <a:t>冲突检测（</a:t>
            </a:r>
            <a:r>
              <a:rPr lang="en-US" altLang="zh-CN" b="1" smtClean="0">
                <a:latin typeface="Times New Roman" pitchFamily="18" charset="0"/>
                <a:ea typeface="宋体" pitchFamily="2" charset="-122"/>
              </a:rPr>
              <a:t>Collision Detection</a:t>
            </a:r>
            <a:r>
              <a:rPr lang="zh-CN" altLang="en-US" b="1" smtClean="0">
                <a:latin typeface="Times New Roman" pitchFamily="18" charset="0"/>
                <a:ea typeface="宋体" pitchFamily="2" charset="-122"/>
              </a:rPr>
              <a:t>）</a:t>
            </a:r>
            <a:r>
              <a:rPr lang="zh-CN" altLang="en-US" smtClean="0">
                <a:latin typeface="Times New Roman" pitchFamily="18" charset="0"/>
                <a:ea typeface="宋体" pitchFamily="2" charset="-122"/>
              </a:rPr>
              <a:t>：</a:t>
            </a:r>
            <a:r>
              <a:rPr lang="zh-CN" altLang="en-US" b="1" smtClean="0">
                <a:latin typeface="Times New Roman" pitchFamily="18" charset="0"/>
                <a:ea typeface="宋体" pitchFamily="2" charset="-122"/>
              </a:rPr>
              <a:t>在有线网络中采用，主要目的是“边讲边听”，“听到停发”。之所以可以这样做的原因在于有线网络尽管存在传输延迟，但信号在总线上发送后，总可以被其他用户检测到。</a:t>
            </a:r>
          </a:p>
          <a:p>
            <a:pPr eaLnBrk="1" hangingPunct="1"/>
            <a:r>
              <a:rPr lang="zh-CN" altLang="en-US" b="1" smtClean="0">
                <a:latin typeface="Times New Roman" pitchFamily="18" charset="0"/>
                <a:ea typeface="宋体" pitchFamily="2" charset="-122"/>
              </a:rPr>
              <a:t>冲突避免（</a:t>
            </a:r>
            <a:r>
              <a:rPr lang="en-US" altLang="zh-CN" b="1" smtClean="0">
                <a:latin typeface="Times New Roman" pitchFamily="18" charset="0"/>
                <a:ea typeface="宋体" pitchFamily="2" charset="-122"/>
              </a:rPr>
              <a:t>Collision Avoidance</a:t>
            </a:r>
            <a:r>
              <a:rPr lang="zh-CN" altLang="en-US" b="1" smtClean="0">
                <a:latin typeface="Times New Roman" pitchFamily="18" charset="0"/>
                <a:ea typeface="宋体" pitchFamily="2" charset="-122"/>
              </a:rPr>
              <a:t>）</a:t>
            </a:r>
            <a:r>
              <a:rPr lang="zh-CN" altLang="en-US" smtClean="0">
                <a:latin typeface="Times New Roman" pitchFamily="18" charset="0"/>
                <a:ea typeface="宋体" pitchFamily="2" charset="-122"/>
              </a:rPr>
              <a:t>：</a:t>
            </a:r>
            <a:r>
              <a:rPr lang="zh-CN" altLang="en-US" b="1" smtClean="0">
                <a:latin typeface="Times New Roman" pitchFamily="18" charset="0"/>
                <a:ea typeface="宋体" pitchFamily="2" charset="-122"/>
              </a:rPr>
              <a:t>无线网络中，由于无线传播的距离有限以及信道的复杂性，使得</a:t>
            </a:r>
            <a:r>
              <a:rPr lang="en-US" altLang="zh-CN" b="1" smtClean="0">
                <a:latin typeface="Times New Roman" pitchFamily="18" charset="0"/>
                <a:ea typeface="宋体" pitchFamily="2" charset="-122"/>
              </a:rPr>
              <a:t>CD</a:t>
            </a:r>
            <a:r>
              <a:rPr lang="zh-CN" altLang="en-US" b="1" smtClean="0">
                <a:latin typeface="Times New Roman" pitchFamily="18" charset="0"/>
                <a:ea typeface="宋体" pitchFamily="2" charset="-122"/>
              </a:rPr>
              <a:t>不能有效实现。 因此在无线局域网中，采用</a:t>
            </a:r>
            <a:r>
              <a:rPr lang="en-US" altLang="zh-CN" b="1" smtClean="0">
                <a:latin typeface="Times New Roman" pitchFamily="18" charset="0"/>
                <a:ea typeface="宋体" pitchFamily="2" charset="-122"/>
              </a:rPr>
              <a:t>CA。</a:t>
            </a:r>
          </a:p>
          <a:p>
            <a:pPr eaLnBrk="1" hangingPunct="1">
              <a:buFontTx/>
              <a:buNone/>
            </a:pPr>
            <a:r>
              <a:rPr lang="zh-CN" altLang="en-US" b="1" smtClean="0">
                <a:latin typeface="Times New Roman" pitchFamily="18" charset="0"/>
                <a:ea typeface="宋体" pitchFamily="2" charset="-122"/>
              </a:rPr>
              <a:t> </a:t>
            </a:r>
          </a:p>
        </p:txBody>
      </p:sp>
      <p:graphicFrame>
        <p:nvGraphicFramePr>
          <p:cNvPr id="220164" name="Object 4"/>
          <p:cNvGraphicFramePr>
            <a:graphicFrameLocks noChangeAspect="1"/>
          </p:cNvGraphicFramePr>
          <p:nvPr/>
        </p:nvGraphicFramePr>
        <p:xfrm>
          <a:off x="457200" y="228600"/>
          <a:ext cx="8229600" cy="6096000"/>
        </p:xfrm>
        <a:graphic>
          <a:graphicData uri="http://schemas.openxmlformats.org/presentationml/2006/ole">
            <p:oleObj spid="_x0000_s2050" name="位图图像" r:id="rId4" imgW="2895238" imgH="1886213" progId="PBrush">
              <p:embed/>
            </p:oleObj>
          </a:graphicData>
        </a:graphic>
      </p:graphicFrame>
      <p:graphicFrame>
        <p:nvGraphicFramePr>
          <p:cNvPr id="220165" name="Object 5"/>
          <p:cNvGraphicFramePr>
            <a:graphicFrameLocks noChangeAspect="1"/>
          </p:cNvGraphicFramePr>
          <p:nvPr/>
        </p:nvGraphicFramePr>
        <p:xfrm>
          <a:off x="4038600" y="5410200"/>
          <a:ext cx="1143000" cy="914400"/>
        </p:xfrm>
        <a:graphic>
          <a:graphicData uri="http://schemas.openxmlformats.org/presentationml/2006/ole">
            <p:oleObj spid="_x0000_s2051" name="位图图像" r:id="rId5" imgW="380852" imgH="476316" progId="PBrush">
              <p:embed/>
            </p:oleObj>
          </a:graphicData>
        </a:graphic>
      </p:graphicFrame>
      <p:sp>
        <p:nvSpPr>
          <p:cNvPr id="220166" name="AutoShape 6">
            <a:hlinkClick r:id="rId6" action="ppaction://hlinksldjump"/>
          </p:cNvPr>
          <p:cNvSpPr>
            <a:spLocks noChangeArrowheads="1"/>
          </p:cNvSpPr>
          <p:nvPr/>
        </p:nvSpPr>
        <p:spPr bwMode="auto">
          <a:xfrm>
            <a:off x="8153400" y="6248400"/>
            <a:ext cx="5334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0164"/>
                                        </p:tgtEl>
                                        <p:attrNameLst>
                                          <p:attrName>style.visibility</p:attrName>
                                        </p:attrNameLst>
                                      </p:cBhvr>
                                      <p:to>
                                        <p:strVal val="visible"/>
                                      </p:to>
                                    </p:set>
                                    <p:animEffect transition="in" filter="blinds(horizontal)">
                                      <p:cBhvr>
                                        <p:cTn id="7" dur="500"/>
                                        <p:tgtEl>
                                          <p:spTgt spid="2201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0165"/>
                                        </p:tgtEl>
                                        <p:attrNameLst>
                                          <p:attrName>style.visibility</p:attrName>
                                        </p:attrNameLst>
                                      </p:cBhvr>
                                      <p:to>
                                        <p:strVal val="visible"/>
                                      </p:to>
                                    </p:set>
                                    <p:animEffect transition="in" filter="box(in)">
                                      <p:cBhvr>
                                        <p:cTn id="12" dur="500"/>
                                        <p:tgtEl>
                                          <p:spTgt spid="220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ea typeface="宋体" pitchFamily="2" charset="-122"/>
              </a:rPr>
              <a:t>无冲突多址方式简介</a:t>
            </a:r>
          </a:p>
        </p:txBody>
      </p:sp>
      <p:sp>
        <p:nvSpPr>
          <p:cNvPr id="30723" name="Rectangle 3"/>
          <p:cNvSpPr>
            <a:spLocks noGrp="1" noChangeArrowheads="1"/>
          </p:cNvSpPr>
          <p:nvPr>
            <p:ph type="body" idx="1"/>
          </p:nvPr>
        </p:nvSpPr>
        <p:spPr/>
        <p:txBody>
          <a:bodyPr/>
          <a:lstStyle/>
          <a:p>
            <a:pPr eaLnBrk="1" hangingPunct="1"/>
            <a:r>
              <a:rPr lang="en-US" altLang="zh-CN" b="1" smtClean="0">
                <a:latin typeface="Times New Roman" pitchFamily="18" charset="0"/>
                <a:ea typeface="宋体" pitchFamily="2" charset="-122"/>
              </a:rPr>
              <a:t>FDD</a:t>
            </a:r>
            <a:r>
              <a:rPr lang="zh-CN" altLang="en-US" b="1" smtClean="0">
                <a:latin typeface="Times New Roman" pitchFamily="18" charset="0"/>
                <a:ea typeface="宋体" pitchFamily="2" charset="-122"/>
              </a:rPr>
              <a:t>和</a:t>
            </a:r>
            <a:r>
              <a:rPr lang="en-US" altLang="zh-CN" b="1" smtClean="0">
                <a:latin typeface="Times New Roman" pitchFamily="18" charset="0"/>
                <a:ea typeface="宋体" pitchFamily="2" charset="-122"/>
              </a:rPr>
              <a:t>TDD</a:t>
            </a:r>
          </a:p>
          <a:p>
            <a:pPr eaLnBrk="1" hangingPunct="1"/>
            <a:r>
              <a:rPr lang="en-US" altLang="zh-CN" b="1" smtClean="0">
                <a:latin typeface="Times New Roman" pitchFamily="18" charset="0"/>
                <a:ea typeface="宋体" pitchFamily="2" charset="-122"/>
                <a:hlinkClick r:id="rId2" action="ppaction://hlinksldjump"/>
              </a:rPr>
              <a:t>FDMA</a:t>
            </a:r>
            <a:endParaRPr lang="en-US" altLang="zh-CN"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hlinkClick r:id="rId3" action="ppaction://hlinksldjump"/>
              </a:rPr>
              <a:t>TDMA</a:t>
            </a:r>
            <a:endParaRPr lang="en-US" altLang="zh-CN"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hlinkClick r:id="rId4" action="ppaction://hlinksldjump"/>
              </a:rPr>
              <a:t>CDMA</a:t>
            </a:r>
            <a:endParaRPr lang="en-US" altLang="zh-CN"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hlinkClick r:id="rId5" action="ppaction://hlinksldjump"/>
              </a:rPr>
              <a:t>FDMA</a:t>
            </a:r>
            <a:r>
              <a:rPr lang="zh-CN" altLang="en-US" b="1" smtClean="0">
                <a:latin typeface="Times New Roman" pitchFamily="18" charset="0"/>
                <a:ea typeface="宋体" pitchFamily="2" charset="-122"/>
                <a:hlinkClick r:id="rId5" action="ppaction://hlinksldjump"/>
              </a:rPr>
              <a:t>和</a:t>
            </a:r>
            <a:r>
              <a:rPr lang="en-US" altLang="zh-CN" b="1" smtClean="0">
                <a:latin typeface="Times New Roman" pitchFamily="18" charset="0"/>
                <a:ea typeface="宋体" pitchFamily="2" charset="-122"/>
                <a:hlinkClick r:id="rId5" action="ppaction://hlinksldjump"/>
              </a:rPr>
              <a:t>TDMA</a:t>
            </a:r>
            <a:r>
              <a:rPr lang="zh-CN" altLang="en-US" b="1" smtClean="0">
                <a:latin typeface="Times New Roman" pitchFamily="18" charset="0"/>
                <a:ea typeface="宋体" pitchFamily="2" charset="-122"/>
                <a:hlinkClick r:id="rId5" action="ppaction://hlinksldjump"/>
              </a:rPr>
              <a:t>蜂窝系统的容量估算</a:t>
            </a:r>
            <a:endParaRPr lang="zh-CN" altLang="en-US"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hlinkClick r:id="rId6" action="ppaction://hlinksldjump"/>
              </a:rPr>
              <a:t>CDMA</a:t>
            </a:r>
            <a:r>
              <a:rPr lang="zh-CN" altLang="en-US" b="1" smtClean="0">
                <a:latin typeface="Times New Roman" pitchFamily="18" charset="0"/>
                <a:ea typeface="宋体" pitchFamily="2" charset="-122"/>
                <a:hlinkClick r:id="rId6" action="ppaction://hlinksldjump"/>
              </a:rPr>
              <a:t>蜂窝系统的容量估算（限单个小区）</a:t>
            </a:r>
            <a:endParaRPr lang="zh-CN" altLang="en-US" b="1" smtClean="0">
              <a:latin typeface="Times New Roman" pitchFamily="18" charset="0"/>
              <a:ea typeface="宋体" pitchFamily="2" charset="-122"/>
            </a:endParaRPr>
          </a:p>
          <a:p>
            <a:pPr eaLnBrk="1" hangingPunct="1"/>
            <a:endParaRPr lang="en-US" altLang="zh-CN" b="1" smtClean="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1"/>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en-US" sz="3600" b="1" smtClean="0">
                <a:latin typeface="Times New Roman" pitchFamily="18" charset="0"/>
              </a:rPr>
              <a:t>FDD</a:t>
            </a:r>
            <a:r>
              <a:rPr lang="zh-CN" altLang="en-US" sz="3600" b="1" smtClean="0">
                <a:latin typeface="Times New Roman" pitchFamily="18" charset="0"/>
                <a:ea typeface="宋体" pitchFamily="2" charset="-122"/>
              </a:rPr>
              <a:t>与</a:t>
            </a:r>
            <a:r>
              <a:rPr lang="en-US" altLang="zh-CN" sz="3600" b="1" smtClean="0">
                <a:latin typeface="Times New Roman" pitchFamily="18" charset="0"/>
                <a:ea typeface="宋体" pitchFamily="2" charset="-122"/>
              </a:rPr>
              <a:t>TDD</a:t>
            </a:r>
            <a:endParaRPr lang="en-US" altLang="en-US" sz="3600" b="1" smtClean="0">
              <a:latin typeface="Times New Roman" pitchFamily="18" charset="0"/>
              <a:ea typeface="宋体" pitchFamily="2" charset="-122"/>
            </a:endParaRPr>
          </a:p>
        </p:txBody>
      </p:sp>
      <p:graphicFrame>
        <p:nvGraphicFramePr>
          <p:cNvPr id="3074" name="Object 25"/>
          <p:cNvGraphicFramePr>
            <a:graphicFrameLocks noChangeAspect="1"/>
          </p:cNvGraphicFramePr>
          <p:nvPr>
            <p:ph sz="half" idx="1"/>
          </p:nvPr>
        </p:nvGraphicFramePr>
        <p:xfrm>
          <a:off x="457200" y="1851025"/>
          <a:ext cx="8229600" cy="4146550"/>
        </p:xfrm>
        <a:graphic>
          <a:graphicData uri="http://schemas.openxmlformats.org/presentationml/2006/ole">
            <p:oleObj spid="_x0000_s3074" name="位图图像" r:id="rId4" imgW="9678751" imgH="4877481" progId="PBrush">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600" b="1" smtClean="0">
                <a:latin typeface="Times New Roman" pitchFamily="18" charset="0"/>
                <a:ea typeface="宋体" pitchFamily="2" charset="-122"/>
              </a:rPr>
              <a:t/>
            </a:r>
            <a:br>
              <a:rPr lang="en-US" altLang="zh-CN" sz="3600" b="1" smtClean="0">
                <a:latin typeface="Times New Roman" pitchFamily="18" charset="0"/>
                <a:ea typeface="宋体" pitchFamily="2" charset="-122"/>
              </a:rPr>
            </a:br>
            <a:r>
              <a:rPr lang="en-US" altLang="en-US" sz="3600" b="1" smtClean="0">
                <a:latin typeface="Times New Roman" pitchFamily="18" charset="0"/>
              </a:rPr>
              <a:t>FDD</a:t>
            </a:r>
            <a:r>
              <a:rPr lang="zh-CN" altLang="en-US" sz="3600" b="1" smtClean="0">
                <a:latin typeface="Times New Roman" pitchFamily="18" charset="0"/>
                <a:ea typeface="宋体" pitchFamily="2" charset="-122"/>
              </a:rPr>
              <a:t>与</a:t>
            </a:r>
            <a:r>
              <a:rPr lang="en-US" altLang="zh-CN" sz="3600" b="1" smtClean="0">
                <a:latin typeface="Times New Roman" pitchFamily="18" charset="0"/>
                <a:ea typeface="宋体" pitchFamily="2" charset="-122"/>
              </a:rPr>
              <a:t>TDD</a:t>
            </a:r>
            <a:r>
              <a:rPr lang="zh-CN" altLang="en-US" sz="3600" b="1" smtClean="0">
                <a:latin typeface="Times New Roman" pitchFamily="18" charset="0"/>
                <a:ea typeface="宋体" pitchFamily="2" charset="-122"/>
              </a:rPr>
              <a:t>（续</a:t>
            </a:r>
            <a:r>
              <a:rPr lang="en-US" altLang="zh-CN" sz="3600" b="1" smtClean="0">
                <a:latin typeface="Times New Roman" pitchFamily="18" charset="0"/>
                <a:ea typeface="宋体" pitchFamily="2" charset="-122"/>
              </a:rPr>
              <a:t>1</a:t>
            </a:r>
            <a:r>
              <a:rPr lang="zh-CN" altLang="en-US" sz="3600" b="1" smtClean="0">
                <a:latin typeface="Times New Roman" pitchFamily="18" charset="0"/>
                <a:ea typeface="宋体" pitchFamily="2" charset="-122"/>
              </a:rPr>
              <a:t>）</a:t>
            </a:r>
          </a:p>
        </p:txBody>
      </p:sp>
      <p:pic>
        <p:nvPicPr>
          <p:cNvPr id="31747" name="Picture 4"/>
          <p:cNvPicPr>
            <a:picLocks noChangeAspect="1" noChangeArrowheads="1"/>
          </p:cNvPicPr>
          <p:nvPr/>
        </p:nvPicPr>
        <p:blipFill>
          <a:blip r:embed="rId3" cstate="print"/>
          <a:srcRect/>
          <a:stretch>
            <a:fillRect/>
          </a:stretch>
        </p:blipFill>
        <p:spPr bwMode="auto">
          <a:xfrm>
            <a:off x="838200" y="1524000"/>
            <a:ext cx="7621588" cy="501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17411" name="Rectangle 3"/>
          <p:cNvSpPr>
            <a:spLocks noGrp="1" noChangeArrowheads="1"/>
          </p:cNvSpPr>
          <p:nvPr>
            <p:ph type="body" idx="1"/>
          </p:nvPr>
        </p:nvSpPr>
        <p:spPr/>
        <p:txBody>
          <a:bodyPr/>
          <a:lstStyle/>
          <a:p>
            <a:pPr eaLnBrk="1" hangingPunct="1"/>
            <a:r>
              <a:rPr lang="zh-CN" altLang="en-US" b="1" smtClean="0">
                <a:ea typeface="宋体" pitchFamily="2" charset="-122"/>
              </a:rPr>
              <a:t>多址是一个什么样的问题？</a:t>
            </a:r>
          </a:p>
          <a:p>
            <a:pPr eaLnBrk="1" hangingPunct="1"/>
            <a:r>
              <a:rPr lang="zh-CN" altLang="en-US" b="1" smtClean="0">
                <a:ea typeface="宋体" pitchFamily="2" charset="-122"/>
              </a:rPr>
              <a:t>允许冲突的多址方式和无冲突的多址方式</a:t>
            </a:r>
          </a:p>
          <a:p>
            <a:pPr eaLnBrk="1" hangingPunct="1"/>
            <a:r>
              <a:rPr lang="zh-CN" altLang="en-US" b="1" smtClean="0">
                <a:ea typeface="宋体" pitchFamily="2" charset="-122"/>
                <a:hlinkClick r:id="rId3" action="ppaction://hlinksldjump"/>
              </a:rPr>
              <a:t>允许冲突的多址方式简介</a:t>
            </a:r>
            <a:endParaRPr lang="zh-CN" altLang="en-US" b="1" smtClean="0">
              <a:ea typeface="宋体" pitchFamily="2" charset="-122"/>
            </a:endParaRPr>
          </a:p>
          <a:p>
            <a:pPr eaLnBrk="1" hangingPunct="1"/>
            <a:r>
              <a:rPr lang="zh-CN" altLang="en-US" b="1" smtClean="0">
                <a:ea typeface="宋体" pitchFamily="2" charset="-122"/>
                <a:hlinkClick r:id="rId4" action="ppaction://hlinksldjump"/>
              </a:rPr>
              <a:t>无冲突的多址方式简介</a:t>
            </a:r>
            <a:endParaRPr lang="zh-CN" altLang="en-US" b="1" smtClean="0">
              <a:ea typeface="宋体" pitchFamily="2" charset="-122"/>
            </a:endParaRPr>
          </a:p>
          <a:p>
            <a:pPr eaLnBrk="1" hangingPunct="1">
              <a:buFontTx/>
              <a:buNone/>
            </a:pP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600" b="1" smtClean="0">
                <a:latin typeface="Times New Roman" pitchFamily="18" charset="0"/>
                <a:ea typeface="宋体" pitchFamily="2" charset="-122"/>
              </a:rPr>
              <a:t/>
            </a:r>
            <a:br>
              <a:rPr lang="en-US" altLang="zh-CN" sz="3600" b="1" smtClean="0">
                <a:latin typeface="Times New Roman" pitchFamily="18" charset="0"/>
                <a:ea typeface="宋体" pitchFamily="2" charset="-122"/>
              </a:rPr>
            </a:br>
            <a:r>
              <a:rPr lang="en-US" altLang="en-US" sz="3600" b="1" smtClean="0">
                <a:latin typeface="Times New Roman" pitchFamily="18" charset="0"/>
              </a:rPr>
              <a:t>FDD</a:t>
            </a:r>
            <a:r>
              <a:rPr lang="zh-CN" altLang="en-US" sz="3600" b="1" smtClean="0">
                <a:latin typeface="Times New Roman" pitchFamily="18" charset="0"/>
                <a:ea typeface="宋体" pitchFamily="2" charset="-122"/>
              </a:rPr>
              <a:t>与</a:t>
            </a:r>
            <a:r>
              <a:rPr lang="en-US" altLang="zh-CN" sz="3600" b="1" smtClean="0">
                <a:latin typeface="Times New Roman" pitchFamily="18" charset="0"/>
                <a:ea typeface="宋体" pitchFamily="2" charset="-122"/>
              </a:rPr>
              <a:t>TDD</a:t>
            </a:r>
            <a:r>
              <a:rPr lang="zh-CN" altLang="en-US" sz="3600" b="1" smtClean="0">
                <a:latin typeface="Times New Roman" pitchFamily="18" charset="0"/>
                <a:ea typeface="宋体" pitchFamily="2" charset="-122"/>
              </a:rPr>
              <a:t>（续</a:t>
            </a:r>
            <a:r>
              <a:rPr lang="en-US" altLang="zh-CN" sz="3600" b="1" smtClean="0">
                <a:latin typeface="Times New Roman" pitchFamily="18" charset="0"/>
                <a:ea typeface="宋体" pitchFamily="2" charset="-122"/>
              </a:rPr>
              <a:t>2</a:t>
            </a:r>
            <a:r>
              <a:rPr lang="zh-CN" altLang="en-US" sz="3600" b="1" smtClean="0">
                <a:latin typeface="Times New Roman" pitchFamily="18" charset="0"/>
                <a:ea typeface="宋体" pitchFamily="2" charset="-122"/>
              </a:rPr>
              <a:t>）</a:t>
            </a:r>
          </a:p>
        </p:txBody>
      </p:sp>
      <p:pic>
        <p:nvPicPr>
          <p:cNvPr id="32771" name="Picture 4"/>
          <p:cNvPicPr>
            <a:picLocks noChangeAspect="1" noChangeArrowheads="1"/>
          </p:cNvPicPr>
          <p:nvPr/>
        </p:nvPicPr>
        <p:blipFill>
          <a:blip r:embed="rId3" cstate="print"/>
          <a:srcRect/>
          <a:stretch>
            <a:fillRect/>
          </a:stretch>
        </p:blipFill>
        <p:spPr bwMode="auto">
          <a:xfrm>
            <a:off x="838200" y="1447800"/>
            <a:ext cx="7621588" cy="5210175"/>
          </a:xfrm>
          <a:prstGeom prst="rect">
            <a:avLst/>
          </a:prstGeom>
          <a:noFill/>
          <a:ln w="9525">
            <a:noFill/>
            <a:miter lim="800000"/>
            <a:headEnd/>
            <a:tailEnd/>
          </a:ln>
        </p:spPr>
      </p:pic>
      <p:sp>
        <p:nvSpPr>
          <p:cNvPr id="32772" name="Text Box 6"/>
          <p:cNvSpPr txBox="1">
            <a:spLocks noChangeArrowheads="1"/>
          </p:cNvSpPr>
          <p:nvPr/>
        </p:nvSpPr>
        <p:spPr bwMode="auto">
          <a:xfrm>
            <a:off x="5791200" y="1981200"/>
            <a:ext cx="2667000" cy="1314450"/>
          </a:xfrm>
          <a:prstGeom prst="rect">
            <a:avLst/>
          </a:prstGeom>
          <a:noFill/>
          <a:ln w="9525" algn="ctr">
            <a:noFill/>
            <a:miter lim="800000"/>
            <a:headEnd/>
            <a:tailEnd/>
          </a:ln>
        </p:spPr>
        <p:txBody>
          <a:bodyPr>
            <a:spAutoFit/>
          </a:bodyPr>
          <a:lstStyle/>
          <a:p>
            <a:pPr algn="l">
              <a:spcBef>
                <a:spcPct val="50000"/>
              </a:spcBef>
            </a:pPr>
            <a:r>
              <a:rPr lang="zh-CN" altLang="en-US" sz="1600">
                <a:solidFill>
                  <a:schemeClr val="hlink"/>
                </a:solidFill>
                <a:ea typeface="宋体" pitchFamily="2" charset="-122"/>
              </a:rPr>
              <a:t>注意：双工开关在一次通话期间快速交替接通发射机和接收机，而用户并不会发觉到这一点，用户体验到的是“全双工”通信。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多址和双工方式的系统例</a:t>
            </a:r>
            <a:endParaRPr lang="en-US" altLang="en-US" sz="3600" b="1" smtClean="0">
              <a:ea typeface="宋体" pitchFamily="2" charset="-122"/>
            </a:endParaRPr>
          </a:p>
        </p:txBody>
      </p:sp>
      <p:graphicFrame>
        <p:nvGraphicFramePr>
          <p:cNvPr id="4098" name="Object 6"/>
          <p:cNvGraphicFramePr>
            <a:graphicFrameLocks noChangeAspect="1"/>
          </p:cNvGraphicFramePr>
          <p:nvPr>
            <p:ph idx="1"/>
          </p:nvPr>
        </p:nvGraphicFramePr>
        <p:xfrm>
          <a:off x="609600" y="1600200"/>
          <a:ext cx="8001000" cy="4953000"/>
        </p:xfrm>
        <a:graphic>
          <a:graphicData uri="http://schemas.openxmlformats.org/presentationml/2006/ole">
            <p:oleObj spid="_x0000_s4098" name="位图图像" r:id="rId4" imgW="6287378" imgH="5706272" progId="PBrush">
              <p:embed/>
            </p:oleObj>
          </a:graphicData>
        </a:graphic>
      </p:graphicFrame>
      <p:sp>
        <p:nvSpPr>
          <p:cNvPr id="168964" name="AutoShape 1028">
            <a:hlinkClick r:id="rId5" action="ppaction://hlinksldjump"/>
          </p:cNvPr>
          <p:cNvSpPr>
            <a:spLocks noChangeArrowheads="1"/>
          </p:cNvSpPr>
          <p:nvPr/>
        </p:nvSpPr>
        <p:spPr bwMode="auto">
          <a:xfrm>
            <a:off x="8305800" y="6248400"/>
            <a:ext cx="6858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9900"/>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FDMA</a:t>
            </a:r>
            <a:r>
              <a:rPr lang="zh-CN" altLang="en-US" sz="3600" b="1" smtClean="0">
                <a:latin typeface="Times New Roman" pitchFamily="18" charset="0"/>
                <a:ea typeface="宋体" pitchFamily="2" charset="-122"/>
              </a:rPr>
              <a:t>是</a:t>
            </a:r>
            <a:r>
              <a:rPr lang="en-US" altLang="zh-CN" sz="3600" b="1" smtClean="0">
                <a:latin typeface="Times New Roman" pitchFamily="18" charset="0"/>
                <a:ea typeface="宋体" pitchFamily="2" charset="-122"/>
              </a:rPr>
              <a:t>TDMA</a:t>
            </a:r>
            <a:r>
              <a:rPr lang="zh-CN" altLang="en-US" sz="3600" b="1" smtClean="0">
                <a:latin typeface="Times New Roman" pitchFamily="18" charset="0"/>
                <a:ea typeface="宋体" pitchFamily="2" charset="-122"/>
              </a:rPr>
              <a:t>和</a:t>
            </a:r>
            <a:r>
              <a:rPr lang="en-US" altLang="zh-CN" sz="3600" b="1" smtClean="0">
                <a:latin typeface="Times New Roman" pitchFamily="18" charset="0"/>
                <a:ea typeface="宋体" pitchFamily="2" charset="-122"/>
              </a:rPr>
              <a:t>CDMA</a:t>
            </a:r>
            <a:r>
              <a:rPr lang="zh-CN" altLang="en-US" sz="3600" b="1" smtClean="0">
                <a:latin typeface="Times New Roman" pitchFamily="18" charset="0"/>
                <a:ea typeface="宋体" pitchFamily="2" charset="-122"/>
              </a:rPr>
              <a:t>的基础</a:t>
            </a:r>
            <a:endParaRPr lang="en-US" altLang="zh-CN" sz="3600" b="1" smtClean="0">
              <a:latin typeface="Times New Roman" pitchFamily="18" charset="0"/>
              <a:ea typeface="宋体" pitchFamily="2" charset="-122"/>
            </a:endParaRPr>
          </a:p>
        </p:txBody>
      </p:sp>
      <p:sp>
        <p:nvSpPr>
          <p:cNvPr id="208899" name="Rectangle 3"/>
          <p:cNvSpPr>
            <a:spLocks noGrp="1" noChangeArrowheads="1"/>
          </p:cNvSpPr>
          <p:nvPr>
            <p:ph type="body" idx="1"/>
          </p:nvPr>
        </p:nvSpPr>
        <p:spPr/>
        <p:txBody>
          <a:bodyPr/>
          <a:lstStyle/>
          <a:p>
            <a:pPr eaLnBrk="1" hangingPunct="1">
              <a:defRPr/>
            </a:pPr>
            <a:r>
              <a:rPr lang="zh-CN" altLang="en-US" b="1" smtClean="0">
                <a:ea typeface="宋体" pitchFamily="2" charset="-122"/>
              </a:rPr>
              <a:t>由于信号调制的结果是已调信号占用一定的带宽，所以信号的无线传输最终表现为对频谱的占用。因此</a:t>
            </a:r>
            <a:r>
              <a:rPr lang="en-US" altLang="zh-CN" b="1" smtClean="0">
                <a:latin typeface="Times New Roman" pitchFamily="18" charset="0"/>
                <a:ea typeface="宋体" pitchFamily="2" charset="-122"/>
              </a:rPr>
              <a:t>FDMA</a:t>
            </a:r>
            <a:r>
              <a:rPr lang="zh-CN" altLang="en-US" b="1" smtClean="0">
                <a:latin typeface="Times New Roman" pitchFamily="18" charset="0"/>
                <a:ea typeface="宋体" pitchFamily="2" charset="-122"/>
              </a:rPr>
              <a:t>是</a:t>
            </a:r>
            <a:r>
              <a:rPr lang="en-US" altLang="zh-CN" b="1" smtClean="0">
                <a:latin typeface="Times New Roman" pitchFamily="18" charset="0"/>
                <a:ea typeface="宋体" pitchFamily="2" charset="-122"/>
              </a:rPr>
              <a:t>TDMA</a:t>
            </a:r>
            <a:r>
              <a:rPr lang="zh-CN" altLang="en-US" b="1" smtClean="0">
                <a:latin typeface="Times New Roman" pitchFamily="18" charset="0"/>
                <a:ea typeface="宋体" pitchFamily="2" charset="-122"/>
              </a:rPr>
              <a:t>和</a:t>
            </a:r>
            <a:r>
              <a:rPr lang="en-US" altLang="zh-CN" b="1" smtClean="0">
                <a:latin typeface="Times New Roman" pitchFamily="18" charset="0"/>
                <a:ea typeface="宋体" pitchFamily="2" charset="-122"/>
              </a:rPr>
              <a:t>CDMA</a:t>
            </a:r>
            <a:r>
              <a:rPr lang="zh-CN" altLang="en-US" b="1" smtClean="0">
                <a:latin typeface="Times New Roman" pitchFamily="18" charset="0"/>
                <a:ea typeface="宋体" pitchFamily="2" charset="-122"/>
              </a:rPr>
              <a:t>的基础。</a:t>
            </a:r>
          </a:p>
          <a:p>
            <a:pPr eaLnBrk="1" hangingPunct="1">
              <a:defRPr/>
            </a:pPr>
            <a:r>
              <a:rPr lang="zh-CN" altLang="en-US" b="1" smtClean="0">
                <a:latin typeface="Times New Roman" pitchFamily="18" charset="0"/>
                <a:ea typeface="宋体" pitchFamily="2" charset="-122"/>
              </a:rPr>
              <a:t>确切地说，</a:t>
            </a:r>
          </a:p>
          <a:p>
            <a:pPr eaLnBrk="1" hangingPunct="1">
              <a:buFontTx/>
              <a:buNone/>
              <a:defRPr/>
            </a:pPr>
            <a:r>
              <a:rPr lang="en-US" altLang="zh-CN" b="1" smtClean="0">
                <a:latin typeface="Times New Roman" pitchFamily="18" charset="0"/>
                <a:ea typeface="宋体" pitchFamily="2" charset="-122"/>
              </a:rPr>
              <a:t>         TDMA</a:t>
            </a:r>
            <a:r>
              <a:rPr lang="zh-CN" altLang="en-US" b="1" smtClean="0">
                <a:latin typeface="Times New Roman" pitchFamily="18" charset="0"/>
                <a:ea typeface="宋体" pitchFamily="2" charset="-122"/>
              </a:rPr>
              <a:t>即     </a:t>
            </a:r>
            <a:r>
              <a:rPr lang="en-US" altLang="zh-CN" b="1" smtClean="0">
                <a:effectLst>
                  <a:outerShdw blurRad="38100" dist="38100" dir="2700000" algn="tl">
                    <a:srgbClr val="FFFFFF"/>
                  </a:outerShdw>
                </a:effectLst>
                <a:latin typeface="Times New Roman" pitchFamily="18" charset="0"/>
                <a:ea typeface="宋体" pitchFamily="2" charset="-122"/>
              </a:rPr>
              <a:t>TDMA/FDMA</a:t>
            </a:r>
          </a:p>
          <a:p>
            <a:pPr eaLnBrk="1" hangingPunct="1">
              <a:buFontTx/>
              <a:buNone/>
              <a:defRPr/>
            </a:pPr>
            <a:r>
              <a:rPr lang="en-US" altLang="zh-CN" b="1" smtClean="0">
                <a:latin typeface="Times New Roman" pitchFamily="18" charset="0"/>
                <a:ea typeface="宋体" pitchFamily="2" charset="-122"/>
              </a:rPr>
              <a:t>         CDMA</a:t>
            </a:r>
            <a:r>
              <a:rPr lang="zh-CN" altLang="en-US" b="1" smtClean="0">
                <a:latin typeface="Times New Roman" pitchFamily="18" charset="0"/>
                <a:ea typeface="宋体" pitchFamily="2" charset="-122"/>
              </a:rPr>
              <a:t>即     </a:t>
            </a:r>
            <a:r>
              <a:rPr lang="en-US" altLang="zh-CN" b="1" smtClean="0">
                <a:effectLst>
                  <a:outerShdw blurRad="38100" dist="38100" dir="2700000" algn="tl">
                    <a:srgbClr val="FFFFFF"/>
                  </a:outerShdw>
                </a:effectLst>
                <a:latin typeface="Times New Roman" pitchFamily="18" charset="0"/>
                <a:ea typeface="宋体" pitchFamily="2" charset="-122"/>
              </a:rPr>
              <a:t>CDMA/FDMA</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9"/>
          <p:cNvSpPr>
            <a:spLocks noGrp="1" noChangeArrowheads="1"/>
          </p:cNvSpPr>
          <p:nvPr>
            <p:ph type="title"/>
          </p:nvPr>
        </p:nvSpPr>
        <p:spPr/>
        <p:txBody>
          <a:bodyPr/>
          <a:lstStyle/>
          <a:p>
            <a:pPr eaLnBrk="1" hangingPunct="1"/>
            <a:r>
              <a:rPr lang="zh-CN" altLang="en-US" sz="3600" b="1" smtClean="0">
                <a:latin typeface="Times New Roman" pitchFamily="18" charset="0"/>
                <a:ea typeface="宋体" pitchFamily="2" charset="-122"/>
              </a:rPr>
              <a:t/>
            </a:r>
            <a:br>
              <a:rPr lang="zh-CN" altLang="en-US" sz="3600" b="1" smtClean="0">
                <a:latin typeface="Times New Roman" pitchFamily="18" charset="0"/>
                <a:ea typeface="宋体" pitchFamily="2" charset="-122"/>
              </a:rPr>
            </a:br>
            <a:r>
              <a:rPr lang="zh-CN" altLang="en-US" sz="3600" b="1" smtClean="0">
                <a:latin typeface="Times New Roman" pitchFamily="18" charset="0"/>
                <a:ea typeface="宋体" pitchFamily="2" charset="-122"/>
              </a:rPr>
              <a:t>频分多址 </a:t>
            </a:r>
            <a:r>
              <a:rPr lang="en-US" altLang="zh-CN" sz="3600" b="1" smtClean="0">
                <a:latin typeface="Times New Roman" pitchFamily="18" charset="0"/>
                <a:ea typeface="宋体" pitchFamily="2" charset="-122"/>
              </a:rPr>
              <a:t>FDMA</a:t>
            </a:r>
            <a:endParaRPr lang="en-US" altLang="en-US" sz="3600" b="1" smtClean="0">
              <a:latin typeface="Times New Roman" pitchFamily="18" charset="0"/>
              <a:ea typeface="宋体" pitchFamily="2" charset="-122"/>
            </a:endParaRPr>
          </a:p>
        </p:txBody>
      </p:sp>
      <p:graphicFrame>
        <p:nvGraphicFramePr>
          <p:cNvPr id="5122" name="Object 25"/>
          <p:cNvGraphicFramePr>
            <a:graphicFrameLocks noChangeAspect="1"/>
          </p:cNvGraphicFramePr>
          <p:nvPr>
            <p:ph sz="half" idx="1"/>
          </p:nvPr>
        </p:nvGraphicFramePr>
        <p:xfrm>
          <a:off x="838200" y="1600200"/>
          <a:ext cx="7467600" cy="4419600"/>
        </p:xfrm>
        <a:graphic>
          <a:graphicData uri="http://schemas.openxmlformats.org/presentationml/2006/ole">
            <p:oleObj spid="_x0000_s5122" name="位图图像" r:id="rId4" imgW="8621328" imgH="5514286" progId="PBrush">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267267" name="Rectangle 3"/>
          <p:cNvSpPr>
            <a:spLocks noGrp="1" noChangeArrowheads="1"/>
          </p:cNvSpPr>
          <p:nvPr>
            <p:ph type="body" idx="1"/>
          </p:nvPr>
        </p:nvSpPr>
        <p:spPr/>
        <p:txBody>
          <a:bodyPr/>
          <a:lstStyle/>
          <a:p>
            <a:pPr eaLnBrk="1" hangingPunct="1">
              <a:lnSpc>
                <a:spcPct val="90000"/>
              </a:lnSpc>
              <a:defRPr/>
            </a:pPr>
            <a:r>
              <a:rPr lang="en-US" altLang="zh-CN" b="1" smtClean="0">
                <a:latin typeface="Times New Roman" pitchFamily="18" charset="0"/>
                <a:ea typeface="宋体" pitchFamily="2" charset="-122"/>
              </a:rPr>
              <a:t>FDMA</a:t>
            </a:r>
            <a:r>
              <a:rPr lang="zh-CN" altLang="en-US" b="1" smtClean="0">
                <a:latin typeface="Times New Roman" pitchFamily="18" charset="0"/>
                <a:ea typeface="宋体" pitchFamily="2" charset="-122"/>
              </a:rPr>
              <a:t>系统的互调问题：基站要发送多个语音信道，且每一个信道在整个通话时间上都是持续使用的。典型地，一个基站使用</a:t>
            </a:r>
            <a:r>
              <a:rPr lang="en-US" altLang="zh-CN" b="1" smtClean="0">
                <a:latin typeface="Times New Roman" pitchFamily="18" charset="0"/>
                <a:ea typeface="宋体" pitchFamily="2" charset="-122"/>
              </a:rPr>
              <a:t>20~100</a:t>
            </a:r>
            <a:r>
              <a:rPr lang="zh-CN" altLang="en-US" b="1" smtClean="0">
                <a:latin typeface="Times New Roman" pitchFamily="18" charset="0"/>
                <a:ea typeface="宋体" pitchFamily="2" charset="-122"/>
              </a:rPr>
              <a:t>个频道。如果这些信号由</a:t>
            </a:r>
            <a:r>
              <a:rPr lang="zh-CN" altLang="en-US" b="1" smtClean="0">
                <a:effectLst>
                  <a:outerShdw blurRad="38100" dist="38100" dir="2700000" algn="tl">
                    <a:srgbClr val="FFFFFF"/>
                  </a:outerShdw>
                </a:effectLst>
                <a:latin typeface="Times New Roman" pitchFamily="18" charset="0"/>
                <a:ea typeface="宋体" pitchFamily="2" charset="-122"/>
              </a:rPr>
              <a:t>同一个功率放大器</a:t>
            </a:r>
            <a:r>
              <a:rPr lang="zh-CN" altLang="en-US" b="1" smtClean="0">
                <a:latin typeface="Times New Roman" pitchFamily="18" charset="0"/>
                <a:ea typeface="宋体" pitchFamily="2" charset="-122"/>
              </a:rPr>
              <a:t>来放大，三阶互调成分可能会生成，这些成分位于不期望的频率范围，即在发送频带以内。因而，我们需要为每个语音信道准备一个独立的放大器，或者为复合信号提供高度线性的放大器</a:t>
            </a:r>
            <a:r>
              <a:rPr lang="en-US" altLang="zh-CN" b="1" smtClean="0">
                <a:latin typeface="Times New Roman" pitchFamily="18" charset="0"/>
                <a:ea typeface="宋体" pitchFamily="2" charset="-122"/>
              </a:rPr>
              <a:t>——</a:t>
            </a:r>
            <a:r>
              <a:rPr lang="zh-CN" altLang="en-US" b="1" smtClean="0">
                <a:latin typeface="Times New Roman" pitchFamily="18" charset="0"/>
                <a:ea typeface="宋体" pitchFamily="2" charset="-122"/>
              </a:rPr>
              <a:t>每种解决方案都将使得基站更加昂贵。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268291" name="Rectangle 3"/>
          <p:cNvSpPr>
            <a:spLocks noGrp="1" noChangeArrowheads="1"/>
          </p:cNvSpPr>
          <p:nvPr>
            <p:ph type="body" idx="1"/>
          </p:nvPr>
        </p:nvSpPr>
        <p:spPr>
          <a:xfrm>
            <a:off x="457200" y="1600200"/>
            <a:ext cx="8458200" cy="5029200"/>
          </a:xfrm>
        </p:spPr>
        <p:txBody>
          <a:bodyPr/>
          <a:lstStyle/>
          <a:p>
            <a:pPr eaLnBrk="1" hangingPunct="1">
              <a:lnSpc>
                <a:spcPct val="90000"/>
              </a:lnSpc>
              <a:defRPr/>
            </a:pPr>
            <a:r>
              <a:rPr lang="en-US" altLang="zh-CN" b="1" smtClean="0">
                <a:latin typeface="Times New Roman" pitchFamily="18" charset="0"/>
                <a:ea typeface="宋体" pitchFamily="2" charset="-122"/>
              </a:rPr>
              <a:t>FDMA</a:t>
            </a:r>
            <a:r>
              <a:rPr lang="zh-CN" altLang="en-US" b="1" smtClean="0">
                <a:latin typeface="Times New Roman" pitchFamily="18" charset="0"/>
                <a:ea typeface="宋体" pitchFamily="2" charset="-122"/>
              </a:rPr>
              <a:t>的使用场合：</a:t>
            </a:r>
          </a:p>
          <a:p>
            <a:pPr eaLnBrk="1" hangingPunct="1">
              <a:lnSpc>
                <a:spcPct val="90000"/>
              </a:lnSpc>
              <a:buFontTx/>
              <a:buNone/>
              <a:defRPr/>
            </a:pPr>
            <a:r>
              <a:rPr lang="en-US" altLang="zh-CN" b="1" smtClean="0">
                <a:latin typeface="Times New Roman" pitchFamily="18" charset="0"/>
                <a:ea typeface="宋体" pitchFamily="2" charset="-122"/>
              </a:rPr>
              <a:t>1</a:t>
            </a:r>
            <a:r>
              <a:rPr lang="zh-CN" altLang="en-US" b="1" smtClean="0">
                <a:latin typeface="Times New Roman" pitchFamily="18" charset="0"/>
                <a:ea typeface="宋体" pitchFamily="2" charset="-122"/>
              </a:rPr>
              <a:t>）模拟通信系统。</a:t>
            </a:r>
            <a:r>
              <a:rPr lang="en-US" altLang="zh-CN" b="1" smtClean="0">
                <a:latin typeface="Times New Roman" pitchFamily="18" charset="0"/>
                <a:ea typeface="宋体" pitchFamily="2" charset="-122"/>
              </a:rPr>
              <a:t>FDMA</a:t>
            </a:r>
            <a:r>
              <a:rPr lang="zh-CN" altLang="en-US" b="1" smtClean="0">
                <a:latin typeface="Times New Roman" pitchFamily="18" charset="0"/>
                <a:ea typeface="宋体" pitchFamily="2" charset="-122"/>
              </a:rPr>
              <a:t>是对模拟系统而言</a:t>
            </a:r>
          </a:p>
          <a:p>
            <a:pPr eaLnBrk="1" hangingPunct="1">
              <a:lnSpc>
                <a:spcPct val="90000"/>
              </a:lnSpc>
              <a:buFontTx/>
              <a:buNone/>
              <a:defRPr/>
            </a:pPr>
            <a:r>
              <a:rPr lang="zh-CN" altLang="en-US" b="1" smtClean="0">
                <a:latin typeface="Times New Roman" pitchFamily="18" charset="0"/>
                <a:ea typeface="宋体" pitchFamily="2" charset="-122"/>
              </a:rPr>
              <a:t>唯一行得通的多址方式。</a:t>
            </a:r>
          </a:p>
          <a:p>
            <a:pPr eaLnBrk="1" hangingPunct="1">
              <a:lnSpc>
                <a:spcPct val="90000"/>
              </a:lnSpc>
              <a:buFontTx/>
              <a:buNone/>
              <a:defRPr/>
            </a:pPr>
            <a:r>
              <a:rPr lang="en-US" altLang="zh-CN" b="1" smtClean="0">
                <a:latin typeface="Times New Roman" pitchFamily="18" charset="0"/>
                <a:ea typeface="宋体" pitchFamily="2" charset="-122"/>
              </a:rPr>
              <a:t>2</a:t>
            </a:r>
            <a:r>
              <a:rPr lang="zh-CN" altLang="en-US" b="1" smtClean="0">
                <a:latin typeface="Times New Roman" pitchFamily="18" charset="0"/>
                <a:ea typeface="宋体" pitchFamily="2" charset="-122"/>
              </a:rPr>
              <a:t>）</a:t>
            </a:r>
            <a:r>
              <a:rPr lang="en-US" altLang="zh-CN" b="1" smtClean="0">
                <a:effectLst>
                  <a:outerShdw blurRad="38100" dist="38100" dir="2700000" algn="tl">
                    <a:srgbClr val="FFFFFF"/>
                  </a:outerShdw>
                </a:effectLst>
                <a:latin typeface="Times New Roman" pitchFamily="18" charset="0"/>
                <a:ea typeface="宋体" pitchFamily="2" charset="-122"/>
              </a:rPr>
              <a:t>FDMA</a:t>
            </a:r>
            <a:r>
              <a:rPr lang="zh-CN" altLang="en-US" b="1" smtClean="0">
                <a:effectLst>
                  <a:outerShdw blurRad="38100" dist="38100" dir="2700000" algn="tl">
                    <a:srgbClr val="FFFFFF"/>
                  </a:outerShdw>
                </a:effectLst>
                <a:latin typeface="Times New Roman" pitchFamily="18" charset="0"/>
                <a:ea typeface="宋体" pitchFamily="2" charset="-122"/>
              </a:rPr>
              <a:t>与其他多址方式联合</a:t>
            </a:r>
            <a:r>
              <a:rPr lang="zh-CN" altLang="en-US" b="1" smtClean="0">
                <a:latin typeface="Times New Roman" pitchFamily="18" charset="0"/>
                <a:ea typeface="宋体" pitchFamily="2" charset="-122"/>
              </a:rPr>
              <a:t>。</a:t>
            </a:r>
            <a:r>
              <a:rPr lang="zh-CN" altLang="en-US" b="1" smtClean="0">
                <a:solidFill>
                  <a:schemeClr val="accent2"/>
                </a:solidFill>
                <a:latin typeface="Times New Roman" pitchFamily="18" charset="0"/>
                <a:ea typeface="宋体" pitchFamily="2" charset="-122"/>
              </a:rPr>
              <a:t>分配给某项</a:t>
            </a:r>
          </a:p>
          <a:p>
            <a:pPr eaLnBrk="1" hangingPunct="1">
              <a:lnSpc>
                <a:spcPct val="90000"/>
              </a:lnSpc>
              <a:buFontTx/>
              <a:buNone/>
              <a:defRPr/>
            </a:pPr>
            <a:r>
              <a:rPr lang="zh-CN" altLang="en-US" b="1" smtClean="0">
                <a:solidFill>
                  <a:schemeClr val="accent2"/>
                </a:solidFill>
                <a:latin typeface="Times New Roman" pitchFamily="18" charset="0"/>
                <a:ea typeface="宋体" pitchFamily="2" charset="-122"/>
              </a:rPr>
              <a:t>业务（或者某个网络运营商）的频谱被划分</a:t>
            </a:r>
          </a:p>
          <a:p>
            <a:pPr eaLnBrk="1" hangingPunct="1">
              <a:lnSpc>
                <a:spcPct val="90000"/>
              </a:lnSpc>
              <a:buFontTx/>
              <a:buNone/>
              <a:defRPr/>
            </a:pPr>
            <a:r>
              <a:rPr lang="zh-CN" altLang="en-US" b="1" smtClean="0">
                <a:solidFill>
                  <a:schemeClr val="accent2"/>
                </a:solidFill>
                <a:latin typeface="Times New Roman" pitchFamily="18" charset="0"/>
                <a:ea typeface="宋体" pitchFamily="2" charset="-122"/>
              </a:rPr>
              <a:t>成较宽的子频带，每个频带服务于一组用户。</a:t>
            </a:r>
          </a:p>
          <a:p>
            <a:pPr eaLnBrk="1" hangingPunct="1">
              <a:lnSpc>
                <a:spcPct val="90000"/>
              </a:lnSpc>
              <a:buFontTx/>
              <a:buNone/>
              <a:defRPr/>
            </a:pPr>
            <a:r>
              <a:rPr lang="zh-CN" altLang="en-US" b="1" smtClean="0">
                <a:solidFill>
                  <a:schemeClr val="accent2"/>
                </a:solidFill>
                <a:latin typeface="Times New Roman" pitchFamily="18" charset="0"/>
                <a:ea typeface="宋体" pitchFamily="2" charset="-122"/>
              </a:rPr>
              <a:t>组内用户的多址借助于另一种多址方式，如</a:t>
            </a:r>
          </a:p>
          <a:p>
            <a:pPr eaLnBrk="1" hangingPunct="1">
              <a:lnSpc>
                <a:spcPct val="90000"/>
              </a:lnSpc>
              <a:buFontTx/>
              <a:buNone/>
              <a:defRPr/>
            </a:pPr>
            <a:r>
              <a:rPr lang="en-US" altLang="zh-CN" b="1" smtClean="0">
                <a:solidFill>
                  <a:schemeClr val="accent2"/>
                </a:solidFill>
                <a:latin typeface="Times New Roman" pitchFamily="18" charset="0"/>
                <a:ea typeface="宋体" pitchFamily="2" charset="-122"/>
              </a:rPr>
              <a:t>TDMA</a:t>
            </a:r>
            <a:r>
              <a:rPr lang="zh-CN" altLang="en-US" b="1" smtClean="0">
                <a:solidFill>
                  <a:schemeClr val="accent2"/>
                </a:solidFill>
                <a:latin typeface="Times New Roman" pitchFamily="18" charset="0"/>
                <a:ea typeface="宋体" pitchFamily="2" charset="-122"/>
              </a:rPr>
              <a:t>或</a:t>
            </a:r>
            <a:r>
              <a:rPr lang="en-US" altLang="zh-CN" b="1" smtClean="0">
                <a:solidFill>
                  <a:schemeClr val="accent2"/>
                </a:solidFill>
                <a:latin typeface="Times New Roman" pitchFamily="18" charset="0"/>
                <a:ea typeface="宋体" pitchFamily="2" charset="-122"/>
              </a:rPr>
              <a:t>CDMA</a:t>
            </a:r>
            <a:r>
              <a:rPr lang="zh-CN" altLang="en-US" b="1" smtClean="0">
                <a:solidFill>
                  <a:schemeClr val="accent2"/>
                </a:solidFill>
                <a:latin typeface="Times New Roman" pitchFamily="18" charset="0"/>
                <a:ea typeface="宋体" pitchFamily="2" charset="-122"/>
              </a:rPr>
              <a:t>。</a:t>
            </a:r>
            <a:r>
              <a:rPr lang="zh-CN" altLang="en-US" b="1" smtClean="0">
                <a:latin typeface="Times New Roman" pitchFamily="18" charset="0"/>
                <a:ea typeface="宋体" pitchFamily="2" charset="-122"/>
              </a:rPr>
              <a:t>绝大多数现今的无线系统这</a:t>
            </a:r>
          </a:p>
          <a:p>
            <a:pPr eaLnBrk="1" hangingPunct="1">
              <a:lnSpc>
                <a:spcPct val="90000"/>
              </a:lnSpc>
              <a:buFontTx/>
              <a:buNone/>
              <a:defRPr/>
            </a:pPr>
            <a:r>
              <a:rPr lang="zh-CN" altLang="en-US" b="1" smtClean="0">
                <a:latin typeface="Times New Roman" pitchFamily="18" charset="0"/>
                <a:ea typeface="宋体" pitchFamily="2" charset="-122"/>
              </a:rPr>
              <a:t>样使用</a:t>
            </a:r>
            <a:r>
              <a:rPr lang="en-US" altLang="zh-CN" b="1" smtClean="0">
                <a:latin typeface="Times New Roman" pitchFamily="18" charset="0"/>
                <a:ea typeface="宋体" pitchFamily="2" charset="-122"/>
              </a:rPr>
              <a:t>FDMA</a:t>
            </a:r>
            <a:r>
              <a:rPr lang="zh-CN" altLang="en-US" b="1" smtClean="0">
                <a:latin typeface="Times New Roman" pitchFamily="18" charset="0"/>
                <a:ea typeface="宋体" pitchFamily="2" charset="-122"/>
              </a:rPr>
              <a:t>。</a:t>
            </a:r>
          </a:p>
        </p:txBody>
      </p:sp>
      <p:sp>
        <p:nvSpPr>
          <p:cNvPr id="268293" name="AutoShape 5">
            <a:hlinkClick r:id="rId3" action="ppaction://hlinksldjump"/>
          </p:cNvPr>
          <p:cNvSpPr>
            <a:spLocks noChangeArrowheads="1"/>
          </p:cNvSpPr>
          <p:nvPr/>
        </p:nvSpPr>
        <p:spPr bwMode="auto">
          <a:xfrm>
            <a:off x="7848600" y="6172200"/>
            <a:ext cx="6858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9900"/>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zh-CN" altLang="en-US" sz="3600" b="1" smtClean="0">
                <a:latin typeface="Times New Roman" pitchFamily="18" charset="0"/>
                <a:ea typeface="宋体" pitchFamily="2" charset="-122"/>
              </a:rPr>
              <a:t/>
            </a:r>
            <a:br>
              <a:rPr lang="zh-CN" altLang="en-US" sz="3600" b="1" smtClean="0">
                <a:latin typeface="Times New Roman" pitchFamily="18" charset="0"/>
                <a:ea typeface="宋体" pitchFamily="2" charset="-122"/>
              </a:rPr>
            </a:br>
            <a:r>
              <a:rPr lang="zh-CN" altLang="en-US" sz="3600" b="1" smtClean="0">
                <a:latin typeface="Times New Roman" pitchFamily="18" charset="0"/>
                <a:ea typeface="宋体" pitchFamily="2" charset="-122"/>
              </a:rPr>
              <a:t>时分多址 </a:t>
            </a:r>
            <a:r>
              <a:rPr lang="en-US" altLang="zh-CN" sz="3600" b="1" smtClean="0">
                <a:latin typeface="Times New Roman" pitchFamily="18" charset="0"/>
                <a:ea typeface="宋体" pitchFamily="2" charset="-122"/>
              </a:rPr>
              <a:t>TDMA</a:t>
            </a:r>
            <a:endParaRPr lang="en-US" altLang="en-US" sz="3600" b="1" smtClean="0">
              <a:latin typeface="Times New Roman" pitchFamily="18" charset="0"/>
              <a:ea typeface="宋体" pitchFamily="2" charset="-122"/>
            </a:endParaRPr>
          </a:p>
        </p:txBody>
      </p:sp>
      <p:graphicFrame>
        <p:nvGraphicFramePr>
          <p:cNvPr id="6146" name="Object 33"/>
          <p:cNvGraphicFramePr>
            <a:graphicFrameLocks noChangeAspect="1"/>
          </p:cNvGraphicFramePr>
          <p:nvPr>
            <p:ph idx="1"/>
          </p:nvPr>
        </p:nvGraphicFramePr>
        <p:xfrm>
          <a:off x="914400" y="1600200"/>
          <a:ext cx="7315200" cy="4525963"/>
        </p:xfrm>
        <a:graphic>
          <a:graphicData uri="http://schemas.openxmlformats.org/presentationml/2006/ole">
            <p:oleObj spid="_x0000_s6146" name="位图图像" r:id="rId4" imgW="9030961" imgH="5885714" progId="PBrush">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282627" name="Rectangle 3"/>
          <p:cNvSpPr>
            <a:spLocks noGrp="1" noChangeArrowheads="1"/>
          </p:cNvSpPr>
          <p:nvPr>
            <p:ph type="body" idx="1"/>
          </p:nvPr>
        </p:nvSpPr>
        <p:spPr/>
        <p:txBody>
          <a:bodyPr/>
          <a:lstStyle/>
          <a:p>
            <a:pPr eaLnBrk="1" hangingPunct="1">
              <a:defRPr/>
            </a:pPr>
            <a:r>
              <a:rPr lang="en-US" altLang="zh-CN" b="1" smtClean="0">
                <a:latin typeface="Times New Roman" pitchFamily="18" charset="0"/>
                <a:ea typeface="宋体" pitchFamily="2" charset="-122"/>
              </a:rPr>
              <a:t>TDMA</a:t>
            </a:r>
            <a:r>
              <a:rPr lang="zh-CN" altLang="en-US" b="1" smtClean="0">
                <a:latin typeface="Times New Roman" pitchFamily="18" charset="0"/>
                <a:ea typeface="宋体" pitchFamily="2" charset="-122"/>
              </a:rPr>
              <a:t>的含义：对于</a:t>
            </a:r>
            <a:r>
              <a:rPr lang="en-US" altLang="zh-CN" b="1" smtClean="0">
                <a:latin typeface="Times New Roman" pitchFamily="18" charset="0"/>
                <a:ea typeface="宋体" pitchFamily="2" charset="-122"/>
              </a:rPr>
              <a:t>TDMA</a:t>
            </a:r>
            <a:r>
              <a:rPr lang="zh-CN" altLang="en-US" b="1" smtClean="0">
                <a:latin typeface="Times New Roman" pitchFamily="18" charset="0"/>
                <a:ea typeface="宋体" pitchFamily="2" charset="-122"/>
              </a:rPr>
              <a:t>，不同用户未必用不同频率发送，而更确切地是在不同时间发送。时间单位被分割为固定间隔的</a:t>
            </a:r>
            <a:r>
              <a:rPr lang="en-US" altLang="zh-CN" b="1" smtClean="0">
                <a:latin typeface="Times New Roman" pitchFamily="18" charset="0"/>
                <a:ea typeface="宋体" pitchFamily="2" charset="-122"/>
              </a:rPr>
              <a:t>N</a:t>
            </a:r>
            <a:r>
              <a:rPr lang="zh-CN" altLang="en-US" b="1" smtClean="0">
                <a:latin typeface="Times New Roman" pitchFamily="18" charset="0"/>
                <a:ea typeface="宋体" pitchFamily="2" charset="-122"/>
              </a:rPr>
              <a:t>个</a:t>
            </a:r>
            <a:r>
              <a:rPr lang="zh-CN" altLang="en-US" b="1" smtClean="0">
                <a:effectLst>
                  <a:outerShdw blurRad="38100" dist="38100" dir="2700000" algn="tl">
                    <a:srgbClr val="FFFFFF"/>
                  </a:outerShdw>
                </a:effectLst>
                <a:latin typeface="Times New Roman" pitchFamily="18" charset="0"/>
                <a:ea typeface="宋体" pitchFamily="2" charset="-122"/>
              </a:rPr>
              <a:t>时隙</a:t>
            </a:r>
            <a:r>
              <a:rPr lang="zh-CN" altLang="en-US" b="1" smtClean="0">
                <a:latin typeface="Times New Roman" pitchFamily="18" charset="0"/>
                <a:ea typeface="宋体" pitchFamily="2" charset="-122"/>
              </a:rPr>
              <a:t>，每个用户被分配了其中一个时隙。在所分配的时隙期间，用户可以以高的数据速率发送（当可以占用整个系统带宽时）。随后，在后来的</a:t>
            </a:r>
            <a:r>
              <a:rPr lang="en-US" altLang="zh-CN" b="1" smtClean="0">
                <a:latin typeface="Times New Roman" pitchFamily="18" charset="0"/>
                <a:ea typeface="宋体" pitchFamily="2" charset="-122"/>
              </a:rPr>
              <a:t>N</a:t>
            </a:r>
            <a:r>
              <a:rPr lang="zh-CN" altLang="en-US" b="1" smtClean="0">
                <a:latin typeface="Times New Roman" pitchFamily="18" charset="0"/>
                <a:ea typeface="宋体" pitchFamily="2" charset="-122"/>
              </a:rPr>
              <a:t>－</a:t>
            </a:r>
            <a:r>
              <a:rPr lang="en-US" altLang="zh-CN" b="1" smtClean="0">
                <a:latin typeface="Times New Roman" pitchFamily="18" charset="0"/>
                <a:ea typeface="宋体" pitchFamily="2" charset="-122"/>
              </a:rPr>
              <a:t>1</a:t>
            </a:r>
            <a:r>
              <a:rPr lang="zh-CN" altLang="en-US" b="1" smtClean="0">
                <a:latin typeface="Times New Roman" pitchFamily="18" charset="0"/>
                <a:ea typeface="宋体" pitchFamily="2" charset="-122"/>
              </a:rPr>
              <a:t>个时隙用户不再发送，而由其他的用户占用这些时隙发送。然后，这样的处理将周期性地重复。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283651" name="Rectangle 3"/>
          <p:cNvSpPr>
            <a:spLocks noGrp="1" noChangeArrowheads="1"/>
          </p:cNvSpPr>
          <p:nvPr>
            <p:ph type="body" idx="1"/>
          </p:nvPr>
        </p:nvSpPr>
        <p:spPr/>
        <p:txBody>
          <a:bodyPr/>
          <a:lstStyle/>
          <a:p>
            <a:pPr eaLnBrk="1" hangingPunct="1">
              <a:defRPr/>
            </a:pPr>
            <a:r>
              <a:rPr lang="zh-CN" altLang="en-US" b="1" smtClean="0">
                <a:latin typeface="Times New Roman" pitchFamily="18" charset="0"/>
                <a:ea typeface="宋体" pitchFamily="2" charset="-122"/>
              </a:rPr>
              <a:t>例：</a:t>
            </a:r>
            <a:r>
              <a:rPr lang="en-US" altLang="zh-CN" sz="2800" b="1" smtClean="0">
                <a:latin typeface="Times New Roman" pitchFamily="18" charset="0"/>
                <a:ea typeface="宋体" pitchFamily="2" charset="-122"/>
              </a:rPr>
              <a:t>GSM</a:t>
            </a:r>
            <a:r>
              <a:rPr lang="zh-CN" altLang="en-US" sz="2800" b="1" smtClean="0">
                <a:latin typeface="Times New Roman" pitchFamily="18" charset="0"/>
                <a:ea typeface="宋体" pitchFamily="2" charset="-122"/>
              </a:rPr>
              <a:t>对时隙的使用：</a:t>
            </a:r>
            <a:r>
              <a:rPr lang="en-US" altLang="zh-CN" sz="2800" b="1" smtClean="0">
                <a:latin typeface="Times New Roman" pitchFamily="18" charset="0"/>
                <a:ea typeface="宋体" pitchFamily="2" charset="-122"/>
              </a:rPr>
              <a:t>1</a:t>
            </a:r>
            <a:r>
              <a:rPr lang="zh-CN" altLang="en-US" sz="2800" b="1" smtClean="0">
                <a:latin typeface="Times New Roman" pitchFamily="18" charset="0"/>
                <a:ea typeface="宋体" pitchFamily="2" charset="-122"/>
              </a:rPr>
              <a:t>）</a:t>
            </a:r>
            <a:r>
              <a:rPr lang="en-US" altLang="zh-CN" sz="2800" b="1" smtClean="0">
                <a:latin typeface="Times New Roman" pitchFamily="18" charset="0"/>
                <a:ea typeface="宋体" pitchFamily="2" charset="-122"/>
              </a:rPr>
              <a:t>FDD——</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前、反向时隙采用不同载频发送</a:t>
            </a:r>
            <a:r>
              <a:rPr lang="zh-CN" altLang="en-US" sz="2800" b="1" smtClean="0">
                <a:latin typeface="Times New Roman" pitchFamily="18" charset="0"/>
                <a:ea typeface="宋体" pitchFamily="2" charset="-122"/>
              </a:rPr>
              <a:t>；</a:t>
            </a:r>
            <a:r>
              <a:rPr lang="en-US" altLang="zh-CN" sz="2800" b="1" smtClean="0">
                <a:latin typeface="Times New Roman" pitchFamily="18" charset="0"/>
                <a:ea typeface="宋体" pitchFamily="2" charset="-122"/>
              </a:rPr>
              <a:t>2</a:t>
            </a:r>
            <a:r>
              <a:rPr lang="zh-CN" altLang="en-US" sz="2800" b="1" smtClean="0">
                <a:latin typeface="Times New Roman" pitchFamily="18" charset="0"/>
                <a:ea typeface="宋体" pitchFamily="2" charset="-122"/>
              </a:rPr>
              <a:t>）</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前、反向时隙帧内编号（</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0</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7</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）相同，成对出现</a:t>
            </a:r>
            <a:r>
              <a:rPr lang="zh-CN" altLang="en-US" sz="2800" b="1" smtClean="0">
                <a:latin typeface="Times New Roman" pitchFamily="18" charset="0"/>
                <a:ea typeface="宋体" pitchFamily="2" charset="-122"/>
              </a:rPr>
              <a:t>，但反向时隙的发送滞后</a:t>
            </a: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个时隙；</a:t>
            </a: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）一般，每个用户只占用一帧中的一个时隙，下一帧</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周期性地占用同一时隙</a:t>
            </a:r>
            <a:r>
              <a:rPr lang="zh-CN" altLang="en-US" sz="2800" b="1" smtClean="0">
                <a:latin typeface="Times New Roman" pitchFamily="18" charset="0"/>
                <a:ea typeface="宋体" pitchFamily="2" charset="-122"/>
              </a:rPr>
              <a:t>。</a:t>
            </a:r>
          </a:p>
        </p:txBody>
      </p:sp>
      <p:sp>
        <p:nvSpPr>
          <p:cNvPr id="283652" name="Rectangle 4"/>
          <p:cNvSpPr>
            <a:spLocks noChangeArrowheads="1"/>
          </p:cNvSpPr>
          <p:nvPr/>
        </p:nvSpPr>
        <p:spPr bwMode="auto">
          <a:xfrm>
            <a:off x="1371600" y="44958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
        <p:nvSpPr>
          <p:cNvPr id="37893" name="Rectangle 5"/>
          <p:cNvSpPr>
            <a:spLocks noChangeArrowheads="1"/>
          </p:cNvSpPr>
          <p:nvPr/>
        </p:nvSpPr>
        <p:spPr bwMode="auto">
          <a:xfrm>
            <a:off x="1981200" y="4495800"/>
            <a:ext cx="609600" cy="381000"/>
          </a:xfrm>
          <a:prstGeom prst="rect">
            <a:avLst/>
          </a:prstGeom>
          <a:solidFill>
            <a:srgbClr val="FF66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TS1</a:t>
            </a:r>
          </a:p>
        </p:txBody>
      </p:sp>
      <p:sp>
        <p:nvSpPr>
          <p:cNvPr id="37894" name="Rectangle 6"/>
          <p:cNvSpPr>
            <a:spLocks noChangeArrowheads="1"/>
          </p:cNvSpPr>
          <p:nvPr/>
        </p:nvSpPr>
        <p:spPr bwMode="auto">
          <a:xfrm>
            <a:off x="2590800" y="4495800"/>
            <a:ext cx="609600" cy="381000"/>
          </a:xfrm>
          <a:prstGeom prst="rect">
            <a:avLst/>
          </a:prstGeom>
          <a:solidFill>
            <a:srgbClr val="99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TS2</a:t>
            </a:r>
            <a:endParaRPr lang="zh-CN" altLang="en-US">
              <a:solidFill>
                <a:schemeClr val="tx1"/>
              </a:solidFill>
              <a:ea typeface="宋体" pitchFamily="2" charset="-122"/>
            </a:endParaRPr>
          </a:p>
        </p:txBody>
      </p:sp>
      <p:sp>
        <p:nvSpPr>
          <p:cNvPr id="37895" name="Rectangle 7"/>
          <p:cNvSpPr>
            <a:spLocks noChangeArrowheads="1"/>
          </p:cNvSpPr>
          <p:nvPr/>
        </p:nvSpPr>
        <p:spPr bwMode="auto">
          <a:xfrm>
            <a:off x="3200400" y="4495800"/>
            <a:ext cx="609600" cy="381000"/>
          </a:xfrm>
          <a:prstGeom prst="rect">
            <a:avLst/>
          </a:prstGeom>
          <a:solidFill>
            <a:srgbClr val="FFFF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TS3</a:t>
            </a:r>
            <a:endParaRPr lang="zh-CN" altLang="en-US">
              <a:solidFill>
                <a:schemeClr val="tx1"/>
              </a:solidFill>
              <a:ea typeface="宋体" pitchFamily="2" charset="-122"/>
            </a:endParaRPr>
          </a:p>
        </p:txBody>
      </p:sp>
      <p:sp>
        <p:nvSpPr>
          <p:cNvPr id="37896" name="Rectangle 8"/>
          <p:cNvSpPr>
            <a:spLocks noChangeArrowheads="1"/>
          </p:cNvSpPr>
          <p:nvPr/>
        </p:nvSpPr>
        <p:spPr bwMode="auto">
          <a:xfrm>
            <a:off x="3810000" y="4495800"/>
            <a:ext cx="609600" cy="381000"/>
          </a:xfrm>
          <a:prstGeom prst="rect">
            <a:avLst/>
          </a:prstGeom>
          <a:solidFill>
            <a:srgbClr val="FF00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TS4</a:t>
            </a:r>
            <a:endParaRPr lang="zh-CN" altLang="en-US">
              <a:solidFill>
                <a:schemeClr val="tx1"/>
              </a:solidFill>
              <a:ea typeface="宋体" pitchFamily="2" charset="-122"/>
            </a:endParaRPr>
          </a:p>
        </p:txBody>
      </p:sp>
      <p:sp>
        <p:nvSpPr>
          <p:cNvPr id="37897" name="Rectangle 9"/>
          <p:cNvSpPr>
            <a:spLocks noChangeArrowheads="1"/>
          </p:cNvSpPr>
          <p:nvPr/>
        </p:nvSpPr>
        <p:spPr bwMode="auto">
          <a:xfrm>
            <a:off x="4419600" y="4495800"/>
            <a:ext cx="609600" cy="381000"/>
          </a:xfrm>
          <a:prstGeom prst="rect">
            <a:avLst/>
          </a:prstGeom>
          <a:solidFill>
            <a:srgbClr val="FF00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TS5</a:t>
            </a:r>
            <a:endParaRPr lang="zh-CN" altLang="en-US">
              <a:solidFill>
                <a:schemeClr val="tx1"/>
              </a:solidFill>
              <a:ea typeface="宋体" pitchFamily="2" charset="-122"/>
            </a:endParaRPr>
          </a:p>
        </p:txBody>
      </p:sp>
      <p:sp>
        <p:nvSpPr>
          <p:cNvPr id="37898" name="Rectangle 10"/>
          <p:cNvSpPr>
            <a:spLocks noChangeArrowheads="1"/>
          </p:cNvSpPr>
          <p:nvPr/>
        </p:nvSpPr>
        <p:spPr bwMode="auto">
          <a:xfrm>
            <a:off x="5029200" y="4495800"/>
            <a:ext cx="609600" cy="381000"/>
          </a:xfrm>
          <a:prstGeom prst="rect">
            <a:avLst/>
          </a:prstGeom>
          <a:solidFill>
            <a:srgbClr val="339966">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TS6</a:t>
            </a:r>
            <a:endParaRPr lang="zh-CN" altLang="en-US">
              <a:solidFill>
                <a:schemeClr val="tx1"/>
              </a:solidFill>
              <a:ea typeface="宋体" pitchFamily="2" charset="-122"/>
            </a:endParaRPr>
          </a:p>
        </p:txBody>
      </p:sp>
      <p:sp>
        <p:nvSpPr>
          <p:cNvPr id="37899" name="Rectangle 11"/>
          <p:cNvSpPr>
            <a:spLocks noChangeArrowheads="1"/>
          </p:cNvSpPr>
          <p:nvPr/>
        </p:nvSpPr>
        <p:spPr bwMode="auto">
          <a:xfrm>
            <a:off x="5638800" y="4495800"/>
            <a:ext cx="609600" cy="381000"/>
          </a:xfrm>
          <a:prstGeom prst="rect">
            <a:avLst/>
          </a:prstGeom>
          <a:solidFill>
            <a:srgbClr val="3366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TS7</a:t>
            </a:r>
            <a:endParaRPr lang="zh-CN" altLang="en-US">
              <a:solidFill>
                <a:schemeClr val="tx1"/>
              </a:solidFill>
              <a:ea typeface="宋体" pitchFamily="2" charset="-122"/>
            </a:endParaRPr>
          </a:p>
        </p:txBody>
      </p:sp>
      <p:sp>
        <p:nvSpPr>
          <p:cNvPr id="283660" name="Text Box 12"/>
          <p:cNvSpPr txBox="1">
            <a:spLocks noChangeArrowheads="1"/>
          </p:cNvSpPr>
          <p:nvPr/>
        </p:nvSpPr>
        <p:spPr bwMode="auto">
          <a:xfrm>
            <a:off x="762000" y="4419600"/>
            <a:ext cx="533400" cy="396875"/>
          </a:xfrm>
          <a:prstGeom prst="rect">
            <a:avLst/>
          </a:prstGeom>
          <a:noFill/>
          <a:ln w="9525" algn="ctr">
            <a:noFill/>
            <a:miter lim="800000"/>
            <a:headEnd/>
            <a:tailEnd/>
          </a:ln>
        </p:spPr>
        <p:txBody>
          <a:bodyPr>
            <a:spAutoFit/>
          </a:bodyPr>
          <a:lstStyle/>
          <a:p>
            <a:pPr>
              <a:spcBef>
                <a:spcPct val="50000"/>
              </a:spcBef>
            </a:pPr>
            <a:r>
              <a:rPr lang="en-US" altLang="zh-CN" sz="2000" i="1">
                <a:solidFill>
                  <a:schemeClr val="tx1"/>
                </a:solidFill>
                <a:ea typeface="宋体" pitchFamily="2" charset="-122"/>
              </a:rPr>
              <a:t>f</a:t>
            </a:r>
            <a:r>
              <a:rPr lang="en-US" altLang="zh-CN" sz="2000" i="1" baseline="-25000">
                <a:solidFill>
                  <a:schemeClr val="tx1"/>
                </a:solidFill>
                <a:ea typeface="宋体" pitchFamily="2" charset="-122"/>
              </a:rPr>
              <a:t>c1</a:t>
            </a:r>
            <a:endParaRPr lang="en-US" altLang="zh-CN" sz="2000" i="1">
              <a:solidFill>
                <a:schemeClr val="tx1"/>
              </a:solidFill>
              <a:ea typeface="宋体" pitchFamily="2" charset="-122"/>
            </a:endParaRPr>
          </a:p>
        </p:txBody>
      </p:sp>
      <p:sp>
        <p:nvSpPr>
          <p:cNvPr id="283661" name="Text Box 13"/>
          <p:cNvSpPr txBox="1">
            <a:spLocks noChangeArrowheads="1"/>
          </p:cNvSpPr>
          <p:nvPr/>
        </p:nvSpPr>
        <p:spPr bwMode="auto">
          <a:xfrm>
            <a:off x="762000" y="5334000"/>
            <a:ext cx="533400" cy="396875"/>
          </a:xfrm>
          <a:prstGeom prst="rect">
            <a:avLst/>
          </a:prstGeom>
          <a:noFill/>
          <a:ln w="9525" algn="ctr">
            <a:noFill/>
            <a:miter lim="800000"/>
            <a:headEnd/>
            <a:tailEnd/>
          </a:ln>
        </p:spPr>
        <p:txBody>
          <a:bodyPr>
            <a:spAutoFit/>
          </a:bodyPr>
          <a:lstStyle/>
          <a:p>
            <a:pPr>
              <a:spcBef>
                <a:spcPct val="50000"/>
              </a:spcBef>
            </a:pPr>
            <a:r>
              <a:rPr lang="en-US" altLang="zh-CN" sz="2000" i="1">
                <a:solidFill>
                  <a:schemeClr val="tx1"/>
                </a:solidFill>
                <a:ea typeface="宋体" pitchFamily="2" charset="-122"/>
              </a:rPr>
              <a:t>f</a:t>
            </a:r>
            <a:r>
              <a:rPr lang="en-US" altLang="zh-CN" sz="2000" i="1" baseline="-25000">
                <a:solidFill>
                  <a:schemeClr val="tx1"/>
                </a:solidFill>
                <a:ea typeface="宋体" pitchFamily="2" charset="-122"/>
              </a:rPr>
              <a:t>c2</a:t>
            </a:r>
            <a:endParaRPr lang="en-US" altLang="zh-CN" sz="2000" i="1">
              <a:solidFill>
                <a:schemeClr val="tx1"/>
              </a:solidFill>
              <a:ea typeface="宋体" pitchFamily="2" charset="-122"/>
            </a:endParaRPr>
          </a:p>
        </p:txBody>
      </p:sp>
      <p:sp>
        <p:nvSpPr>
          <p:cNvPr id="283662" name="Line 14"/>
          <p:cNvSpPr>
            <a:spLocks noChangeShapeType="1"/>
          </p:cNvSpPr>
          <p:nvPr/>
        </p:nvSpPr>
        <p:spPr bwMode="auto">
          <a:xfrm>
            <a:off x="1371600" y="4191000"/>
            <a:ext cx="0" cy="2286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63" name="Line 15"/>
          <p:cNvSpPr>
            <a:spLocks noChangeShapeType="1"/>
          </p:cNvSpPr>
          <p:nvPr/>
        </p:nvSpPr>
        <p:spPr bwMode="auto">
          <a:xfrm>
            <a:off x="6248400" y="4191000"/>
            <a:ext cx="0" cy="2286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64" name="Line 16"/>
          <p:cNvSpPr>
            <a:spLocks noChangeShapeType="1"/>
          </p:cNvSpPr>
          <p:nvPr/>
        </p:nvSpPr>
        <p:spPr bwMode="auto">
          <a:xfrm>
            <a:off x="4343400" y="4267200"/>
            <a:ext cx="1905000" cy="0"/>
          </a:xfrm>
          <a:prstGeom prst="line">
            <a:avLst/>
          </a:prstGeom>
          <a:noFill/>
          <a:ln w="1905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7905" name="Text Box 17"/>
          <p:cNvSpPr txBox="1">
            <a:spLocks noChangeArrowheads="1"/>
          </p:cNvSpPr>
          <p:nvPr/>
        </p:nvSpPr>
        <p:spPr bwMode="auto">
          <a:xfrm>
            <a:off x="1752600" y="4038600"/>
            <a:ext cx="2895600" cy="366713"/>
          </a:xfrm>
          <a:prstGeom prst="rect">
            <a:avLst/>
          </a:prstGeom>
          <a:noFill/>
          <a:ln w="9525" algn="ctr">
            <a:noFill/>
            <a:miter lim="800000"/>
            <a:headEnd/>
            <a:tailEnd/>
          </a:ln>
        </p:spPr>
        <p:txBody>
          <a:bodyPr>
            <a:spAutoFit/>
          </a:bodyPr>
          <a:lstStyle/>
          <a:p>
            <a:pPr>
              <a:spcBef>
                <a:spcPct val="50000"/>
              </a:spcBef>
            </a:pPr>
            <a:r>
              <a:rPr lang="zh-CN" altLang="en-US">
                <a:solidFill>
                  <a:schemeClr val="tx1"/>
                </a:solidFill>
                <a:ea typeface="宋体" pitchFamily="2" charset="-122"/>
              </a:rPr>
              <a:t>一个前向帧（</a:t>
            </a:r>
            <a:r>
              <a:rPr lang="en-US" altLang="zh-CN">
                <a:solidFill>
                  <a:schemeClr val="tx1"/>
                </a:solidFill>
                <a:ea typeface="宋体" pitchFamily="2" charset="-122"/>
              </a:rPr>
              <a:t>8</a:t>
            </a:r>
            <a:r>
              <a:rPr lang="zh-CN" altLang="en-US">
                <a:solidFill>
                  <a:schemeClr val="tx1"/>
                </a:solidFill>
                <a:ea typeface="宋体" pitchFamily="2" charset="-122"/>
              </a:rPr>
              <a:t>个时隙）</a:t>
            </a:r>
          </a:p>
        </p:txBody>
      </p:sp>
      <p:sp>
        <p:nvSpPr>
          <p:cNvPr id="283666" name="Line 18"/>
          <p:cNvSpPr>
            <a:spLocks noChangeShapeType="1"/>
          </p:cNvSpPr>
          <p:nvPr/>
        </p:nvSpPr>
        <p:spPr bwMode="auto">
          <a:xfrm>
            <a:off x="1371600" y="4267200"/>
            <a:ext cx="609600" cy="0"/>
          </a:xfrm>
          <a:prstGeom prst="line">
            <a:avLst/>
          </a:prstGeom>
          <a:noFill/>
          <a:ln w="19050">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67" name="Line 19"/>
          <p:cNvSpPr>
            <a:spLocks noChangeShapeType="1"/>
          </p:cNvSpPr>
          <p:nvPr/>
        </p:nvSpPr>
        <p:spPr bwMode="auto">
          <a:xfrm>
            <a:off x="3200400" y="4953000"/>
            <a:ext cx="0" cy="3810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68" name="Line 20"/>
          <p:cNvSpPr>
            <a:spLocks noChangeShapeType="1"/>
          </p:cNvSpPr>
          <p:nvPr/>
        </p:nvSpPr>
        <p:spPr bwMode="auto">
          <a:xfrm>
            <a:off x="3200400" y="5105400"/>
            <a:ext cx="838200" cy="0"/>
          </a:xfrm>
          <a:prstGeom prst="line">
            <a:avLst/>
          </a:prstGeom>
          <a:noFill/>
          <a:ln w="19050">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7909" name="Text Box 21"/>
          <p:cNvSpPr txBox="1">
            <a:spLocks noChangeArrowheads="1"/>
          </p:cNvSpPr>
          <p:nvPr/>
        </p:nvSpPr>
        <p:spPr bwMode="auto">
          <a:xfrm>
            <a:off x="4038600" y="4953000"/>
            <a:ext cx="2743200" cy="366713"/>
          </a:xfrm>
          <a:prstGeom prst="rect">
            <a:avLst/>
          </a:prstGeom>
          <a:noFill/>
          <a:ln w="9525" algn="ctr">
            <a:noFill/>
            <a:miter lim="800000"/>
            <a:headEnd/>
            <a:tailEnd/>
          </a:ln>
        </p:spPr>
        <p:txBody>
          <a:bodyPr>
            <a:spAutoFit/>
          </a:bodyPr>
          <a:lstStyle/>
          <a:p>
            <a:pPr>
              <a:spcBef>
                <a:spcPct val="50000"/>
              </a:spcBef>
            </a:pPr>
            <a:r>
              <a:rPr lang="zh-CN" altLang="en-US">
                <a:solidFill>
                  <a:schemeClr val="tx1"/>
                </a:solidFill>
                <a:ea typeface="宋体" pitchFamily="2" charset="-122"/>
              </a:rPr>
              <a:t>一个反向帧（</a:t>
            </a:r>
            <a:r>
              <a:rPr lang="en-US" altLang="zh-CN">
                <a:solidFill>
                  <a:schemeClr val="tx1"/>
                </a:solidFill>
                <a:ea typeface="宋体" pitchFamily="2" charset="-122"/>
              </a:rPr>
              <a:t>8</a:t>
            </a:r>
            <a:r>
              <a:rPr lang="zh-CN" altLang="en-US">
                <a:solidFill>
                  <a:schemeClr val="tx1"/>
                </a:solidFill>
                <a:ea typeface="宋体" pitchFamily="2" charset="-122"/>
              </a:rPr>
              <a:t>个时隙）</a:t>
            </a:r>
          </a:p>
        </p:txBody>
      </p:sp>
      <p:sp>
        <p:nvSpPr>
          <p:cNvPr id="283670" name="Line 22"/>
          <p:cNvSpPr>
            <a:spLocks noChangeShapeType="1"/>
          </p:cNvSpPr>
          <p:nvPr/>
        </p:nvSpPr>
        <p:spPr bwMode="auto">
          <a:xfrm>
            <a:off x="6629400" y="5105400"/>
            <a:ext cx="1447800" cy="0"/>
          </a:xfrm>
          <a:prstGeom prst="line">
            <a:avLst/>
          </a:prstGeom>
          <a:noFill/>
          <a:ln w="1905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71" name="Rectangle 23"/>
          <p:cNvSpPr>
            <a:spLocks noChangeArrowheads="1"/>
          </p:cNvSpPr>
          <p:nvPr/>
        </p:nvSpPr>
        <p:spPr bwMode="auto">
          <a:xfrm>
            <a:off x="6248400" y="44958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
        <p:nvSpPr>
          <p:cNvPr id="37912" name="Rectangle 24"/>
          <p:cNvSpPr>
            <a:spLocks noChangeArrowheads="1"/>
          </p:cNvSpPr>
          <p:nvPr/>
        </p:nvSpPr>
        <p:spPr bwMode="auto">
          <a:xfrm>
            <a:off x="6858000" y="4495800"/>
            <a:ext cx="609600" cy="381000"/>
          </a:xfrm>
          <a:prstGeom prst="rect">
            <a:avLst/>
          </a:prstGeom>
          <a:solidFill>
            <a:srgbClr val="FF66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TS1</a:t>
            </a:r>
          </a:p>
        </p:txBody>
      </p:sp>
      <p:sp>
        <p:nvSpPr>
          <p:cNvPr id="37913" name="Rectangle 25"/>
          <p:cNvSpPr>
            <a:spLocks noChangeArrowheads="1"/>
          </p:cNvSpPr>
          <p:nvPr/>
        </p:nvSpPr>
        <p:spPr bwMode="auto">
          <a:xfrm>
            <a:off x="7467600" y="4495800"/>
            <a:ext cx="609600" cy="381000"/>
          </a:xfrm>
          <a:prstGeom prst="rect">
            <a:avLst/>
          </a:prstGeom>
          <a:solidFill>
            <a:srgbClr val="99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TS2</a:t>
            </a:r>
            <a:endParaRPr lang="zh-CN" altLang="en-US">
              <a:solidFill>
                <a:schemeClr val="tx1"/>
              </a:solidFill>
              <a:ea typeface="宋体" pitchFamily="2" charset="-122"/>
            </a:endParaRPr>
          </a:p>
        </p:txBody>
      </p:sp>
      <p:sp>
        <p:nvSpPr>
          <p:cNvPr id="283674" name="Rectangle 26"/>
          <p:cNvSpPr>
            <a:spLocks noChangeArrowheads="1"/>
          </p:cNvSpPr>
          <p:nvPr/>
        </p:nvSpPr>
        <p:spPr bwMode="auto">
          <a:xfrm>
            <a:off x="3200400" y="54102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
        <p:nvSpPr>
          <p:cNvPr id="37915" name="Rectangle 27"/>
          <p:cNvSpPr>
            <a:spLocks noChangeArrowheads="1"/>
          </p:cNvSpPr>
          <p:nvPr/>
        </p:nvSpPr>
        <p:spPr bwMode="auto">
          <a:xfrm>
            <a:off x="3810000" y="5410200"/>
            <a:ext cx="609600" cy="381000"/>
          </a:xfrm>
          <a:prstGeom prst="rect">
            <a:avLst/>
          </a:prstGeom>
          <a:solidFill>
            <a:srgbClr val="FF66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TS1</a:t>
            </a:r>
          </a:p>
        </p:txBody>
      </p:sp>
      <p:sp>
        <p:nvSpPr>
          <p:cNvPr id="37916" name="Rectangle 28"/>
          <p:cNvSpPr>
            <a:spLocks noChangeArrowheads="1"/>
          </p:cNvSpPr>
          <p:nvPr/>
        </p:nvSpPr>
        <p:spPr bwMode="auto">
          <a:xfrm>
            <a:off x="4419600" y="5410200"/>
            <a:ext cx="609600" cy="381000"/>
          </a:xfrm>
          <a:prstGeom prst="rect">
            <a:avLst/>
          </a:prstGeom>
          <a:solidFill>
            <a:srgbClr val="99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TS2</a:t>
            </a:r>
            <a:endParaRPr lang="zh-CN" altLang="en-US">
              <a:solidFill>
                <a:schemeClr val="tx1"/>
              </a:solidFill>
              <a:ea typeface="宋体" pitchFamily="2" charset="-122"/>
            </a:endParaRPr>
          </a:p>
        </p:txBody>
      </p:sp>
      <p:sp>
        <p:nvSpPr>
          <p:cNvPr id="37917" name="Rectangle 29"/>
          <p:cNvSpPr>
            <a:spLocks noChangeArrowheads="1"/>
          </p:cNvSpPr>
          <p:nvPr/>
        </p:nvSpPr>
        <p:spPr bwMode="auto">
          <a:xfrm>
            <a:off x="5029200" y="5410200"/>
            <a:ext cx="609600" cy="381000"/>
          </a:xfrm>
          <a:prstGeom prst="rect">
            <a:avLst/>
          </a:prstGeom>
          <a:solidFill>
            <a:srgbClr val="FFFF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TS3</a:t>
            </a:r>
            <a:endParaRPr lang="zh-CN" altLang="en-US">
              <a:solidFill>
                <a:schemeClr val="tx1"/>
              </a:solidFill>
              <a:ea typeface="宋体" pitchFamily="2" charset="-122"/>
            </a:endParaRPr>
          </a:p>
        </p:txBody>
      </p:sp>
      <p:sp>
        <p:nvSpPr>
          <p:cNvPr id="37918" name="Rectangle 30"/>
          <p:cNvSpPr>
            <a:spLocks noChangeArrowheads="1"/>
          </p:cNvSpPr>
          <p:nvPr/>
        </p:nvSpPr>
        <p:spPr bwMode="auto">
          <a:xfrm>
            <a:off x="5638800" y="5410200"/>
            <a:ext cx="609600" cy="381000"/>
          </a:xfrm>
          <a:prstGeom prst="rect">
            <a:avLst/>
          </a:prstGeom>
          <a:solidFill>
            <a:srgbClr val="FF00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TS4</a:t>
            </a:r>
            <a:endParaRPr lang="zh-CN" altLang="en-US">
              <a:solidFill>
                <a:schemeClr val="tx1"/>
              </a:solidFill>
              <a:ea typeface="宋体" pitchFamily="2" charset="-122"/>
            </a:endParaRPr>
          </a:p>
        </p:txBody>
      </p:sp>
      <p:sp>
        <p:nvSpPr>
          <p:cNvPr id="37919" name="Rectangle 31"/>
          <p:cNvSpPr>
            <a:spLocks noChangeArrowheads="1"/>
          </p:cNvSpPr>
          <p:nvPr/>
        </p:nvSpPr>
        <p:spPr bwMode="auto">
          <a:xfrm>
            <a:off x="6248400" y="5410200"/>
            <a:ext cx="609600" cy="381000"/>
          </a:xfrm>
          <a:prstGeom prst="rect">
            <a:avLst/>
          </a:prstGeom>
          <a:solidFill>
            <a:srgbClr val="FF00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TS5</a:t>
            </a:r>
            <a:endParaRPr lang="zh-CN" altLang="en-US">
              <a:solidFill>
                <a:schemeClr val="tx1"/>
              </a:solidFill>
              <a:ea typeface="宋体" pitchFamily="2" charset="-122"/>
            </a:endParaRPr>
          </a:p>
        </p:txBody>
      </p:sp>
      <p:sp>
        <p:nvSpPr>
          <p:cNvPr id="37920" name="Rectangle 32"/>
          <p:cNvSpPr>
            <a:spLocks noChangeArrowheads="1"/>
          </p:cNvSpPr>
          <p:nvPr/>
        </p:nvSpPr>
        <p:spPr bwMode="auto">
          <a:xfrm>
            <a:off x="6858000" y="5410200"/>
            <a:ext cx="609600" cy="381000"/>
          </a:xfrm>
          <a:prstGeom prst="rect">
            <a:avLst/>
          </a:prstGeom>
          <a:solidFill>
            <a:srgbClr val="339966">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TS6</a:t>
            </a:r>
            <a:endParaRPr lang="zh-CN" altLang="en-US">
              <a:solidFill>
                <a:schemeClr val="tx1"/>
              </a:solidFill>
              <a:ea typeface="宋体" pitchFamily="2" charset="-122"/>
            </a:endParaRPr>
          </a:p>
        </p:txBody>
      </p:sp>
      <p:sp>
        <p:nvSpPr>
          <p:cNvPr id="37921" name="Rectangle 33"/>
          <p:cNvSpPr>
            <a:spLocks noChangeArrowheads="1"/>
          </p:cNvSpPr>
          <p:nvPr/>
        </p:nvSpPr>
        <p:spPr bwMode="auto">
          <a:xfrm>
            <a:off x="7467600" y="5410200"/>
            <a:ext cx="609600" cy="381000"/>
          </a:xfrm>
          <a:prstGeom prst="rect">
            <a:avLst/>
          </a:prstGeom>
          <a:solidFill>
            <a:srgbClr val="3366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TS7</a:t>
            </a:r>
            <a:endParaRPr lang="zh-CN" altLang="en-US">
              <a:solidFill>
                <a:schemeClr val="tx1"/>
              </a:solidFill>
              <a:ea typeface="宋体" pitchFamily="2" charset="-122"/>
            </a:endParaRPr>
          </a:p>
        </p:txBody>
      </p:sp>
      <p:sp>
        <p:nvSpPr>
          <p:cNvPr id="283682" name="Line 34"/>
          <p:cNvSpPr>
            <a:spLocks noChangeShapeType="1"/>
          </p:cNvSpPr>
          <p:nvPr/>
        </p:nvSpPr>
        <p:spPr bwMode="auto">
          <a:xfrm>
            <a:off x="8077200" y="5029200"/>
            <a:ext cx="0" cy="2286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7923" name="Rectangle 35"/>
          <p:cNvSpPr>
            <a:spLocks noChangeArrowheads="1"/>
          </p:cNvSpPr>
          <p:nvPr/>
        </p:nvSpPr>
        <p:spPr bwMode="auto">
          <a:xfrm>
            <a:off x="1371600" y="5410200"/>
            <a:ext cx="609600" cy="381000"/>
          </a:xfrm>
          <a:prstGeom prst="rect">
            <a:avLst/>
          </a:prstGeom>
          <a:solidFill>
            <a:srgbClr val="FF00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TS5</a:t>
            </a:r>
            <a:endParaRPr lang="zh-CN" altLang="en-US">
              <a:solidFill>
                <a:schemeClr val="tx1"/>
              </a:solidFill>
              <a:ea typeface="宋体" pitchFamily="2" charset="-122"/>
            </a:endParaRPr>
          </a:p>
        </p:txBody>
      </p:sp>
      <p:sp>
        <p:nvSpPr>
          <p:cNvPr id="37924" name="Rectangle 36"/>
          <p:cNvSpPr>
            <a:spLocks noChangeArrowheads="1"/>
          </p:cNvSpPr>
          <p:nvPr/>
        </p:nvSpPr>
        <p:spPr bwMode="auto">
          <a:xfrm>
            <a:off x="1981200" y="5410200"/>
            <a:ext cx="609600" cy="381000"/>
          </a:xfrm>
          <a:prstGeom prst="rect">
            <a:avLst/>
          </a:prstGeom>
          <a:solidFill>
            <a:srgbClr val="339966">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TS6</a:t>
            </a:r>
            <a:endParaRPr lang="zh-CN" altLang="en-US">
              <a:solidFill>
                <a:schemeClr val="tx1"/>
              </a:solidFill>
              <a:ea typeface="宋体" pitchFamily="2" charset="-122"/>
            </a:endParaRPr>
          </a:p>
        </p:txBody>
      </p:sp>
      <p:sp>
        <p:nvSpPr>
          <p:cNvPr id="37925" name="Rectangle 37"/>
          <p:cNvSpPr>
            <a:spLocks noChangeArrowheads="1"/>
          </p:cNvSpPr>
          <p:nvPr/>
        </p:nvSpPr>
        <p:spPr bwMode="auto">
          <a:xfrm>
            <a:off x="2590800" y="5410200"/>
            <a:ext cx="609600" cy="381000"/>
          </a:xfrm>
          <a:prstGeom prst="rect">
            <a:avLst/>
          </a:prstGeom>
          <a:solidFill>
            <a:srgbClr val="3366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TS7</a:t>
            </a:r>
            <a:endParaRPr lang="zh-CN" altLang="en-US">
              <a:solidFill>
                <a:schemeClr val="tx1"/>
              </a:solidFill>
              <a:ea typeface="宋体" pitchFamily="2" charset="-122"/>
            </a:endParaRPr>
          </a:p>
        </p:txBody>
      </p:sp>
      <p:sp>
        <p:nvSpPr>
          <p:cNvPr id="283686" name="Line 38"/>
          <p:cNvSpPr>
            <a:spLocks noChangeShapeType="1"/>
          </p:cNvSpPr>
          <p:nvPr/>
        </p:nvSpPr>
        <p:spPr bwMode="auto">
          <a:xfrm>
            <a:off x="1371600" y="4953000"/>
            <a:ext cx="0" cy="3810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87" name="Line 39"/>
          <p:cNvSpPr>
            <a:spLocks noChangeShapeType="1"/>
          </p:cNvSpPr>
          <p:nvPr/>
        </p:nvSpPr>
        <p:spPr bwMode="auto">
          <a:xfrm>
            <a:off x="1371600" y="5105400"/>
            <a:ext cx="1828800" cy="0"/>
          </a:xfrm>
          <a:prstGeom prst="line">
            <a:avLst/>
          </a:prstGeom>
          <a:noFill/>
          <a:ln w="19050">
            <a:solidFill>
              <a:schemeClr val="accent2"/>
            </a:solidFill>
            <a:round/>
            <a:headEnd type="triangle" w="med" len="me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83688" name="Rectangle 40"/>
          <p:cNvSpPr>
            <a:spLocks noChangeArrowheads="1"/>
          </p:cNvSpPr>
          <p:nvPr/>
        </p:nvSpPr>
        <p:spPr bwMode="auto">
          <a:xfrm>
            <a:off x="8077200" y="54102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83661"/>
                                        </p:tgtEl>
                                      </p:cBhvr>
                                    </p:animEffect>
                                    <p:animScale>
                                      <p:cBhvr>
                                        <p:cTn id="7" dur="250" autoRev="1" fill="hold"/>
                                        <p:tgtEl>
                                          <p:spTgt spid="28366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83660"/>
                                        </p:tgtEl>
                                      </p:cBhvr>
                                    </p:animEffect>
                                    <p:animScale>
                                      <p:cBhvr>
                                        <p:cTn id="10" dur="250" autoRev="1" fill="hold"/>
                                        <p:tgtEl>
                                          <p:spTgt spid="28366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283687"/>
                                        </p:tgtEl>
                                        <p:attrNameLst>
                                          <p:attrName>style.visibility</p:attrName>
                                        </p:attrNameLst>
                                      </p:cBhvr>
                                      <p:to>
                                        <p:strVal val="visible"/>
                                      </p:to>
                                    </p:set>
                                    <p:anim calcmode="lin" valueType="num">
                                      <p:cBhvr>
                                        <p:cTn id="15" dur="1000" fill="hold"/>
                                        <p:tgtEl>
                                          <p:spTgt spid="283687"/>
                                        </p:tgtEl>
                                        <p:attrNameLst>
                                          <p:attrName>ppt_w</p:attrName>
                                        </p:attrNameLst>
                                      </p:cBhvr>
                                      <p:tavLst>
                                        <p:tav tm="0">
                                          <p:val>
                                            <p:strVal val="#ppt_w*0.70"/>
                                          </p:val>
                                        </p:tav>
                                        <p:tav tm="100000">
                                          <p:val>
                                            <p:strVal val="#ppt_w"/>
                                          </p:val>
                                        </p:tav>
                                      </p:tavLst>
                                    </p:anim>
                                    <p:anim calcmode="lin" valueType="num">
                                      <p:cBhvr>
                                        <p:cTn id="16" dur="1000" fill="hold"/>
                                        <p:tgtEl>
                                          <p:spTgt spid="283687"/>
                                        </p:tgtEl>
                                        <p:attrNameLst>
                                          <p:attrName>ppt_h</p:attrName>
                                        </p:attrNameLst>
                                      </p:cBhvr>
                                      <p:tavLst>
                                        <p:tav tm="0">
                                          <p:val>
                                            <p:strVal val="#ppt_h"/>
                                          </p:val>
                                        </p:tav>
                                        <p:tav tm="100000">
                                          <p:val>
                                            <p:strVal val="#ppt_h"/>
                                          </p:val>
                                        </p:tav>
                                      </p:tavLst>
                                    </p:anim>
                                    <p:animEffect transition="in" filter="fade">
                                      <p:cBhvr>
                                        <p:cTn id="17" dur="1000"/>
                                        <p:tgtEl>
                                          <p:spTgt spid="283687"/>
                                        </p:tgtEl>
                                      </p:cBhvr>
                                    </p:animEffect>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1000" tmFilter="0, 0; .2, .5; .8, .5; 1, 0"/>
                                        <p:tgtEl>
                                          <p:spTgt spid="283687"/>
                                        </p:tgtEl>
                                      </p:cBhvr>
                                    </p:animEffect>
                                    <p:animScale>
                                      <p:cBhvr>
                                        <p:cTn id="21" dur="500" autoRev="1" fill="hold"/>
                                        <p:tgtEl>
                                          <p:spTgt spid="283687"/>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283652"/>
                                        </p:tgtEl>
                                      </p:cBhvr>
                                    </p:animEffect>
                                    <p:animScale>
                                      <p:cBhvr>
                                        <p:cTn id="26" dur="250" autoRev="1" fill="hold"/>
                                        <p:tgtEl>
                                          <p:spTgt spid="283652"/>
                                        </p:tgtEl>
                                      </p:cBhvr>
                                      <p:by x="105000" y="105000"/>
                                    </p:animScale>
                                  </p:childTnLst>
                                </p:cTn>
                              </p:par>
                            </p:childTnLst>
                          </p:cTn>
                        </p:par>
                        <p:par>
                          <p:cTn id="27" fill="hold">
                            <p:stCondLst>
                              <p:cond delay="500"/>
                            </p:stCondLst>
                            <p:childTnLst>
                              <p:par>
                                <p:cTn id="28" presetID="26" presetClass="emph" presetSubtype="0" fill="hold" grpId="0" nodeType="afterEffect">
                                  <p:stCondLst>
                                    <p:cond delay="0"/>
                                  </p:stCondLst>
                                  <p:childTnLst>
                                    <p:animEffect transition="out" filter="fade">
                                      <p:cBhvr>
                                        <p:cTn id="29" dur="500" tmFilter="0, 0; .2, .5; .8, .5; 1, 0"/>
                                        <p:tgtEl>
                                          <p:spTgt spid="283674"/>
                                        </p:tgtEl>
                                      </p:cBhvr>
                                    </p:animEffect>
                                    <p:animScale>
                                      <p:cBhvr>
                                        <p:cTn id="30" dur="250" autoRev="1" fill="hold"/>
                                        <p:tgtEl>
                                          <p:spTgt spid="283674"/>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2000" tmFilter="0, 0; .2, .5; .8, .5; 1, 0"/>
                                        <p:tgtEl>
                                          <p:spTgt spid="283671"/>
                                        </p:tgtEl>
                                      </p:cBhvr>
                                    </p:animEffect>
                                    <p:animScale>
                                      <p:cBhvr>
                                        <p:cTn id="35" dur="1000" autoRev="1" fill="hold"/>
                                        <p:tgtEl>
                                          <p:spTgt spid="283671"/>
                                        </p:tgtEl>
                                      </p:cBhvr>
                                      <p:by x="105000" y="105000"/>
                                    </p:animScale>
                                  </p:childTnLst>
                                </p:cTn>
                              </p:par>
                            </p:childTnLst>
                          </p:cTn>
                        </p:par>
                        <p:par>
                          <p:cTn id="36" fill="hold">
                            <p:stCondLst>
                              <p:cond delay="2000"/>
                            </p:stCondLst>
                            <p:childTnLst>
                              <p:par>
                                <p:cTn id="37" presetID="26" presetClass="emph" presetSubtype="0" fill="hold" grpId="0" nodeType="afterEffect">
                                  <p:stCondLst>
                                    <p:cond delay="0"/>
                                  </p:stCondLst>
                                  <p:childTnLst>
                                    <p:animEffect transition="out" filter="fade">
                                      <p:cBhvr>
                                        <p:cTn id="38" dur="2000" tmFilter="0, 0; .2, .5; .8, .5; 1, 0"/>
                                        <p:tgtEl>
                                          <p:spTgt spid="283688"/>
                                        </p:tgtEl>
                                      </p:cBhvr>
                                    </p:animEffect>
                                    <p:animScale>
                                      <p:cBhvr>
                                        <p:cTn id="39" dur="1000" autoRev="1" fill="hold"/>
                                        <p:tgtEl>
                                          <p:spTgt spid="28368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P spid="283660" grpId="0"/>
      <p:bldP spid="283661" grpId="0"/>
      <p:bldP spid="283671" grpId="0" animBg="1"/>
      <p:bldP spid="283674" grpId="0" animBg="1"/>
      <p:bldP spid="28368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altLang="zh-CN" sz="3600" b="1" smtClean="0">
                <a:latin typeface="Times New Roman" pitchFamily="18" charset="0"/>
                <a:ea typeface="宋体" pitchFamily="2" charset="-122"/>
              </a:rPr>
              <a:t/>
            </a:r>
            <a:br>
              <a:rPr lang="en-US" altLang="zh-CN" sz="3600" b="1" smtClean="0">
                <a:latin typeface="Times New Roman" pitchFamily="18" charset="0"/>
                <a:ea typeface="宋体" pitchFamily="2" charset="-122"/>
              </a:rPr>
            </a:br>
            <a:r>
              <a:rPr lang="en-US" altLang="zh-CN" sz="3600" b="1" smtClean="0">
                <a:latin typeface="Times New Roman" pitchFamily="18" charset="0"/>
                <a:ea typeface="宋体" pitchFamily="2" charset="-122"/>
              </a:rPr>
              <a:t>TDMA</a:t>
            </a:r>
            <a:r>
              <a:rPr lang="zh-CN" altLang="en-US" sz="3600" b="1" smtClean="0">
                <a:latin typeface="Times New Roman" pitchFamily="18" charset="0"/>
                <a:ea typeface="宋体" pitchFamily="2" charset="-122"/>
              </a:rPr>
              <a:t>的帧和时隙</a:t>
            </a:r>
            <a:endParaRPr lang="en-US" altLang="en-US" sz="3600" b="1" smtClean="0">
              <a:latin typeface="Times New Roman" pitchFamily="18" charset="0"/>
              <a:ea typeface="宋体" pitchFamily="2" charset="-122"/>
            </a:endParaRPr>
          </a:p>
        </p:txBody>
      </p:sp>
      <p:graphicFrame>
        <p:nvGraphicFramePr>
          <p:cNvPr id="7170" name="Object 21"/>
          <p:cNvGraphicFramePr>
            <a:graphicFrameLocks noChangeAspect="1"/>
          </p:cNvGraphicFramePr>
          <p:nvPr>
            <p:ph idx="1"/>
          </p:nvPr>
        </p:nvGraphicFramePr>
        <p:xfrm>
          <a:off x="457200" y="1749425"/>
          <a:ext cx="8229600" cy="4227513"/>
        </p:xfrm>
        <a:graphic>
          <a:graphicData uri="http://schemas.openxmlformats.org/presentationml/2006/ole">
            <p:oleObj spid="_x0000_s7170" name="位图图像" r:id="rId4" imgW="9678751" imgH="4971429" progId="PBrush">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143000"/>
          </a:xfrm>
        </p:spPr>
        <p:txBody>
          <a:bodyPr/>
          <a:lstStyle/>
          <a:p>
            <a:pPr algn="l" eaLnBrk="1" hangingPunct="1"/>
            <a:r>
              <a:rPr lang="zh-CN" altLang="en-US" sz="4000" b="1" smtClean="0">
                <a:ea typeface="宋体" pitchFamily="2" charset="-122"/>
              </a:rPr>
              <a:t/>
            </a:r>
            <a:br>
              <a:rPr lang="zh-CN" altLang="en-US" sz="4000" b="1" smtClean="0">
                <a:ea typeface="宋体" pitchFamily="2" charset="-122"/>
              </a:rPr>
            </a:br>
            <a:r>
              <a:rPr lang="zh-CN" altLang="en-US" sz="3600" b="1" smtClean="0">
                <a:ea typeface="宋体" pitchFamily="2" charset="-122"/>
              </a:rPr>
              <a:t>多址是一个什么样的问题？</a:t>
            </a:r>
            <a:endParaRPr lang="en-US" altLang="zh-CN" sz="3600" b="1" smtClean="0">
              <a:ea typeface="宋体" pitchFamily="2" charset="-122"/>
            </a:endParaRPr>
          </a:p>
        </p:txBody>
      </p:sp>
      <p:sp>
        <p:nvSpPr>
          <p:cNvPr id="226307" name="Rectangle 3"/>
          <p:cNvSpPr>
            <a:spLocks noGrp="1" noChangeArrowheads="1"/>
          </p:cNvSpPr>
          <p:nvPr>
            <p:ph type="body" idx="1"/>
          </p:nvPr>
        </p:nvSpPr>
        <p:spPr>
          <a:xfrm>
            <a:off x="457200" y="1371600"/>
            <a:ext cx="8229600" cy="5105400"/>
          </a:xfrm>
        </p:spPr>
        <p:txBody>
          <a:bodyPr/>
          <a:lstStyle/>
          <a:p>
            <a:pPr eaLnBrk="1" hangingPunct="1">
              <a:lnSpc>
                <a:spcPct val="90000"/>
              </a:lnSpc>
              <a:defRPr/>
            </a:pPr>
            <a:r>
              <a:rPr lang="zh-CN" altLang="en-US" sz="2800" b="1" smtClean="0">
                <a:effectLst>
                  <a:outerShdw blurRad="38100" dist="38100" dir="2700000" algn="tl">
                    <a:srgbClr val="FFFFFF"/>
                  </a:outerShdw>
                </a:effectLst>
                <a:ea typeface="宋体" pitchFamily="2" charset="-122"/>
              </a:rPr>
              <a:t>一个无线通信系统使用分配给其特定业务的指定频段</a:t>
            </a:r>
            <a:r>
              <a:rPr lang="zh-CN" altLang="en-US" sz="2800" b="1" smtClean="0">
                <a:ea typeface="宋体" pitchFamily="2" charset="-122"/>
              </a:rPr>
              <a:t>。</a:t>
            </a:r>
          </a:p>
          <a:p>
            <a:pPr eaLnBrk="1" hangingPunct="1">
              <a:lnSpc>
                <a:spcPct val="90000"/>
              </a:lnSpc>
              <a:buFontTx/>
              <a:buNone/>
              <a:defRPr/>
            </a:pPr>
            <a:r>
              <a:rPr lang="zh-CN" altLang="en-US" sz="2800" b="1" smtClean="0">
                <a:ea typeface="宋体" pitchFamily="2" charset="-122"/>
              </a:rPr>
              <a:t>   </a:t>
            </a:r>
            <a:r>
              <a:rPr lang="zh-CN" altLang="en-US" sz="2800" b="1" smtClean="0">
                <a:latin typeface="Times New Roman" pitchFamily="18" charset="0"/>
                <a:ea typeface="宋体" pitchFamily="2" charset="-122"/>
              </a:rPr>
              <a:t>例如：美国当初为</a:t>
            </a:r>
            <a:r>
              <a:rPr lang="en-US" altLang="zh-CN" sz="2800" b="1" smtClean="0">
                <a:effectLst>
                  <a:outerShdw blurRad="38100" dist="38100" dir="2700000" algn="tl">
                    <a:srgbClr val="FFFFFF"/>
                  </a:outerShdw>
                </a:effectLst>
                <a:latin typeface="Times New Roman" pitchFamily="18" charset="0"/>
                <a:ea typeface="宋体" pitchFamily="2" charset="-122"/>
              </a:rPr>
              <a:t>AMPS</a:t>
            </a:r>
            <a:r>
              <a:rPr lang="zh-CN" altLang="en-US" sz="2800" b="1" smtClean="0">
                <a:effectLst>
                  <a:outerShdw blurRad="38100" dist="38100" dir="2700000" algn="tl">
                    <a:srgbClr val="FFFFFF"/>
                  </a:outerShdw>
                </a:effectLst>
                <a:latin typeface="Times New Roman" pitchFamily="18" charset="0"/>
                <a:ea typeface="宋体" pitchFamily="2" charset="-122"/>
              </a:rPr>
              <a:t>系统</a:t>
            </a:r>
            <a:r>
              <a:rPr lang="zh-CN" altLang="en-US" sz="2800" b="1" smtClean="0">
                <a:latin typeface="Times New Roman" pitchFamily="18" charset="0"/>
                <a:ea typeface="宋体" pitchFamily="2" charset="-122"/>
              </a:rPr>
              <a:t>分配的频段是：</a:t>
            </a:r>
          </a:p>
          <a:p>
            <a:pPr eaLnBrk="1" hangingPunct="1">
              <a:lnSpc>
                <a:spcPct val="90000"/>
              </a:lnSpc>
              <a:buFontTx/>
              <a:buNone/>
              <a:defRPr/>
            </a:pPr>
            <a:r>
              <a:rPr lang="zh-CN" altLang="en-US" sz="2800" b="1" smtClean="0">
                <a:latin typeface="Times New Roman" pitchFamily="18" charset="0"/>
                <a:ea typeface="宋体" pitchFamily="2" charset="-122"/>
              </a:rPr>
              <a:t>        </a:t>
            </a:r>
            <a:r>
              <a:rPr lang="en-US" altLang="zh-CN" sz="2800" b="1" smtClean="0">
                <a:effectLst>
                  <a:outerShdw blurRad="38100" dist="38100" dir="2700000" algn="tl">
                    <a:srgbClr val="FFFFFF"/>
                  </a:outerShdw>
                </a:effectLst>
                <a:latin typeface="Times New Roman" pitchFamily="18" charset="0"/>
                <a:ea typeface="宋体" pitchFamily="2" charset="-122"/>
              </a:rPr>
              <a:t>824</a:t>
            </a:r>
            <a:r>
              <a:rPr lang="zh-CN" altLang="en-US" sz="2800" b="1" smtClean="0">
                <a:effectLst>
                  <a:outerShdw blurRad="38100" dist="38100" dir="2700000" algn="tl">
                    <a:srgbClr val="FFFFFF"/>
                  </a:outerShdw>
                </a:effectLst>
                <a:latin typeface="Times New Roman" pitchFamily="18" charset="0"/>
                <a:ea typeface="宋体" pitchFamily="2" charset="-122"/>
              </a:rPr>
              <a:t>～</a:t>
            </a:r>
            <a:r>
              <a:rPr lang="en-US" altLang="zh-CN" sz="2800" b="1" smtClean="0">
                <a:effectLst>
                  <a:outerShdw blurRad="38100" dist="38100" dir="2700000" algn="tl">
                    <a:srgbClr val="FFFFFF"/>
                  </a:outerShdw>
                </a:effectLst>
                <a:latin typeface="Times New Roman" pitchFamily="18" charset="0"/>
                <a:ea typeface="宋体" pitchFamily="2" charset="-122"/>
              </a:rPr>
              <a:t>849MHz</a:t>
            </a:r>
            <a:r>
              <a:rPr lang="zh-CN" altLang="en-US" sz="2800" b="1" smtClean="0">
                <a:latin typeface="Times New Roman" pitchFamily="18" charset="0"/>
                <a:ea typeface="宋体" pitchFamily="2" charset="-122"/>
              </a:rPr>
              <a:t>（共</a:t>
            </a:r>
            <a:r>
              <a:rPr lang="en-US" altLang="zh-CN" sz="2800" b="1" smtClean="0">
                <a:latin typeface="Times New Roman" pitchFamily="18" charset="0"/>
                <a:ea typeface="宋体" pitchFamily="2" charset="-122"/>
              </a:rPr>
              <a:t>25MHz</a:t>
            </a:r>
            <a:r>
              <a:rPr lang="zh-CN" altLang="en-US" sz="2800" b="1" smtClean="0">
                <a:latin typeface="Times New Roman" pitchFamily="18" charset="0"/>
                <a:ea typeface="宋体" pitchFamily="2" charset="-122"/>
              </a:rPr>
              <a:t>）  用于</a:t>
            </a:r>
            <a:r>
              <a:rPr lang="zh-CN" altLang="en-US" sz="2800" b="1" smtClean="0">
                <a:effectLst>
                  <a:outerShdw blurRad="38100" dist="38100" dir="2700000" algn="tl">
                    <a:srgbClr val="FFFFFF"/>
                  </a:outerShdw>
                </a:effectLst>
                <a:latin typeface="Times New Roman" pitchFamily="18" charset="0"/>
                <a:ea typeface="宋体" pitchFamily="2" charset="-122"/>
              </a:rPr>
              <a:t>反向</a:t>
            </a:r>
            <a:r>
              <a:rPr lang="zh-CN" altLang="en-US" sz="2800" b="1" smtClean="0">
                <a:latin typeface="Times New Roman" pitchFamily="18" charset="0"/>
                <a:ea typeface="宋体" pitchFamily="2" charset="-122"/>
              </a:rPr>
              <a:t>通信，</a:t>
            </a:r>
          </a:p>
          <a:p>
            <a:pPr eaLnBrk="1" hangingPunct="1">
              <a:lnSpc>
                <a:spcPct val="90000"/>
              </a:lnSpc>
              <a:buFontTx/>
              <a:buNone/>
              <a:defRPr/>
            </a:pPr>
            <a:r>
              <a:rPr lang="en-US" altLang="zh-CN" sz="2800" b="1" smtClean="0">
                <a:latin typeface="Times New Roman" pitchFamily="18" charset="0"/>
                <a:ea typeface="宋体" pitchFamily="2" charset="-122"/>
              </a:rPr>
              <a:t>        </a:t>
            </a:r>
            <a:r>
              <a:rPr lang="en-US" altLang="zh-CN" sz="2800" b="1" smtClean="0">
                <a:effectLst>
                  <a:outerShdw blurRad="38100" dist="38100" dir="2700000" algn="tl">
                    <a:srgbClr val="FFFFFF"/>
                  </a:outerShdw>
                </a:effectLst>
                <a:latin typeface="Times New Roman" pitchFamily="18" charset="0"/>
                <a:ea typeface="宋体" pitchFamily="2" charset="-122"/>
              </a:rPr>
              <a:t>869</a:t>
            </a:r>
            <a:r>
              <a:rPr lang="zh-CN" altLang="en-US" sz="2800" b="1" smtClean="0">
                <a:effectLst>
                  <a:outerShdw blurRad="38100" dist="38100" dir="2700000" algn="tl">
                    <a:srgbClr val="FFFFFF"/>
                  </a:outerShdw>
                </a:effectLst>
                <a:latin typeface="Times New Roman" pitchFamily="18" charset="0"/>
                <a:ea typeface="宋体" pitchFamily="2" charset="-122"/>
              </a:rPr>
              <a:t>～</a:t>
            </a:r>
            <a:r>
              <a:rPr lang="en-US" altLang="zh-CN" sz="2800" b="1" smtClean="0">
                <a:effectLst>
                  <a:outerShdw blurRad="38100" dist="38100" dir="2700000" algn="tl">
                    <a:srgbClr val="FFFFFF"/>
                  </a:outerShdw>
                </a:effectLst>
                <a:latin typeface="Times New Roman" pitchFamily="18" charset="0"/>
                <a:ea typeface="宋体" pitchFamily="2" charset="-122"/>
              </a:rPr>
              <a:t>896MHz</a:t>
            </a:r>
            <a:r>
              <a:rPr lang="zh-CN" altLang="en-US" sz="2800" b="1" smtClean="0">
                <a:latin typeface="Times New Roman" pitchFamily="18" charset="0"/>
                <a:ea typeface="宋体" pitchFamily="2" charset="-122"/>
              </a:rPr>
              <a:t>（共</a:t>
            </a:r>
            <a:r>
              <a:rPr lang="en-US" altLang="zh-CN" sz="2800" b="1" smtClean="0">
                <a:latin typeface="Times New Roman" pitchFamily="18" charset="0"/>
                <a:ea typeface="宋体" pitchFamily="2" charset="-122"/>
              </a:rPr>
              <a:t>25MHz</a:t>
            </a:r>
            <a:r>
              <a:rPr lang="zh-CN" altLang="en-US" sz="2800" b="1" smtClean="0">
                <a:latin typeface="Times New Roman" pitchFamily="18" charset="0"/>
                <a:ea typeface="宋体" pitchFamily="2" charset="-122"/>
              </a:rPr>
              <a:t>）  用于</a:t>
            </a:r>
            <a:r>
              <a:rPr lang="zh-CN" altLang="en-US" sz="2800" b="1" smtClean="0">
                <a:effectLst>
                  <a:outerShdw blurRad="38100" dist="38100" dir="2700000" algn="tl">
                    <a:srgbClr val="FFFFFF"/>
                  </a:outerShdw>
                </a:effectLst>
                <a:latin typeface="Times New Roman" pitchFamily="18" charset="0"/>
                <a:ea typeface="宋体" pitchFamily="2" charset="-122"/>
              </a:rPr>
              <a:t>前向</a:t>
            </a:r>
            <a:r>
              <a:rPr lang="zh-CN" altLang="en-US" sz="2800" b="1" smtClean="0">
                <a:latin typeface="Times New Roman" pitchFamily="18" charset="0"/>
                <a:ea typeface="宋体" pitchFamily="2" charset="-122"/>
              </a:rPr>
              <a:t>通信。</a:t>
            </a:r>
          </a:p>
          <a:p>
            <a:pPr eaLnBrk="1" hangingPunct="1">
              <a:lnSpc>
                <a:spcPct val="90000"/>
              </a:lnSpc>
              <a:buFontTx/>
              <a:buNone/>
              <a:defRPr/>
            </a:pPr>
            <a:r>
              <a:rPr lang="en-US" altLang="zh-CN" sz="2800" b="1" smtClean="0">
                <a:latin typeface="Times New Roman" pitchFamily="18" charset="0"/>
                <a:ea typeface="宋体" pitchFamily="2" charset="-122"/>
              </a:rPr>
              <a:t>   </a:t>
            </a:r>
            <a:r>
              <a:rPr lang="zh-CN" altLang="en-US" sz="2800" b="1" smtClean="0">
                <a:latin typeface="Times New Roman" pitchFamily="18" charset="0"/>
                <a:ea typeface="宋体" pitchFamily="2" charset="-122"/>
              </a:rPr>
              <a:t>又如：</a:t>
            </a:r>
            <a:r>
              <a:rPr lang="en-US" altLang="zh-CN" sz="2800" b="1" smtClean="0">
                <a:effectLst>
                  <a:outerShdw blurRad="38100" dist="38100" dir="2700000" algn="tl">
                    <a:srgbClr val="FFFFFF"/>
                  </a:outerShdw>
                </a:effectLst>
                <a:latin typeface="Times New Roman" pitchFamily="18" charset="0"/>
                <a:ea typeface="宋体" pitchFamily="2" charset="-122"/>
              </a:rPr>
              <a:t>900MHz GSM</a:t>
            </a:r>
            <a:r>
              <a:rPr lang="zh-CN" altLang="en-US" sz="2800" b="1" smtClean="0">
                <a:effectLst>
                  <a:outerShdw blurRad="38100" dist="38100" dir="2700000" algn="tl">
                    <a:srgbClr val="FFFFFF"/>
                  </a:outerShdw>
                </a:effectLst>
                <a:latin typeface="Times New Roman" pitchFamily="18" charset="0"/>
                <a:ea typeface="宋体" pitchFamily="2" charset="-122"/>
              </a:rPr>
              <a:t>系统</a:t>
            </a:r>
            <a:r>
              <a:rPr lang="zh-CN" altLang="en-US" sz="2800" b="1" smtClean="0">
                <a:latin typeface="Times New Roman" pitchFamily="18" charset="0"/>
                <a:ea typeface="宋体" pitchFamily="2" charset="-122"/>
              </a:rPr>
              <a:t>的工作频段是：</a:t>
            </a:r>
          </a:p>
          <a:p>
            <a:pPr eaLnBrk="1" hangingPunct="1">
              <a:lnSpc>
                <a:spcPct val="90000"/>
              </a:lnSpc>
              <a:buFontTx/>
              <a:buNone/>
              <a:defRPr/>
            </a:pPr>
            <a:r>
              <a:rPr lang="en-US" altLang="zh-CN" sz="2800" b="1" smtClean="0">
                <a:latin typeface="Times New Roman" pitchFamily="18" charset="0"/>
                <a:ea typeface="宋体" pitchFamily="2" charset="-122"/>
              </a:rPr>
              <a:t>        </a:t>
            </a:r>
            <a:r>
              <a:rPr lang="en-US" altLang="zh-CN" sz="2800" b="1" smtClean="0">
                <a:effectLst>
                  <a:outerShdw blurRad="38100" dist="38100" dir="2700000" algn="tl">
                    <a:srgbClr val="FFFFFF"/>
                  </a:outerShdw>
                </a:effectLst>
                <a:latin typeface="Times New Roman" pitchFamily="18" charset="0"/>
                <a:ea typeface="宋体" pitchFamily="2" charset="-122"/>
              </a:rPr>
              <a:t>890</a:t>
            </a:r>
            <a:r>
              <a:rPr lang="zh-CN" altLang="en-US" sz="2800" b="1" smtClean="0">
                <a:effectLst>
                  <a:outerShdw blurRad="38100" dist="38100" dir="2700000" algn="tl">
                    <a:srgbClr val="FFFFFF"/>
                  </a:outerShdw>
                </a:effectLst>
                <a:latin typeface="Times New Roman" pitchFamily="18" charset="0"/>
                <a:ea typeface="宋体" pitchFamily="2" charset="-122"/>
              </a:rPr>
              <a:t>～</a:t>
            </a:r>
            <a:r>
              <a:rPr lang="en-US" altLang="zh-CN" sz="2800" b="1" smtClean="0">
                <a:effectLst>
                  <a:outerShdw blurRad="38100" dist="38100" dir="2700000" algn="tl">
                    <a:srgbClr val="FFFFFF"/>
                  </a:outerShdw>
                </a:effectLst>
                <a:latin typeface="Times New Roman" pitchFamily="18" charset="0"/>
                <a:ea typeface="宋体" pitchFamily="2" charset="-122"/>
              </a:rPr>
              <a:t>915MHz</a:t>
            </a:r>
            <a:r>
              <a:rPr lang="zh-CN" altLang="en-US" sz="2800" b="1" smtClean="0">
                <a:latin typeface="Times New Roman" pitchFamily="18" charset="0"/>
                <a:ea typeface="宋体" pitchFamily="2" charset="-122"/>
              </a:rPr>
              <a:t>（共</a:t>
            </a:r>
            <a:r>
              <a:rPr lang="en-US" altLang="zh-CN" sz="2800" b="1" smtClean="0">
                <a:latin typeface="Times New Roman" pitchFamily="18" charset="0"/>
                <a:ea typeface="宋体" pitchFamily="2" charset="-122"/>
              </a:rPr>
              <a:t>25MHz</a:t>
            </a:r>
            <a:r>
              <a:rPr lang="zh-CN" altLang="en-US" sz="2800" b="1" smtClean="0">
                <a:latin typeface="Times New Roman" pitchFamily="18" charset="0"/>
                <a:ea typeface="宋体" pitchFamily="2" charset="-122"/>
              </a:rPr>
              <a:t>）  用于</a:t>
            </a:r>
            <a:r>
              <a:rPr lang="zh-CN" altLang="en-US" sz="2800" b="1" smtClean="0">
                <a:effectLst>
                  <a:outerShdw blurRad="38100" dist="38100" dir="2700000" algn="tl">
                    <a:srgbClr val="FFFFFF"/>
                  </a:outerShdw>
                </a:effectLst>
                <a:latin typeface="Times New Roman" pitchFamily="18" charset="0"/>
                <a:ea typeface="宋体" pitchFamily="2" charset="-122"/>
              </a:rPr>
              <a:t>反向</a:t>
            </a:r>
            <a:r>
              <a:rPr lang="zh-CN" altLang="en-US" sz="2800" b="1" smtClean="0">
                <a:latin typeface="Times New Roman" pitchFamily="18" charset="0"/>
                <a:ea typeface="宋体" pitchFamily="2" charset="-122"/>
              </a:rPr>
              <a:t>通信，</a:t>
            </a:r>
          </a:p>
          <a:p>
            <a:pPr eaLnBrk="1" hangingPunct="1">
              <a:lnSpc>
                <a:spcPct val="90000"/>
              </a:lnSpc>
              <a:buFontTx/>
              <a:buNone/>
              <a:defRPr/>
            </a:pPr>
            <a:r>
              <a:rPr lang="en-US" altLang="zh-CN" sz="2800" b="1" smtClean="0">
                <a:latin typeface="Times New Roman" pitchFamily="18" charset="0"/>
                <a:ea typeface="宋体" pitchFamily="2" charset="-122"/>
              </a:rPr>
              <a:t>        </a:t>
            </a:r>
            <a:r>
              <a:rPr lang="en-US" altLang="zh-CN" sz="2800" b="1" smtClean="0">
                <a:effectLst>
                  <a:outerShdw blurRad="38100" dist="38100" dir="2700000" algn="tl">
                    <a:srgbClr val="FFFFFF"/>
                  </a:outerShdw>
                </a:effectLst>
                <a:latin typeface="Times New Roman" pitchFamily="18" charset="0"/>
                <a:ea typeface="宋体" pitchFamily="2" charset="-122"/>
              </a:rPr>
              <a:t>935</a:t>
            </a:r>
            <a:r>
              <a:rPr lang="zh-CN" altLang="en-US" sz="2800" b="1" smtClean="0">
                <a:effectLst>
                  <a:outerShdw blurRad="38100" dist="38100" dir="2700000" algn="tl">
                    <a:srgbClr val="FFFFFF"/>
                  </a:outerShdw>
                </a:effectLst>
                <a:latin typeface="Times New Roman" pitchFamily="18" charset="0"/>
                <a:ea typeface="宋体" pitchFamily="2" charset="-122"/>
              </a:rPr>
              <a:t>～</a:t>
            </a:r>
            <a:r>
              <a:rPr lang="en-US" altLang="zh-CN" sz="2800" b="1" smtClean="0">
                <a:effectLst>
                  <a:outerShdw blurRad="38100" dist="38100" dir="2700000" algn="tl">
                    <a:srgbClr val="FFFFFF"/>
                  </a:outerShdw>
                </a:effectLst>
                <a:latin typeface="Times New Roman" pitchFamily="18" charset="0"/>
                <a:ea typeface="宋体" pitchFamily="2" charset="-122"/>
              </a:rPr>
              <a:t>960MHz</a:t>
            </a:r>
            <a:r>
              <a:rPr lang="zh-CN" altLang="en-US" sz="2800" b="1" smtClean="0">
                <a:latin typeface="Times New Roman" pitchFamily="18" charset="0"/>
                <a:ea typeface="宋体" pitchFamily="2" charset="-122"/>
              </a:rPr>
              <a:t>（共</a:t>
            </a:r>
            <a:r>
              <a:rPr lang="en-US" altLang="zh-CN" sz="2800" b="1" smtClean="0">
                <a:latin typeface="Times New Roman" pitchFamily="18" charset="0"/>
                <a:ea typeface="宋体" pitchFamily="2" charset="-122"/>
              </a:rPr>
              <a:t>25MHz</a:t>
            </a:r>
            <a:r>
              <a:rPr lang="zh-CN" altLang="en-US" sz="2800" b="1" smtClean="0">
                <a:latin typeface="Times New Roman" pitchFamily="18" charset="0"/>
                <a:ea typeface="宋体" pitchFamily="2" charset="-122"/>
              </a:rPr>
              <a:t>）  用于</a:t>
            </a:r>
            <a:r>
              <a:rPr lang="zh-CN" altLang="en-US" sz="2800" b="1" smtClean="0">
                <a:effectLst>
                  <a:outerShdw blurRad="38100" dist="38100" dir="2700000" algn="tl">
                    <a:srgbClr val="FFFFFF"/>
                  </a:outerShdw>
                </a:effectLst>
                <a:latin typeface="Times New Roman" pitchFamily="18" charset="0"/>
                <a:ea typeface="宋体" pitchFamily="2" charset="-122"/>
              </a:rPr>
              <a:t>前向</a:t>
            </a:r>
            <a:r>
              <a:rPr lang="zh-CN" altLang="en-US" sz="2800" b="1" smtClean="0">
                <a:latin typeface="Times New Roman" pitchFamily="18" charset="0"/>
                <a:ea typeface="宋体" pitchFamily="2" charset="-122"/>
              </a:rPr>
              <a:t>通信。</a:t>
            </a:r>
          </a:p>
          <a:p>
            <a:pPr eaLnBrk="1" hangingPunct="1">
              <a:lnSpc>
                <a:spcPct val="90000"/>
              </a:lnSpc>
              <a:buFontTx/>
              <a:buNone/>
              <a:defRPr/>
            </a:pPr>
            <a:r>
              <a:rPr lang="zh-CN" altLang="en-US" sz="2800" b="1" smtClean="0">
                <a:ea typeface="宋体" pitchFamily="2" charset="-122"/>
              </a:rPr>
              <a:t>      频谱是一种稀缺资源，并且已分配的频段不易</a:t>
            </a:r>
          </a:p>
          <a:p>
            <a:pPr eaLnBrk="1" hangingPunct="1">
              <a:lnSpc>
                <a:spcPct val="90000"/>
              </a:lnSpc>
              <a:buFontTx/>
              <a:buNone/>
              <a:defRPr/>
            </a:pPr>
            <a:r>
              <a:rPr lang="zh-CN" altLang="en-US" sz="2800" b="1" smtClean="0">
                <a:ea typeface="宋体" pitchFamily="2" charset="-122"/>
              </a:rPr>
              <a:t>被拓展。鉴于此，无线系统必须为在指定频段内允</a:t>
            </a:r>
          </a:p>
          <a:p>
            <a:pPr eaLnBrk="1" hangingPunct="1">
              <a:lnSpc>
                <a:spcPct val="90000"/>
              </a:lnSpc>
              <a:buFontTx/>
              <a:buNone/>
              <a:defRPr/>
            </a:pPr>
            <a:r>
              <a:rPr lang="zh-CN" altLang="en-US" sz="2800" b="1" smtClean="0">
                <a:ea typeface="宋体" pitchFamily="2" charset="-122"/>
              </a:rPr>
              <a:t>许尽可能多的用户同时通信做出一些规定。</a:t>
            </a:r>
            <a:endParaRPr lang="zh-CN" altLang="en-US" sz="2800" b="1" smtClean="0">
              <a:solidFill>
                <a:schemeClr val="accent2"/>
              </a:solidFill>
              <a:effectLst>
                <a:outerShdw blurRad="38100" dist="38100" dir="2700000" algn="tl">
                  <a:srgbClr val="000000"/>
                </a:outerShdw>
              </a:effectLst>
              <a:latin typeface="Times New Roman" pitchFamily="18" charset="0"/>
              <a:ea typeface="宋体" pitchFamily="2" charset="-122"/>
            </a:endParaRPr>
          </a:p>
        </p:txBody>
      </p:sp>
      <p:sp>
        <p:nvSpPr>
          <p:cNvPr id="226308" name="AutoShape 4"/>
          <p:cNvSpPr>
            <a:spLocks/>
          </p:cNvSpPr>
          <p:nvPr/>
        </p:nvSpPr>
        <p:spPr bwMode="auto">
          <a:xfrm>
            <a:off x="990600" y="2819400"/>
            <a:ext cx="228600" cy="685800"/>
          </a:xfrm>
          <a:prstGeom prst="leftBrace">
            <a:avLst>
              <a:gd name="adj1" fmla="val 25000"/>
              <a:gd name="adj2" fmla="val 50000"/>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
        <p:nvSpPr>
          <p:cNvPr id="226309" name="AutoShape 5"/>
          <p:cNvSpPr>
            <a:spLocks/>
          </p:cNvSpPr>
          <p:nvPr/>
        </p:nvSpPr>
        <p:spPr bwMode="auto">
          <a:xfrm>
            <a:off x="990600" y="4267200"/>
            <a:ext cx="228600" cy="685800"/>
          </a:xfrm>
          <a:prstGeom prst="leftBrace">
            <a:avLst>
              <a:gd name="adj1" fmla="val 25000"/>
              <a:gd name="adj2" fmla="val 50000"/>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GSM</a:t>
            </a:r>
            <a:r>
              <a:rPr lang="zh-CN" altLang="en-US" sz="3600" b="1" smtClean="0">
                <a:latin typeface="Times New Roman" pitchFamily="18" charset="0"/>
                <a:ea typeface="宋体" pitchFamily="2" charset="-122"/>
              </a:rPr>
              <a:t>的帧结构</a:t>
            </a:r>
          </a:p>
        </p:txBody>
      </p:sp>
      <p:sp>
        <p:nvSpPr>
          <p:cNvPr id="4" name="TextBox 3"/>
          <p:cNvSpPr txBox="1"/>
          <p:nvPr/>
        </p:nvSpPr>
        <p:spPr>
          <a:xfrm>
            <a:off x="1143000" y="6096000"/>
            <a:ext cx="7162800" cy="646113"/>
          </a:xfrm>
          <a:prstGeom prst="rect">
            <a:avLst/>
          </a:prstGeom>
          <a:noFill/>
        </p:spPr>
        <p:txBody>
          <a:bodyPr>
            <a:spAutoFit/>
          </a:bodyPr>
          <a:lstStyle/>
          <a:p>
            <a:pPr algn="l">
              <a:defRPr/>
            </a:pPr>
            <a:r>
              <a:rPr lang="zh-CN" altLang="en-US">
                <a:solidFill>
                  <a:schemeClr val="tx1"/>
                </a:solidFill>
                <a:ea typeface="宋体" pitchFamily="2" charset="-122"/>
              </a:rPr>
              <a:t>注：图中并未示出</a:t>
            </a:r>
            <a:r>
              <a:rPr lang="en-US" altLang="zh-CN">
                <a:solidFill>
                  <a:schemeClr val="tx1"/>
                </a:solidFill>
                <a:ea typeface="宋体" pitchFamily="2" charset="-122"/>
              </a:rPr>
              <a:t>GSM</a:t>
            </a:r>
            <a:r>
              <a:rPr lang="zh-CN" altLang="en-US">
                <a:solidFill>
                  <a:schemeClr val="tx1"/>
                </a:solidFill>
                <a:ea typeface="宋体" pitchFamily="2" charset="-122"/>
              </a:rPr>
              <a:t>中最大的帧</a:t>
            </a:r>
            <a:r>
              <a:rPr lang="en-US" altLang="zh-CN">
                <a:solidFill>
                  <a:schemeClr val="tx1"/>
                </a:solidFill>
                <a:ea typeface="宋体" pitchFamily="2" charset="-122"/>
              </a:rPr>
              <a:t>——</a:t>
            </a:r>
            <a:r>
              <a:rPr lang="zh-CN" altLang="en-US">
                <a:solidFill>
                  <a:schemeClr val="tx1"/>
                </a:solidFill>
                <a:effectLst>
                  <a:outerShdw blurRad="38100" dist="38100" dir="2700000" algn="tl">
                    <a:srgbClr val="C0C0C0"/>
                  </a:outerShdw>
                </a:effectLst>
                <a:ea typeface="宋体" pitchFamily="2" charset="-122"/>
              </a:rPr>
              <a:t>超高帧</a:t>
            </a:r>
            <a:r>
              <a:rPr lang="zh-CN" altLang="en-US">
                <a:solidFill>
                  <a:schemeClr val="tx1"/>
                </a:solidFill>
                <a:ea typeface="宋体" pitchFamily="2" charset="-122"/>
              </a:rPr>
              <a:t>（</a:t>
            </a:r>
            <a:r>
              <a:rPr lang="en-US" altLang="zh-CN">
                <a:solidFill>
                  <a:schemeClr val="tx1"/>
                </a:solidFill>
                <a:ea typeface="宋体" pitchFamily="2" charset="-122"/>
              </a:rPr>
              <a:t>hyperframe</a:t>
            </a:r>
            <a:r>
              <a:rPr lang="zh-CN" altLang="en-US">
                <a:solidFill>
                  <a:schemeClr val="tx1"/>
                </a:solidFill>
                <a:ea typeface="宋体" pitchFamily="2" charset="-122"/>
              </a:rPr>
              <a:t>），它由</a:t>
            </a:r>
            <a:r>
              <a:rPr lang="en-US" altLang="zh-CN">
                <a:solidFill>
                  <a:schemeClr val="tx1"/>
                </a:solidFill>
                <a:ea typeface="宋体" pitchFamily="2" charset="-122"/>
              </a:rPr>
              <a:t>2048</a:t>
            </a:r>
            <a:r>
              <a:rPr lang="zh-CN" altLang="en-US">
                <a:solidFill>
                  <a:schemeClr val="tx1"/>
                </a:solidFill>
                <a:ea typeface="宋体" pitchFamily="2" charset="-122"/>
              </a:rPr>
              <a:t>个超帧结合而成，持续时间为</a:t>
            </a:r>
            <a:r>
              <a:rPr lang="en-US" altLang="zh-CN">
                <a:solidFill>
                  <a:schemeClr val="tx1"/>
                </a:solidFill>
                <a:ea typeface="宋体" pitchFamily="2" charset="-122"/>
              </a:rPr>
              <a:t>3</a:t>
            </a:r>
            <a:r>
              <a:rPr lang="zh-CN" altLang="en-US">
                <a:solidFill>
                  <a:schemeClr val="tx1"/>
                </a:solidFill>
                <a:ea typeface="宋体" pitchFamily="2" charset="-122"/>
              </a:rPr>
              <a:t>小时</a:t>
            </a:r>
            <a:r>
              <a:rPr lang="en-US" altLang="zh-CN">
                <a:solidFill>
                  <a:schemeClr val="tx1"/>
                </a:solidFill>
                <a:ea typeface="宋体" pitchFamily="2" charset="-122"/>
              </a:rPr>
              <a:t>28</a:t>
            </a:r>
            <a:r>
              <a:rPr lang="zh-CN" altLang="en-US">
                <a:solidFill>
                  <a:schemeClr val="tx1"/>
                </a:solidFill>
                <a:ea typeface="宋体" pitchFamily="2" charset="-122"/>
              </a:rPr>
              <a:t>分钟。</a:t>
            </a:r>
          </a:p>
        </p:txBody>
      </p:sp>
      <p:pic>
        <p:nvPicPr>
          <p:cNvPr id="38916" name="Picture 4"/>
          <p:cNvPicPr>
            <a:picLocks noGrp="1" noChangeAspect="1" noChangeArrowheads="1"/>
          </p:cNvPicPr>
          <p:nvPr>
            <p:ph idx="1"/>
          </p:nvPr>
        </p:nvPicPr>
        <p:blipFill>
          <a:blip r:embed="rId3" cstate="print"/>
          <a:srcRect/>
          <a:stretch>
            <a:fillRect/>
          </a:stretch>
        </p:blipFill>
        <p:spPr>
          <a:xfrm>
            <a:off x="1165225" y="1600200"/>
            <a:ext cx="6813550" cy="4525963"/>
          </a:xfrm>
          <a:noFill/>
        </p:spPr>
      </p:pic>
      <p:sp>
        <p:nvSpPr>
          <p:cNvPr id="7" name="椭圆形标注 6"/>
          <p:cNvSpPr/>
          <p:nvPr/>
        </p:nvSpPr>
        <p:spPr bwMode="auto">
          <a:xfrm>
            <a:off x="5791200" y="2895600"/>
            <a:ext cx="3124200" cy="838200"/>
          </a:xfrm>
          <a:prstGeom prst="wedgeEllipseCallout">
            <a:avLst>
              <a:gd name="adj1" fmla="val -25357"/>
              <a:gd name="adj2" fmla="val 183841"/>
            </a:avLst>
          </a:prstGeom>
          <a:solidFill>
            <a:schemeClr val="accent2">
              <a:alpha val="25000"/>
            </a:schemeClr>
          </a:solidFill>
          <a:ln w="9525" cap="flat" cmpd="sng" algn="ctr">
            <a:noFill/>
            <a:prstDash val="solid"/>
            <a:round/>
            <a:headEnd type="none" w="med" len="med"/>
            <a:tailEnd type="none" w="med" len="med"/>
          </a:ln>
          <a:effectLst/>
        </p:spPr>
        <p:txBody>
          <a:bodyPr/>
          <a:lstStyle/>
          <a:p>
            <a:pPr>
              <a:defRPr/>
            </a:pPr>
            <a:r>
              <a:rPr lang="en-US" altLang="zh-CN">
                <a:solidFill>
                  <a:srgbClr val="FF0000"/>
                </a:solidFill>
                <a:ea typeface="宋体" pitchFamily="2" charset="-122"/>
              </a:rPr>
              <a:t>GSM</a:t>
            </a:r>
            <a:r>
              <a:rPr lang="zh-CN" altLang="en-US">
                <a:solidFill>
                  <a:srgbClr val="FF0000"/>
                </a:solidFill>
                <a:ea typeface="宋体" pitchFamily="2" charset="-122"/>
              </a:rPr>
              <a:t>的信道数据速率为</a:t>
            </a:r>
            <a:r>
              <a:rPr lang="en-US" altLang="zh-CN">
                <a:solidFill>
                  <a:srgbClr val="FF0000"/>
                </a:solidFill>
                <a:effectLst>
                  <a:outerShdw blurRad="38100" dist="38100" dir="2700000" algn="tl">
                    <a:srgbClr val="000000"/>
                  </a:outerShdw>
                </a:effectLst>
                <a:ea typeface="宋体" pitchFamily="2" charset="-122"/>
              </a:rPr>
              <a:t>270.833kbps</a:t>
            </a:r>
            <a:endParaRPr lang="zh-CN" altLang="en-US">
              <a:solidFill>
                <a:srgbClr val="FF0000"/>
              </a:solidFill>
              <a:effectLst>
                <a:outerShdw blurRad="38100" dist="38100" dir="2700000" algn="tl">
                  <a:srgbClr val="000000"/>
                </a:outerShdw>
              </a:effectLst>
              <a:ea typeface="宋体" pitchFamily="2" charset="-122"/>
            </a:endParaRPr>
          </a:p>
        </p:txBody>
      </p:sp>
      <p:sp>
        <p:nvSpPr>
          <p:cNvPr id="8" name="椭圆形标注 7"/>
          <p:cNvSpPr/>
          <p:nvPr/>
        </p:nvSpPr>
        <p:spPr bwMode="auto">
          <a:xfrm>
            <a:off x="5867400" y="5257800"/>
            <a:ext cx="3276600" cy="838200"/>
          </a:xfrm>
          <a:prstGeom prst="wedgeEllipseCallout">
            <a:avLst>
              <a:gd name="adj1" fmla="val -41700"/>
              <a:gd name="adj2" fmla="val -78911"/>
            </a:avLst>
          </a:prstGeom>
          <a:solidFill>
            <a:schemeClr val="accent2">
              <a:alpha val="25000"/>
            </a:schemeClr>
          </a:solidFill>
          <a:ln w="9525" cap="flat" cmpd="sng" algn="ctr">
            <a:noFill/>
            <a:prstDash val="solid"/>
            <a:round/>
            <a:headEnd type="none" w="med" len="med"/>
            <a:tailEnd type="none" w="med" len="med"/>
          </a:ln>
          <a:effectLst/>
        </p:spPr>
        <p:txBody>
          <a:bodyPr/>
          <a:lstStyle/>
          <a:p>
            <a:pPr>
              <a:defRPr/>
            </a:pPr>
            <a:r>
              <a:rPr lang="zh-CN" altLang="en-US">
                <a:effectLst>
                  <a:outerShdw blurRad="38100" dist="38100" dir="2700000" algn="tl">
                    <a:srgbClr val="000000"/>
                  </a:outerShdw>
                </a:effectLst>
                <a:ea typeface="宋体" pitchFamily="2" charset="-122"/>
              </a:rPr>
              <a:t>保护周期是一段空白时间，什么也不发送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par>
                          <p:cTn id="8" fill="hold">
                            <p:stCondLst>
                              <p:cond delay="1000"/>
                            </p:stCondLst>
                            <p:childTnLst>
                              <p:par>
                                <p:cTn id="9" presetID="26" presetClass="emph" presetSubtype="0" fill="hold" grpId="1"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1000"/>
                                        <p:tgtEl>
                                          <p:spTgt spid="8"/>
                                        </p:tgtEl>
                                      </p:cBhvr>
                                    </p:animEffect>
                                  </p:childTnLst>
                                </p:cTn>
                              </p:par>
                            </p:childTnLst>
                          </p:cTn>
                        </p:par>
                        <p:par>
                          <p:cTn id="17" fill="hold">
                            <p:stCondLst>
                              <p:cond delay="1000"/>
                            </p:stCondLst>
                            <p:childTnLst>
                              <p:par>
                                <p:cTn id="18" presetID="26" presetClass="emph" presetSubtype="0" fill="hold" grpId="1" nodeType="after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39939" name="Rectangle 3"/>
          <p:cNvSpPr>
            <a:spLocks noGrp="1" noChangeArrowheads="1"/>
          </p:cNvSpPr>
          <p:nvPr>
            <p:ph type="body" idx="1"/>
          </p:nvPr>
        </p:nvSpPr>
        <p:spPr/>
        <p:txBody>
          <a:bodyPr/>
          <a:lstStyle/>
          <a:p>
            <a:pPr eaLnBrk="1" hangingPunct="1"/>
            <a:r>
              <a:rPr lang="zh-CN" altLang="en-US" b="1" smtClean="0">
                <a:ea typeface="宋体" pitchFamily="2" charset="-122"/>
              </a:rPr>
              <a:t>时隙发送过程的功率攀升</a:t>
            </a:r>
            <a:r>
              <a:rPr lang="zh-CN" altLang="en-US" smtClean="0">
                <a:ea typeface="宋体" pitchFamily="2" charset="-122"/>
              </a:rPr>
              <a:t> </a:t>
            </a:r>
          </a:p>
        </p:txBody>
      </p:sp>
      <p:pic>
        <p:nvPicPr>
          <p:cNvPr id="39940" name="Picture 4" descr="Image1"/>
          <p:cNvPicPr>
            <a:picLocks noChangeAspect="1" noChangeArrowheads="1"/>
          </p:cNvPicPr>
          <p:nvPr/>
        </p:nvPicPr>
        <p:blipFill>
          <a:blip r:embed="rId2" cstate="print"/>
          <a:srcRect/>
          <a:stretch>
            <a:fillRect/>
          </a:stretch>
        </p:blipFill>
        <p:spPr bwMode="auto">
          <a:xfrm>
            <a:off x="762000" y="2209800"/>
            <a:ext cx="7620000" cy="4343400"/>
          </a:xfrm>
          <a:prstGeom prst="rect">
            <a:avLst/>
          </a:prstGeom>
          <a:noFill/>
          <a:ln w="9525">
            <a:noFill/>
            <a:miter lim="800000"/>
            <a:headEnd/>
            <a:tailEnd/>
          </a:ln>
        </p:spPr>
      </p:pic>
      <p:sp>
        <p:nvSpPr>
          <p:cNvPr id="300037" name="Line 5"/>
          <p:cNvSpPr>
            <a:spLocks noChangeShapeType="1"/>
          </p:cNvSpPr>
          <p:nvPr/>
        </p:nvSpPr>
        <p:spPr bwMode="auto">
          <a:xfrm>
            <a:off x="1676400" y="3352800"/>
            <a:ext cx="1524000" cy="0"/>
          </a:xfrm>
          <a:prstGeom prst="line">
            <a:avLst/>
          </a:prstGeom>
          <a:noFill/>
          <a:ln w="2540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00038" name="Text Box 6"/>
          <p:cNvSpPr txBox="1">
            <a:spLocks noChangeArrowheads="1"/>
          </p:cNvSpPr>
          <p:nvPr/>
        </p:nvSpPr>
        <p:spPr bwMode="auto">
          <a:xfrm>
            <a:off x="1066800" y="3200400"/>
            <a:ext cx="762000" cy="366713"/>
          </a:xfrm>
          <a:prstGeom prst="rect">
            <a:avLst/>
          </a:prstGeom>
          <a:noFill/>
          <a:ln w="9525" algn="ctr">
            <a:noFill/>
            <a:miter lim="800000"/>
            <a:headEnd/>
            <a:tailEnd/>
          </a:ln>
          <a:effectLst/>
        </p:spPr>
        <p:txBody>
          <a:bodyPr>
            <a:spAutoFit/>
          </a:bodyPr>
          <a:lstStyle/>
          <a:p>
            <a:pPr>
              <a:spcBef>
                <a:spcPct val="50000"/>
              </a:spcBef>
              <a:defRPr/>
            </a:pPr>
            <a:r>
              <a:rPr lang="en-US" altLang="zh-CN">
                <a:effectLst>
                  <a:outerShdw blurRad="38100" dist="38100" dir="2700000" algn="tl">
                    <a:srgbClr val="000000"/>
                  </a:outerShdw>
                </a:effectLst>
                <a:ea typeface="宋体" pitchFamily="2" charset="-122"/>
              </a:rPr>
              <a:t>2W</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GSM</a:t>
            </a:r>
            <a:r>
              <a:rPr lang="zh-CN" altLang="en-US" sz="3600" b="1" smtClean="0">
                <a:latin typeface="Times New Roman" pitchFamily="18" charset="0"/>
                <a:ea typeface="宋体" pitchFamily="2" charset="-122"/>
              </a:rPr>
              <a:t>时隙的组成</a:t>
            </a:r>
            <a:endParaRPr lang="en-US" altLang="zh-CN" sz="3600" b="1" smtClean="0">
              <a:latin typeface="Times New Roman" pitchFamily="18" charset="0"/>
              <a:ea typeface="宋体" pitchFamily="2" charset="-122"/>
            </a:endParaRPr>
          </a:p>
        </p:txBody>
      </p:sp>
      <p:sp>
        <p:nvSpPr>
          <p:cNvPr id="184323" name="Rectangle 3"/>
          <p:cNvSpPr>
            <a:spLocks noGrp="1" noChangeArrowheads="1"/>
          </p:cNvSpPr>
          <p:nvPr>
            <p:ph type="body" idx="1"/>
          </p:nvPr>
        </p:nvSpPr>
        <p:spPr>
          <a:xfrm>
            <a:off x="457200" y="1447800"/>
            <a:ext cx="8382000" cy="5257800"/>
          </a:xfrm>
        </p:spPr>
        <p:txBody>
          <a:bodyPr/>
          <a:lstStyle/>
          <a:p>
            <a:pPr eaLnBrk="1" hangingPunct="1">
              <a:lnSpc>
                <a:spcPct val="80000"/>
              </a:lnSpc>
              <a:defRPr/>
            </a:pPr>
            <a:r>
              <a:rPr lang="zh-CN" altLang="en-US" sz="2800" b="1" dirty="0" smtClean="0">
                <a:latin typeface="Times New Roman" pitchFamily="18" charset="0"/>
                <a:ea typeface="宋体" pitchFamily="2" charset="-122"/>
              </a:rPr>
              <a:t>在</a:t>
            </a:r>
            <a:r>
              <a:rPr lang="en-US" altLang="zh-CN" sz="2800" b="1" dirty="0" smtClean="0">
                <a:latin typeface="Times New Roman" pitchFamily="18" charset="0"/>
                <a:ea typeface="宋体" pitchFamily="2" charset="-122"/>
              </a:rPr>
              <a:t>GSM</a:t>
            </a:r>
            <a:r>
              <a:rPr lang="zh-CN" altLang="en-US" sz="2800" b="1" dirty="0" smtClean="0">
                <a:latin typeface="Times New Roman" pitchFamily="18" charset="0"/>
                <a:ea typeface="宋体" pitchFamily="2" charset="-122"/>
              </a:rPr>
              <a:t>术语中，</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时隙</a:t>
            </a:r>
            <a:r>
              <a:rPr lang="zh-CN" altLang="en-US" sz="2800" b="1" dirty="0" smtClean="0">
                <a:latin typeface="Times New Roman" pitchFamily="18" charset="0"/>
                <a:ea typeface="宋体" pitchFamily="2" charset="-122"/>
              </a:rPr>
              <a:t>又被称为</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突发（</a:t>
            </a:r>
            <a:r>
              <a:rPr lang="en-US" altLang="zh-CN" sz="2800" b="1" dirty="0" smtClean="0">
                <a:solidFill>
                  <a:srgbClr val="FF3300"/>
                </a:solidFill>
                <a:effectLst>
                  <a:outerShdw blurRad="38100" dist="38100" dir="2700000" algn="tl">
                    <a:srgbClr val="000000"/>
                  </a:outerShdw>
                </a:effectLst>
                <a:latin typeface="Times New Roman" pitchFamily="18" charset="0"/>
                <a:ea typeface="宋体" pitchFamily="2" charset="-122"/>
              </a:rPr>
              <a:t>burst</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a:t>
            </a:r>
            <a:r>
              <a:rPr lang="zh-CN" altLang="en-US" sz="2800" b="1" dirty="0" smtClean="0">
                <a:latin typeface="Times New Roman" pitchFamily="18" charset="0"/>
                <a:ea typeface="宋体" pitchFamily="2" charset="-122"/>
              </a:rPr>
              <a:t>，根</a:t>
            </a:r>
          </a:p>
          <a:p>
            <a:pPr eaLnBrk="1" hangingPunct="1">
              <a:lnSpc>
                <a:spcPct val="80000"/>
              </a:lnSpc>
              <a:buFontTx/>
              <a:buNone/>
              <a:defRPr/>
            </a:pPr>
            <a:r>
              <a:rPr lang="zh-CN" altLang="en-US" sz="2800" b="1" dirty="0" smtClean="0">
                <a:latin typeface="Times New Roman" pitchFamily="18" charset="0"/>
                <a:ea typeface="宋体" pitchFamily="2" charset="-122"/>
              </a:rPr>
              <a:t>    据功用不同，</a:t>
            </a:r>
            <a:r>
              <a:rPr lang="en-US" altLang="zh-CN" sz="2800" b="1" dirty="0" smtClean="0">
                <a:latin typeface="Times New Roman" pitchFamily="18" charset="0"/>
                <a:ea typeface="宋体" pitchFamily="2" charset="-122"/>
              </a:rPr>
              <a:t>GSM</a:t>
            </a:r>
            <a:r>
              <a:rPr lang="zh-CN" altLang="en-US" sz="2800" b="1" dirty="0" smtClean="0">
                <a:latin typeface="Times New Roman" pitchFamily="18" charset="0"/>
                <a:ea typeface="宋体" pitchFamily="2" charset="-122"/>
              </a:rPr>
              <a:t>共有5种突发类型（见下页）。</a:t>
            </a:r>
          </a:p>
          <a:p>
            <a:pPr eaLnBrk="1" hangingPunct="1">
              <a:lnSpc>
                <a:spcPct val="80000"/>
              </a:lnSpc>
              <a:defRPr/>
            </a:pPr>
            <a:r>
              <a:rPr lang="zh-CN" altLang="en-US" sz="2800" b="1" dirty="0" smtClean="0">
                <a:latin typeface="Times New Roman" pitchFamily="18" charset="0"/>
                <a:ea typeface="宋体" pitchFamily="2" charset="-122"/>
              </a:rPr>
              <a:t>用来传送业务数据（如用户话音）的突发称为业</a:t>
            </a:r>
          </a:p>
          <a:p>
            <a:pPr eaLnBrk="1" hangingPunct="1">
              <a:lnSpc>
                <a:spcPct val="80000"/>
              </a:lnSpc>
              <a:buFontTx/>
              <a:buNone/>
              <a:defRPr/>
            </a:pPr>
            <a:r>
              <a:rPr lang="zh-CN" altLang="en-US" sz="2800" b="1" dirty="0" smtClean="0">
                <a:latin typeface="Times New Roman" pitchFamily="18" charset="0"/>
                <a:ea typeface="宋体" pitchFamily="2" charset="-122"/>
              </a:rPr>
              <a:t>    务突发，也称作常规（</a:t>
            </a:r>
            <a:r>
              <a:rPr lang="en-US" altLang="zh-CN" sz="2800" b="1" dirty="0" smtClean="0">
                <a:latin typeface="Times New Roman" pitchFamily="18" charset="0"/>
                <a:ea typeface="宋体" pitchFamily="2" charset="-122"/>
              </a:rPr>
              <a:t>Normal</a:t>
            </a:r>
            <a:r>
              <a:rPr lang="zh-CN" altLang="en-US" sz="2800" b="1" dirty="0" smtClean="0">
                <a:latin typeface="Times New Roman" pitchFamily="18" charset="0"/>
                <a:ea typeface="宋体" pitchFamily="2" charset="-122"/>
              </a:rPr>
              <a:t>）突发。</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业务突发</a:t>
            </a:r>
            <a:endParaRPr lang="en-US" altLang="zh-CN" sz="2800" b="1" dirty="0" smtClean="0">
              <a:solidFill>
                <a:schemeClr val="accent2"/>
              </a:solidFill>
              <a:effectLst>
                <a:outerShdw blurRad="38100" dist="38100" dir="2700000" algn="tl">
                  <a:srgbClr val="000000"/>
                </a:outerShdw>
              </a:effectLst>
              <a:latin typeface="Times New Roman" pitchFamily="18" charset="0"/>
              <a:ea typeface="宋体" pitchFamily="2" charset="-122"/>
            </a:endParaRPr>
          </a:p>
          <a:p>
            <a:pPr eaLnBrk="1" hangingPunct="1">
              <a:lnSpc>
                <a:spcPct val="80000"/>
              </a:lnSpc>
              <a:buFontTx/>
              <a:buNone/>
              <a:defRPr/>
            </a:pPr>
            <a:r>
              <a:rPr lang="en-US" altLang="zh-CN"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    </a:t>
            </a:r>
            <a:r>
              <a:rPr lang="zh-CN" altLang="en-US" sz="2800" b="1" dirty="0" smtClean="0">
                <a:latin typeface="Times New Roman" pitchFamily="18" charset="0"/>
                <a:ea typeface="宋体" pitchFamily="2" charset="-122"/>
              </a:rPr>
              <a:t>一般由4部分组成：</a:t>
            </a:r>
            <a:endParaRPr lang="en-US" altLang="zh-CN" sz="2800" b="1" dirty="0" smtClean="0">
              <a:latin typeface="Times New Roman" pitchFamily="18" charset="0"/>
              <a:ea typeface="宋体" pitchFamily="2" charset="-122"/>
            </a:endParaRPr>
          </a:p>
          <a:p>
            <a:pPr eaLnBrk="1" hangingPunct="1">
              <a:lnSpc>
                <a:spcPct val="80000"/>
              </a:lnSpc>
              <a:buFontTx/>
              <a:buNone/>
              <a:defRPr/>
            </a:pPr>
            <a:r>
              <a:rPr lang="en-US" altLang="zh-CN" sz="2400" b="1" dirty="0" smtClean="0">
                <a:solidFill>
                  <a:srgbClr val="003399"/>
                </a:solidFill>
                <a:effectLst>
                  <a:outerShdw blurRad="38100" dist="38100" dir="2700000" algn="tl">
                    <a:srgbClr val="000000">
                      <a:alpha val="43137"/>
                    </a:srgbClr>
                  </a:outerShdw>
                </a:effectLst>
                <a:latin typeface="Times New Roman" pitchFamily="18" charset="0"/>
                <a:ea typeface="宋体" pitchFamily="2" charset="-122"/>
              </a:rPr>
              <a:t>   </a:t>
            </a:r>
            <a:r>
              <a:rPr lang="en-US" altLang="zh-CN" sz="2800" b="1" dirty="0" smtClean="0">
                <a:solidFill>
                  <a:srgbClr val="003399"/>
                </a:solidFill>
                <a:effectLst>
                  <a:outerShdw blurRad="38100" dist="38100" dir="2700000" algn="tl">
                    <a:srgbClr val="000000">
                      <a:alpha val="43137"/>
                    </a:srgbClr>
                  </a:outerShdw>
                </a:effectLst>
                <a:latin typeface="Times New Roman" pitchFamily="18" charset="0"/>
                <a:ea typeface="宋体" pitchFamily="2" charset="-122"/>
              </a:rPr>
              <a:t> 1</a:t>
            </a:r>
            <a:r>
              <a:rPr lang="en-US" altLang="zh-CN"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尾比特</a:t>
            </a:r>
            <a:r>
              <a:rPr lang="zh-CN" altLang="en-US" sz="2400" b="1" dirty="0" smtClean="0">
                <a:latin typeface="Times New Roman" pitchFamily="18" charset="0"/>
                <a:ea typeface="宋体" pitchFamily="2" charset="-122"/>
              </a:rPr>
              <a:t>：已知比特，</a:t>
            </a:r>
            <a:r>
              <a:rPr lang="en-US" altLang="zh-CN" sz="2400" b="1" dirty="0" smtClean="0">
                <a:latin typeface="Times New Roman" pitchFamily="18" charset="0"/>
                <a:ea typeface="宋体" pitchFamily="2" charset="-122"/>
              </a:rPr>
              <a:t> </a:t>
            </a:r>
            <a:r>
              <a:rPr lang="zh-CN" altLang="en-US" sz="2400" b="1" dirty="0" smtClean="0">
                <a:latin typeface="Times New Roman" pitchFamily="18" charset="0"/>
                <a:ea typeface="宋体" pitchFamily="2" charset="-122"/>
              </a:rPr>
              <a:t>用于使译码器终止于确定状态；</a:t>
            </a:r>
            <a:endParaRPr lang="en-US" altLang="zh-CN" sz="2400" b="1" dirty="0" smtClean="0">
              <a:latin typeface="Times New Roman" pitchFamily="18" charset="0"/>
              <a:ea typeface="宋体" pitchFamily="2" charset="-122"/>
            </a:endParaRPr>
          </a:p>
          <a:p>
            <a:pPr eaLnBrk="1" hangingPunct="1">
              <a:lnSpc>
                <a:spcPct val="80000"/>
              </a:lnSpc>
              <a:buFontTx/>
              <a:buNone/>
              <a:defRPr/>
            </a:pPr>
            <a:r>
              <a:rPr lang="en-US" altLang="zh-CN" sz="2800" b="1" dirty="0" smtClean="0">
                <a:latin typeface="Times New Roman" pitchFamily="18" charset="0"/>
                <a:ea typeface="宋体" pitchFamily="2" charset="-122"/>
              </a:rPr>
              <a:t>    </a:t>
            </a:r>
            <a:r>
              <a:rPr lang="en-US" altLang="zh-CN"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2）</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业务数据</a:t>
            </a:r>
            <a:r>
              <a:rPr lang="zh-CN" altLang="en-US" sz="2400" b="1" dirty="0" smtClean="0">
                <a:latin typeface="Times New Roman" pitchFamily="18" charset="0"/>
                <a:ea typeface="宋体" pitchFamily="2" charset="-122"/>
              </a:rPr>
              <a:t>：实际的有效载荷，比如：经过编码、交织</a:t>
            </a:r>
            <a:endParaRPr lang="en-US" altLang="zh-CN" sz="2400" b="1" dirty="0" smtClean="0">
              <a:latin typeface="Times New Roman" pitchFamily="18" charset="0"/>
              <a:ea typeface="宋体" pitchFamily="2" charset="-122"/>
            </a:endParaRPr>
          </a:p>
          <a:p>
            <a:pPr eaLnBrk="1" hangingPunct="1">
              <a:lnSpc>
                <a:spcPct val="80000"/>
              </a:lnSpc>
              <a:buFontTx/>
              <a:buNone/>
              <a:defRPr/>
            </a:pPr>
            <a:r>
              <a:rPr lang="en-US" altLang="zh-CN" sz="2400" b="1" dirty="0" smtClean="0">
                <a:latin typeface="Times New Roman" pitchFamily="18" charset="0"/>
                <a:ea typeface="宋体" pitchFamily="2" charset="-122"/>
              </a:rPr>
              <a:t>    </a:t>
            </a:r>
            <a:r>
              <a:rPr lang="zh-CN" altLang="en-US" sz="2400" b="1" dirty="0" smtClean="0">
                <a:latin typeface="Times New Roman" pitchFamily="18" charset="0"/>
                <a:ea typeface="宋体" pitchFamily="2" charset="-122"/>
              </a:rPr>
              <a:t>和加密处理的数字话音；</a:t>
            </a:r>
            <a:endParaRPr lang="en-US" altLang="zh-CN" sz="2400" b="1" dirty="0" smtClean="0">
              <a:latin typeface="Times New Roman" pitchFamily="18" charset="0"/>
              <a:ea typeface="宋体" pitchFamily="2" charset="-122"/>
            </a:endParaRPr>
          </a:p>
          <a:p>
            <a:pPr eaLnBrk="1" hangingPunct="1">
              <a:lnSpc>
                <a:spcPct val="80000"/>
              </a:lnSpc>
              <a:buFontTx/>
              <a:buNone/>
              <a:defRPr/>
            </a:pPr>
            <a:r>
              <a:rPr lang="en-US" altLang="zh-CN"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    3）</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训练序列</a:t>
            </a:r>
            <a:r>
              <a:rPr lang="zh-CN" altLang="en-US" sz="2400" b="1" dirty="0" smtClean="0">
                <a:latin typeface="Times New Roman" pitchFamily="18" charset="0"/>
                <a:ea typeface="宋体" pitchFamily="2" charset="-122"/>
              </a:rPr>
              <a:t>：是已知序列，用于接收端估计信道，实施</a:t>
            </a:r>
            <a:endParaRPr lang="en-US" altLang="zh-CN" sz="2400" b="1" dirty="0" smtClean="0">
              <a:latin typeface="Times New Roman" pitchFamily="18" charset="0"/>
              <a:ea typeface="宋体" pitchFamily="2" charset="-122"/>
            </a:endParaRPr>
          </a:p>
          <a:p>
            <a:pPr eaLnBrk="1" hangingPunct="1">
              <a:lnSpc>
                <a:spcPct val="80000"/>
              </a:lnSpc>
              <a:buFontTx/>
              <a:buNone/>
              <a:defRPr/>
            </a:pPr>
            <a:r>
              <a:rPr lang="en-US" altLang="zh-CN" sz="2400" b="1" dirty="0" smtClean="0">
                <a:latin typeface="Times New Roman" pitchFamily="18" charset="0"/>
                <a:ea typeface="宋体" pitchFamily="2" charset="-122"/>
              </a:rPr>
              <a:t>    </a:t>
            </a:r>
            <a:r>
              <a:rPr lang="zh-CN" altLang="en-US" sz="2400" b="1" dirty="0" smtClean="0">
                <a:latin typeface="Times New Roman" pitchFamily="18" charset="0"/>
                <a:ea typeface="宋体" pitchFamily="2" charset="-122"/>
              </a:rPr>
              <a:t>均衡；</a:t>
            </a:r>
            <a:r>
              <a:rPr lang="en-US" altLang="zh-CN" sz="2400" b="1" dirty="0" smtClean="0">
                <a:solidFill>
                  <a:schemeClr val="accent2"/>
                </a:solidFill>
                <a:effectLst>
                  <a:outerShdw blurRad="38100" dist="38100" dir="2700000" algn="tl">
                    <a:srgbClr val="000000"/>
                  </a:outerShdw>
                </a:effectLst>
                <a:latin typeface="Times New Roman" pitchFamily="18" charset="0"/>
                <a:ea typeface="宋体" pitchFamily="2" charset="-122"/>
              </a:rPr>
              <a:t> </a:t>
            </a:r>
          </a:p>
          <a:p>
            <a:pPr eaLnBrk="1" hangingPunct="1">
              <a:lnSpc>
                <a:spcPct val="80000"/>
              </a:lnSpc>
              <a:buFontTx/>
              <a:buNone/>
              <a:defRPr/>
            </a:pPr>
            <a:r>
              <a:rPr lang="en-US" altLang="zh-CN" sz="2400" b="1" dirty="0" smtClean="0">
                <a:solidFill>
                  <a:schemeClr val="accent2"/>
                </a:solidFill>
                <a:effectLst>
                  <a:outerShdw blurRad="38100" dist="38100" dir="2700000" algn="tl">
                    <a:srgbClr val="000000"/>
                  </a:outerShdw>
                </a:effectLst>
                <a:latin typeface="Times New Roman" pitchFamily="18" charset="0"/>
                <a:ea typeface="宋体" pitchFamily="2" charset="-122"/>
              </a:rPr>
              <a:t>    </a:t>
            </a:r>
            <a:r>
              <a:rPr lang="en-US" altLang="zh-CN"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4）</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保护间隔</a:t>
            </a:r>
            <a:r>
              <a:rPr lang="zh-CN" altLang="en-US" sz="2400" b="1" dirty="0" smtClean="0">
                <a:latin typeface="Times New Roman" pitchFamily="18" charset="0"/>
                <a:ea typeface="宋体" pitchFamily="2" charset="-122"/>
              </a:rPr>
              <a:t>：实际上是一段空白时间，用于防止上行链</a:t>
            </a:r>
            <a:endParaRPr lang="en-US" altLang="zh-CN" sz="2400" b="1" dirty="0" smtClean="0">
              <a:latin typeface="Times New Roman" pitchFamily="18" charset="0"/>
              <a:ea typeface="宋体" pitchFamily="2" charset="-122"/>
            </a:endParaRPr>
          </a:p>
          <a:p>
            <a:pPr eaLnBrk="1" hangingPunct="1">
              <a:lnSpc>
                <a:spcPct val="80000"/>
              </a:lnSpc>
              <a:buFontTx/>
              <a:buNone/>
              <a:defRPr/>
            </a:pPr>
            <a:r>
              <a:rPr lang="en-US" altLang="zh-CN" sz="2400" b="1" dirty="0" smtClean="0">
                <a:latin typeface="Times New Roman" pitchFamily="18" charset="0"/>
                <a:ea typeface="宋体" pitchFamily="2" charset="-122"/>
              </a:rPr>
              <a:t>    </a:t>
            </a:r>
            <a:r>
              <a:rPr lang="zh-CN" altLang="en-US" sz="2400" b="1" dirty="0" smtClean="0">
                <a:latin typeface="Times New Roman" pitchFamily="18" charset="0"/>
                <a:ea typeface="宋体" pitchFamily="2" charset="-122"/>
              </a:rPr>
              <a:t>路接收端（即基站处）不同用户时隙出现时间重叠。</a:t>
            </a:r>
            <a:r>
              <a:rPr lang="en-US" altLang="zh-CN" sz="2400" dirty="0" smtClean="0">
                <a:ea typeface="宋体" pitchFamily="2"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z="3600" b="1" smtClean="0">
                <a:latin typeface="Times New Roman" pitchFamily="18" charset="0"/>
                <a:ea typeface="宋体" pitchFamily="2" charset="-122"/>
              </a:rPr>
              <a:t>GSM</a:t>
            </a:r>
            <a:r>
              <a:rPr lang="zh-CN" altLang="en-US" sz="3600" b="1" smtClean="0">
                <a:ea typeface="宋体" pitchFamily="2" charset="-122"/>
              </a:rPr>
              <a:t>的不同突发及其结构</a:t>
            </a:r>
            <a:r>
              <a:rPr lang="zh-CN" altLang="en-US" sz="3600" b="1" smtClean="0">
                <a:latin typeface="Times New Roman" pitchFamily="18" charset="0"/>
                <a:ea typeface="宋体" pitchFamily="2" charset="-122"/>
              </a:rPr>
              <a:t>（</a:t>
            </a:r>
            <a:r>
              <a:rPr lang="en-US" altLang="zh-CN" sz="3600" b="1" smtClean="0">
                <a:latin typeface="Times New Roman" pitchFamily="18" charset="0"/>
                <a:ea typeface="宋体" pitchFamily="2" charset="-122"/>
              </a:rPr>
              <a:t>pp391</a:t>
            </a:r>
            <a:r>
              <a:rPr lang="zh-CN" altLang="en-US" sz="3600" b="1" smtClean="0">
                <a:latin typeface="Times New Roman" pitchFamily="18" charset="0"/>
                <a:ea typeface="宋体" pitchFamily="2" charset="-122"/>
              </a:rPr>
              <a:t>）</a:t>
            </a:r>
            <a:endParaRPr lang="zh-CN" altLang="en-US" sz="3600" smtClean="0">
              <a:ea typeface="宋体" pitchFamily="2" charset="-122"/>
            </a:endParaRPr>
          </a:p>
        </p:txBody>
      </p:sp>
      <p:pic>
        <p:nvPicPr>
          <p:cNvPr id="41987" name="Picture 3" descr="E:\scan\20100624\Image7.jpg"/>
          <p:cNvPicPr>
            <a:picLocks noGrp="1" noChangeAspect="1" noChangeArrowheads="1"/>
          </p:cNvPicPr>
          <p:nvPr>
            <p:ph idx="1"/>
          </p:nvPr>
        </p:nvPicPr>
        <p:blipFill>
          <a:blip r:embed="rId2" cstate="print"/>
          <a:srcRect/>
          <a:stretch>
            <a:fillRect/>
          </a:stretch>
        </p:blipFill>
        <p:spPr>
          <a:xfrm>
            <a:off x="533400" y="1600200"/>
            <a:ext cx="7894638" cy="4946650"/>
          </a:xfrm>
          <a:noFill/>
        </p:spPr>
      </p:pic>
      <p:sp>
        <p:nvSpPr>
          <p:cNvPr id="7" name="AutoShape 1033"/>
          <p:cNvSpPr>
            <a:spLocks noChangeArrowheads="1"/>
          </p:cNvSpPr>
          <p:nvPr/>
        </p:nvSpPr>
        <p:spPr bwMode="auto">
          <a:xfrm>
            <a:off x="6248400" y="4419600"/>
            <a:ext cx="2895600" cy="533400"/>
          </a:xfrm>
          <a:prstGeom prst="wedgeEllipseCallout">
            <a:avLst>
              <a:gd name="adj1" fmla="val -35531"/>
              <a:gd name="adj2" fmla="val 82440"/>
            </a:avLst>
          </a:prstGeom>
          <a:solidFill>
            <a:schemeClr val="accent2">
              <a:alpha val="25000"/>
            </a:schemeClr>
          </a:solidFill>
          <a:ln w="9525" algn="ctr">
            <a:noFill/>
            <a:miter lim="800000"/>
            <a:headEnd/>
            <a:tailEnd/>
          </a:ln>
          <a:effectLst/>
        </p:spPr>
        <p:txBody>
          <a:bodyPr/>
          <a:lstStyle/>
          <a:p>
            <a:pPr>
              <a:defRPr/>
            </a:pPr>
            <a:r>
              <a:rPr lang="zh-CN" altLang="en-US" dirty="0">
                <a:solidFill>
                  <a:schemeClr val="tx1"/>
                </a:solidFill>
                <a:effectLst>
                  <a:outerShdw blurRad="38100" dist="38100" dir="2700000" algn="tl">
                    <a:srgbClr val="FFFFFF"/>
                  </a:outerShdw>
                </a:effectLst>
                <a:ea typeface="宋体" pitchFamily="2" charset="-122"/>
              </a:rPr>
              <a:t>留有最大保护间隔！</a:t>
            </a:r>
          </a:p>
        </p:txBody>
      </p:sp>
      <p:sp>
        <p:nvSpPr>
          <p:cNvPr id="5" name="AutoShape 1033"/>
          <p:cNvSpPr>
            <a:spLocks noChangeArrowheads="1"/>
          </p:cNvSpPr>
          <p:nvPr/>
        </p:nvSpPr>
        <p:spPr bwMode="auto">
          <a:xfrm>
            <a:off x="3505200" y="1219200"/>
            <a:ext cx="3352800" cy="762000"/>
          </a:xfrm>
          <a:prstGeom prst="wedgeEllipseCallout">
            <a:avLst>
              <a:gd name="adj1" fmla="val -35531"/>
              <a:gd name="adj2" fmla="val 82440"/>
            </a:avLst>
          </a:prstGeom>
          <a:solidFill>
            <a:schemeClr val="accent2">
              <a:alpha val="25000"/>
            </a:schemeClr>
          </a:solidFill>
          <a:ln w="9525" algn="ctr">
            <a:noFill/>
            <a:miter lim="800000"/>
            <a:headEnd/>
            <a:tailEnd/>
          </a:ln>
          <a:effectLst/>
        </p:spPr>
        <p:txBody>
          <a:bodyPr/>
          <a:lstStyle/>
          <a:p>
            <a:pPr>
              <a:defRPr/>
            </a:pPr>
            <a:r>
              <a:rPr lang="zh-CN" altLang="en-US" dirty="0">
                <a:solidFill>
                  <a:schemeClr val="tx1"/>
                </a:solidFill>
                <a:effectLst>
                  <a:outerShdw blurRad="38100" dist="38100" dir="2700000" algn="tl">
                    <a:srgbClr val="FFFFFF"/>
                  </a:outerShdw>
                </a:effectLst>
                <a:ea typeface="宋体" pitchFamily="2" charset="-122"/>
              </a:rPr>
              <a:t>训练序列放在突发的中部！！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1000" tmFilter="0, 0; .2, .5; .8, .5; 1, 0"/>
                                        <p:tgtEl>
                                          <p:spTgt spid="7"/>
                                        </p:tgtEl>
                                      </p:cBhvr>
                                    </p:animEffect>
                                    <p:animScale>
                                      <p:cBhvr>
                                        <p:cTn id="18"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5" grpId="0" animBg="1"/>
      <p:bldP spid="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endParaRPr lang="zh-CN" altLang="en-US" smtClean="0">
              <a:ea typeface="宋体" pitchFamily="2" charset="-122"/>
            </a:endParaRPr>
          </a:p>
        </p:txBody>
      </p:sp>
      <p:sp>
        <p:nvSpPr>
          <p:cNvPr id="43011" name="内容占位符 2"/>
          <p:cNvSpPr>
            <a:spLocks noGrp="1"/>
          </p:cNvSpPr>
          <p:nvPr>
            <p:ph idx="1"/>
          </p:nvPr>
        </p:nvSpPr>
        <p:spPr>
          <a:xfrm>
            <a:off x="228600" y="1676400"/>
            <a:ext cx="8686800" cy="4525963"/>
          </a:xfrm>
        </p:spPr>
        <p:txBody>
          <a:bodyPr/>
          <a:lstStyle/>
          <a:p>
            <a:r>
              <a:rPr lang="zh-CN" altLang="en-US" sz="2800" b="1" smtClean="0">
                <a:latin typeface="Times New Roman" pitchFamily="18" charset="0"/>
                <a:ea typeface="宋体" pitchFamily="2" charset="-122"/>
                <a:cs typeface="Times New Roman" pitchFamily="18" charset="0"/>
              </a:rPr>
              <a:t>训练序列放在突发中部（</a:t>
            </a:r>
            <a:r>
              <a:rPr lang="en-US" altLang="zh-CN" sz="2800" b="1" smtClean="0">
                <a:latin typeface="Times New Roman" pitchFamily="18" charset="0"/>
                <a:ea typeface="宋体" pitchFamily="2" charset="-122"/>
                <a:cs typeface="Times New Roman" pitchFamily="18" charset="0"/>
              </a:rPr>
              <a:t>midamble</a:t>
            </a:r>
            <a:r>
              <a:rPr lang="zh-CN" altLang="en-US" sz="2800" b="1" smtClean="0">
                <a:latin typeface="Times New Roman" pitchFamily="18" charset="0"/>
                <a:ea typeface="宋体" pitchFamily="2" charset="-122"/>
                <a:cs typeface="Times New Roman" pitchFamily="18" charset="0"/>
              </a:rPr>
              <a:t>）的原因：</a:t>
            </a:r>
            <a:endParaRPr lang="en-US" altLang="zh-CN" sz="2800" b="1" smtClean="0">
              <a:latin typeface="Times New Roman" pitchFamily="18" charset="0"/>
              <a:ea typeface="宋体" pitchFamily="2" charset="-122"/>
              <a:cs typeface="Times New Roman" pitchFamily="18" charset="0"/>
            </a:endParaRPr>
          </a:p>
          <a:p>
            <a:pPr>
              <a:buFontTx/>
              <a:buNone/>
            </a:pPr>
            <a:r>
              <a:rPr lang="en-US" altLang="zh-CN" sz="2800" b="1" smtClean="0">
                <a:latin typeface="Times New Roman" pitchFamily="18" charset="0"/>
                <a:ea typeface="宋体" pitchFamily="2" charset="-122"/>
                <a:cs typeface="Times New Roman" pitchFamily="18" charset="0"/>
              </a:rPr>
              <a:t>        GSM</a:t>
            </a:r>
            <a:r>
              <a:rPr lang="zh-CN" altLang="en-US" sz="2800" b="1" smtClean="0">
                <a:latin typeface="Times New Roman" pitchFamily="18" charset="0"/>
                <a:ea typeface="宋体" pitchFamily="2" charset="-122"/>
                <a:cs typeface="Times New Roman" pitchFamily="18" charset="0"/>
              </a:rPr>
              <a:t>标准要求最高可以支持</a:t>
            </a:r>
            <a:r>
              <a:rPr lang="en-US" altLang="zh-CN" sz="2800" b="1" smtClean="0">
                <a:latin typeface="Times New Roman" pitchFamily="18" charset="0"/>
                <a:ea typeface="宋体" pitchFamily="2" charset="-122"/>
                <a:cs typeface="Times New Roman" pitchFamily="18" charset="0"/>
              </a:rPr>
              <a:t>250km/h</a:t>
            </a:r>
            <a:r>
              <a:rPr lang="zh-CN" altLang="en-US" sz="2800" b="1" smtClean="0">
                <a:latin typeface="Times New Roman" pitchFamily="18" charset="0"/>
                <a:ea typeface="宋体" pitchFamily="2" charset="-122"/>
                <a:cs typeface="Times New Roman" pitchFamily="18" charset="0"/>
              </a:rPr>
              <a:t>的移动台速</a:t>
            </a:r>
            <a:endParaRPr lang="en-US" altLang="zh-CN" sz="2800" b="1" smtClean="0">
              <a:latin typeface="Times New Roman" pitchFamily="18" charset="0"/>
              <a:ea typeface="宋体" pitchFamily="2" charset="-122"/>
              <a:cs typeface="Times New Roman" pitchFamily="18" charset="0"/>
            </a:endParaRPr>
          </a:p>
          <a:p>
            <a:pPr>
              <a:buFontTx/>
              <a:buNone/>
            </a:pPr>
            <a:r>
              <a:rPr lang="zh-CN" altLang="en-US" sz="2800" b="1" smtClean="0">
                <a:latin typeface="Times New Roman" pitchFamily="18" charset="0"/>
                <a:ea typeface="宋体" pitchFamily="2" charset="-122"/>
                <a:cs typeface="Times New Roman" pitchFamily="18" charset="0"/>
              </a:rPr>
              <a:t>率，系统工作于</a:t>
            </a:r>
            <a:r>
              <a:rPr lang="en-US" altLang="zh-CN" sz="2800" b="1" smtClean="0">
                <a:latin typeface="Times New Roman" pitchFamily="18" charset="0"/>
                <a:ea typeface="宋体" pitchFamily="2" charset="-122"/>
                <a:cs typeface="Times New Roman" pitchFamily="18" charset="0"/>
              </a:rPr>
              <a:t>900MHz</a:t>
            </a:r>
            <a:r>
              <a:rPr lang="zh-CN" altLang="en-US" sz="2800" b="1" smtClean="0">
                <a:latin typeface="Times New Roman" pitchFamily="18" charset="0"/>
                <a:ea typeface="宋体" pitchFamily="2" charset="-122"/>
                <a:cs typeface="Times New Roman" pitchFamily="18" charset="0"/>
              </a:rPr>
              <a:t>，则在一次突发传输期间（约</a:t>
            </a:r>
            <a:endParaRPr lang="en-US" altLang="zh-CN" sz="2800" b="1" smtClean="0">
              <a:latin typeface="Times New Roman" pitchFamily="18" charset="0"/>
              <a:ea typeface="宋体" pitchFamily="2" charset="-122"/>
              <a:cs typeface="Times New Roman" pitchFamily="18" charset="0"/>
            </a:endParaRPr>
          </a:p>
          <a:p>
            <a:pPr>
              <a:buFontTx/>
              <a:buNone/>
            </a:pPr>
            <a:r>
              <a:rPr lang="en-US" altLang="zh-CN" sz="2800" b="1" smtClean="0">
                <a:latin typeface="Times New Roman" pitchFamily="18" charset="0"/>
                <a:ea typeface="宋体" pitchFamily="2" charset="-122"/>
                <a:cs typeface="Times New Roman" pitchFamily="18" charset="0"/>
              </a:rPr>
              <a:t>0.6ms</a:t>
            </a:r>
            <a:r>
              <a:rPr lang="zh-CN" altLang="en-US" sz="2800" b="1" smtClean="0">
                <a:latin typeface="Times New Roman" pitchFamily="18" charset="0"/>
                <a:ea typeface="宋体" pitchFamily="2" charset="-122"/>
                <a:cs typeface="Times New Roman" pitchFamily="18" charset="0"/>
              </a:rPr>
              <a:t>），移动台大约经历了一个波长的</a:t>
            </a:r>
            <a:r>
              <a:rPr lang="en-US" altLang="zh-CN" sz="2800" b="1" smtClean="0">
                <a:latin typeface="Times New Roman" pitchFamily="18" charset="0"/>
                <a:ea typeface="宋体" pitchFamily="2" charset="-122"/>
                <a:cs typeface="Times New Roman" pitchFamily="18" charset="0"/>
              </a:rPr>
              <a:t>1/8</a:t>
            </a:r>
            <a:r>
              <a:rPr lang="zh-CN" altLang="en-US" sz="2800" b="1" smtClean="0">
                <a:latin typeface="Times New Roman" pitchFamily="18" charset="0"/>
                <a:ea typeface="宋体" pitchFamily="2" charset="-122"/>
                <a:cs typeface="Times New Roman" pitchFamily="18" charset="0"/>
              </a:rPr>
              <a:t>。信道的冲</a:t>
            </a:r>
            <a:endParaRPr lang="en-US" altLang="zh-CN" sz="2800" b="1" smtClean="0">
              <a:latin typeface="Times New Roman" pitchFamily="18" charset="0"/>
              <a:ea typeface="宋体" pitchFamily="2" charset="-122"/>
              <a:cs typeface="Times New Roman" pitchFamily="18" charset="0"/>
            </a:endParaRPr>
          </a:p>
          <a:p>
            <a:pPr>
              <a:buFontTx/>
              <a:buNone/>
            </a:pPr>
            <a:r>
              <a:rPr lang="zh-CN" altLang="en-US" sz="2800" b="1" smtClean="0">
                <a:latin typeface="Times New Roman" pitchFamily="18" charset="0"/>
                <a:ea typeface="宋体" pitchFamily="2" charset="-122"/>
                <a:cs typeface="Times New Roman" pitchFamily="18" charset="0"/>
              </a:rPr>
              <a:t>激响应在这样一段距离上会发生一些改变。如果训练</a:t>
            </a:r>
            <a:endParaRPr lang="en-US" altLang="zh-CN" sz="2800" b="1" smtClean="0">
              <a:latin typeface="Times New Roman" pitchFamily="18" charset="0"/>
              <a:ea typeface="宋体" pitchFamily="2" charset="-122"/>
              <a:cs typeface="Times New Roman" pitchFamily="18" charset="0"/>
            </a:endParaRPr>
          </a:p>
          <a:p>
            <a:pPr>
              <a:buFontTx/>
              <a:buNone/>
            </a:pPr>
            <a:r>
              <a:rPr lang="zh-CN" altLang="en-US" sz="2800" b="1" smtClean="0">
                <a:latin typeface="Times New Roman" pitchFamily="18" charset="0"/>
                <a:ea typeface="宋体" pitchFamily="2" charset="-122"/>
                <a:cs typeface="Times New Roman" pitchFamily="18" charset="0"/>
              </a:rPr>
              <a:t>序列放在突发开始处发送，则得到的信道估计在这一</a:t>
            </a:r>
            <a:endParaRPr lang="en-US" altLang="zh-CN" sz="2800" b="1" smtClean="0">
              <a:latin typeface="Times New Roman" pitchFamily="18" charset="0"/>
              <a:ea typeface="宋体" pitchFamily="2" charset="-122"/>
              <a:cs typeface="Times New Roman" pitchFamily="18" charset="0"/>
            </a:endParaRPr>
          </a:p>
          <a:p>
            <a:pPr>
              <a:buFontTx/>
              <a:buNone/>
            </a:pPr>
            <a:r>
              <a:rPr lang="zh-CN" altLang="en-US" sz="2800" b="1" smtClean="0">
                <a:latin typeface="Times New Roman" pitchFamily="18" charset="0"/>
                <a:ea typeface="宋体" pitchFamily="2" charset="-122"/>
                <a:cs typeface="Times New Roman" pitchFamily="18" charset="0"/>
              </a:rPr>
              <a:t>突发结尾处将不再准确。而放在突发中部传输，则可</a:t>
            </a:r>
            <a:endParaRPr lang="en-US" altLang="zh-CN" sz="2800" b="1" smtClean="0">
              <a:latin typeface="Times New Roman" pitchFamily="18" charset="0"/>
              <a:ea typeface="宋体" pitchFamily="2" charset="-122"/>
              <a:cs typeface="Times New Roman" pitchFamily="18" charset="0"/>
            </a:endParaRPr>
          </a:p>
          <a:p>
            <a:pPr>
              <a:buFontTx/>
              <a:buNone/>
            </a:pPr>
            <a:r>
              <a:rPr lang="zh-CN" altLang="en-US" sz="2800" b="1" smtClean="0">
                <a:latin typeface="Times New Roman" pitchFamily="18" charset="0"/>
                <a:ea typeface="宋体" pitchFamily="2" charset="-122"/>
                <a:cs typeface="Times New Roman" pitchFamily="18" charset="0"/>
              </a:rPr>
              <a:t>以保证所得到的信道估计在突发开头和结尾仍然足够</a:t>
            </a:r>
            <a:endParaRPr lang="en-US" altLang="zh-CN" sz="2800" b="1" smtClean="0">
              <a:latin typeface="Times New Roman" pitchFamily="18" charset="0"/>
              <a:ea typeface="宋体" pitchFamily="2" charset="-122"/>
              <a:cs typeface="Times New Roman" pitchFamily="18" charset="0"/>
            </a:endParaRPr>
          </a:p>
          <a:p>
            <a:pPr>
              <a:buFontTx/>
              <a:buNone/>
            </a:pPr>
            <a:r>
              <a:rPr lang="zh-CN" altLang="en-US" sz="2800" b="1" smtClean="0">
                <a:latin typeface="Times New Roman" pitchFamily="18" charset="0"/>
                <a:ea typeface="宋体" pitchFamily="2" charset="-122"/>
                <a:cs typeface="Times New Roman" pitchFamily="18" charset="0"/>
              </a:rPr>
              <a:t>准确。</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4000" b="1" smtClean="0">
                <a:ea typeface="宋体" pitchFamily="2" charset="-122"/>
              </a:rPr>
              <a:t/>
            </a:r>
            <a:br>
              <a:rPr lang="zh-CN" altLang="en-US" sz="4000" b="1" smtClean="0">
                <a:ea typeface="宋体" pitchFamily="2" charset="-122"/>
              </a:rPr>
            </a:br>
            <a:r>
              <a:rPr lang="zh-CN" altLang="en-US" sz="3600" b="1" smtClean="0">
                <a:ea typeface="宋体" pitchFamily="2" charset="-122"/>
              </a:rPr>
              <a:t>为什么要留保护间隔？</a:t>
            </a:r>
          </a:p>
        </p:txBody>
      </p:sp>
      <p:sp>
        <p:nvSpPr>
          <p:cNvPr id="44035" name="Rectangle 4"/>
          <p:cNvSpPr>
            <a:spLocks noGrp="1" noChangeArrowheads="1"/>
          </p:cNvSpPr>
          <p:nvPr>
            <p:ph type="body" idx="1"/>
          </p:nvPr>
        </p:nvSpPr>
        <p:spPr/>
        <p:txBody>
          <a:bodyPr/>
          <a:lstStyle/>
          <a:p>
            <a:pPr eaLnBrk="1" hangingPunct="1"/>
            <a:r>
              <a:rPr lang="zh-CN" altLang="en-US" sz="2400" b="1" smtClean="0">
                <a:latin typeface="Times New Roman" pitchFamily="18" charset="0"/>
                <a:ea typeface="宋体" pitchFamily="2" charset="-122"/>
              </a:rPr>
              <a:t>像</a:t>
            </a:r>
            <a:r>
              <a:rPr lang="en-US" altLang="zh-CN" sz="2400" b="1" smtClean="0">
                <a:latin typeface="Times New Roman" pitchFamily="18" charset="0"/>
                <a:ea typeface="宋体" pitchFamily="2" charset="-122"/>
              </a:rPr>
              <a:t>GSM</a:t>
            </a:r>
            <a:r>
              <a:rPr lang="zh-CN" altLang="en-US" sz="2400" b="1" smtClean="0">
                <a:latin typeface="Times New Roman" pitchFamily="18" charset="0"/>
                <a:ea typeface="宋体" pitchFamily="2" charset="-122"/>
              </a:rPr>
              <a:t>这样的</a:t>
            </a:r>
            <a:r>
              <a:rPr lang="en-US" altLang="zh-CN" sz="2400" b="1" smtClean="0">
                <a:latin typeface="Times New Roman" pitchFamily="18" charset="0"/>
                <a:ea typeface="宋体" pitchFamily="2" charset="-122"/>
              </a:rPr>
              <a:t>TDMA</a:t>
            </a:r>
            <a:r>
              <a:rPr lang="zh-CN" altLang="en-US" sz="2400" b="1" smtClean="0">
                <a:latin typeface="Times New Roman" pitchFamily="18" charset="0"/>
                <a:ea typeface="宋体" pitchFamily="2" charset="-122"/>
              </a:rPr>
              <a:t>／</a:t>
            </a:r>
            <a:r>
              <a:rPr lang="en-US" altLang="zh-CN" sz="2400" b="1" smtClean="0">
                <a:latin typeface="Times New Roman" pitchFamily="18" charset="0"/>
                <a:ea typeface="宋体" pitchFamily="2" charset="-122"/>
              </a:rPr>
              <a:t>FDD</a:t>
            </a:r>
            <a:r>
              <a:rPr lang="zh-CN" altLang="en-US" sz="2400" b="1" smtClean="0">
                <a:latin typeface="Times New Roman" pitchFamily="18" charset="0"/>
                <a:ea typeface="宋体" pitchFamily="2" charset="-122"/>
              </a:rPr>
              <a:t>系统，系统都是成对地向用户提供业务时隙的，即前向和反向链路使用相同编号的时隙（但前向链路时隙和反向链路时隙使用的发送载频不同）。由于移动台处一般采用同一频率合成器生成本地载频，所以它不可能同时形成不相同的前向链路接收载频和反向链路发射载频，因此，</a:t>
            </a:r>
            <a:r>
              <a:rPr lang="en-US" altLang="zh-CN" sz="2400" b="1" smtClean="0">
                <a:latin typeface="Times New Roman" pitchFamily="18" charset="0"/>
                <a:ea typeface="宋体" pitchFamily="2" charset="-122"/>
              </a:rPr>
              <a:t>GSM</a:t>
            </a:r>
            <a:r>
              <a:rPr lang="zh-CN" altLang="en-US" sz="2400" b="1" smtClean="0">
                <a:latin typeface="Times New Roman" pitchFamily="18" charset="0"/>
                <a:ea typeface="宋体" pitchFamily="2" charset="-122"/>
              </a:rPr>
              <a:t>系统规定，前向和反向相同编号时隙之间错开</a:t>
            </a:r>
            <a:r>
              <a:rPr lang="en-US" altLang="zh-CN" sz="2400" b="1" smtClean="0">
                <a:latin typeface="Times New Roman" pitchFamily="18" charset="0"/>
                <a:ea typeface="宋体" pitchFamily="2" charset="-122"/>
              </a:rPr>
              <a:t>3</a:t>
            </a:r>
            <a:r>
              <a:rPr lang="zh-CN" altLang="en-US" sz="2400" b="1" smtClean="0">
                <a:latin typeface="Times New Roman" pitchFamily="18" charset="0"/>
                <a:ea typeface="宋体" pitchFamily="2" charset="-122"/>
              </a:rPr>
              <a:t>个时隙的时间宽度。如下图所示。</a:t>
            </a:r>
          </a:p>
        </p:txBody>
      </p:sp>
      <p:sp>
        <p:nvSpPr>
          <p:cNvPr id="44036" name="Rectangle 6"/>
          <p:cNvSpPr>
            <a:spLocks noChangeArrowheads="1"/>
          </p:cNvSpPr>
          <p:nvPr/>
        </p:nvSpPr>
        <p:spPr bwMode="auto">
          <a:xfrm>
            <a:off x="1524000" y="47244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
        <p:nvSpPr>
          <p:cNvPr id="44037" name="Rectangle 8"/>
          <p:cNvSpPr>
            <a:spLocks noChangeArrowheads="1"/>
          </p:cNvSpPr>
          <p:nvPr/>
        </p:nvSpPr>
        <p:spPr bwMode="auto">
          <a:xfrm>
            <a:off x="2133600" y="4724400"/>
            <a:ext cx="609600" cy="381000"/>
          </a:xfrm>
          <a:prstGeom prst="rect">
            <a:avLst/>
          </a:prstGeom>
          <a:solidFill>
            <a:srgbClr val="FF66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TS1</a:t>
            </a:r>
          </a:p>
        </p:txBody>
      </p:sp>
      <p:sp>
        <p:nvSpPr>
          <p:cNvPr id="44038" name="Rectangle 9"/>
          <p:cNvSpPr>
            <a:spLocks noChangeArrowheads="1"/>
          </p:cNvSpPr>
          <p:nvPr/>
        </p:nvSpPr>
        <p:spPr bwMode="auto">
          <a:xfrm>
            <a:off x="2743200" y="4724400"/>
            <a:ext cx="609600" cy="381000"/>
          </a:xfrm>
          <a:prstGeom prst="rect">
            <a:avLst/>
          </a:prstGeom>
          <a:solidFill>
            <a:srgbClr val="99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TS2</a:t>
            </a:r>
            <a:endParaRPr lang="zh-CN" altLang="en-US">
              <a:solidFill>
                <a:schemeClr val="tx1"/>
              </a:solidFill>
              <a:ea typeface="宋体" pitchFamily="2" charset="-122"/>
            </a:endParaRPr>
          </a:p>
        </p:txBody>
      </p:sp>
      <p:sp>
        <p:nvSpPr>
          <p:cNvPr id="44039" name="Rectangle 10"/>
          <p:cNvSpPr>
            <a:spLocks noChangeArrowheads="1"/>
          </p:cNvSpPr>
          <p:nvPr/>
        </p:nvSpPr>
        <p:spPr bwMode="auto">
          <a:xfrm>
            <a:off x="3352800" y="4724400"/>
            <a:ext cx="609600" cy="381000"/>
          </a:xfrm>
          <a:prstGeom prst="rect">
            <a:avLst/>
          </a:prstGeom>
          <a:solidFill>
            <a:srgbClr val="FFFF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TS3</a:t>
            </a:r>
            <a:endParaRPr lang="zh-CN" altLang="en-US">
              <a:solidFill>
                <a:schemeClr val="tx1"/>
              </a:solidFill>
              <a:ea typeface="宋体" pitchFamily="2" charset="-122"/>
            </a:endParaRPr>
          </a:p>
        </p:txBody>
      </p:sp>
      <p:sp>
        <p:nvSpPr>
          <p:cNvPr id="44040" name="Rectangle 11"/>
          <p:cNvSpPr>
            <a:spLocks noChangeArrowheads="1"/>
          </p:cNvSpPr>
          <p:nvPr/>
        </p:nvSpPr>
        <p:spPr bwMode="auto">
          <a:xfrm>
            <a:off x="3962400" y="4724400"/>
            <a:ext cx="609600" cy="381000"/>
          </a:xfrm>
          <a:prstGeom prst="rect">
            <a:avLst/>
          </a:prstGeom>
          <a:solidFill>
            <a:srgbClr val="FF00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TS4</a:t>
            </a:r>
            <a:endParaRPr lang="zh-CN" altLang="en-US">
              <a:solidFill>
                <a:schemeClr val="tx1"/>
              </a:solidFill>
              <a:ea typeface="宋体" pitchFamily="2" charset="-122"/>
            </a:endParaRPr>
          </a:p>
        </p:txBody>
      </p:sp>
      <p:sp>
        <p:nvSpPr>
          <p:cNvPr id="44041" name="Rectangle 12"/>
          <p:cNvSpPr>
            <a:spLocks noChangeArrowheads="1"/>
          </p:cNvSpPr>
          <p:nvPr/>
        </p:nvSpPr>
        <p:spPr bwMode="auto">
          <a:xfrm>
            <a:off x="4572000" y="4724400"/>
            <a:ext cx="609600" cy="381000"/>
          </a:xfrm>
          <a:prstGeom prst="rect">
            <a:avLst/>
          </a:prstGeom>
          <a:solidFill>
            <a:srgbClr val="FF00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TS5</a:t>
            </a:r>
            <a:endParaRPr lang="zh-CN" altLang="en-US">
              <a:solidFill>
                <a:schemeClr val="tx1"/>
              </a:solidFill>
              <a:ea typeface="宋体" pitchFamily="2" charset="-122"/>
            </a:endParaRPr>
          </a:p>
        </p:txBody>
      </p:sp>
      <p:sp>
        <p:nvSpPr>
          <p:cNvPr id="44042" name="Rectangle 13"/>
          <p:cNvSpPr>
            <a:spLocks noChangeArrowheads="1"/>
          </p:cNvSpPr>
          <p:nvPr/>
        </p:nvSpPr>
        <p:spPr bwMode="auto">
          <a:xfrm>
            <a:off x="5181600" y="4724400"/>
            <a:ext cx="609600" cy="381000"/>
          </a:xfrm>
          <a:prstGeom prst="rect">
            <a:avLst/>
          </a:prstGeom>
          <a:solidFill>
            <a:srgbClr val="339966">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TS6</a:t>
            </a:r>
            <a:endParaRPr lang="zh-CN" altLang="en-US">
              <a:solidFill>
                <a:schemeClr val="tx1"/>
              </a:solidFill>
              <a:ea typeface="宋体" pitchFamily="2" charset="-122"/>
            </a:endParaRPr>
          </a:p>
        </p:txBody>
      </p:sp>
      <p:sp>
        <p:nvSpPr>
          <p:cNvPr id="44043" name="Rectangle 14"/>
          <p:cNvSpPr>
            <a:spLocks noChangeArrowheads="1"/>
          </p:cNvSpPr>
          <p:nvPr/>
        </p:nvSpPr>
        <p:spPr bwMode="auto">
          <a:xfrm>
            <a:off x="5791200" y="4724400"/>
            <a:ext cx="609600" cy="381000"/>
          </a:xfrm>
          <a:prstGeom prst="rect">
            <a:avLst/>
          </a:prstGeom>
          <a:solidFill>
            <a:srgbClr val="3366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TS7</a:t>
            </a:r>
            <a:endParaRPr lang="zh-CN" altLang="en-US">
              <a:solidFill>
                <a:schemeClr val="tx1"/>
              </a:solidFill>
              <a:ea typeface="宋体" pitchFamily="2" charset="-122"/>
            </a:endParaRPr>
          </a:p>
        </p:txBody>
      </p:sp>
      <p:sp>
        <p:nvSpPr>
          <p:cNvPr id="44044" name="Text Box 23"/>
          <p:cNvSpPr txBox="1">
            <a:spLocks noChangeArrowheads="1"/>
          </p:cNvSpPr>
          <p:nvPr/>
        </p:nvSpPr>
        <p:spPr bwMode="auto">
          <a:xfrm>
            <a:off x="990600" y="4724400"/>
            <a:ext cx="533400" cy="396875"/>
          </a:xfrm>
          <a:prstGeom prst="rect">
            <a:avLst/>
          </a:prstGeom>
          <a:noFill/>
          <a:ln w="9525" algn="ctr">
            <a:noFill/>
            <a:miter lim="800000"/>
            <a:headEnd/>
            <a:tailEnd/>
          </a:ln>
        </p:spPr>
        <p:txBody>
          <a:bodyPr>
            <a:spAutoFit/>
          </a:bodyPr>
          <a:lstStyle/>
          <a:p>
            <a:pPr>
              <a:spcBef>
                <a:spcPct val="50000"/>
              </a:spcBef>
            </a:pPr>
            <a:r>
              <a:rPr lang="en-US" altLang="zh-CN" sz="2000" i="1">
                <a:solidFill>
                  <a:schemeClr val="tx1"/>
                </a:solidFill>
                <a:ea typeface="宋体" pitchFamily="2" charset="-122"/>
              </a:rPr>
              <a:t>f</a:t>
            </a:r>
            <a:r>
              <a:rPr lang="en-US" altLang="zh-CN" sz="2000" i="1" baseline="-25000">
                <a:solidFill>
                  <a:schemeClr val="tx1"/>
                </a:solidFill>
                <a:ea typeface="宋体" pitchFamily="2" charset="-122"/>
              </a:rPr>
              <a:t>c1</a:t>
            </a:r>
            <a:endParaRPr lang="en-US" altLang="zh-CN" sz="2000" i="1">
              <a:solidFill>
                <a:schemeClr val="tx1"/>
              </a:solidFill>
              <a:ea typeface="宋体" pitchFamily="2" charset="-122"/>
            </a:endParaRPr>
          </a:p>
        </p:txBody>
      </p:sp>
      <p:sp>
        <p:nvSpPr>
          <p:cNvPr id="44045" name="Text Box 24"/>
          <p:cNvSpPr txBox="1">
            <a:spLocks noChangeArrowheads="1"/>
          </p:cNvSpPr>
          <p:nvPr/>
        </p:nvSpPr>
        <p:spPr bwMode="auto">
          <a:xfrm>
            <a:off x="990600" y="5562600"/>
            <a:ext cx="533400" cy="396875"/>
          </a:xfrm>
          <a:prstGeom prst="rect">
            <a:avLst/>
          </a:prstGeom>
          <a:noFill/>
          <a:ln w="9525" algn="ctr">
            <a:noFill/>
            <a:miter lim="800000"/>
            <a:headEnd/>
            <a:tailEnd/>
          </a:ln>
        </p:spPr>
        <p:txBody>
          <a:bodyPr>
            <a:spAutoFit/>
          </a:bodyPr>
          <a:lstStyle/>
          <a:p>
            <a:pPr>
              <a:spcBef>
                <a:spcPct val="50000"/>
              </a:spcBef>
            </a:pPr>
            <a:r>
              <a:rPr lang="en-US" altLang="zh-CN" sz="2000" i="1">
                <a:solidFill>
                  <a:schemeClr val="tx1"/>
                </a:solidFill>
                <a:ea typeface="宋体" pitchFamily="2" charset="-122"/>
              </a:rPr>
              <a:t>f</a:t>
            </a:r>
            <a:r>
              <a:rPr lang="en-US" altLang="zh-CN" sz="2000" i="1" baseline="-25000">
                <a:solidFill>
                  <a:schemeClr val="tx1"/>
                </a:solidFill>
                <a:ea typeface="宋体" pitchFamily="2" charset="-122"/>
              </a:rPr>
              <a:t>c2</a:t>
            </a:r>
            <a:endParaRPr lang="en-US" altLang="zh-CN" sz="2000" i="1">
              <a:solidFill>
                <a:schemeClr val="tx1"/>
              </a:solidFill>
              <a:ea typeface="宋体" pitchFamily="2" charset="-122"/>
            </a:endParaRPr>
          </a:p>
        </p:txBody>
      </p:sp>
      <p:sp>
        <p:nvSpPr>
          <p:cNvPr id="252953" name="Line 25"/>
          <p:cNvSpPr>
            <a:spLocks noChangeShapeType="1"/>
          </p:cNvSpPr>
          <p:nvPr/>
        </p:nvSpPr>
        <p:spPr bwMode="auto">
          <a:xfrm>
            <a:off x="1524000" y="4419600"/>
            <a:ext cx="0" cy="2286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2954" name="Line 26"/>
          <p:cNvSpPr>
            <a:spLocks noChangeShapeType="1"/>
          </p:cNvSpPr>
          <p:nvPr/>
        </p:nvSpPr>
        <p:spPr bwMode="auto">
          <a:xfrm>
            <a:off x="6400800" y="4419600"/>
            <a:ext cx="0" cy="2286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2955" name="Line 27"/>
          <p:cNvSpPr>
            <a:spLocks noChangeShapeType="1"/>
          </p:cNvSpPr>
          <p:nvPr/>
        </p:nvSpPr>
        <p:spPr bwMode="auto">
          <a:xfrm>
            <a:off x="4495800" y="4495800"/>
            <a:ext cx="1905000" cy="0"/>
          </a:xfrm>
          <a:prstGeom prst="line">
            <a:avLst/>
          </a:prstGeom>
          <a:noFill/>
          <a:ln w="1905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4049" name="Text Box 28"/>
          <p:cNvSpPr txBox="1">
            <a:spLocks noChangeArrowheads="1"/>
          </p:cNvSpPr>
          <p:nvPr/>
        </p:nvSpPr>
        <p:spPr bwMode="auto">
          <a:xfrm>
            <a:off x="1905000" y="4267200"/>
            <a:ext cx="2895600" cy="366713"/>
          </a:xfrm>
          <a:prstGeom prst="rect">
            <a:avLst/>
          </a:prstGeom>
          <a:noFill/>
          <a:ln w="9525" algn="ctr">
            <a:noFill/>
            <a:miter lim="800000"/>
            <a:headEnd/>
            <a:tailEnd/>
          </a:ln>
        </p:spPr>
        <p:txBody>
          <a:bodyPr>
            <a:spAutoFit/>
          </a:bodyPr>
          <a:lstStyle/>
          <a:p>
            <a:pPr>
              <a:spcBef>
                <a:spcPct val="50000"/>
              </a:spcBef>
            </a:pPr>
            <a:r>
              <a:rPr lang="zh-CN" altLang="en-US">
                <a:solidFill>
                  <a:schemeClr val="tx1"/>
                </a:solidFill>
                <a:ea typeface="宋体" pitchFamily="2" charset="-122"/>
              </a:rPr>
              <a:t>一个前向帧（</a:t>
            </a:r>
            <a:r>
              <a:rPr lang="en-US" altLang="zh-CN">
                <a:solidFill>
                  <a:schemeClr val="tx1"/>
                </a:solidFill>
                <a:ea typeface="宋体" pitchFamily="2" charset="-122"/>
              </a:rPr>
              <a:t>8</a:t>
            </a:r>
            <a:r>
              <a:rPr lang="zh-CN" altLang="en-US">
                <a:solidFill>
                  <a:schemeClr val="tx1"/>
                </a:solidFill>
                <a:ea typeface="宋体" pitchFamily="2" charset="-122"/>
              </a:rPr>
              <a:t>个时隙）</a:t>
            </a:r>
          </a:p>
        </p:txBody>
      </p:sp>
      <p:sp>
        <p:nvSpPr>
          <p:cNvPr id="252957" name="Line 29"/>
          <p:cNvSpPr>
            <a:spLocks noChangeShapeType="1"/>
          </p:cNvSpPr>
          <p:nvPr/>
        </p:nvSpPr>
        <p:spPr bwMode="auto">
          <a:xfrm>
            <a:off x="1524000" y="4495800"/>
            <a:ext cx="609600" cy="0"/>
          </a:xfrm>
          <a:prstGeom prst="line">
            <a:avLst/>
          </a:prstGeom>
          <a:noFill/>
          <a:ln w="19050">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2958" name="Line 30"/>
          <p:cNvSpPr>
            <a:spLocks noChangeShapeType="1"/>
          </p:cNvSpPr>
          <p:nvPr/>
        </p:nvSpPr>
        <p:spPr bwMode="auto">
          <a:xfrm>
            <a:off x="3352800" y="5181600"/>
            <a:ext cx="0" cy="3810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2959" name="Line 31"/>
          <p:cNvSpPr>
            <a:spLocks noChangeShapeType="1"/>
          </p:cNvSpPr>
          <p:nvPr/>
        </p:nvSpPr>
        <p:spPr bwMode="auto">
          <a:xfrm>
            <a:off x="3352800" y="5334000"/>
            <a:ext cx="838200" cy="0"/>
          </a:xfrm>
          <a:prstGeom prst="line">
            <a:avLst/>
          </a:prstGeom>
          <a:noFill/>
          <a:ln w="19050">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4053" name="Text Box 32"/>
          <p:cNvSpPr txBox="1">
            <a:spLocks noChangeArrowheads="1"/>
          </p:cNvSpPr>
          <p:nvPr/>
        </p:nvSpPr>
        <p:spPr bwMode="auto">
          <a:xfrm>
            <a:off x="4191000" y="5181600"/>
            <a:ext cx="2743200" cy="366713"/>
          </a:xfrm>
          <a:prstGeom prst="rect">
            <a:avLst/>
          </a:prstGeom>
          <a:noFill/>
          <a:ln w="9525" algn="ctr">
            <a:noFill/>
            <a:miter lim="800000"/>
            <a:headEnd/>
            <a:tailEnd/>
          </a:ln>
        </p:spPr>
        <p:txBody>
          <a:bodyPr>
            <a:spAutoFit/>
          </a:bodyPr>
          <a:lstStyle/>
          <a:p>
            <a:pPr>
              <a:spcBef>
                <a:spcPct val="50000"/>
              </a:spcBef>
            </a:pPr>
            <a:r>
              <a:rPr lang="zh-CN" altLang="en-US">
                <a:solidFill>
                  <a:schemeClr val="tx1"/>
                </a:solidFill>
                <a:ea typeface="宋体" pitchFamily="2" charset="-122"/>
              </a:rPr>
              <a:t>一个反向帧（</a:t>
            </a:r>
            <a:r>
              <a:rPr lang="en-US" altLang="zh-CN">
                <a:solidFill>
                  <a:schemeClr val="tx1"/>
                </a:solidFill>
                <a:ea typeface="宋体" pitchFamily="2" charset="-122"/>
              </a:rPr>
              <a:t>8</a:t>
            </a:r>
            <a:r>
              <a:rPr lang="zh-CN" altLang="en-US">
                <a:solidFill>
                  <a:schemeClr val="tx1"/>
                </a:solidFill>
                <a:ea typeface="宋体" pitchFamily="2" charset="-122"/>
              </a:rPr>
              <a:t>个时隙）</a:t>
            </a:r>
          </a:p>
        </p:txBody>
      </p:sp>
      <p:sp>
        <p:nvSpPr>
          <p:cNvPr id="252961" name="Line 33"/>
          <p:cNvSpPr>
            <a:spLocks noChangeShapeType="1"/>
          </p:cNvSpPr>
          <p:nvPr/>
        </p:nvSpPr>
        <p:spPr bwMode="auto">
          <a:xfrm>
            <a:off x="6781800" y="5334000"/>
            <a:ext cx="1447800" cy="0"/>
          </a:xfrm>
          <a:prstGeom prst="line">
            <a:avLst/>
          </a:prstGeom>
          <a:noFill/>
          <a:ln w="1905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4055" name="Rectangle 34"/>
          <p:cNvSpPr>
            <a:spLocks noChangeArrowheads="1"/>
          </p:cNvSpPr>
          <p:nvPr/>
        </p:nvSpPr>
        <p:spPr bwMode="auto">
          <a:xfrm>
            <a:off x="6400800" y="47244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
        <p:nvSpPr>
          <p:cNvPr id="44056" name="Rectangle 35"/>
          <p:cNvSpPr>
            <a:spLocks noChangeArrowheads="1"/>
          </p:cNvSpPr>
          <p:nvPr/>
        </p:nvSpPr>
        <p:spPr bwMode="auto">
          <a:xfrm>
            <a:off x="7010400" y="4724400"/>
            <a:ext cx="609600" cy="381000"/>
          </a:xfrm>
          <a:prstGeom prst="rect">
            <a:avLst/>
          </a:prstGeom>
          <a:solidFill>
            <a:srgbClr val="FF66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TS1</a:t>
            </a:r>
          </a:p>
        </p:txBody>
      </p:sp>
      <p:sp>
        <p:nvSpPr>
          <p:cNvPr id="44057" name="Rectangle 36"/>
          <p:cNvSpPr>
            <a:spLocks noChangeArrowheads="1"/>
          </p:cNvSpPr>
          <p:nvPr/>
        </p:nvSpPr>
        <p:spPr bwMode="auto">
          <a:xfrm>
            <a:off x="7620000" y="4724400"/>
            <a:ext cx="609600" cy="381000"/>
          </a:xfrm>
          <a:prstGeom prst="rect">
            <a:avLst/>
          </a:prstGeom>
          <a:solidFill>
            <a:srgbClr val="99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TS2</a:t>
            </a:r>
            <a:endParaRPr lang="zh-CN" altLang="en-US">
              <a:solidFill>
                <a:schemeClr val="tx1"/>
              </a:solidFill>
              <a:ea typeface="宋体" pitchFamily="2" charset="-122"/>
            </a:endParaRPr>
          </a:p>
        </p:txBody>
      </p:sp>
      <p:sp>
        <p:nvSpPr>
          <p:cNvPr id="44058" name="Rectangle 42"/>
          <p:cNvSpPr>
            <a:spLocks noChangeArrowheads="1"/>
          </p:cNvSpPr>
          <p:nvPr/>
        </p:nvSpPr>
        <p:spPr bwMode="auto">
          <a:xfrm>
            <a:off x="3352800" y="5638800"/>
            <a:ext cx="609600" cy="381000"/>
          </a:xfrm>
          <a:prstGeom prst="rect">
            <a:avLst/>
          </a:prstGeom>
          <a:solidFill>
            <a:srgbClr val="FF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TS0</a:t>
            </a:r>
          </a:p>
        </p:txBody>
      </p:sp>
      <p:sp>
        <p:nvSpPr>
          <p:cNvPr id="44059" name="Rectangle 43"/>
          <p:cNvSpPr>
            <a:spLocks noChangeArrowheads="1"/>
          </p:cNvSpPr>
          <p:nvPr/>
        </p:nvSpPr>
        <p:spPr bwMode="auto">
          <a:xfrm>
            <a:off x="3962400" y="5638800"/>
            <a:ext cx="609600" cy="381000"/>
          </a:xfrm>
          <a:prstGeom prst="rect">
            <a:avLst/>
          </a:prstGeom>
          <a:solidFill>
            <a:srgbClr val="FF66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TS1</a:t>
            </a:r>
          </a:p>
        </p:txBody>
      </p:sp>
      <p:sp>
        <p:nvSpPr>
          <p:cNvPr id="44060" name="Rectangle 44"/>
          <p:cNvSpPr>
            <a:spLocks noChangeArrowheads="1"/>
          </p:cNvSpPr>
          <p:nvPr/>
        </p:nvSpPr>
        <p:spPr bwMode="auto">
          <a:xfrm>
            <a:off x="4572000" y="5638800"/>
            <a:ext cx="609600" cy="381000"/>
          </a:xfrm>
          <a:prstGeom prst="rect">
            <a:avLst/>
          </a:prstGeom>
          <a:solidFill>
            <a:srgbClr val="99CC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TS2</a:t>
            </a:r>
            <a:endParaRPr lang="zh-CN" altLang="en-US">
              <a:solidFill>
                <a:schemeClr val="tx1"/>
              </a:solidFill>
              <a:ea typeface="宋体" pitchFamily="2" charset="-122"/>
            </a:endParaRPr>
          </a:p>
        </p:txBody>
      </p:sp>
      <p:sp>
        <p:nvSpPr>
          <p:cNvPr id="44061" name="Rectangle 45"/>
          <p:cNvSpPr>
            <a:spLocks noChangeArrowheads="1"/>
          </p:cNvSpPr>
          <p:nvPr/>
        </p:nvSpPr>
        <p:spPr bwMode="auto">
          <a:xfrm>
            <a:off x="5181600" y="5638800"/>
            <a:ext cx="609600" cy="381000"/>
          </a:xfrm>
          <a:prstGeom prst="rect">
            <a:avLst/>
          </a:prstGeom>
          <a:solidFill>
            <a:srgbClr val="FFFF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TS3</a:t>
            </a:r>
            <a:endParaRPr lang="zh-CN" altLang="en-US">
              <a:solidFill>
                <a:schemeClr val="tx1"/>
              </a:solidFill>
              <a:ea typeface="宋体" pitchFamily="2" charset="-122"/>
            </a:endParaRPr>
          </a:p>
        </p:txBody>
      </p:sp>
      <p:sp>
        <p:nvSpPr>
          <p:cNvPr id="44062" name="Rectangle 46"/>
          <p:cNvSpPr>
            <a:spLocks noChangeArrowheads="1"/>
          </p:cNvSpPr>
          <p:nvPr/>
        </p:nvSpPr>
        <p:spPr bwMode="auto">
          <a:xfrm>
            <a:off x="5791200" y="5638800"/>
            <a:ext cx="609600" cy="381000"/>
          </a:xfrm>
          <a:prstGeom prst="rect">
            <a:avLst/>
          </a:prstGeom>
          <a:solidFill>
            <a:srgbClr val="FF0000">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TS4</a:t>
            </a:r>
            <a:endParaRPr lang="zh-CN" altLang="en-US">
              <a:solidFill>
                <a:schemeClr val="tx1"/>
              </a:solidFill>
              <a:ea typeface="宋体" pitchFamily="2" charset="-122"/>
            </a:endParaRPr>
          </a:p>
        </p:txBody>
      </p:sp>
      <p:sp>
        <p:nvSpPr>
          <p:cNvPr id="44063" name="Rectangle 47"/>
          <p:cNvSpPr>
            <a:spLocks noChangeArrowheads="1"/>
          </p:cNvSpPr>
          <p:nvPr/>
        </p:nvSpPr>
        <p:spPr bwMode="auto">
          <a:xfrm>
            <a:off x="6400800" y="5638800"/>
            <a:ext cx="609600" cy="381000"/>
          </a:xfrm>
          <a:prstGeom prst="rect">
            <a:avLst/>
          </a:prstGeom>
          <a:solidFill>
            <a:srgbClr val="FF00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TS5</a:t>
            </a:r>
            <a:endParaRPr lang="zh-CN" altLang="en-US">
              <a:solidFill>
                <a:schemeClr val="tx1"/>
              </a:solidFill>
              <a:ea typeface="宋体" pitchFamily="2" charset="-122"/>
            </a:endParaRPr>
          </a:p>
        </p:txBody>
      </p:sp>
      <p:sp>
        <p:nvSpPr>
          <p:cNvPr id="44064" name="Rectangle 48"/>
          <p:cNvSpPr>
            <a:spLocks noChangeArrowheads="1"/>
          </p:cNvSpPr>
          <p:nvPr/>
        </p:nvSpPr>
        <p:spPr bwMode="auto">
          <a:xfrm>
            <a:off x="7010400" y="5638800"/>
            <a:ext cx="609600" cy="381000"/>
          </a:xfrm>
          <a:prstGeom prst="rect">
            <a:avLst/>
          </a:prstGeom>
          <a:solidFill>
            <a:srgbClr val="339966">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TS6</a:t>
            </a:r>
            <a:endParaRPr lang="zh-CN" altLang="en-US">
              <a:solidFill>
                <a:schemeClr val="tx1"/>
              </a:solidFill>
              <a:ea typeface="宋体" pitchFamily="2" charset="-122"/>
            </a:endParaRPr>
          </a:p>
        </p:txBody>
      </p:sp>
      <p:sp>
        <p:nvSpPr>
          <p:cNvPr id="44065" name="Rectangle 49"/>
          <p:cNvSpPr>
            <a:spLocks noChangeArrowheads="1"/>
          </p:cNvSpPr>
          <p:nvPr/>
        </p:nvSpPr>
        <p:spPr bwMode="auto">
          <a:xfrm>
            <a:off x="7620000" y="5638800"/>
            <a:ext cx="609600" cy="381000"/>
          </a:xfrm>
          <a:prstGeom prst="rect">
            <a:avLst/>
          </a:prstGeom>
          <a:solidFill>
            <a:srgbClr val="3366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TS7</a:t>
            </a:r>
            <a:endParaRPr lang="zh-CN" altLang="en-US">
              <a:solidFill>
                <a:schemeClr val="tx1"/>
              </a:solidFill>
              <a:ea typeface="宋体" pitchFamily="2" charset="-122"/>
            </a:endParaRPr>
          </a:p>
        </p:txBody>
      </p:sp>
      <p:sp>
        <p:nvSpPr>
          <p:cNvPr id="252981" name="Line 53"/>
          <p:cNvSpPr>
            <a:spLocks noChangeShapeType="1"/>
          </p:cNvSpPr>
          <p:nvPr/>
        </p:nvSpPr>
        <p:spPr bwMode="auto">
          <a:xfrm>
            <a:off x="8229600" y="5257800"/>
            <a:ext cx="0" cy="2286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4067" name="Rectangle 56"/>
          <p:cNvSpPr>
            <a:spLocks noChangeArrowheads="1"/>
          </p:cNvSpPr>
          <p:nvPr/>
        </p:nvSpPr>
        <p:spPr bwMode="auto">
          <a:xfrm>
            <a:off x="1524000" y="5638800"/>
            <a:ext cx="609600" cy="381000"/>
          </a:xfrm>
          <a:prstGeom prst="rect">
            <a:avLst/>
          </a:prstGeom>
          <a:solidFill>
            <a:srgbClr val="FF00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TS5</a:t>
            </a:r>
            <a:endParaRPr lang="zh-CN" altLang="en-US">
              <a:solidFill>
                <a:schemeClr val="tx1"/>
              </a:solidFill>
              <a:ea typeface="宋体" pitchFamily="2" charset="-122"/>
            </a:endParaRPr>
          </a:p>
        </p:txBody>
      </p:sp>
      <p:sp>
        <p:nvSpPr>
          <p:cNvPr id="44068" name="Rectangle 57"/>
          <p:cNvSpPr>
            <a:spLocks noChangeArrowheads="1"/>
          </p:cNvSpPr>
          <p:nvPr/>
        </p:nvSpPr>
        <p:spPr bwMode="auto">
          <a:xfrm>
            <a:off x="2133600" y="5638800"/>
            <a:ext cx="609600" cy="381000"/>
          </a:xfrm>
          <a:prstGeom prst="rect">
            <a:avLst/>
          </a:prstGeom>
          <a:solidFill>
            <a:srgbClr val="339966">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TS6</a:t>
            </a:r>
            <a:endParaRPr lang="zh-CN" altLang="en-US">
              <a:solidFill>
                <a:schemeClr val="tx1"/>
              </a:solidFill>
              <a:ea typeface="宋体" pitchFamily="2" charset="-122"/>
            </a:endParaRPr>
          </a:p>
        </p:txBody>
      </p:sp>
      <p:sp>
        <p:nvSpPr>
          <p:cNvPr id="44069" name="Rectangle 58"/>
          <p:cNvSpPr>
            <a:spLocks noChangeArrowheads="1"/>
          </p:cNvSpPr>
          <p:nvPr/>
        </p:nvSpPr>
        <p:spPr bwMode="auto">
          <a:xfrm>
            <a:off x="2743200" y="5638800"/>
            <a:ext cx="609600" cy="381000"/>
          </a:xfrm>
          <a:prstGeom prst="rect">
            <a:avLst/>
          </a:prstGeom>
          <a:solidFill>
            <a:srgbClr val="3366FF">
              <a:alpha val="61960"/>
            </a:srgbClr>
          </a:solidFill>
          <a:ln w="19050" algn="ctr">
            <a:solidFill>
              <a:schemeClr val="tx1"/>
            </a:solidFill>
            <a:miter lim="800000"/>
            <a:headEnd/>
            <a:tailEnd/>
          </a:ln>
        </p:spPr>
        <p:txBody>
          <a:bodyPr wrap="none" anchor="ctr"/>
          <a:lstStyle/>
          <a:p>
            <a:r>
              <a:rPr lang="en-US" altLang="zh-CN">
                <a:solidFill>
                  <a:schemeClr val="tx1"/>
                </a:solidFill>
                <a:ea typeface="宋体" pitchFamily="2" charset="-122"/>
              </a:rPr>
              <a:t>TS7</a:t>
            </a:r>
            <a:endParaRPr lang="zh-CN" altLang="en-US">
              <a:solidFill>
                <a:schemeClr val="tx1"/>
              </a:solidFill>
              <a:ea typeface="宋体" pitchFamily="2" charset="-122"/>
            </a:endParaRPr>
          </a:p>
        </p:txBody>
      </p:sp>
      <p:sp>
        <p:nvSpPr>
          <p:cNvPr id="252987" name="Text Box 59"/>
          <p:cNvSpPr txBox="1">
            <a:spLocks noChangeArrowheads="1"/>
          </p:cNvSpPr>
          <p:nvPr/>
        </p:nvSpPr>
        <p:spPr bwMode="auto">
          <a:xfrm>
            <a:off x="914400" y="6096000"/>
            <a:ext cx="7696200" cy="641350"/>
          </a:xfrm>
          <a:prstGeom prst="rect">
            <a:avLst/>
          </a:prstGeom>
          <a:noFill/>
          <a:ln w="9525" algn="ctr">
            <a:noFill/>
            <a:miter lim="800000"/>
            <a:headEnd/>
            <a:tailEnd/>
          </a:ln>
          <a:effectLst/>
        </p:spPr>
        <p:txBody>
          <a:bodyPr>
            <a:spAutoFit/>
          </a:bodyPr>
          <a:lstStyle/>
          <a:p>
            <a:pPr algn="l">
              <a:spcBef>
                <a:spcPct val="50000"/>
              </a:spcBef>
              <a:defRPr/>
            </a:pPr>
            <a:r>
              <a:rPr lang="zh-CN" altLang="en-US">
                <a:solidFill>
                  <a:schemeClr val="tx1"/>
                </a:solidFill>
                <a:effectLst>
                  <a:outerShdw blurRad="38100" dist="38100" dir="2700000" algn="tl">
                    <a:srgbClr val="FFFFFF"/>
                  </a:outerShdw>
                </a:effectLst>
                <a:ea typeface="宋体" pitchFamily="2" charset="-122"/>
              </a:rPr>
              <a:t>注意</a:t>
            </a:r>
            <a:r>
              <a:rPr lang="zh-CN" altLang="en-US">
                <a:solidFill>
                  <a:schemeClr val="tx1"/>
                </a:solidFill>
                <a:ea typeface="宋体" pitchFamily="2" charset="-122"/>
              </a:rPr>
              <a:t>：这里</a:t>
            </a:r>
            <a:r>
              <a:rPr lang="en-US" altLang="zh-CN" i="1">
                <a:solidFill>
                  <a:schemeClr val="tx1"/>
                </a:solidFill>
                <a:ea typeface="宋体" pitchFamily="2" charset="-122"/>
              </a:rPr>
              <a:t>f</a:t>
            </a:r>
            <a:r>
              <a:rPr lang="en-US" altLang="zh-CN" i="1" baseline="-25000">
                <a:solidFill>
                  <a:schemeClr val="tx1"/>
                </a:solidFill>
                <a:ea typeface="宋体" pitchFamily="2" charset="-122"/>
              </a:rPr>
              <a:t>c1</a:t>
            </a:r>
            <a:r>
              <a:rPr lang="zh-CN" altLang="en-US">
                <a:solidFill>
                  <a:schemeClr val="tx1"/>
                </a:solidFill>
                <a:ea typeface="宋体" pitchFamily="2" charset="-122"/>
              </a:rPr>
              <a:t>和</a:t>
            </a:r>
            <a:r>
              <a:rPr lang="en-US" altLang="zh-CN" i="1">
                <a:solidFill>
                  <a:schemeClr val="tx1"/>
                </a:solidFill>
                <a:ea typeface="宋体" pitchFamily="2" charset="-122"/>
              </a:rPr>
              <a:t>f</a:t>
            </a:r>
            <a:r>
              <a:rPr lang="en-US" altLang="zh-CN" i="1" baseline="-25000">
                <a:solidFill>
                  <a:schemeClr val="tx1"/>
                </a:solidFill>
                <a:ea typeface="宋体" pitchFamily="2" charset="-122"/>
              </a:rPr>
              <a:t>c2</a:t>
            </a:r>
            <a:r>
              <a:rPr lang="zh-CN" altLang="en-US">
                <a:solidFill>
                  <a:schemeClr val="tx1"/>
                </a:solidFill>
                <a:ea typeface="宋体" pitchFamily="2" charset="-122"/>
              </a:rPr>
              <a:t>分别表示前向和反向链路载频，系统会同时提供一对时隙给用户使用，如一对</a:t>
            </a:r>
            <a:r>
              <a:rPr lang="en-US" altLang="zh-CN">
                <a:solidFill>
                  <a:schemeClr val="tx1"/>
                </a:solidFill>
                <a:ea typeface="宋体" pitchFamily="2" charset="-122"/>
              </a:rPr>
              <a:t>TS0</a:t>
            </a:r>
            <a:r>
              <a:rPr lang="zh-CN" altLang="en-US">
                <a:solidFill>
                  <a:schemeClr val="tx1"/>
                </a:solidFill>
                <a:ea typeface="宋体" pitchFamily="2" charset="-122"/>
              </a:rPr>
              <a:t>，但它们之间有固定的</a:t>
            </a:r>
            <a:r>
              <a:rPr lang="en-US" altLang="zh-CN">
                <a:solidFill>
                  <a:schemeClr val="tx1"/>
                </a:solidFill>
                <a:ea typeface="宋体" pitchFamily="2" charset="-122"/>
              </a:rPr>
              <a:t>3</a:t>
            </a:r>
            <a:r>
              <a:rPr lang="zh-CN" altLang="en-US">
                <a:solidFill>
                  <a:schemeClr val="tx1"/>
                </a:solidFill>
                <a:ea typeface="宋体" pitchFamily="2" charset="-122"/>
              </a:rPr>
              <a:t>个时隙的偏移。</a:t>
            </a:r>
          </a:p>
        </p:txBody>
      </p:sp>
      <p:sp>
        <p:nvSpPr>
          <p:cNvPr id="252988" name="Line 60"/>
          <p:cNvSpPr>
            <a:spLocks noChangeShapeType="1"/>
          </p:cNvSpPr>
          <p:nvPr/>
        </p:nvSpPr>
        <p:spPr bwMode="auto">
          <a:xfrm>
            <a:off x="1524000" y="5181600"/>
            <a:ext cx="0" cy="381000"/>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2990" name="Line 62"/>
          <p:cNvSpPr>
            <a:spLocks noChangeShapeType="1"/>
          </p:cNvSpPr>
          <p:nvPr/>
        </p:nvSpPr>
        <p:spPr bwMode="auto">
          <a:xfrm>
            <a:off x="1524000" y="5334000"/>
            <a:ext cx="1828800" cy="0"/>
          </a:xfrm>
          <a:prstGeom prst="line">
            <a:avLst/>
          </a:prstGeom>
          <a:noFill/>
          <a:ln w="19050">
            <a:solidFill>
              <a:schemeClr val="accent2"/>
            </a:solidFill>
            <a:round/>
            <a:headEnd type="triangle" w="med" len="me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2991" name="AutoShape 63"/>
          <p:cNvSpPr>
            <a:spLocks noChangeArrowheads="1"/>
          </p:cNvSpPr>
          <p:nvPr/>
        </p:nvSpPr>
        <p:spPr bwMode="auto">
          <a:xfrm>
            <a:off x="6019800" y="4114800"/>
            <a:ext cx="2743200" cy="533400"/>
          </a:xfrm>
          <a:prstGeom prst="wedgeEllipseCallout">
            <a:avLst>
              <a:gd name="adj1" fmla="val -183681"/>
              <a:gd name="adj2" fmla="val 181546"/>
            </a:avLst>
          </a:prstGeom>
          <a:solidFill>
            <a:schemeClr val="accent2">
              <a:alpha val="54901"/>
            </a:schemeClr>
          </a:solidFill>
          <a:ln w="9525" algn="ctr">
            <a:noFill/>
            <a:miter lim="800000"/>
            <a:headEnd/>
            <a:tailEnd/>
          </a:ln>
        </p:spPr>
        <p:txBody>
          <a:bodyPr/>
          <a:lstStyle/>
          <a:p>
            <a:r>
              <a:rPr lang="en-US" altLang="zh-CN">
                <a:solidFill>
                  <a:schemeClr val="tx1"/>
                </a:solidFill>
                <a:ea typeface="宋体" pitchFamily="2" charset="-122"/>
              </a:rPr>
              <a:t>3</a:t>
            </a:r>
            <a:r>
              <a:rPr lang="zh-CN" altLang="en-US">
                <a:solidFill>
                  <a:schemeClr val="tx1"/>
                </a:solidFill>
                <a:ea typeface="宋体" pitchFamily="2" charset="-122"/>
              </a:rPr>
              <a:t>个时隙的偏移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52990"/>
                                        </p:tgtEl>
                                        <p:attrNameLst>
                                          <p:attrName>style.visibility</p:attrName>
                                        </p:attrNameLst>
                                      </p:cBhvr>
                                      <p:to>
                                        <p:strVal val="visible"/>
                                      </p:to>
                                    </p:set>
                                    <p:anim calcmode="lin" valueType="num">
                                      <p:cBhvr>
                                        <p:cTn id="7" dur="1000" fill="hold"/>
                                        <p:tgtEl>
                                          <p:spTgt spid="252990"/>
                                        </p:tgtEl>
                                        <p:attrNameLst>
                                          <p:attrName>ppt_w</p:attrName>
                                        </p:attrNameLst>
                                      </p:cBhvr>
                                      <p:tavLst>
                                        <p:tav tm="0">
                                          <p:val>
                                            <p:strVal val="#ppt_w*0.70"/>
                                          </p:val>
                                        </p:tav>
                                        <p:tav tm="100000">
                                          <p:val>
                                            <p:strVal val="#ppt_w"/>
                                          </p:val>
                                        </p:tav>
                                      </p:tavLst>
                                    </p:anim>
                                    <p:anim calcmode="lin" valueType="num">
                                      <p:cBhvr>
                                        <p:cTn id="8" dur="1000" fill="hold"/>
                                        <p:tgtEl>
                                          <p:spTgt spid="252990"/>
                                        </p:tgtEl>
                                        <p:attrNameLst>
                                          <p:attrName>ppt_h</p:attrName>
                                        </p:attrNameLst>
                                      </p:cBhvr>
                                      <p:tavLst>
                                        <p:tav tm="0">
                                          <p:val>
                                            <p:strVal val="#ppt_h"/>
                                          </p:val>
                                        </p:tav>
                                        <p:tav tm="100000">
                                          <p:val>
                                            <p:strVal val="#ppt_h"/>
                                          </p:val>
                                        </p:tav>
                                      </p:tavLst>
                                    </p:anim>
                                    <p:animEffect transition="in" filter="fade">
                                      <p:cBhvr>
                                        <p:cTn id="9" dur="1000"/>
                                        <p:tgtEl>
                                          <p:spTgt spid="25299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52991"/>
                                        </p:tgtEl>
                                        <p:attrNameLst>
                                          <p:attrName>style.visibility</p:attrName>
                                        </p:attrNameLst>
                                      </p:cBhvr>
                                      <p:to>
                                        <p:strVal val="visible"/>
                                      </p:to>
                                    </p:set>
                                    <p:anim calcmode="lin" valueType="num">
                                      <p:cBhvr>
                                        <p:cTn id="12" dur="1000" fill="hold"/>
                                        <p:tgtEl>
                                          <p:spTgt spid="252991"/>
                                        </p:tgtEl>
                                        <p:attrNameLst>
                                          <p:attrName>ppt_w</p:attrName>
                                        </p:attrNameLst>
                                      </p:cBhvr>
                                      <p:tavLst>
                                        <p:tav tm="0">
                                          <p:val>
                                            <p:strVal val="#ppt_w*0.70"/>
                                          </p:val>
                                        </p:tav>
                                        <p:tav tm="100000">
                                          <p:val>
                                            <p:strVal val="#ppt_w"/>
                                          </p:val>
                                        </p:tav>
                                      </p:tavLst>
                                    </p:anim>
                                    <p:anim calcmode="lin" valueType="num">
                                      <p:cBhvr>
                                        <p:cTn id="13" dur="1000" fill="hold"/>
                                        <p:tgtEl>
                                          <p:spTgt spid="252991"/>
                                        </p:tgtEl>
                                        <p:attrNameLst>
                                          <p:attrName>ppt_h</p:attrName>
                                        </p:attrNameLst>
                                      </p:cBhvr>
                                      <p:tavLst>
                                        <p:tav tm="0">
                                          <p:val>
                                            <p:strVal val="#ppt_h"/>
                                          </p:val>
                                        </p:tav>
                                        <p:tav tm="100000">
                                          <p:val>
                                            <p:strVal val="#ppt_h"/>
                                          </p:val>
                                        </p:tav>
                                      </p:tavLst>
                                    </p:anim>
                                    <p:animEffect transition="in" filter="fade">
                                      <p:cBhvr>
                                        <p:cTn id="14" dur="1000"/>
                                        <p:tgtEl>
                                          <p:spTgt spid="252991"/>
                                        </p:tgtEl>
                                      </p:cBhvr>
                                    </p:animEffect>
                                  </p:childTnLst>
                                </p:cTn>
                              </p:par>
                            </p:childTnLst>
                          </p:cTn>
                        </p:par>
                        <p:par>
                          <p:cTn id="15" fill="hold">
                            <p:stCondLst>
                              <p:cond delay="1000"/>
                            </p:stCondLst>
                            <p:childTnLst>
                              <p:par>
                                <p:cTn id="16" presetID="26" presetClass="emph" presetSubtype="0" fill="hold" nodeType="afterEffect">
                                  <p:stCondLst>
                                    <p:cond delay="0"/>
                                  </p:stCondLst>
                                  <p:childTnLst>
                                    <p:animEffect transition="out" filter="fade">
                                      <p:cBhvr>
                                        <p:cTn id="17" dur="1000" tmFilter="0, 0; .2, .5; .8, .5; 1, 0"/>
                                        <p:tgtEl>
                                          <p:spTgt spid="252990"/>
                                        </p:tgtEl>
                                      </p:cBhvr>
                                    </p:animEffect>
                                    <p:animScale>
                                      <p:cBhvr>
                                        <p:cTn id="18" dur="500" autoRev="1" fill="hold"/>
                                        <p:tgtEl>
                                          <p:spTgt spid="252990"/>
                                        </p:tgtEl>
                                      </p:cBhvr>
                                      <p:by x="105000" y="105000"/>
                                    </p:animScale>
                                  </p:childTnLst>
                                </p:cTn>
                              </p:par>
                            </p:childTnLst>
                          </p:cTn>
                        </p:par>
                        <p:par>
                          <p:cTn id="19" fill="hold">
                            <p:stCondLst>
                              <p:cond delay="2000"/>
                            </p:stCondLst>
                            <p:childTnLst>
                              <p:par>
                                <p:cTn id="20" presetID="26" presetClass="emph" presetSubtype="0" fill="hold" grpId="1" nodeType="afterEffect">
                                  <p:stCondLst>
                                    <p:cond delay="0"/>
                                  </p:stCondLst>
                                  <p:childTnLst>
                                    <p:animEffect transition="out" filter="fade">
                                      <p:cBhvr>
                                        <p:cTn id="21" dur="1000" tmFilter="0, 0; .2, .5; .8, .5; 1, 0"/>
                                        <p:tgtEl>
                                          <p:spTgt spid="252991"/>
                                        </p:tgtEl>
                                      </p:cBhvr>
                                    </p:animEffect>
                                    <p:animScale>
                                      <p:cBhvr>
                                        <p:cTn id="22" dur="500" autoRev="1" fill="hold"/>
                                        <p:tgtEl>
                                          <p:spTgt spid="25299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91" grpId="0" animBg="1"/>
      <p:bldP spid="25299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为什么要留保护间隔？（续</a:t>
            </a:r>
            <a:r>
              <a:rPr lang="en-US" altLang="zh-CN" sz="3600" b="1" smtClean="0">
                <a:latin typeface="Times New Roman" pitchFamily="18" charset="0"/>
                <a:ea typeface="宋体" pitchFamily="2" charset="-122"/>
              </a:rPr>
              <a:t>1</a:t>
            </a:r>
            <a:r>
              <a:rPr lang="zh-CN" altLang="en-US" sz="3600" b="1" smtClean="0">
                <a:ea typeface="宋体" pitchFamily="2" charset="-122"/>
              </a:rPr>
              <a:t>）</a:t>
            </a:r>
            <a:endParaRPr lang="en-US" altLang="zh-CN" sz="3600" b="1" smtClean="0">
              <a:ea typeface="宋体" pitchFamily="2" charset="-122"/>
            </a:endParaRPr>
          </a:p>
        </p:txBody>
      </p:sp>
      <p:sp>
        <p:nvSpPr>
          <p:cNvPr id="45059" name="Rectangle 3"/>
          <p:cNvSpPr>
            <a:spLocks noGrp="1" noChangeArrowheads="1"/>
          </p:cNvSpPr>
          <p:nvPr>
            <p:ph type="body" sz="half" idx="1"/>
          </p:nvPr>
        </p:nvSpPr>
        <p:spPr>
          <a:noFill/>
          <a:ln w="19050">
            <a:solidFill>
              <a:schemeClr val="tx1"/>
            </a:solidFill>
          </a:ln>
        </p:spPr>
        <p:txBody>
          <a:bodyPr/>
          <a:lstStyle/>
          <a:p>
            <a:pPr eaLnBrk="1" hangingPunct="1"/>
            <a:r>
              <a:rPr lang="en-US" altLang="zh-CN" sz="2400" b="1" smtClean="0">
                <a:latin typeface="Times New Roman" pitchFamily="18" charset="0"/>
                <a:ea typeface="宋体" pitchFamily="2" charset="-122"/>
              </a:rPr>
              <a:t>3</a:t>
            </a:r>
            <a:r>
              <a:rPr lang="zh-CN" altLang="en-US" sz="2400" b="1" smtClean="0">
                <a:latin typeface="Times New Roman" pitchFamily="18" charset="0"/>
                <a:ea typeface="宋体" pitchFamily="2" charset="-122"/>
              </a:rPr>
              <a:t>个时隙的偏移对于</a:t>
            </a:r>
            <a:r>
              <a:rPr lang="en-US" altLang="zh-CN" sz="2400" b="1" smtClean="0">
                <a:latin typeface="Times New Roman" pitchFamily="18" charset="0"/>
                <a:ea typeface="宋体" pitchFamily="2" charset="-122"/>
              </a:rPr>
              <a:t>GSM</a:t>
            </a:r>
            <a:r>
              <a:rPr lang="zh-CN" altLang="en-US" sz="2400" b="1" smtClean="0">
                <a:latin typeface="Times New Roman" pitchFamily="18" charset="0"/>
                <a:ea typeface="宋体" pitchFamily="2" charset="-122"/>
              </a:rPr>
              <a:t>系统是个常数，这就是说，基站会希望在针对某个用户发出</a:t>
            </a:r>
            <a:r>
              <a:rPr lang="en-US" altLang="zh-CN" sz="2400" b="1" smtClean="0">
                <a:latin typeface="Times New Roman" pitchFamily="18" charset="0"/>
                <a:ea typeface="宋体" pitchFamily="2" charset="-122"/>
              </a:rPr>
              <a:t>0</a:t>
            </a:r>
            <a:r>
              <a:rPr lang="zh-CN" altLang="en-US" sz="2400" b="1" smtClean="0">
                <a:latin typeface="Times New Roman" pitchFamily="18" charset="0"/>
                <a:ea typeface="宋体" pitchFamily="2" charset="-122"/>
              </a:rPr>
              <a:t>号时隙以后，就能够在</a:t>
            </a:r>
            <a:r>
              <a:rPr lang="en-US" altLang="zh-CN" sz="2400" b="1" smtClean="0">
                <a:latin typeface="Times New Roman" pitchFamily="18" charset="0"/>
                <a:ea typeface="宋体" pitchFamily="2" charset="-122"/>
              </a:rPr>
              <a:t>2</a:t>
            </a:r>
            <a:r>
              <a:rPr lang="zh-CN" altLang="en-US" sz="2400" b="1" smtClean="0">
                <a:latin typeface="Times New Roman" pitchFamily="18" charset="0"/>
                <a:ea typeface="宋体" pitchFamily="2" charset="-122"/>
              </a:rPr>
              <a:t>个时隙之后的时刻接收到该用户发出的反向链路的</a:t>
            </a:r>
            <a:r>
              <a:rPr lang="en-US" altLang="zh-CN" sz="2400" b="1" smtClean="0">
                <a:latin typeface="Times New Roman" pitchFamily="18" charset="0"/>
                <a:ea typeface="宋体" pitchFamily="2" charset="-122"/>
              </a:rPr>
              <a:t>0</a:t>
            </a:r>
            <a:r>
              <a:rPr lang="zh-CN" altLang="en-US" sz="2400" b="1" smtClean="0">
                <a:latin typeface="Times New Roman" pitchFamily="18" charset="0"/>
                <a:ea typeface="宋体" pitchFamily="2" charset="-122"/>
              </a:rPr>
              <a:t>号时隙（与前者成对）。但是在支持多用户在同一对载频上使用相邻时隙时就可能出现问题。</a:t>
            </a:r>
          </a:p>
        </p:txBody>
      </p:sp>
      <p:sp>
        <p:nvSpPr>
          <p:cNvPr id="45060" name="Rectangle 17"/>
          <p:cNvSpPr>
            <a:spLocks noGrp="1" noChangeArrowheads="1"/>
          </p:cNvSpPr>
          <p:nvPr>
            <p:ph type="body" sz="half" idx="2"/>
          </p:nvPr>
        </p:nvSpPr>
        <p:spPr>
          <a:ln w="19050">
            <a:solidFill>
              <a:schemeClr val="tx1"/>
            </a:solidFill>
          </a:ln>
        </p:spPr>
        <p:txBody>
          <a:bodyPr/>
          <a:lstStyle/>
          <a:p>
            <a:pPr eaLnBrk="1" hangingPunct="1">
              <a:buFontTx/>
              <a:buNone/>
            </a:pPr>
            <a:endParaRPr lang="zh-CN" altLang="en-US" smtClean="0">
              <a:ea typeface="宋体" pitchFamily="2" charset="-122"/>
            </a:endParaRPr>
          </a:p>
        </p:txBody>
      </p:sp>
      <p:sp>
        <p:nvSpPr>
          <p:cNvPr id="257029" name="Oval 5"/>
          <p:cNvSpPr>
            <a:spLocks noChangeArrowheads="1"/>
          </p:cNvSpPr>
          <p:nvPr/>
        </p:nvSpPr>
        <p:spPr bwMode="auto">
          <a:xfrm>
            <a:off x="5181600" y="1981200"/>
            <a:ext cx="3124200" cy="1295400"/>
          </a:xfrm>
          <a:prstGeom prst="ellipse">
            <a:avLst/>
          </a:prstGeom>
          <a:noFill/>
          <a:ln w="19050" algn="ctr">
            <a:solidFill>
              <a:schemeClr val="tx1"/>
            </a:solidFill>
            <a:round/>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
        <p:nvSpPr>
          <p:cNvPr id="257031" name="AutoShape 7"/>
          <p:cNvSpPr>
            <a:spLocks noChangeArrowheads="1"/>
          </p:cNvSpPr>
          <p:nvPr/>
        </p:nvSpPr>
        <p:spPr bwMode="auto">
          <a:xfrm>
            <a:off x="6705600" y="2133600"/>
            <a:ext cx="152400" cy="457200"/>
          </a:xfrm>
          <a:prstGeom prst="triangle">
            <a:avLst>
              <a:gd name="adj" fmla="val 50000"/>
            </a:avLst>
          </a:prstGeom>
          <a:solidFill>
            <a:srgbClr val="FF0000">
              <a:alpha val="60001"/>
            </a:srgbClr>
          </a:solidFill>
          <a:ln w="9525" algn="ctr">
            <a:noFill/>
            <a:miter lim="800000"/>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
        <p:nvSpPr>
          <p:cNvPr id="257032" name="AutoShape 8"/>
          <p:cNvSpPr>
            <a:spLocks noChangeArrowheads="1"/>
          </p:cNvSpPr>
          <p:nvPr/>
        </p:nvSpPr>
        <p:spPr bwMode="auto">
          <a:xfrm>
            <a:off x="6705600" y="2743200"/>
            <a:ext cx="152400" cy="76200"/>
          </a:xfrm>
          <a:prstGeom prst="octagon">
            <a:avLst>
              <a:gd name="adj" fmla="val 29287"/>
            </a:avLst>
          </a:prstGeom>
          <a:solidFill>
            <a:schemeClr val="accent2"/>
          </a:solidFill>
          <a:ln w="9525" algn="ctr">
            <a:noFill/>
            <a:miter lim="800000"/>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
        <p:nvSpPr>
          <p:cNvPr id="257033" name="AutoShape 9"/>
          <p:cNvSpPr>
            <a:spLocks noChangeArrowheads="1"/>
          </p:cNvSpPr>
          <p:nvPr/>
        </p:nvSpPr>
        <p:spPr bwMode="auto">
          <a:xfrm>
            <a:off x="8077200" y="2514600"/>
            <a:ext cx="152400" cy="76200"/>
          </a:xfrm>
          <a:prstGeom prst="octagon">
            <a:avLst>
              <a:gd name="adj" fmla="val 29287"/>
            </a:avLst>
          </a:prstGeom>
          <a:solidFill>
            <a:schemeClr val="accent2"/>
          </a:solidFill>
          <a:ln w="9525" algn="ctr">
            <a:noFill/>
            <a:miter lim="800000"/>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
        <p:nvSpPr>
          <p:cNvPr id="257034" name="Text Box 10"/>
          <p:cNvSpPr txBox="1">
            <a:spLocks noChangeArrowheads="1"/>
          </p:cNvSpPr>
          <p:nvPr/>
        </p:nvSpPr>
        <p:spPr bwMode="auto">
          <a:xfrm>
            <a:off x="6705600" y="2209800"/>
            <a:ext cx="685800" cy="366713"/>
          </a:xfrm>
          <a:prstGeom prst="rect">
            <a:avLst/>
          </a:prstGeom>
          <a:noFill/>
          <a:ln w="9525" algn="ctr">
            <a:noFill/>
            <a:miter lim="800000"/>
            <a:headEnd/>
            <a:tailEnd/>
          </a:ln>
          <a:effectLst/>
        </p:spPr>
        <p:txBody>
          <a:bodyPr>
            <a:spAutoFit/>
          </a:bodyPr>
          <a:lstStyle/>
          <a:p>
            <a:pPr>
              <a:spcBef>
                <a:spcPct val="50000"/>
              </a:spcBef>
              <a:defRPr/>
            </a:pPr>
            <a:r>
              <a:rPr lang="en-US" altLang="zh-CN">
                <a:solidFill>
                  <a:schemeClr val="tx1"/>
                </a:solidFill>
                <a:effectLst>
                  <a:outerShdw blurRad="38100" dist="38100" dir="2700000" algn="tl">
                    <a:srgbClr val="FFFFFF"/>
                  </a:outerShdw>
                </a:effectLst>
                <a:ea typeface="宋体" pitchFamily="2" charset="-122"/>
              </a:rPr>
              <a:t>BS</a:t>
            </a:r>
          </a:p>
        </p:txBody>
      </p:sp>
      <p:sp>
        <p:nvSpPr>
          <p:cNvPr id="45066" name="Text Box 12"/>
          <p:cNvSpPr txBox="1">
            <a:spLocks noChangeArrowheads="1"/>
          </p:cNvSpPr>
          <p:nvPr/>
        </p:nvSpPr>
        <p:spPr bwMode="auto">
          <a:xfrm>
            <a:off x="7543800" y="2362200"/>
            <a:ext cx="685800" cy="336550"/>
          </a:xfrm>
          <a:prstGeom prst="rect">
            <a:avLst/>
          </a:prstGeom>
          <a:noFill/>
          <a:ln w="9525" algn="ctr">
            <a:noFill/>
            <a:miter lim="800000"/>
            <a:headEnd/>
            <a:tailEnd/>
          </a:ln>
        </p:spPr>
        <p:txBody>
          <a:bodyPr>
            <a:spAutoFit/>
          </a:bodyPr>
          <a:lstStyle/>
          <a:p>
            <a:pPr>
              <a:spcBef>
                <a:spcPct val="50000"/>
              </a:spcBef>
            </a:pPr>
            <a:r>
              <a:rPr lang="en-US" altLang="zh-CN" sz="1600">
                <a:solidFill>
                  <a:schemeClr val="tx1"/>
                </a:solidFill>
                <a:ea typeface="宋体" pitchFamily="2" charset="-122"/>
              </a:rPr>
              <a:t>MS1</a:t>
            </a:r>
          </a:p>
        </p:txBody>
      </p:sp>
      <p:sp>
        <p:nvSpPr>
          <p:cNvPr id="45067" name="Text Box 14"/>
          <p:cNvSpPr txBox="1">
            <a:spLocks noChangeArrowheads="1"/>
          </p:cNvSpPr>
          <p:nvPr/>
        </p:nvSpPr>
        <p:spPr bwMode="auto">
          <a:xfrm>
            <a:off x="6553200" y="2743200"/>
            <a:ext cx="685800" cy="336550"/>
          </a:xfrm>
          <a:prstGeom prst="rect">
            <a:avLst/>
          </a:prstGeom>
          <a:noFill/>
          <a:ln w="9525" algn="ctr">
            <a:noFill/>
            <a:miter lim="800000"/>
            <a:headEnd/>
            <a:tailEnd/>
          </a:ln>
        </p:spPr>
        <p:txBody>
          <a:bodyPr>
            <a:spAutoFit/>
          </a:bodyPr>
          <a:lstStyle/>
          <a:p>
            <a:pPr>
              <a:spcBef>
                <a:spcPct val="50000"/>
              </a:spcBef>
            </a:pPr>
            <a:r>
              <a:rPr lang="en-US" altLang="zh-CN" sz="1600">
                <a:solidFill>
                  <a:schemeClr val="tx1"/>
                </a:solidFill>
                <a:ea typeface="宋体" pitchFamily="2" charset="-122"/>
              </a:rPr>
              <a:t>MS2</a:t>
            </a:r>
          </a:p>
        </p:txBody>
      </p:sp>
      <p:sp>
        <p:nvSpPr>
          <p:cNvPr id="45068" name="Text Box 15"/>
          <p:cNvSpPr txBox="1">
            <a:spLocks noChangeArrowheads="1"/>
          </p:cNvSpPr>
          <p:nvPr/>
        </p:nvSpPr>
        <p:spPr bwMode="auto">
          <a:xfrm>
            <a:off x="4648200" y="3581400"/>
            <a:ext cx="4038600" cy="1917700"/>
          </a:xfrm>
          <a:prstGeom prst="rect">
            <a:avLst/>
          </a:prstGeom>
          <a:noFill/>
          <a:ln w="9525" algn="ctr">
            <a:noFill/>
            <a:miter lim="800000"/>
            <a:headEnd/>
            <a:tailEnd/>
          </a:ln>
        </p:spPr>
        <p:txBody>
          <a:bodyPr>
            <a:spAutoFit/>
          </a:bodyPr>
          <a:lstStyle/>
          <a:p>
            <a:pPr algn="l">
              <a:spcBef>
                <a:spcPct val="50000"/>
              </a:spcBef>
            </a:pPr>
            <a:r>
              <a:rPr lang="zh-CN" altLang="en-US" sz="2400">
                <a:solidFill>
                  <a:schemeClr val="tx1"/>
                </a:solidFill>
                <a:ea typeface="宋体" pitchFamily="2" charset="-122"/>
              </a:rPr>
              <a:t>考虑如图所示情形，</a:t>
            </a:r>
            <a:r>
              <a:rPr lang="en-US" altLang="zh-CN" sz="2400">
                <a:solidFill>
                  <a:schemeClr val="tx1"/>
                </a:solidFill>
                <a:ea typeface="宋体" pitchFamily="2" charset="-122"/>
              </a:rPr>
              <a:t>MS1</a:t>
            </a:r>
            <a:r>
              <a:rPr lang="zh-CN" altLang="en-US" sz="2400">
                <a:solidFill>
                  <a:schemeClr val="tx1"/>
                </a:solidFill>
                <a:ea typeface="宋体" pitchFamily="2" charset="-122"/>
              </a:rPr>
              <a:t>和</a:t>
            </a:r>
            <a:r>
              <a:rPr lang="en-US" altLang="zh-CN" sz="2400">
                <a:solidFill>
                  <a:schemeClr val="tx1"/>
                </a:solidFill>
                <a:ea typeface="宋体" pitchFamily="2" charset="-122"/>
              </a:rPr>
              <a:t>MS2</a:t>
            </a:r>
            <a:r>
              <a:rPr lang="zh-CN" altLang="en-US" sz="2400">
                <a:solidFill>
                  <a:schemeClr val="tx1"/>
                </a:solidFill>
                <a:ea typeface="宋体" pitchFamily="2" charset="-122"/>
              </a:rPr>
              <a:t>距离基站的远近不同。假定它们使用同一对载频上的相邻时隙，如：</a:t>
            </a:r>
            <a:r>
              <a:rPr lang="en-US" altLang="zh-CN" sz="2400">
                <a:solidFill>
                  <a:schemeClr val="tx1"/>
                </a:solidFill>
                <a:ea typeface="宋体" pitchFamily="2" charset="-122"/>
              </a:rPr>
              <a:t>MS1</a:t>
            </a:r>
            <a:r>
              <a:rPr lang="zh-CN" altLang="en-US" sz="2400">
                <a:solidFill>
                  <a:schemeClr val="tx1"/>
                </a:solidFill>
                <a:ea typeface="宋体" pitchFamily="2" charset="-122"/>
              </a:rPr>
              <a:t>使用</a:t>
            </a:r>
            <a:r>
              <a:rPr lang="en-US" altLang="zh-CN" sz="2400">
                <a:solidFill>
                  <a:schemeClr val="tx1"/>
                </a:solidFill>
                <a:ea typeface="宋体" pitchFamily="2" charset="-122"/>
              </a:rPr>
              <a:t>TS0</a:t>
            </a:r>
            <a:r>
              <a:rPr lang="zh-CN" altLang="en-US" sz="2400">
                <a:solidFill>
                  <a:schemeClr val="tx1"/>
                </a:solidFill>
                <a:ea typeface="宋体" pitchFamily="2" charset="-122"/>
              </a:rPr>
              <a:t>、</a:t>
            </a:r>
            <a:r>
              <a:rPr lang="en-US" altLang="zh-CN" sz="2400">
                <a:solidFill>
                  <a:schemeClr val="tx1"/>
                </a:solidFill>
                <a:ea typeface="宋体" pitchFamily="2" charset="-122"/>
              </a:rPr>
              <a:t>MS2</a:t>
            </a:r>
            <a:r>
              <a:rPr lang="zh-CN" altLang="en-US" sz="2400">
                <a:solidFill>
                  <a:schemeClr val="tx1"/>
                </a:solidFill>
                <a:ea typeface="宋体" pitchFamily="2" charset="-122"/>
              </a:rPr>
              <a:t>使用</a:t>
            </a:r>
            <a:r>
              <a:rPr lang="en-US" altLang="zh-CN" sz="2400">
                <a:solidFill>
                  <a:schemeClr val="tx1"/>
                </a:solidFill>
                <a:ea typeface="宋体" pitchFamily="2" charset="-122"/>
              </a:rPr>
              <a:t>TS1</a:t>
            </a:r>
            <a:r>
              <a:rPr lang="zh-CN" altLang="en-US" sz="2400">
                <a:solidFill>
                  <a:schemeClr val="tx1"/>
                </a:solidFill>
                <a:ea typeface="宋体" pitchFamily="2"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为什么要留保护间隔？（续</a:t>
            </a:r>
            <a:r>
              <a:rPr lang="en-US" altLang="zh-CN" sz="3600" b="1" smtClean="0">
                <a:latin typeface="Times New Roman" pitchFamily="18" charset="0"/>
                <a:ea typeface="宋体" pitchFamily="2" charset="-122"/>
              </a:rPr>
              <a:t>2</a:t>
            </a:r>
            <a:r>
              <a:rPr lang="zh-CN" altLang="en-US" sz="3600" b="1" smtClean="0">
                <a:ea typeface="宋体" pitchFamily="2" charset="-122"/>
              </a:rPr>
              <a:t>）</a:t>
            </a:r>
          </a:p>
        </p:txBody>
      </p:sp>
      <p:sp>
        <p:nvSpPr>
          <p:cNvPr id="261124" name="Rectangle 4"/>
          <p:cNvSpPr>
            <a:spLocks noChangeArrowheads="1"/>
          </p:cNvSpPr>
          <p:nvPr/>
        </p:nvSpPr>
        <p:spPr bwMode="auto">
          <a:xfrm>
            <a:off x="2286000" y="1524000"/>
            <a:ext cx="1066800" cy="533400"/>
          </a:xfrm>
          <a:prstGeom prst="rect">
            <a:avLst/>
          </a:prstGeom>
          <a:solidFill>
            <a:srgbClr val="FF00FF">
              <a:alpha val="25000"/>
            </a:srgbClr>
          </a:solidFill>
          <a:ln w="19050" algn="ctr">
            <a:solidFill>
              <a:schemeClr val="tx1"/>
            </a:solidFill>
            <a:miter lim="800000"/>
            <a:headEnd/>
            <a:tailEnd/>
          </a:ln>
          <a:effectLst/>
        </p:spPr>
        <p:txBody>
          <a:bodyPr wrap="none" anchor="ctr"/>
          <a:lstStyle/>
          <a:p>
            <a:pPr>
              <a:defRPr/>
            </a:pPr>
            <a:r>
              <a:rPr lang="en-US" altLang="zh-CN" sz="1400">
                <a:solidFill>
                  <a:schemeClr val="tx1"/>
                </a:solidFill>
                <a:effectLst>
                  <a:outerShdw blurRad="38100" dist="38100" dir="2700000" algn="tl">
                    <a:srgbClr val="FFFFFF"/>
                  </a:outerShdw>
                </a:effectLst>
                <a:ea typeface="宋体" pitchFamily="2" charset="-122"/>
              </a:rPr>
              <a:t>TS0</a:t>
            </a:r>
            <a:r>
              <a:rPr lang="zh-CN" altLang="en-US" sz="1400">
                <a:solidFill>
                  <a:schemeClr val="tx1"/>
                </a:solidFill>
                <a:effectLst>
                  <a:outerShdw blurRad="38100" dist="38100" dir="2700000" algn="tl">
                    <a:srgbClr val="FFFFFF"/>
                  </a:outerShdw>
                </a:effectLst>
                <a:ea typeface="宋体" pitchFamily="2" charset="-122"/>
              </a:rPr>
              <a:t>（</a:t>
            </a:r>
            <a:r>
              <a:rPr lang="en-US" altLang="zh-CN" sz="1400">
                <a:solidFill>
                  <a:schemeClr val="tx1"/>
                </a:solidFill>
                <a:effectLst>
                  <a:outerShdw blurRad="38100" dist="38100" dir="2700000" algn="tl">
                    <a:srgbClr val="FFFFFF"/>
                  </a:outerShdw>
                </a:effectLst>
                <a:ea typeface="宋体" pitchFamily="2" charset="-122"/>
              </a:rPr>
              <a:t>MS1</a:t>
            </a:r>
            <a:r>
              <a:rPr lang="zh-CN" altLang="en-US" sz="1400">
                <a:solidFill>
                  <a:schemeClr val="tx1"/>
                </a:solidFill>
                <a:effectLst>
                  <a:outerShdw blurRad="38100" dist="38100" dir="2700000" algn="tl">
                    <a:srgbClr val="FFFFFF"/>
                  </a:outerShdw>
                </a:effectLst>
                <a:ea typeface="宋体" pitchFamily="2" charset="-122"/>
              </a:rPr>
              <a:t>）</a:t>
            </a:r>
          </a:p>
        </p:txBody>
      </p:sp>
      <p:sp>
        <p:nvSpPr>
          <p:cNvPr id="261127" name="Rectangle 7"/>
          <p:cNvSpPr>
            <a:spLocks noChangeArrowheads="1"/>
          </p:cNvSpPr>
          <p:nvPr/>
        </p:nvSpPr>
        <p:spPr bwMode="auto">
          <a:xfrm>
            <a:off x="3352800" y="1524000"/>
            <a:ext cx="1066800" cy="533400"/>
          </a:xfrm>
          <a:prstGeom prst="rect">
            <a:avLst/>
          </a:prstGeom>
          <a:solidFill>
            <a:srgbClr val="00FF00">
              <a:alpha val="25000"/>
            </a:srgbClr>
          </a:solidFill>
          <a:ln w="19050" algn="ctr">
            <a:solidFill>
              <a:schemeClr val="tx1"/>
            </a:solidFill>
            <a:miter lim="800000"/>
            <a:headEnd/>
            <a:tailEnd/>
          </a:ln>
          <a:effectLst/>
        </p:spPr>
        <p:txBody>
          <a:bodyPr wrap="none" anchor="ctr"/>
          <a:lstStyle/>
          <a:p>
            <a:pPr>
              <a:defRPr/>
            </a:pPr>
            <a:r>
              <a:rPr lang="en-US" altLang="zh-CN" sz="1400">
                <a:solidFill>
                  <a:schemeClr val="tx1"/>
                </a:solidFill>
                <a:effectLst>
                  <a:outerShdw blurRad="38100" dist="38100" dir="2700000" algn="tl">
                    <a:srgbClr val="FFFFFF"/>
                  </a:outerShdw>
                </a:effectLst>
                <a:ea typeface="宋体" pitchFamily="2" charset="-122"/>
              </a:rPr>
              <a:t>TS1</a:t>
            </a:r>
            <a:r>
              <a:rPr lang="zh-CN" altLang="en-US" sz="1400">
                <a:solidFill>
                  <a:schemeClr val="tx1"/>
                </a:solidFill>
                <a:effectLst>
                  <a:outerShdw blurRad="38100" dist="38100" dir="2700000" algn="tl">
                    <a:srgbClr val="FFFFFF"/>
                  </a:outerShdw>
                </a:effectLst>
                <a:ea typeface="宋体" pitchFamily="2" charset="-122"/>
              </a:rPr>
              <a:t>（</a:t>
            </a:r>
            <a:r>
              <a:rPr lang="en-US" altLang="zh-CN" sz="1400">
                <a:solidFill>
                  <a:schemeClr val="tx1"/>
                </a:solidFill>
                <a:effectLst>
                  <a:outerShdw blurRad="38100" dist="38100" dir="2700000" algn="tl">
                    <a:srgbClr val="FFFFFF"/>
                  </a:outerShdw>
                </a:effectLst>
                <a:ea typeface="宋体" pitchFamily="2" charset="-122"/>
              </a:rPr>
              <a:t>MS2</a:t>
            </a:r>
            <a:r>
              <a:rPr lang="zh-CN" altLang="en-US" sz="1400">
                <a:solidFill>
                  <a:schemeClr val="tx1"/>
                </a:solidFill>
                <a:effectLst>
                  <a:outerShdw blurRad="38100" dist="38100" dir="2700000" algn="tl">
                    <a:srgbClr val="FFFFFF"/>
                  </a:outerShdw>
                </a:effectLst>
                <a:ea typeface="宋体" pitchFamily="2" charset="-122"/>
              </a:rPr>
              <a:t>）</a:t>
            </a:r>
          </a:p>
        </p:txBody>
      </p:sp>
      <p:sp>
        <p:nvSpPr>
          <p:cNvPr id="46085" name="Text Box 8"/>
          <p:cNvSpPr txBox="1">
            <a:spLocks noChangeArrowheads="1"/>
          </p:cNvSpPr>
          <p:nvPr/>
        </p:nvSpPr>
        <p:spPr bwMode="auto">
          <a:xfrm>
            <a:off x="533400" y="1600200"/>
            <a:ext cx="1447800" cy="366713"/>
          </a:xfrm>
          <a:prstGeom prst="rect">
            <a:avLst/>
          </a:prstGeom>
          <a:noFill/>
          <a:ln w="9525" algn="ctr">
            <a:noFill/>
            <a:miter lim="800000"/>
            <a:headEnd/>
            <a:tailEnd/>
          </a:ln>
        </p:spPr>
        <p:txBody>
          <a:bodyPr>
            <a:spAutoFit/>
          </a:bodyPr>
          <a:lstStyle/>
          <a:p>
            <a:pPr>
              <a:spcBef>
                <a:spcPct val="50000"/>
              </a:spcBef>
            </a:pPr>
            <a:r>
              <a:rPr lang="en-US" altLang="zh-CN">
                <a:solidFill>
                  <a:schemeClr val="tx1"/>
                </a:solidFill>
                <a:ea typeface="宋体" pitchFamily="2" charset="-122"/>
              </a:rPr>
              <a:t>BS</a:t>
            </a:r>
            <a:r>
              <a:rPr lang="zh-CN" altLang="en-US">
                <a:solidFill>
                  <a:schemeClr val="tx1"/>
                </a:solidFill>
                <a:ea typeface="宋体" pitchFamily="2" charset="-122"/>
              </a:rPr>
              <a:t>发送：</a:t>
            </a:r>
          </a:p>
        </p:txBody>
      </p:sp>
      <p:sp>
        <p:nvSpPr>
          <p:cNvPr id="261130" name="Rectangle 10"/>
          <p:cNvSpPr>
            <a:spLocks noChangeArrowheads="1"/>
          </p:cNvSpPr>
          <p:nvPr/>
        </p:nvSpPr>
        <p:spPr bwMode="auto">
          <a:xfrm>
            <a:off x="4419600" y="1524000"/>
            <a:ext cx="1371600" cy="533400"/>
          </a:xfrm>
          <a:prstGeom prst="rect">
            <a:avLst/>
          </a:prstGeom>
          <a:noFill/>
          <a:ln w="19050" algn="ctr">
            <a:noFill/>
            <a:miter lim="800000"/>
            <a:headEnd/>
            <a:tailEnd/>
          </a:ln>
          <a:effectLst/>
        </p:spPr>
        <p:txBody>
          <a:bodyPr wrap="none" anchor="ctr"/>
          <a:lstStyle/>
          <a:p>
            <a:pPr>
              <a:defRPr/>
            </a:pPr>
            <a:r>
              <a:rPr lang="en-US" altLang="zh-CN" sz="2400">
                <a:solidFill>
                  <a:schemeClr val="tx1"/>
                </a:solidFill>
                <a:effectLst>
                  <a:outerShdw blurRad="38100" dist="38100" dir="2700000" algn="tl">
                    <a:srgbClr val="FFFFFF"/>
                  </a:outerShdw>
                </a:effectLst>
                <a:ea typeface="宋体" pitchFamily="2" charset="-122"/>
              </a:rPr>
              <a:t>………</a:t>
            </a:r>
            <a:endParaRPr lang="zh-CN" altLang="en-US" sz="2400">
              <a:solidFill>
                <a:schemeClr val="tx1"/>
              </a:solidFill>
              <a:effectLst>
                <a:outerShdw blurRad="38100" dist="38100" dir="2700000" algn="tl">
                  <a:srgbClr val="FFFFFF"/>
                </a:outerShdw>
              </a:effectLst>
              <a:ea typeface="宋体" pitchFamily="2" charset="-122"/>
            </a:endParaRPr>
          </a:p>
        </p:txBody>
      </p:sp>
      <p:sp>
        <p:nvSpPr>
          <p:cNvPr id="46087" name="Text Box 13"/>
          <p:cNvSpPr txBox="1">
            <a:spLocks noChangeArrowheads="1"/>
          </p:cNvSpPr>
          <p:nvPr/>
        </p:nvSpPr>
        <p:spPr bwMode="auto">
          <a:xfrm>
            <a:off x="609600" y="6019800"/>
            <a:ext cx="1447800" cy="366713"/>
          </a:xfrm>
          <a:prstGeom prst="rect">
            <a:avLst/>
          </a:prstGeom>
          <a:noFill/>
          <a:ln w="9525" algn="ctr">
            <a:noFill/>
            <a:miter lim="800000"/>
            <a:headEnd/>
            <a:tailEnd/>
          </a:ln>
        </p:spPr>
        <p:txBody>
          <a:bodyPr>
            <a:spAutoFit/>
          </a:bodyPr>
          <a:lstStyle/>
          <a:p>
            <a:pPr>
              <a:spcBef>
                <a:spcPct val="50000"/>
              </a:spcBef>
            </a:pPr>
            <a:r>
              <a:rPr lang="en-US" altLang="zh-CN">
                <a:solidFill>
                  <a:schemeClr val="tx1"/>
                </a:solidFill>
                <a:ea typeface="宋体" pitchFamily="2" charset="-122"/>
              </a:rPr>
              <a:t>BS</a:t>
            </a:r>
            <a:r>
              <a:rPr lang="zh-CN" altLang="en-US">
                <a:solidFill>
                  <a:schemeClr val="tx1"/>
                </a:solidFill>
                <a:ea typeface="宋体" pitchFamily="2" charset="-122"/>
              </a:rPr>
              <a:t>收到：</a:t>
            </a:r>
          </a:p>
        </p:txBody>
      </p:sp>
      <p:sp>
        <p:nvSpPr>
          <p:cNvPr id="261135" name="Line 15"/>
          <p:cNvSpPr>
            <a:spLocks noChangeShapeType="1"/>
          </p:cNvSpPr>
          <p:nvPr/>
        </p:nvSpPr>
        <p:spPr bwMode="auto">
          <a:xfrm>
            <a:off x="2286000" y="2057400"/>
            <a:ext cx="0" cy="22860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36" name="Rectangle 16"/>
          <p:cNvSpPr>
            <a:spLocks noChangeArrowheads="1"/>
          </p:cNvSpPr>
          <p:nvPr/>
        </p:nvSpPr>
        <p:spPr bwMode="auto">
          <a:xfrm>
            <a:off x="2514600" y="2209800"/>
            <a:ext cx="1066800" cy="533400"/>
          </a:xfrm>
          <a:prstGeom prst="rect">
            <a:avLst/>
          </a:prstGeom>
          <a:solidFill>
            <a:srgbClr val="FF00FF">
              <a:alpha val="25000"/>
            </a:srgbClr>
          </a:solidFill>
          <a:ln w="19050" algn="ctr">
            <a:solidFill>
              <a:schemeClr val="tx1"/>
            </a:solidFill>
            <a:miter lim="800000"/>
            <a:headEnd/>
            <a:tailEnd/>
          </a:ln>
          <a:effectLst/>
        </p:spPr>
        <p:txBody>
          <a:bodyPr wrap="none" anchor="ctr"/>
          <a:lstStyle/>
          <a:p>
            <a:pPr>
              <a:defRPr/>
            </a:pPr>
            <a:r>
              <a:rPr lang="en-US" altLang="zh-CN" sz="1400">
                <a:solidFill>
                  <a:schemeClr val="tx1"/>
                </a:solidFill>
                <a:effectLst>
                  <a:outerShdw blurRad="38100" dist="38100" dir="2700000" algn="tl">
                    <a:srgbClr val="FFFFFF"/>
                  </a:outerShdw>
                </a:effectLst>
                <a:ea typeface="宋体" pitchFamily="2" charset="-122"/>
              </a:rPr>
              <a:t>TS0</a:t>
            </a:r>
            <a:r>
              <a:rPr lang="zh-CN" altLang="en-US" sz="1400">
                <a:solidFill>
                  <a:schemeClr val="tx1"/>
                </a:solidFill>
                <a:effectLst>
                  <a:outerShdw blurRad="38100" dist="38100" dir="2700000" algn="tl">
                    <a:srgbClr val="FFFFFF"/>
                  </a:outerShdw>
                </a:effectLst>
                <a:ea typeface="宋体" pitchFamily="2" charset="-122"/>
              </a:rPr>
              <a:t>（</a:t>
            </a:r>
            <a:r>
              <a:rPr lang="en-US" altLang="zh-CN" sz="1400">
                <a:solidFill>
                  <a:schemeClr val="tx1"/>
                </a:solidFill>
                <a:effectLst>
                  <a:outerShdw blurRad="38100" dist="38100" dir="2700000" algn="tl">
                    <a:srgbClr val="FFFFFF"/>
                  </a:outerShdw>
                </a:effectLst>
                <a:ea typeface="宋体" pitchFamily="2" charset="-122"/>
              </a:rPr>
              <a:t>MS1</a:t>
            </a:r>
            <a:r>
              <a:rPr lang="zh-CN" altLang="en-US" sz="1400">
                <a:solidFill>
                  <a:schemeClr val="tx1"/>
                </a:solidFill>
                <a:effectLst>
                  <a:outerShdw blurRad="38100" dist="38100" dir="2700000" algn="tl">
                    <a:srgbClr val="FFFFFF"/>
                  </a:outerShdw>
                </a:effectLst>
                <a:ea typeface="宋体" pitchFamily="2" charset="-122"/>
              </a:rPr>
              <a:t>）</a:t>
            </a:r>
          </a:p>
        </p:txBody>
      </p:sp>
      <p:sp>
        <p:nvSpPr>
          <p:cNvPr id="261138" name="Rectangle 18"/>
          <p:cNvSpPr>
            <a:spLocks noChangeArrowheads="1"/>
          </p:cNvSpPr>
          <p:nvPr/>
        </p:nvSpPr>
        <p:spPr bwMode="auto">
          <a:xfrm>
            <a:off x="3429000" y="2895600"/>
            <a:ext cx="1066800" cy="533400"/>
          </a:xfrm>
          <a:prstGeom prst="rect">
            <a:avLst/>
          </a:prstGeom>
          <a:solidFill>
            <a:srgbClr val="00FF00">
              <a:alpha val="25000"/>
            </a:srgbClr>
          </a:solidFill>
          <a:ln w="19050" algn="ctr">
            <a:solidFill>
              <a:schemeClr val="tx1"/>
            </a:solidFill>
            <a:miter lim="800000"/>
            <a:headEnd/>
            <a:tailEnd/>
          </a:ln>
          <a:effectLst/>
        </p:spPr>
        <p:txBody>
          <a:bodyPr wrap="none" anchor="ctr"/>
          <a:lstStyle/>
          <a:p>
            <a:pPr>
              <a:defRPr/>
            </a:pPr>
            <a:r>
              <a:rPr lang="en-US" altLang="zh-CN" sz="1400">
                <a:solidFill>
                  <a:schemeClr val="tx1"/>
                </a:solidFill>
                <a:effectLst>
                  <a:outerShdw blurRad="38100" dist="38100" dir="2700000" algn="tl">
                    <a:srgbClr val="FFFFFF"/>
                  </a:outerShdw>
                </a:effectLst>
                <a:ea typeface="宋体" pitchFamily="2" charset="-122"/>
              </a:rPr>
              <a:t>TS1</a:t>
            </a:r>
            <a:r>
              <a:rPr lang="zh-CN" altLang="en-US" sz="1400">
                <a:solidFill>
                  <a:schemeClr val="tx1"/>
                </a:solidFill>
                <a:effectLst>
                  <a:outerShdw blurRad="38100" dist="38100" dir="2700000" algn="tl">
                    <a:srgbClr val="FFFFFF"/>
                  </a:outerShdw>
                </a:effectLst>
                <a:ea typeface="宋体" pitchFamily="2" charset="-122"/>
              </a:rPr>
              <a:t>（</a:t>
            </a:r>
            <a:r>
              <a:rPr lang="en-US" altLang="zh-CN" sz="1400">
                <a:solidFill>
                  <a:schemeClr val="tx1"/>
                </a:solidFill>
                <a:effectLst>
                  <a:outerShdw blurRad="38100" dist="38100" dir="2700000" algn="tl">
                    <a:srgbClr val="FFFFFF"/>
                  </a:outerShdw>
                </a:effectLst>
                <a:ea typeface="宋体" pitchFamily="2" charset="-122"/>
              </a:rPr>
              <a:t>MS2</a:t>
            </a:r>
            <a:r>
              <a:rPr lang="zh-CN" altLang="en-US" sz="1400">
                <a:solidFill>
                  <a:schemeClr val="tx1"/>
                </a:solidFill>
                <a:effectLst>
                  <a:outerShdw blurRad="38100" dist="38100" dir="2700000" algn="tl">
                    <a:srgbClr val="FFFFFF"/>
                  </a:outerShdw>
                </a:effectLst>
                <a:ea typeface="宋体" pitchFamily="2" charset="-122"/>
              </a:rPr>
              <a:t>）</a:t>
            </a:r>
          </a:p>
        </p:txBody>
      </p:sp>
      <p:sp>
        <p:nvSpPr>
          <p:cNvPr id="261139" name="Line 19"/>
          <p:cNvSpPr>
            <a:spLocks noChangeShapeType="1"/>
          </p:cNvSpPr>
          <p:nvPr/>
        </p:nvSpPr>
        <p:spPr bwMode="auto">
          <a:xfrm>
            <a:off x="3352800" y="2057400"/>
            <a:ext cx="0" cy="25908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40" name="Line 20"/>
          <p:cNvSpPr>
            <a:spLocks noChangeShapeType="1"/>
          </p:cNvSpPr>
          <p:nvPr/>
        </p:nvSpPr>
        <p:spPr bwMode="auto">
          <a:xfrm>
            <a:off x="2514600" y="2057400"/>
            <a:ext cx="0" cy="32766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41" name="Line 21"/>
          <p:cNvSpPr>
            <a:spLocks noChangeShapeType="1"/>
          </p:cNvSpPr>
          <p:nvPr/>
        </p:nvSpPr>
        <p:spPr bwMode="auto">
          <a:xfrm>
            <a:off x="3429000" y="2057400"/>
            <a:ext cx="0" cy="34290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42" name="Line 22"/>
          <p:cNvSpPr>
            <a:spLocks noChangeShapeType="1"/>
          </p:cNvSpPr>
          <p:nvPr/>
        </p:nvSpPr>
        <p:spPr bwMode="auto">
          <a:xfrm>
            <a:off x="1676400" y="3657600"/>
            <a:ext cx="609600" cy="0"/>
          </a:xfrm>
          <a:prstGeom prst="line">
            <a:avLst/>
          </a:prstGeom>
          <a:noFill/>
          <a:ln w="31750">
            <a:solidFill>
              <a:schemeClr val="tx2"/>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43" name="Line 23"/>
          <p:cNvSpPr>
            <a:spLocks noChangeShapeType="1"/>
          </p:cNvSpPr>
          <p:nvPr/>
        </p:nvSpPr>
        <p:spPr bwMode="auto">
          <a:xfrm>
            <a:off x="2514600" y="3657600"/>
            <a:ext cx="609600" cy="0"/>
          </a:xfrm>
          <a:prstGeom prst="line">
            <a:avLst/>
          </a:prstGeom>
          <a:noFill/>
          <a:ln w="31750">
            <a:solidFill>
              <a:schemeClr val="tx2"/>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44" name="Line 24"/>
          <p:cNvSpPr>
            <a:spLocks noChangeShapeType="1"/>
          </p:cNvSpPr>
          <p:nvPr/>
        </p:nvSpPr>
        <p:spPr bwMode="auto">
          <a:xfrm>
            <a:off x="2743200" y="3886200"/>
            <a:ext cx="609600" cy="0"/>
          </a:xfrm>
          <a:prstGeom prst="line">
            <a:avLst/>
          </a:prstGeom>
          <a:noFill/>
          <a:ln w="31750">
            <a:solidFill>
              <a:schemeClr val="tx2"/>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45" name="Line 25"/>
          <p:cNvSpPr>
            <a:spLocks noChangeShapeType="1"/>
          </p:cNvSpPr>
          <p:nvPr/>
        </p:nvSpPr>
        <p:spPr bwMode="auto">
          <a:xfrm>
            <a:off x="3429000" y="3886200"/>
            <a:ext cx="609600" cy="0"/>
          </a:xfrm>
          <a:prstGeom prst="line">
            <a:avLst/>
          </a:prstGeom>
          <a:noFill/>
          <a:ln w="31750">
            <a:solidFill>
              <a:schemeClr val="tx2"/>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6098" name="Text Box 27"/>
          <p:cNvSpPr txBox="1">
            <a:spLocks noChangeArrowheads="1"/>
          </p:cNvSpPr>
          <p:nvPr/>
        </p:nvSpPr>
        <p:spPr bwMode="auto">
          <a:xfrm>
            <a:off x="609600" y="2895600"/>
            <a:ext cx="1447800" cy="366713"/>
          </a:xfrm>
          <a:prstGeom prst="rect">
            <a:avLst/>
          </a:prstGeom>
          <a:noFill/>
          <a:ln w="9525" algn="ctr">
            <a:noFill/>
            <a:miter lim="800000"/>
            <a:headEnd/>
            <a:tailEnd/>
          </a:ln>
        </p:spPr>
        <p:txBody>
          <a:bodyPr>
            <a:spAutoFit/>
          </a:bodyPr>
          <a:lstStyle/>
          <a:p>
            <a:pPr>
              <a:spcBef>
                <a:spcPct val="50000"/>
              </a:spcBef>
            </a:pPr>
            <a:r>
              <a:rPr lang="zh-CN" altLang="en-US">
                <a:solidFill>
                  <a:schemeClr val="tx1"/>
                </a:solidFill>
                <a:ea typeface="宋体" pitchFamily="2" charset="-122"/>
              </a:rPr>
              <a:t>到达</a:t>
            </a:r>
            <a:r>
              <a:rPr lang="en-US" altLang="zh-CN">
                <a:solidFill>
                  <a:schemeClr val="tx1"/>
                </a:solidFill>
                <a:ea typeface="宋体" pitchFamily="2" charset="-122"/>
              </a:rPr>
              <a:t>MS2</a:t>
            </a:r>
            <a:r>
              <a:rPr lang="zh-CN" altLang="en-US">
                <a:solidFill>
                  <a:schemeClr val="tx1"/>
                </a:solidFill>
                <a:ea typeface="宋体" pitchFamily="2" charset="-122"/>
              </a:rPr>
              <a:t>：</a:t>
            </a:r>
          </a:p>
        </p:txBody>
      </p:sp>
      <p:sp>
        <p:nvSpPr>
          <p:cNvPr id="46099" name="Text Box 30"/>
          <p:cNvSpPr txBox="1">
            <a:spLocks noChangeArrowheads="1"/>
          </p:cNvSpPr>
          <p:nvPr/>
        </p:nvSpPr>
        <p:spPr bwMode="auto">
          <a:xfrm>
            <a:off x="609600" y="4495800"/>
            <a:ext cx="1524000" cy="366713"/>
          </a:xfrm>
          <a:prstGeom prst="rect">
            <a:avLst/>
          </a:prstGeom>
          <a:noFill/>
          <a:ln w="9525" algn="ctr">
            <a:noFill/>
            <a:miter lim="800000"/>
            <a:headEnd/>
            <a:tailEnd/>
          </a:ln>
        </p:spPr>
        <p:txBody>
          <a:bodyPr>
            <a:spAutoFit/>
          </a:bodyPr>
          <a:lstStyle/>
          <a:p>
            <a:pPr>
              <a:spcBef>
                <a:spcPct val="50000"/>
              </a:spcBef>
            </a:pPr>
            <a:r>
              <a:rPr lang="en-US" altLang="zh-CN">
                <a:solidFill>
                  <a:schemeClr val="tx1"/>
                </a:solidFill>
                <a:ea typeface="宋体" pitchFamily="2" charset="-122"/>
              </a:rPr>
              <a:t>MS1</a:t>
            </a:r>
            <a:r>
              <a:rPr lang="zh-CN" altLang="en-US">
                <a:solidFill>
                  <a:schemeClr val="tx1"/>
                </a:solidFill>
                <a:ea typeface="宋体" pitchFamily="2" charset="-122"/>
              </a:rPr>
              <a:t>发送：</a:t>
            </a:r>
          </a:p>
        </p:txBody>
      </p:sp>
      <p:sp>
        <p:nvSpPr>
          <p:cNvPr id="261155" name="Line 35"/>
          <p:cNvSpPr>
            <a:spLocks noChangeShapeType="1"/>
          </p:cNvSpPr>
          <p:nvPr/>
        </p:nvSpPr>
        <p:spPr bwMode="auto">
          <a:xfrm>
            <a:off x="2514600" y="4267200"/>
            <a:ext cx="762000" cy="0"/>
          </a:xfrm>
          <a:prstGeom prst="line">
            <a:avLst/>
          </a:prstGeom>
          <a:noFill/>
          <a:ln w="19050">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56" name="Rectangle 36"/>
          <p:cNvSpPr>
            <a:spLocks noChangeArrowheads="1"/>
          </p:cNvSpPr>
          <p:nvPr/>
        </p:nvSpPr>
        <p:spPr bwMode="auto">
          <a:xfrm>
            <a:off x="3581400" y="2209800"/>
            <a:ext cx="1371600" cy="533400"/>
          </a:xfrm>
          <a:prstGeom prst="rect">
            <a:avLst/>
          </a:prstGeom>
          <a:noFill/>
          <a:ln w="19050" algn="ctr">
            <a:noFill/>
            <a:miter lim="800000"/>
            <a:headEnd/>
            <a:tailEnd/>
          </a:ln>
          <a:effectLst/>
        </p:spPr>
        <p:txBody>
          <a:bodyPr wrap="none" anchor="ctr"/>
          <a:lstStyle/>
          <a:p>
            <a:pPr>
              <a:defRPr/>
            </a:pPr>
            <a:r>
              <a:rPr lang="en-US" altLang="zh-CN" sz="2400">
                <a:solidFill>
                  <a:schemeClr val="tx1"/>
                </a:solidFill>
                <a:effectLst>
                  <a:outerShdw blurRad="38100" dist="38100" dir="2700000" algn="tl">
                    <a:srgbClr val="FFFFFF"/>
                  </a:outerShdw>
                </a:effectLst>
                <a:ea typeface="宋体" pitchFamily="2" charset="-122"/>
              </a:rPr>
              <a:t>………</a:t>
            </a:r>
            <a:endParaRPr lang="zh-CN" altLang="en-US" sz="2400">
              <a:solidFill>
                <a:schemeClr val="tx1"/>
              </a:solidFill>
              <a:effectLst>
                <a:outerShdw blurRad="38100" dist="38100" dir="2700000" algn="tl">
                  <a:srgbClr val="FFFFFF"/>
                </a:outerShdw>
              </a:effectLst>
              <a:ea typeface="宋体" pitchFamily="2" charset="-122"/>
            </a:endParaRPr>
          </a:p>
        </p:txBody>
      </p:sp>
      <p:sp>
        <p:nvSpPr>
          <p:cNvPr id="261157" name="Rectangle 37"/>
          <p:cNvSpPr>
            <a:spLocks noChangeArrowheads="1"/>
          </p:cNvSpPr>
          <p:nvPr/>
        </p:nvSpPr>
        <p:spPr bwMode="auto">
          <a:xfrm>
            <a:off x="4495800" y="2895600"/>
            <a:ext cx="1371600" cy="533400"/>
          </a:xfrm>
          <a:prstGeom prst="rect">
            <a:avLst/>
          </a:prstGeom>
          <a:noFill/>
          <a:ln w="19050" algn="ctr">
            <a:noFill/>
            <a:miter lim="800000"/>
            <a:headEnd/>
            <a:tailEnd/>
          </a:ln>
          <a:effectLst/>
        </p:spPr>
        <p:txBody>
          <a:bodyPr wrap="none" anchor="ctr"/>
          <a:lstStyle/>
          <a:p>
            <a:pPr>
              <a:defRPr/>
            </a:pPr>
            <a:r>
              <a:rPr lang="en-US" altLang="zh-CN" sz="2400">
                <a:solidFill>
                  <a:schemeClr val="tx1"/>
                </a:solidFill>
                <a:effectLst>
                  <a:outerShdw blurRad="38100" dist="38100" dir="2700000" algn="tl">
                    <a:srgbClr val="FFFFFF"/>
                  </a:outerShdw>
                </a:effectLst>
                <a:ea typeface="宋体" pitchFamily="2" charset="-122"/>
              </a:rPr>
              <a:t>………</a:t>
            </a:r>
            <a:endParaRPr lang="zh-CN" altLang="en-US" sz="2400">
              <a:solidFill>
                <a:schemeClr val="tx1"/>
              </a:solidFill>
              <a:effectLst>
                <a:outerShdw blurRad="38100" dist="38100" dir="2700000" algn="tl">
                  <a:srgbClr val="FFFFFF"/>
                </a:outerShdw>
              </a:effectLst>
              <a:ea typeface="宋体" pitchFamily="2" charset="-122"/>
            </a:endParaRPr>
          </a:p>
        </p:txBody>
      </p:sp>
      <p:sp>
        <p:nvSpPr>
          <p:cNvPr id="261158" name="Line 38"/>
          <p:cNvSpPr>
            <a:spLocks noChangeShapeType="1"/>
          </p:cNvSpPr>
          <p:nvPr/>
        </p:nvSpPr>
        <p:spPr bwMode="auto">
          <a:xfrm>
            <a:off x="4724400" y="4267200"/>
            <a:ext cx="990600" cy="0"/>
          </a:xfrm>
          <a:prstGeom prst="line">
            <a:avLst/>
          </a:prstGeom>
          <a:noFill/>
          <a:ln w="1905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6104" name="Text Box 39"/>
          <p:cNvSpPr txBox="1">
            <a:spLocks noChangeArrowheads="1"/>
          </p:cNvSpPr>
          <p:nvPr/>
        </p:nvSpPr>
        <p:spPr bwMode="auto">
          <a:xfrm>
            <a:off x="3124200" y="4114800"/>
            <a:ext cx="1752600" cy="336550"/>
          </a:xfrm>
          <a:prstGeom prst="rect">
            <a:avLst/>
          </a:prstGeom>
          <a:noFill/>
          <a:ln w="9525" algn="ctr">
            <a:noFill/>
            <a:miter lim="800000"/>
            <a:headEnd/>
            <a:tailEnd/>
          </a:ln>
        </p:spPr>
        <p:txBody>
          <a:bodyPr>
            <a:spAutoFit/>
          </a:bodyPr>
          <a:lstStyle/>
          <a:p>
            <a:pPr>
              <a:spcBef>
                <a:spcPct val="50000"/>
              </a:spcBef>
            </a:pPr>
            <a:r>
              <a:rPr lang="en-US" altLang="zh-CN" sz="1600">
                <a:solidFill>
                  <a:schemeClr val="tx1"/>
                </a:solidFill>
                <a:ea typeface="宋体" pitchFamily="2" charset="-122"/>
              </a:rPr>
              <a:t>3</a:t>
            </a:r>
            <a:r>
              <a:rPr lang="zh-CN" altLang="en-US" sz="1600">
                <a:solidFill>
                  <a:schemeClr val="tx1"/>
                </a:solidFill>
                <a:ea typeface="宋体" pitchFamily="2" charset="-122"/>
              </a:rPr>
              <a:t>个时隙的偏移</a:t>
            </a:r>
          </a:p>
        </p:txBody>
      </p:sp>
      <p:sp>
        <p:nvSpPr>
          <p:cNvPr id="46105" name="Text Box 40"/>
          <p:cNvSpPr txBox="1">
            <a:spLocks noChangeArrowheads="1"/>
          </p:cNvSpPr>
          <p:nvPr/>
        </p:nvSpPr>
        <p:spPr bwMode="auto">
          <a:xfrm>
            <a:off x="609600" y="5410200"/>
            <a:ext cx="1524000" cy="366713"/>
          </a:xfrm>
          <a:prstGeom prst="rect">
            <a:avLst/>
          </a:prstGeom>
          <a:noFill/>
          <a:ln w="9525" algn="ctr">
            <a:noFill/>
            <a:miter lim="800000"/>
            <a:headEnd/>
            <a:tailEnd/>
          </a:ln>
        </p:spPr>
        <p:txBody>
          <a:bodyPr>
            <a:spAutoFit/>
          </a:bodyPr>
          <a:lstStyle/>
          <a:p>
            <a:pPr>
              <a:spcBef>
                <a:spcPct val="50000"/>
              </a:spcBef>
            </a:pPr>
            <a:r>
              <a:rPr lang="en-US" altLang="zh-CN">
                <a:solidFill>
                  <a:schemeClr val="tx1"/>
                </a:solidFill>
                <a:ea typeface="宋体" pitchFamily="2" charset="-122"/>
              </a:rPr>
              <a:t>MS2</a:t>
            </a:r>
            <a:r>
              <a:rPr lang="zh-CN" altLang="en-US">
                <a:solidFill>
                  <a:schemeClr val="tx1"/>
                </a:solidFill>
                <a:ea typeface="宋体" pitchFamily="2" charset="-122"/>
              </a:rPr>
              <a:t>发送：</a:t>
            </a:r>
          </a:p>
        </p:txBody>
      </p:sp>
      <p:sp>
        <p:nvSpPr>
          <p:cNvPr id="261165" name="Text Box 45"/>
          <p:cNvSpPr txBox="1">
            <a:spLocks noChangeArrowheads="1"/>
          </p:cNvSpPr>
          <p:nvPr/>
        </p:nvSpPr>
        <p:spPr bwMode="auto">
          <a:xfrm>
            <a:off x="1828800" y="3276600"/>
            <a:ext cx="533400" cy="366713"/>
          </a:xfrm>
          <a:prstGeom prst="rect">
            <a:avLst/>
          </a:prstGeom>
          <a:noFill/>
          <a:ln w="9525" algn="ctr">
            <a:noFill/>
            <a:miter lim="800000"/>
            <a:headEnd/>
            <a:tailEnd/>
          </a:ln>
          <a:effectLst/>
        </p:spPr>
        <p:txBody>
          <a:bodyPr>
            <a:spAutoFit/>
          </a:bodyPr>
          <a:lstStyle/>
          <a:p>
            <a:pPr>
              <a:spcBef>
                <a:spcPct val="50000"/>
              </a:spcBef>
              <a:defRPr/>
            </a:pPr>
            <a:r>
              <a:rPr lang="el-GR" altLang="zh-CN" i="1">
                <a:solidFill>
                  <a:schemeClr val="tx1"/>
                </a:solidFill>
                <a:effectLst>
                  <a:outerShdw blurRad="38100" dist="38100" dir="2700000" algn="tl">
                    <a:srgbClr val="FFFFFF"/>
                  </a:outerShdw>
                </a:effectLst>
                <a:ea typeface="宋体" pitchFamily="2" charset="-122"/>
                <a:cs typeface="Times New Roman" pitchFamily="18" charset="0"/>
              </a:rPr>
              <a:t>τ</a:t>
            </a:r>
            <a:r>
              <a:rPr lang="en-US" altLang="zh-CN" i="1" baseline="-25000">
                <a:solidFill>
                  <a:schemeClr val="tx1"/>
                </a:solidFill>
                <a:effectLst>
                  <a:outerShdw blurRad="38100" dist="38100" dir="2700000" algn="tl">
                    <a:srgbClr val="FFFFFF"/>
                  </a:outerShdw>
                </a:effectLst>
                <a:ea typeface="宋体" pitchFamily="2" charset="-122"/>
                <a:cs typeface="Times New Roman" pitchFamily="18" charset="0"/>
              </a:rPr>
              <a:t>1</a:t>
            </a:r>
            <a:endParaRPr lang="el-GR" altLang="zh-CN" i="1">
              <a:solidFill>
                <a:schemeClr val="tx1"/>
              </a:solidFill>
              <a:effectLst>
                <a:outerShdw blurRad="38100" dist="38100" dir="2700000" algn="tl">
                  <a:srgbClr val="FFFFFF"/>
                </a:outerShdw>
              </a:effectLst>
              <a:ea typeface="宋体" pitchFamily="2" charset="-122"/>
              <a:cs typeface="Times New Roman" pitchFamily="18" charset="0"/>
            </a:endParaRPr>
          </a:p>
        </p:txBody>
      </p:sp>
      <p:sp>
        <p:nvSpPr>
          <p:cNvPr id="261166" name="Text Box 46"/>
          <p:cNvSpPr txBox="1">
            <a:spLocks noChangeArrowheads="1"/>
          </p:cNvSpPr>
          <p:nvPr/>
        </p:nvSpPr>
        <p:spPr bwMode="auto">
          <a:xfrm>
            <a:off x="3276600" y="3505200"/>
            <a:ext cx="533400" cy="366713"/>
          </a:xfrm>
          <a:prstGeom prst="rect">
            <a:avLst/>
          </a:prstGeom>
          <a:noFill/>
          <a:ln w="9525" algn="ctr">
            <a:noFill/>
            <a:miter lim="800000"/>
            <a:headEnd/>
            <a:tailEnd/>
          </a:ln>
          <a:effectLst/>
        </p:spPr>
        <p:txBody>
          <a:bodyPr>
            <a:spAutoFit/>
          </a:bodyPr>
          <a:lstStyle/>
          <a:p>
            <a:pPr>
              <a:spcBef>
                <a:spcPct val="50000"/>
              </a:spcBef>
              <a:defRPr/>
            </a:pPr>
            <a:r>
              <a:rPr lang="el-GR" altLang="zh-CN" i="1">
                <a:solidFill>
                  <a:schemeClr val="tx1"/>
                </a:solidFill>
                <a:effectLst>
                  <a:outerShdw blurRad="38100" dist="38100" dir="2700000" algn="tl">
                    <a:srgbClr val="FFFFFF"/>
                  </a:outerShdw>
                </a:effectLst>
                <a:ea typeface="宋体" pitchFamily="2" charset="-122"/>
                <a:cs typeface="Times New Roman" pitchFamily="18" charset="0"/>
              </a:rPr>
              <a:t>τ</a:t>
            </a:r>
            <a:r>
              <a:rPr lang="en-US" altLang="zh-CN" i="1" baseline="-25000">
                <a:solidFill>
                  <a:schemeClr val="tx1"/>
                </a:solidFill>
                <a:effectLst>
                  <a:outerShdw blurRad="38100" dist="38100" dir="2700000" algn="tl">
                    <a:srgbClr val="FFFFFF"/>
                  </a:outerShdw>
                </a:effectLst>
                <a:ea typeface="宋体" pitchFamily="2" charset="-122"/>
                <a:cs typeface="Times New Roman" pitchFamily="18" charset="0"/>
              </a:rPr>
              <a:t>2</a:t>
            </a:r>
            <a:endParaRPr lang="el-GR" altLang="zh-CN" i="1">
              <a:solidFill>
                <a:schemeClr val="tx1"/>
              </a:solidFill>
              <a:effectLst>
                <a:outerShdw blurRad="38100" dist="38100" dir="2700000" algn="tl">
                  <a:srgbClr val="FFFFFF"/>
                </a:outerShdw>
              </a:effectLst>
              <a:ea typeface="宋体" pitchFamily="2" charset="-122"/>
              <a:cs typeface="Times New Roman" pitchFamily="18" charset="0"/>
            </a:endParaRPr>
          </a:p>
        </p:txBody>
      </p:sp>
      <p:sp>
        <p:nvSpPr>
          <p:cNvPr id="261170" name="Rectangle 50"/>
          <p:cNvSpPr>
            <a:spLocks noChangeArrowheads="1"/>
          </p:cNvSpPr>
          <p:nvPr/>
        </p:nvSpPr>
        <p:spPr bwMode="auto">
          <a:xfrm>
            <a:off x="5715000" y="4419600"/>
            <a:ext cx="1066800" cy="533400"/>
          </a:xfrm>
          <a:prstGeom prst="rect">
            <a:avLst/>
          </a:prstGeom>
          <a:solidFill>
            <a:srgbClr val="FF00FF">
              <a:alpha val="25000"/>
            </a:srgbClr>
          </a:solidFill>
          <a:ln w="19050" algn="ctr">
            <a:solidFill>
              <a:schemeClr val="tx1"/>
            </a:solidFill>
            <a:miter lim="800000"/>
            <a:headEnd/>
            <a:tailEnd/>
          </a:ln>
          <a:effectLst/>
        </p:spPr>
        <p:txBody>
          <a:bodyPr wrap="none" anchor="ctr"/>
          <a:lstStyle/>
          <a:p>
            <a:pPr>
              <a:defRPr/>
            </a:pPr>
            <a:r>
              <a:rPr lang="en-US" altLang="zh-CN" sz="1400">
                <a:solidFill>
                  <a:schemeClr val="tx1"/>
                </a:solidFill>
                <a:effectLst>
                  <a:outerShdw blurRad="38100" dist="38100" dir="2700000" algn="tl">
                    <a:srgbClr val="FFFFFF"/>
                  </a:outerShdw>
                </a:effectLst>
                <a:ea typeface="宋体" pitchFamily="2" charset="-122"/>
              </a:rPr>
              <a:t>TS0</a:t>
            </a:r>
            <a:r>
              <a:rPr lang="zh-CN" altLang="en-US" sz="1400">
                <a:solidFill>
                  <a:schemeClr val="tx1"/>
                </a:solidFill>
                <a:effectLst>
                  <a:outerShdw blurRad="38100" dist="38100" dir="2700000" algn="tl">
                    <a:srgbClr val="FFFFFF"/>
                  </a:outerShdw>
                </a:effectLst>
                <a:ea typeface="宋体" pitchFamily="2" charset="-122"/>
              </a:rPr>
              <a:t>（</a:t>
            </a:r>
            <a:r>
              <a:rPr lang="en-US" altLang="zh-CN" sz="1400">
                <a:solidFill>
                  <a:schemeClr val="tx1"/>
                </a:solidFill>
                <a:effectLst>
                  <a:outerShdw blurRad="38100" dist="38100" dir="2700000" algn="tl">
                    <a:srgbClr val="FFFFFF"/>
                  </a:outerShdw>
                </a:effectLst>
                <a:ea typeface="宋体" pitchFamily="2" charset="-122"/>
              </a:rPr>
              <a:t>MS1</a:t>
            </a:r>
            <a:r>
              <a:rPr lang="zh-CN" altLang="en-US" sz="1400">
                <a:solidFill>
                  <a:schemeClr val="tx1"/>
                </a:solidFill>
                <a:effectLst>
                  <a:outerShdw blurRad="38100" dist="38100" dir="2700000" algn="tl">
                    <a:srgbClr val="FFFFFF"/>
                  </a:outerShdw>
                </a:effectLst>
                <a:ea typeface="宋体" pitchFamily="2" charset="-122"/>
              </a:rPr>
              <a:t>）</a:t>
            </a:r>
          </a:p>
        </p:txBody>
      </p:sp>
      <p:sp>
        <p:nvSpPr>
          <p:cNvPr id="261171" name="Line 51"/>
          <p:cNvSpPr>
            <a:spLocks noChangeShapeType="1"/>
          </p:cNvSpPr>
          <p:nvPr/>
        </p:nvSpPr>
        <p:spPr bwMode="auto">
          <a:xfrm>
            <a:off x="5715000" y="3810000"/>
            <a:ext cx="0" cy="19050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72" name="Line 52"/>
          <p:cNvSpPr>
            <a:spLocks noChangeShapeType="1"/>
          </p:cNvSpPr>
          <p:nvPr/>
        </p:nvSpPr>
        <p:spPr bwMode="auto">
          <a:xfrm>
            <a:off x="3429000" y="5181600"/>
            <a:ext cx="762000" cy="0"/>
          </a:xfrm>
          <a:prstGeom prst="line">
            <a:avLst/>
          </a:prstGeom>
          <a:noFill/>
          <a:ln w="19050">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6111" name="Text Box 53"/>
          <p:cNvSpPr txBox="1">
            <a:spLocks noChangeArrowheads="1"/>
          </p:cNvSpPr>
          <p:nvPr/>
        </p:nvSpPr>
        <p:spPr bwMode="auto">
          <a:xfrm>
            <a:off x="3962400" y="5029200"/>
            <a:ext cx="1752600" cy="336550"/>
          </a:xfrm>
          <a:prstGeom prst="rect">
            <a:avLst/>
          </a:prstGeom>
          <a:noFill/>
          <a:ln w="9525" algn="ctr">
            <a:noFill/>
            <a:miter lim="800000"/>
            <a:headEnd/>
            <a:tailEnd/>
          </a:ln>
        </p:spPr>
        <p:txBody>
          <a:bodyPr>
            <a:spAutoFit/>
          </a:bodyPr>
          <a:lstStyle/>
          <a:p>
            <a:pPr>
              <a:spcBef>
                <a:spcPct val="50000"/>
              </a:spcBef>
            </a:pPr>
            <a:r>
              <a:rPr lang="en-US" altLang="zh-CN" sz="1600">
                <a:solidFill>
                  <a:schemeClr val="tx1"/>
                </a:solidFill>
                <a:ea typeface="宋体" pitchFamily="2" charset="-122"/>
              </a:rPr>
              <a:t>3</a:t>
            </a:r>
            <a:r>
              <a:rPr lang="zh-CN" altLang="en-US" sz="1600">
                <a:solidFill>
                  <a:schemeClr val="tx1"/>
                </a:solidFill>
                <a:ea typeface="宋体" pitchFamily="2" charset="-122"/>
              </a:rPr>
              <a:t>个时隙的偏移</a:t>
            </a:r>
          </a:p>
        </p:txBody>
      </p:sp>
      <p:sp>
        <p:nvSpPr>
          <p:cNvPr id="261174" name="Line 54"/>
          <p:cNvSpPr>
            <a:spLocks noChangeShapeType="1"/>
          </p:cNvSpPr>
          <p:nvPr/>
        </p:nvSpPr>
        <p:spPr bwMode="auto">
          <a:xfrm>
            <a:off x="5562600" y="5181600"/>
            <a:ext cx="1066800" cy="0"/>
          </a:xfrm>
          <a:prstGeom prst="line">
            <a:avLst/>
          </a:prstGeom>
          <a:noFill/>
          <a:ln w="19050">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78" name="Rectangle 58"/>
          <p:cNvSpPr>
            <a:spLocks noChangeArrowheads="1"/>
          </p:cNvSpPr>
          <p:nvPr/>
        </p:nvSpPr>
        <p:spPr bwMode="auto">
          <a:xfrm>
            <a:off x="6629400" y="5334000"/>
            <a:ext cx="1066800" cy="533400"/>
          </a:xfrm>
          <a:prstGeom prst="rect">
            <a:avLst/>
          </a:prstGeom>
          <a:solidFill>
            <a:srgbClr val="00FF00">
              <a:alpha val="25000"/>
            </a:srgbClr>
          </a:solidFill>
          <a:ln w="19050" algn="ctr">
            <a:solidFill>
              <a:schemeClr val="tx1"/>
            </a:solidFill>
            <a:miter lim="800000"/>
            <a:headEnd/>
            <a:tailEnd/>
          </a:ln>
          <a:effectLst/>
        </p:spPr>
        <p:txBody>
          <a:bodyPr wrap="none" anchor="ctr"/>
          <a:lstStyle/>
          <a:p>
            <a:pPr>
              <a:defRPr/>
            </a:pPr>
            <a:r>
              <a:rPr lang="en-US" altLang="zh-CN" sz="1400">
                <a:solidFill>
                  <a:schemeClr val="tx1"/>
                </a:solidFill>
                <a:effectLst>
                  <a:outerShdw blurRad="38100" dist="38100" dir="2700000" algn="tl">
                    <a:srgbClr val="FFFFFF"/>
                  </a:outerShdw>
                </a:effectLst>
                <a:ea typeface="宋体" pitchFamily="2" charset="-122"/>
              </a:rPr>
              <a:t>TS1</a:t>
            </a:r>
            <a:r>
              <a:rPr lang="zh-CN" altLang="en-US" sz="1400">
                <a:solidFill>
                  <a:schemeClr val="tx1"/>
                </a:solidFill>
                <a:effectLst>
                  <a:outerShdw blurRad="38100" dist="38100" dir="2700000" algn="tl">
                    <a:srgbClr val="FFFFFF"/>
                  </a:outerShdw>
                </a:effectLst>
                <a:ea typeface="宋体" pitchFamily="2" charset="-122"/>
              </a:rPr>
              <a:t>（</a:t>
            </a:r>
            <a:r>
              <a:rPr lang="en-US" altLang="zh-CN" sz="1400">
                <a:solidFill>
                  <a:schemeClr val="tx1"/>
                </a:solidFill>
                <a:effectLst>
                  <a:outerShdw blurRad="38100" dist="38100" dir="2700000" algn="tl">
                    <a:srgbClr val="FFFFFF"/>
                  </a:outerShdw>
                </a:effectLst>
                <a:ea typeface="宋体" pitchFamily="2" charset="-122"/>
              </a:rPr>
              <a:t>MS2</a:t>
            </a:r>
            <a:r>
              <a:rPr lang="zh-CN" altLang="en-US" sz="1400">
                <a:solidFill>
                  <a:schemeClr val="tx1"/>
                </a:solidFill>
                <a:effectLst>
                  <a:outerShdw blurRad="38100" dist="38100" dir="2700000" algn="tl">
                    <a:srgbClr val="FFFFFF"/>
                  </a:outerShdw>
                </a:effectLst>
                <a:ea typeface="宋体" pitchFamily="2" charset="-122"/>
              </a:rPr>
              <a:t>）</a:t>
            </a:r>
          </a:p>
        </p:txBody>
      </p:sp>
      <p:sp>
        <p:nvSpPr>
          <p:cNvPr id="261179" name="Line 59"/>
          <p:cNvSpPr>
            <a:spLocks noChangeShapeType="1"/>
          </p:cNvSpPr>
          <p:nvPr/>
        </p:nvSpPr>
        <p:spPr bwMode="auto">
          <a:xfrm>
            <a:off x="6629400" y="5029200"/>
            <a:ext cx="0" cy="3810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81" name="Line 61"/>
          <p:cNvSpPr>
            <a:spLocks noChangeShapeType="1"/>
          </p:cNvSpPr>
          <p:nvPr/>
        </p:nvSpPr>
        <p:spPr bwMode="auto">
          <a:xfrm>
            <a:off x="5943600" y="4953000"/>
            <a:ext cx="0" cy="19050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82" name="Rectangle 62"/>
          <p:cNvSpPr>
            <a:spLocks noChangeArrowheads="1"/>
          </p:cNvSpPr>
          <p:nvPr/>
        </p:nvSpPr>
        <p:spPr bwMode="auto">
          <a:xfrm>
            <a:off x="5943600" y="5943600"/>
            <a:ext cx="1066800" cy="533400"/>
          </a:xfrm>
          <a:prstGeom prst="rect">
            <a:avLst/>
          </a:prstGeom>
          <a:solidFill>
            <a:srgbClr val="FF00FF">
              <a:alpha val="25000"/>
            </a:srgbClr>
          </a:solidFill>
          <a:ln w="19050" algn="ctr">
            <a:solidFill>
              <a:schemeClr val="tx1"/>
            </a:solidFill>
            <a:miter lim="800000"/>
            <a:headEnd/>
            <a:tailEnd/>
          </a:ln>
          <a:effectLst/>
        </p:spPr>
        <p:txBody>
          <a:bodyPr wrap="none" anchor="ctr"/>
          <a:lstStyle/>
          <a:p>
            <a:pPr>
              <a:defRPr/>
            </a:pPr>
            <a:r>
              <a:rPr lang="en-US" altLang="zh-CN" sz="1400" dirty="0">
                <a:solidFill>
                  <a:schemeClr val="tx1"/>
                </a:solidFill>
                <a:effectLst>
                  <a:outerShdw blurRad="38100" dist="38100" dir="2700000" algn="tl">
                    <a:srgbClr val="FFFFFF"/>
                  </a:outerShdw>
                </a:effectLst>
                <a:ea typeface="宋体" pitchFamily="2" charset="-122"/>
              </a:rPr>
              <a:t>TS0</a:t>
            </a:r>
            <a:r>
              <a:rPr lang="zh-CN" altLang="en-US" sz="1400" dirty="0">
                <a:solidFill>
                  <a:schemeClr val="tx1"/>
                </a:solidFill>
                <a:effectLst>
                  <a:outerShdw blurRad="38100" dist="38100" dir="2700000" algn="tl">
                    <a:srgbClr val="FFFFFF"/>
                  </a:outerShdw>
                </a:effectLst>
                <a:ea typeface="宋体" pitchFamily="2" charset="-122"/>
              </a:rPr>
              <a:t>（</a:t>
            </a:r>
            <a:r>
              <a:rPr lang="en-US" altLang="zh-CN" sz="1400" dirty="0">
                <a:solidFill>
                  <a:schemeClr val="tx1"/>
                </a:solidFill>
                <a:effectLst>
                  <a:outerShdw blurRad="38100" dist="38100" dir="2700000" algn="tl">
                    <a:srgbClr val="FFFFFF"/>
                  </a:outerShdw>
                </a:effectLst>
                <a:ea typeface="宋体" pitchFamily="2" charset="-122"/>
              </a:rPr>
              <a:t>MS1</a:t>
            </a:r>
            <a:r>
              <a:rPr lang="zh-CN" altLang="en-US" sz="1400" dirty="0">
                <a:solidFill>
                  <a:schemeClr val="tx1"/>
                </a:solidFill>
                <a:effectLst>
                  <a:outerShdw blurRad="38100" dist="38100" dir="2700000" algn="tl">
                    <a:srgbClr val="FFFFFF"/>
                  </a:outerShdw>
                </a:effectLst>
                <a:ea typeface="宋体" pitchFamily="2" charset="-122"/>
              </a:rPr>
              <a:t>）</a:t>
            </a:r>
          </a:p>
        </p:txBody>
      </p:sp>
      <p:sp>
        <p:nvSpPr>
          <p:cNvPr id="261183" name="Line 63"/>
          <p:cNvSpPr>
            <a:spLocks noChangeShapeType="1"/>
          </p:cNvSpPr>
          <p:nvPr/>
        </p:nvSpPr>
        <p:spPr bwMode="auto">
          <a:xfrm>
            <a:off x="6705600" y="5105400"/>
            <a:ext cx="0" cy="1752600"/>
          </a:xfrm>
          <a:prstGeom prst="line">
            <a:avLst/>
          </a:prstGeom>
          <a:noFill/>
          <a:ln w="19050">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84" name="Rectangle 64"/>
          <p:cNvSpPr>
            <a:spLocks noChangeArrowheads="1"/>
          </p:cNvSpPr>
          <p:nvPr/>
        </p:nvSpPr>
        <p:spPr bwMode="auto">
          <a:xfrm>
            <a:off x="6705600" y="5943600"/>
            <a:ext cx="1066800" cy="533400"/>
          </a:xfrm>
          <a:prstGeom prst="rect">
            <a:avLst/>
          </a:prstGeom>
          <a:solidFill>
            <a:srgbClr val="00FF00">
              <a:alpha val="25000"/>
            </a:srgbClr>
          </a:solidFill>
          <a:ln w="19050" algn="ctr">
            <a:solidFill>
              <a:schemeClr val="tx1"/>
            </a:solidFill>
            <a:miter lim="800000"/>
            <a:headEnd/>
            <a:tailEnd/>
          </a:ln>
          <a:effectLst/>
        </p:spPr>
        <p:txBody>
          <a:bodyPr wrap="none" anchor="ctr"/>
          <a:lstStyle/>
          <a:p>
            <a:pPr>
              <a:defRPr/>
            </a:pPr>
            <a:r>
              <a:rPr lang="en-US" altLang="zh-CN" sz="1400" dirty="0">
                <a:solidFill>
                  <a:schemeClr val="tx1"/>
                </a:solidFill>
                <a:effectLst>
                  <a:outerShdw blurRad="38100" dist="38100" dir="2700000" algn="tl">
                    <a:srgbClr val="FFFFFF"/>
                  </a:outerShdw>
                </a:effectLst>
                <a:ea typeface="宋体" pitchFamily="2" charset="-122"/>
              </a:rPr>
              <a:t>TS1</a:t>
            </a:r>
            <a:r>
              <a:rPr lang="zh-CN" altLang="en-US" sz="1400" dirty="0">
                <a:solidFill>
                  <a:schemeClr val="tx1"/>
                </a:solidFill>
                <a:effectLst>
                  <a:outerShdw blurRad="38100" dist="38100" dir="2700000" algn="tl">
                    <a:srgbClr val="FFFFFF"/>
                  </a:outerShdw>
                </a:effectLst>
                <a:ea typeface="宋体" pitchFamily="2" charset="-122"/>
              </a:rPr>
              <a:t>（</a:t>
            </a:r>
            <a:r>
              <a:rPr lang="en-US" altLang="zh-CN" sz="1400" dirty="0">
                <a:solidFill>
                  <a:schemeClr val="tx1"/>
                </a:solidFill>
                <a:effectLst>
                  <a:outerShdw blurRad="38100" dist="38100" dir="2700000" algn="tl">
                    <a:srgbClr val="FFFFFF"/>
                  </a:outerShdw>
                </a:effectLst>
                <a:ea typeface="宋体" pitchFamily="2" charset="-122"/>
              </a:rPr>
              <a:t>MS2</a:t>
            </a:r>
            <a:r>
              <a:rPr lang="zh-CN" altLang="en-US" sz="1400" dirty="0">
                <a:solidFill>
                  <a:schemeClr val="tx1"/>
                </a:solidFill>
                <a:effectLst>
                  <a:outerShdw blurRad="38100" dist="38100" dir="2700000" algn="tl">
                    <a:srgbClr val="FFFFFF"/>
                  </a:outerShdw>
                </a:effectLst>
                <a:ea typeface="宋体" pitchFamily="2" charset="-122"/>
              </a:rPr>
              <a:t>）</a:t>
            </a:r>
          </a:p>
        </p:txBody>
      </p:sp>
      <p:sp>
        <p:nvSpPr>
          <p:cNvPr id="46119" name="Text Box 66"/>
          <p:cNvSpPr txBox="1">
            <a:spLocks noChangeArrowheads="1"/>
          </p:cNvSpPr>
          <p:nvPr/>
        </p:nvSpPr>
        <p:spPr bwMode="auto">
          <a:xfrm>
            <a:off x="609600" y="2286000"/>
            <a:ext cx="1447800" cy="366713"/>
          </a:xfrm>
          <a:prstGeom prst="rect">
            <a:avLst/>
          </a:prstGeom>
          <a:noFill/>
          <a:ln w="9525" algn="ctr">
            <a:noFill/>
            <a:miter lim="800000"/>
            <a:headEnd/>
            <a:tailEnd/>
          </a:ln>
        </p:spPr>
        <p:txBody>
          <a:bodyPr>
            <a:spAutoFit/>
          </a:bodyPr>
          <a:lstStyle/>
          <a:p>
            <a:pPr>
              <a:spcBef>
                <a:spcPct val="50000"/>
              </a:spcBef>
            </a:pPr>
            <a:r>
              <a:rPr lang="zh-CN" altLang="en-US">
                <a:solidFill>
                  <a:schemeClr val="tx1"/>
                </a:solidFill>
                <a:ea typeface="宋体" pitchFamily="2" charset="-122"/>
              </a:rPr>
              <a:t>到达</a:t>
            </a:r>
            <a:r>
              <a:rPr lang="en-US" altLang="zh-CN">
                <a:solidFill>
                  <a:schemeClr val="tx1"/>
                </a:solidFill>
                <a:ea typeface="宋体" pitchFamily="2" charset="-122"/>
              </a:rPr>
              <a:t>MS1</a:t>
            </a:r>
            <a:r>
              <a:rPr lang="zh-CN" altLang="en-US">
                <a:solidFill>
                  <a:schemeClr val="tx1"/>
                </a:solidFill>
                <a:ea typeface="宋体" pitchFamily="2" charset="-122"/>
              </a:rPr>
              <a:t>：</a:t>
            </a:r>
          </a:p>
        </p:txBody>
      </p:sp>
      <p:sp>
        <p:nvSpPr>
          <p:cNvPr id="261187" name="Line 67"/>
          <p:cNvSpPr>
            <a:spLocks noChangeShapeType="1"/>
          </p:cNvSpPr>
          <p:nvPr/>
        </p:nvSpPr>
        <p:spPr bwMode="auto">
          <a:xfrm flipV="1">
            <a:off x="6934200" y="5638800"/>
            <a:ext cx="1066800" cy="762000"/>
          </a:xfrm>
          <a:prstGeom prst="line">
            <a:avLst/>
          </a:prstGeom>
          <a:noFill/>
          <a:ln w="31750">
            <a:solidFill>
              <a:srgbClr val="FF0000"/>
            </a:solidFill>
            <a:round/>
            <a:headEnd type="oval" w="med" len="me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1188" name="Text Box 68"/>
          <p:cNvSpPr txBox="1">
            <a:spLocks noChangeArrowheads="1"/>
          </p:cNvSpPr>
          <p:nvPr/>
        </p:nvSpPr>
        <p:spPr bwMode="auto">
          <a:xfrm>
            <a:off x="8001000" y="4800600"/>
            <a:ext cx="990600" cy="1484313"/>
          </a:xfrm>
          <a:prstGeom prst="rect">
            <a:avLst/>
          </a:prstGeom>
          <a:noFill/>
          <a:ln w="19050" algn="ctr">
            <a:solidFill>
              <a:srgbClr val="FF0000"/>
            </a:solidFill>
            <a:miter lim="800000"/>
            <a:headEnd/>
            <a:tailEnd/>
          </a:ln>
          <a:effectLst/>
        </p:spPr>
        <p:txBody>
          <a:bodyPr>
            <a:spAutoFit/>
          </a:bodyPr>
          <a:lstStyle/>
          <a:p>
            <a:pPr>
              <a:spcBef>
                <a:spcPct val="50000"/>
              </a:spcBef>
              <a:defRPr/>
            </a:pPr>
            <a:r>
              <a:rPr lang="zh-CN" altLang="en-US">
                <a:effectLst>
                  <a:outerShdw blurRad="38100" dist="38100" dir="2700000" algn="tl">
                    <a:srgbClr val="000000"/>
                  </a:outerShdw>
                </a:effectLst>
                <a:ea typeface="宋体" pitchFamily="2" charset="-122"/>
              </a:rPr>
              <a:t>反向链路在</a:t>
            </a:r>
            <a:r>
              <a:rPr lang="en-US" altLang="zh-CN">
                <a:effectLst>
                  <a:outerShdw blurRad="38100" dist="38100" dir="2700000" algn="tl">
                    <a:srgbClr val="000000"/>
                  </a:outerShdw>
                </a:effectLst>
                <a:ea typeface="宋体" pitchFamily="2" charset="-122"/>
              </a:rPr>
              <a:t>BS</a:t>
            </a:r>
            <a:r>
              <a:rPr lang="zh-CN" altLang="en-US">
                <a:effectLst>
                  <a:outerShdw blurRad="38100" dist="38100" dir="2700000" algn="tl">
                    <a:srgbClr val="000000"/>
                  </a:outerShdw>
                </a:effectLst>
                <a:ea typeface="宋体" pitchFamily="2" charset="-122"/>
              </a:rPr>
              <a:t>处发生了时隙重叠！</a:t>
            </a:r>
          </a:p>
        </p:txBody>
      </p:sp>
      <p:sp>
        <p:nvSpPr>
          <p:cNvPr id="261189" name="Text Box 69"/>
          <p:cNvSpPr txBox="1">
            <a:spLocks noChangeArrowheads="1"/>
          </p:cNvSpPr>
          <p:nvPr/>
        </p:nvSpPr>
        <p:spPr bwMode="auto">
          <a:xfrm>
            <a:off x="6019800" y="1828800"/>
            <a:ext cx="2590800" cy="641350"/>
          </a:xfrm>
          <a:prstGeom prst="rect">
            <a:avLst/>
          </a:prstGeom>
          <a:noFill/>
          <a:ln w="9525" algn="ctr">
            <a:noFill/>
            <a:miter lim="800000"/>
            <a:headEnd/>
            <a:tailEnd/>
          </a:ln>
          <a:effectLst/>
        </p:spPr>
        <p:txBody>
          <a:bodyPr>
            <a:spAutoFit/>
          </a:bodyPr>
          <a:lstStyle/>
          <a:p>
            <a:pPr algn="l">
              <a:spcBef>
                <a:spcPct val="50000"/>
              </a:spcBef>
              <a:defRPr/>
            </a:pPr>
            <a:r>
              <a:rPr lang="zh-CN" altLang="en-US">
                <a:solidFill>
                  <a:schemeClr val="tx1"/>
                </a:solidFill>
                <a:effectLst>
                  <a:outerShdw blurRad="38100" dist="38100" dir="2700000" algn="tl">
                    <a:srgbClr val="FFFFFF"/>
                  </a:outerShdw>
                </a:effectLst>
                <a:ea typeface="宋体" pitchFamily="2" charset="-122"/>
              </a:rPr>
              <a:t>由于</a:t>
            </a:r>
            <a:r>
              <a:rPr lang="en-US" altLang="zh-CN">
                <a:solidFill>
                  <a:schemeClr val="tx1"/>
                </a:solidFill>
                <a:effectLst>
                  <a:outerShdw blurRad="38100" dist="38100" dir="2700000" algn="tl">
                    <a:srgbClr val="FFFFFF"/>
                  </a:outerShdw>
                </a:effectLst>
                <a:ea typeface="宋体" pitchFamily="2" charset="-122"/>
              </a:rPr>
              <a:t>MS1</a:t>
            </a:r>
            <a:r>
              <a:rPr lang="zh-CN" altLang="en-US">
                <a:solidFill>
                  <a:schemeClr val="tx1"/>
                </a:solidFill>
                <a:effectLst>
                  <a:outerShdw blurRad="38100" dist="38100" dir="2700000" algn="tl">
                    <a:srgbClr val="FFFFFF"/>
                  </a:outerShdw>
                </a:effectLst>
                <a:ea typeface="宋体" pitchFamily="2" charset="-122"/>
              </a:rPr>
              <a:t>离</a:t>
            </a:r>
            <a:r>
              <a:rPr lang="en-US" altLang="zh-CN">
                <a:solidFill>
                  <a:schemeClr val="tx1"/>
                </a:solidFill>
                <a:effectLst>
                  <a:outerShdw blurRad="38100" dist="38100" dir="2700000" algn="tl">
                    <a:srgbClr val="FFFFFF"/>
                  </a:outerShdw>
                </a:effectLst>
                <a:ea typeface="宋体" pitchFamily="2" charset="-122"/>
              </a:rPr>
              <a:t>BS</a:t>
            </a:r>
            <a:r>
              <a:rPr lang="zh-CN" altLang="en-US">
                <a:solidFill>
                  <a:schemeClr val="tx1"/>
                </a:solidFill>
                <a:effectLst>
                  <a:outerShdw blurRad="38100" dist="38100" dir="2700000" algn="tl">
                    <a:srgbClr val="FFFFFF"/>
                  </a:outerShdw>
                </a:effectLst>
                <a:ea typeface="宋体" pitchFamily="2" charset="-122"/>
              </a:rPr>
              <a:t>较远，传输迟延</a:t>
            </a:r>
            <a:r>
              <a:rPr lang="el-GR" altLang="zh-CN" i="1">
                <a:solidFill>
                  <a:schemeClr val="tx1"/>
                </a:solidFill>
                <a:effectLst>
                  <a:outerShdw blurRad="38100" dist="38100" dir="2700000" algn="tl">
                    <a:srgbClr val="FFFFFF"/>
                  </a:outerShdw>
                </a:effectLst>
              </a:rPr>
              <a:t>τ</a:t>
            </a:r>
            <a:r>
              <a:rPr lang="en-US" altLang="zh-CN" i="1" baseline="-25000">
                <a:solidFill>
                  <a:schemeClr val="tx1"/>
                </a:solidFill>
                <a:effectLst>
                  <a:outerShdw blurRad="38100" dist="38100" dir="2700000" algn="tl">
                    <a:srgbClr val="FFFFFF"/>
                  </a:outerShdw>
                </a:effectLst>
                <a:ea typeface="宋体" pitchFamily="2" charset="-122"/>
              </a:rPr>
              <a:t>1</a:t>
            </a:r>
            <a:r>
              <a:rPr lang="zh-CN" altLang="en-US">
                <a:solidFill>
                  <a:schemeClr val="tx1"/>
                </a:solidFill>
                <a:effectLst>
                  <a:outerShdw blurRad="38100" dist="38100" dir="2700000" algn="tl">
                    <a:srgbClr val="FFFFFF"/>
                  </a:outerShdw>
                </a:effectLst>
                <a:ea typeface="宋体" pitchFamily="2" charset="-122"/>
              </a:rPr>
              <a:t>要大于</a:t>
            </a:r>
            <a:r>
              <a:rPr lang="el-GR" altLang="zh-CN" i="1">
                <a:solidFill>
                  <a:schemeClr val="tx1"/>
                </a:solidFill>
                <a:effectLst>
                  <a:outerShdw blurRad="38100" dist="38100" dir="2700000" algn="tl">
                    <a:srgbClr val="FFFFFF"/>
                  </a:outerShdw>
                </a:effectLst>
              </a:rPr>
              <a:t>τ</a:t>
            </a:r>
            <a:r>
              <a:rPr lang="en-US" altLang="zh-CN" i="1" baseline="-25000">
                <a:solidFill>
                  <a:schemeClr val="tx1"/>
                </a:solidFill>
                <a:effectLst>
                  <a:outerShdw blurRad="38100" dist="38100" dir="2700000" algn="tl">
                    <a:srgbClr val="FFFFFF"/>
                  </a:outerShdw>
                </a:effectLst>
                <a:ea typeface="宋体" pitchFamily="2" charset="-122"/>
              </a:rPr>
              <a:t>2</a:t>
            </a:r>
            <a:r>
              <a:rPr lang="en-US" altLang="zh-CN" i="1">
                <a:solidFill>
                  <a:schemeClr val="tx1"/>
                </a:solidFill>
                <a:effectLst>
                  <a:outerShdw blurRad="38100" dist="38100" dir="2700000" algn="tl">
                    <a:srgbClr val="FFFFFF"/>
                  </a:outerShdw>
                </a:effectLst>
                <a:ea typeface="宋体" pitchFamily="2" charset="-122"/>
              </a:rPr>
              <a:t> </a:t>
            </a:r>
            <a:r>
              <a:rPr lang="zh-CN" altLang="en-US">
                <a:solidFill>
                  <a:schemeClr val="tx1"/>
                </a:solidFill>
                <a:effectLst>
                  <a:outerShdw blurRad="38100" dist="38100" dir="2700000" algn="tl">
                    <a:srgbClr val="FFFFFF"/>
                  </a:outerShdw>
                </a:effectLst>
                <a:ea typeface="宋体" pitchFamily="2" charset="-122"/>
              </a:rPr>
              <a:t>。</a:t>
            </a:r>
            <a:endParaRPr lang="zh-CN" altLang="en-US" baseline="-25000">
              <a:solidFill>
                <a:schemeClr val="tx1"/>
              </a:solidFill>
              <a:effectLst>
                <a:outerShdw blurRad="38100" dist="38100" dir="2700000" algn="tl">
                  <a:srgbClr val="FFFFFF"/>
                </a:outerShdw>
              </a:effectLst>
              <a:ea typeface="宋体" pitchFamily="2" charset="-122"/>
            </a:endParaRPr>
          </a:p>
        </p:txBody>
      </p:sp>
      <p:sp>
        <p:nvSpPr>
          <p:cNvPr id="261191" name="Text Box 71"/>
          <p:cNvSpPr txBox="1">
            <a:spLocks noChangeArrowheads="1"/>
          </p:cNvSpPr>
          <p:nvPr/>
        </p:nvSpPr>
        <p:spPr bwMode="auto">
          <a:xfrm>
            <a:off x="152400" y="1676400"/>
            <a:ext cx="457200" cy="1603375"/>
          </a:xfrm>
          <a:prstGeom prst="rect">
            <a:avLst/>
          </a:prstGeom>
          <a:noFill/>
          <a:ln w="9525" algn="ctr">
            <a:noFill/>
            <a:miter lim="800000"/>
            <a:headEnd/>
            <a:tailEnd/>
          </a:ln>
          <a:effectLst/>
        </p:spPr>
        <p:txBody>
          <a:bodyPr>
            <a:spAutoFit/>
          </a:bodyPr>
          <a:lstStyle/>
          <a:p>
            <a:pPr>
              <a:spcBef>
                <a:spcPct val="50000"/>
              </a:spcBef>
              <a:defRPr/>
            </a:pPr>
            <a:r>
              <a:rPr lang="zh-CN" altLang="en-US">
                <a:solidFill>
                  <a:schemeClr val="accent2"/>
                </a:solidFill>
                <a:effectLst>
                  <a:outerShdw blurRad="38100" dist="38100" dir="2700000" algn="tl">
                    <a:srgbClr val="000000"/>
                  </a:outerShdw>
                </a:effectLst>
                <a:ea typeface="宋体" pitchFamily="2" charset="-122"/>
              </a:rPr>
              <a:t>前向链路</a:t>
            </a:r>
          </a:p>
          <a:p>
            <a:pPr>
              <a:spcBef>
                <a:spcPct val="50000"/>
              </a:spcBef>
              <a:defRPr/>
            </a:pPr>
            <a:endParaRPr lang="zh-CN" altLang="en-US">
              <a:effectLst>
                <a:outerShdw blurRad="38100" dist="38100" dir="2700000" algn="tl">
                  <a:srgbClr val="000000"/>
                </a:outerShdw>
              </a:effectLst>
              <a:ea typeface="宋体" pitchFamily="2" charset="-122"/>
            </a:endParaRPr>
          </a:p>
        </p:txBody>
      </p:sp>
      <p:sp>
        <p:nvSpPr>
          <p:cNvPr id="261192" name="Text Box 72"/>
          <p:cNvSpPr txBox="1">
            <a:spLocks noChangeArrowheads="1"/>
          </p:cNvSpPr>
          <p:nvPr/>
        </p:nvSpPr>
        <p:spPr bwMode="auto">
          <a:xfrm>
            <a:off x="228600" y="4953000"/>
            <a:ext cx="457200" cy="1603375"/>
          </a:xfrm>
          <a:prstGeom prst="rect">
            <a:avLst/>
          </a:prstGeom>
          <a:noFill/>
          <a:ln w="9525" algn="ctr">
            <a:noFill/>
            <a:miter lim="800000"/>
            <a:headEnd/>
            <a:tailEnd/>
          </a:ln>
          <a:effectLst/>
        </p:spPr>
        <p:txBody>
          <a:bodyPr>
            <a:spAutoFit/>
          </a:bodyPr>
          <a:lstStyle/>
          <a:p>
            <a:pPr>
              <a:spcBef>
                <a:spcPct val="50000"/>
              </a:spcBef>
              <a:defRPr/>
            </a:pPr>
            <a:r>
              <a:rPr lang="zh-CN" altLang="en-US">
                <a:solidFill>
                  <a:schemeClr val="accent2"/>
                </a:solidFill>
                <a:effectLst>
                  <a:outerShdw blurRad="38100" dist="38100" dir="2700000" algn="tl">
                    <a:srgbClr val="000000"/>
                  </a:outerShdw>
                </a:effectLst>
                <a:ea typeface="宋体" pitchFamily="2" charset="-122"/>
              </a:rPr>
              <a:t>反向链路</a:t>
            </a:r>
          </a:p>
          <a:p>
            <a:pPr>
              <a:spcBef>
                <a:spcPct val="50000"/>
              </a:spcBef>
              <a:defRPr/>
            </a:pPr>
            <a:endParaRPr lang="zh-CN" altLang="en-US">
              <a:effectLst>
                <a:outerShdw blurRad="38100" dist="38100" dir="2700000" algn="tl">
                  <a:srgbClr val="000000"/>
                </a:outerShdw>
              </a:effectLst>
              <a:ea typeface="宋体" pitchFamily="2" charset="-122"/>
            </a:endParaRPr>
          </a:p>
        </p:txBody>
      </p:sp>
      <p:sp>
        <p:nvSpPr>
          <p:cNvPr id="261193" name="AutoShape 73"/>
          <p:cNvSpPr>
            <a:spLocks/>
          </p:cNvSpPr>
          <p:nvPr/>
        </p:nvSpPr>
        <p:spPr bwMode="auto">
          <a:xfrm>
            <a:off x="533400" y="1752600"/>
            <a:ext cx="152400" cy="1371600"/>
          </a:xfrm>
          <a:prstGeom prst="leftBrace">
            <a:avLst>
              <a:gd name="adj1" fmla="val 75000"/>
              <a:gd name="adj2" fmla="val 50000"/>
            </a:avLst>
          </a:prstGeom>
          <a:noFill/>
          <a:ln w="25400">
            <a:solidFill>
              <a:schemeClr val="accent2"/>
            </a:solidFill>
            <a:round/>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
        <p:nvSpPr>
          <p:cNvPr id="261194" name="AutoShape 74"/>
          <p:cNvSpPr>
            <a:spLocks/>
          </p:cNvSpPr>
          <p:nvPr/>
        </p:nvSpPr>
        <p:spPr bwMode="auto">
          <a:xfrm>
            <a:off x="609600" y="4648200"/>
            <a:ext cx="152400" cy="1600200"/>
          </a:xfrm>
          <a:prstGeom prst="leftBrace">
            <a:avLst>
              <a:gd name="adj1" fmla="val 87500"/>
              <a:gd name="adj2" fmla="val 50000"/>
            </a:avLst>
          </a:prstGeom>
          <a:noFill/>
          <a:ln w="25400">
            <a:solidFill>
              <a:schemeClr val="accent2"/>
            </a:solidFill>
            <a:round/>
            <a:headEnd/>
            <a:tailEnd/>
          </a:ln>
          <a:effectLst/>
        </p:spPr>
        <p:txBody>
          <a:bodyPr wrap="none" anchor="ctr"/>
          <a:lstStyle/>
          <a:p>
            <a:pPr>
              <a:defRPr/>
            </a:pPr>
            <a:endParaRPr lang="zh-CN" altLang="en-US">
              <a:effectLst>
                <a:outerShdw blurRad="38100" dist="38100" dir="2700000" algn="tl">
                  <a:srgbClr val="000000"/>
                </a:outerShdw>
              </a:effectLst>
              <a:ea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为什么要留保护间隔？（续</a:t>
            </a:r>
            <a:r>
              <a:rPr lang="en-US" altLang="zh-CN" sz="3600" b="1" smtClean="0">
                <a:latin typeface="Times New Roman" pitchFamily="18" charset="0"/>
                <a:ea typeface="宋体" pitchFamily="2" charset="-122"/>
              </a:rPr>
              <a:t>3</a:t>
            </a:r>
            <a:r>
              <a:rPr lang="zh-CN" altLang="en-US" sz="3600" b="1" smtClean="0">
                <a:ea typeface="宋体" pitchFamily="2" charset="-122"/>
              </a:rPr>
              <a:t>）</a:t>
            </a:r>
          </a:p>
        </p:txBody>
      </p:sp>
      <p:sp>
        <p:nvSpPr>
          <p:cNvPr id="47107" name="Rectangle 3"/>
          <p:cNvSpPr>
            <a:spLocks noGrp="1" noChangeArrowheads="1"/>
          </p:cNvSpPr>
          <p:nvPr>
            <p:ph type="body" idx="1"/>
          </p:nvPr>
        </p:nvSpPr>
        <p:spPr/>
        <p:txBody>
          <a:bodyPr/>
          <a:lstStyle/>
          <a:p>
            <a:pPr eaLnBrk="1" hangingPunct="1">
              <a:lnSpc>
                <a:spcPct val="90000"/>
              </a:lnSpc>
            </a:pPr>
            <a:r>
              <a:rPr lang="zh-CN" altLang="en-US" sz="2400" b="1" smtClean="0">
                <a:ea typeface="宋体" pitchFamily="2" charset="-122"/>
              </a:rPr>
              <a:t>如上图所示，为了保证上行链路各时隙在基站处即使发生相互重叠也不致于影响彼此的数据内容，在作突发结构设计时就在一个突发的末尾安排了一段留空时间</a:t>
            </a:r>
            <a:r>
              <a:rPr lang="en-US" altLang="zh-CN" sz="2400" b="1" smtClean="0">
                <a:ea typeface="宋体" pitchFamily="2" charset="-122"/>
              </a:rPr>
              <a:t>——</a:t>
            </a:r>
            <a:r>
              <a:rPr lang="zh-CN" altLang="en-US" sz="2400" b="1" smtClean="0">
                <a:ea typeface="宋体" pitchFamily="2" charset="-122"/>
              </a:rPr>
              <a:t>实际上在其间不发送任何比特，这就是保护间隔。</a:t>
            </a:r>
          </a:p>
          <a:p>
            <a:pPr eaLnBrk="1" hangingPunct="1">
              <a:lnSpc>
                <a:spcPct val="90000"/>
              </a:lnSpc>
            </a:pPr>
            <a:r>
              <a:rPr lang="zh-CN" altLang="en-US" sz="2400" b="1" smtClean="0">
                <a:latin typeface="Times New Roman" pitchFamily="18" charset="0"/>
                <a:ea typeface="宋体" pitchFamily="2" charset="-122"/>
              </a:rPr>
              <a:t>最稳妥的办法是将保护间隔留得最大</a:t>
            </a:r>
            <a:r>
              <a:rPr lang="en-US" altLang="zh-CN" sz="2400" b="1" smtClean="0">
                <a:latin typeface="Times New Roman" pitchFamily="18" charset="0"/>
                <a:ea typeface="宋体" pitchFamily="2" charset="-122"/>
              </a:rPr>
              <a:t>——</a:t>
            </a:r>
            <a:r>
              <a:rPr lang="zh-CN" altLang="en-US" sz="2400" b="1" smtClean="0">
                <a:latin typeface="Times New Roman" pitchFamily="18" charset="0"/>
                <a:ea typeface="宋体" pitchFamily="2" charset="-122"/>
              </a:rPr>
              <a:t>对应于</a:t>
            </a:r>
            <a:r>
              <a:rPr lang="en-US" altLang="zh-CN" sz="2400" b="1" smtClean="0">
                <a:latin typeface="Times New Roman" pitchFamily="18" charset="0"/>
                <a:ea typeface="宋体" pitchFamily="2" charset="-122"/>
              </a:rPr>
              <a:t>MS</a:t>
            </a:r>
            <a:r>
              <a:rPr lang="zh-CN" altLang="en-US" sz="2400" b="1" smtClean="0">
                <a:latin typeface="Times New Roman" pitchFamily="18" charset="0"/>
                <a:ea typeface="宋体" pitchFamily="2" charset="-122"/>
              </a:rPr>
              <a:t>位于小区边界处的情形。但这是非常不经济的，因为我们希望一个突发期间应该有尽可能多的时间用于传送有效数据，而不是简单一律地设定保护间隔为最大值。</a:t>
            </a:r>
          </a:p>
          <a:p>
            <a:pPr eaLnBrk="1" hangingPunct="1">
              <a:lnSpc>
                <a:spcPct val="90000"/>
              </a:lnSpc>
            </a:pPr>
            <a:r>
              <a:rPr lang="zh-CN" altLang="en-US" sz="2400" b="1" smtClean="0">
                <a:latin typeface="Times New Roman" pitchFamily="18" charset="0"/>
                <a:ea typeface="宋体" pitchFamily="2" charset="-122"/>
              </a:rPr>
              <a:t>于是，</a:t>
            </a:r>
            <a:r>
              <a:rPr lang="en-US" altLang="zh-CN" sz="2400" b="1" smtClean="0">
                <a:latin typeface="Times New Roman" pitchFamily="18" charset="0"/>
                <a:ea typeface="宋体" pitchFamily="2" charset="-122"/>
              </a:rPr>
              <a:t>GSM</a:t>
            </a:r>
            <a:r>
              <a:rPr lang="zh-CN" altLang="en-US" sz="2400" b="1" smtClean="0">
                <a:latin typeface="Times New Roman" pitchFamily="18" charset="0"/>
                <a:ea typeface="宋体" pitchFamily="2" charset="-122"/>
              </a:rPr>
              <a:t>系统中</a:t>
            </a:r>
            <a:r>
              <a:rPr lang="en-US" altLang="zh-CN" sz="2400" b="1" smtClean="0">
                <a:latin typeface="Times New Roman" pitchFamily="18" charset="0"/>
                <a:ea typeface="宋体" pitchFamily="2" charset="-122"/>
              </a:rPr>
              <a:t>BS</a:t>
            </a:r>
            <a:r>
              <a:rPr lang="zh-CN" altLang="en-US" sz="2400" b="1" smtClean="0">
                <a:latin typeface="Times New Roman" pitchFamily="18" charset="0"/>
                <a:ea typeface="宋体" pitchFamily="2" charset="-122"/>
              </a:rPr>
              <a:t>会根据小区中各</a:t>
            </a:r>
            <a:r>
              <a:rPr lang="en-US" altLang="zh-CN" sz="2400" b="1" smtClean="0">
                <a:latin typeface="Times New Roman" pitchFamily="18" charset="0"/>
                <a:ea typeface="宋体" pitchFamily="2" charset="-122"/>
              </a:rPr>
              <a:t>MS</a:t>
            </a:r>
            <a:r>
              <a:rPr lang="zh-CN" altLang="en-US" sz="2400" b="1" smtClean="0">
                <a:latin typeface="Times New Roman" pitchFamily="18" charset="0"/>
                <a:ea typeface="宋体" pitchFamily="2" charset="-122"/>
              </a:rPr>
              <a:t>距离</a:t>
            </a:r>
            <a:r>
              <a:rPr lang="en-US" altLang="zh-CN" sz="2400" b="1" smtClean="0">
                <a:latin typeface="Times New Roman" pitchFamily="18" charset="0"/>
                <a:ea typeface="宋体" pitchFamily="2" charset="-122"/>
              </a:rPr>
              <a:t>BS</a:t>
            </a:r>
            <a:r>
              <a:rPr lang="zh-CN" altLang="en-US" sz="2400" b="1" smtClean="0">
                <a:latin typeface="Times New Roman" pitchFamily="18" charset="0"/>
                <a:ea typeface="宋体" pitchFamily="2" charset="-122"/>
              </a:rPr>
              <a:t>的不同距离来要求它们提前发送，距离远的</a:t>
            </a:r>
            <a:r>
              <a:rPr lang="en-US" altLang="zh-CN" sz="2400" b="1" smtClean="0">
                <a:latin typeface="Times New Roman" pitchFamily="18" charset="0"/>
                <a:ea typeface="宋体" pitchFamily="2" charset="-122"/>
              </a:rPr>
              <a:t>MS</a:t>
            </a:r>
            <a:r>
              <a:rPr lang="zh-CN" altLang="en-US" sz="2400" b="1" smtClean="0">
                <a:latin typeface="Times New Roman" pitchFamily="18" charset="0"/>
                <a:ea typeface="宋体" pitchFamily="2" charset="-122"/>
              </a:rPr>
              <a:t>提前量要大一些。这样一来，离得近的</a:t>
            </a:r>
            <a:r>
              <a:rPr lang="en-US" altLang="zh-CN" sz="2400" b="1" smtClean="0">
                <a:latin typeface="Times New Roman" pitchFamily="18" charset="0"/>
                <a:ea typeface="宋体" pitchFamily="2" charset="-122"/>
              </a:rPr>
              <a:t>MS</a:t>
            </a:r>
            <a:r>
              <a:rPr lang="zh-CN" altLang="en-US" sz="2400" b="1" smtClean="0">
                <a:latin typeface="Times New Roman" pitchFamily="18" charset="0"/>
                <a:ea typeface="宋体" pitchFamily="2" charset="-122"/>
              </a:rPr>
              <a:t>少提前，离得远的</a:t>
            </a:r>
            <a:r>
              <a:rPr lang="en-US" altLang="zh-CN" sz="2400" b="1" smtClean="0">
                <a:latin typeface="Times New Roman" pitchFamily="18" charset="0"/>
                <a:ea typeface="宋体" pitchFamily="2" charset="-122"/>
              </a:rPr>
              <a:t>MS</a:t>
            </a:r>
            <a:r>
              <a:rPr lang="zh-CN" altLang="en-US" sz="2400" b="1" smtClean="0">
                <a:latin typeface="Times New Roman" pitchFamily="18" charset="0"/>
                <a:ea typeface="宋体" pitchFamily="2" charset="-122"/>
              </a:rPr>
              <a:t>多提前一些。这样到达基站时就可以做到基本无重叠了</a:t>
            </a:r>
            <a:r>
              <a:rPr lang="zh-CN" altLang="en-US" sz="2400" b="1" smtClean="0">
                <a:ea typeface="宋体" pitchFamily="2" charset="-122"/>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52400"/>
            <a:ext cx="8229600" cy="1143000"/>
          </a:xfrm>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（最大）保护间隔的计算</a:t>
            </a:r>
          </a:p>
        </p:txBody>
      </p:sp>
      <p:sp>
        <p:nvSpPr>
          <p:cNvPr id="222211" name="Rectangle 3"/>
          <p:cNvSpPr>
            <a:spLocks noGrp="1" noChangeArrowheads="1"/>
          </p:cNvSpPr>
          <p:nvPr>
            <p:ph type="body" idx="1"/>
          </p:nvPr>
        </p:nvSpPr>
        <p:spPr>
          <a:xfrm>
            <a:off x="457200" y="1371600"/>
            <a:ext cx="8229600" cy="5105400"/>
          </a:xfrm>
        </p:spPr>
        <p:txBody>
          <a:bodyPr/>
          <a:lstStyle/>
          <a:p>
            <a:pPr eaLnBrk="1" hangingPunct="1">
              <a:lnSpc>
                <a:spcPct val="90000"/>
              </a:lnSpc>
              <a:defRPr/>
            </a:pPr>
            <a:r>
              <a:rPr lang="zh-CN" altLang="en-US" sz="2800" b="1" dirty="0" smtClean="0">
                <a:ea typeface="宋体" pitchFamily="2" charset="-122"/>
              </a:rPr>
              <a:t>由于用户的移动性，系统支持的各个用户与基站间的距离可能是不同的，甚至是差异很大的。尤其是工作于同一反向载频上的</a:t>
            </a:r>
            <a:r>
              <a:rPr lang="zh-CN" altLang="en-US" sz="2800" b="1" dirty="0" smtClean="0">
                <a:latin typeface="Times New Roman" pitchFamily="18" charset="0"/>
                <a:ea typeface="宋体" pitchFamily="2" charset="-122"/>
              </a:rPr>
              <a:t>8</a:t>
            </a:r>
            <a:r>
              <a:rPr lang="zh-CN" altLang="en-US" sz="2800" b="1" dirty="0" smtClean="0">
                <a:ea typeface="宋体" pitchFamily="2" charset="-122"/>
              </a:rPr>
              <a:t>个用户，如果系统不加以控制，他们的时隙到达基站时就会发生重叠，从而导致双方的数据均受到破坏。</a:t>
            </a:r>
          </a:p>
          <a:p>
            <a:pPr eaLnBrk="1" hangingPunct="1">
              <a:lnSpc>
                <a:spcPct val="90000"/>
              </a:lnSpc>
              <a:defRPr/>
            </a:pPr>
            <a:r>
              <a:rPr lang="zh-CN" altLang="en-US" sz="2800" b="1" dirty="0" smtClean="0">
                <a:latin typeface="Times New Roman" pitchFamily="18" charset="0"/>
                <a:ea typeface="宋体" pitchFamily="2" charset="-122"/>
              </a:rPr>
              <a:t>保护间隔(</a:t>
            </a:r>
            <a:r>
              <a:rPr lang="en-US" altLang="zh-CN" sz="2800" b="1" dirty="0" smtClean="0">
                <a:latin typeface="Times New Roman" pitchFamily="18" charset="0"/>
                <a:ea typeface="宋体" pitchFamily="2" charset="-122"/>
              </a:rPr>
              <a:t>Guard Period)</a:t>
            </a:r>
            <a:r>
              <a:rPr lang="zh-CN" altLang="en-US" sz="2800" b="1" dirty="0" smtClean="0">
                <a:latin typeface="Times New Roman" pitchFamily="18" charset="0"/>
                <a:ea typeface="宋体" pitchFamily="2" charset="-122"/>
              </a:rPr>
              <a:t>是以</a:t>
            </a:r>
            <a:r>
              <a:rPr lang="en-US" altLang="zh-CN" sz="2800" b="1" dirty="0" smtClean="0">
                <a:effectLst>
                  <a:outerShdw blurRad="38100" dist="38100" dir="2700000" algn="tl">
                    <a:srgbClr val="FFFFFF"/>
                  </a:outerShdw>
                </a:effectLst>
                <a:latin typeface="Times New Roman" pitchFamily="18" charset="0"/>
                <a:ea typeface="宋体" pitchFamily="2" charset="-122"/>
              </a:rPr>
              <a:t>bit</a:t>
            </a:r>
            <a:r>
              <a:rPr lang="zh-CN" altLang="en-US" sz="2800" b="1" dirty="0" smtClean="0">
                <a:latin typeface="Times New Roman" pitchFamily="18" charset="0"/>
                <a:ea typeface="宋体" pitchFamily="2" charset="-122"/>
              </a:rPr>
              <a:t>为单位的，</a:t>
            </a:r>
            <a:r>
              <a:rPr lang="en-US" altLang="zh-CN" sz="2800" b="1" dirty="0" smtClean="0">
                <a:latin typeface="Times New Roman" pitchFamily="18" charset="0"/>
                <a:ea typeface="宋体" pitchFamily="2" charset="-122"/>
              </a:rPr>
              <a:t>GSM</a:t>
            </a:r>
            <a:r>
              <a:rPr lang="zh-CN" altLang="en-US" sz="2800" b="1" dirty="0" smtClean="0">
                <a:latin typeface="Times New Roman" pitchFamily="18" charset="0"/>
                <a:ea typeface="宋体" pitchFamily="2" charset="-122"/>
              </a:rPr>
              <a:t>中每</a:t>
            </a:r>
            <a:r>
              <a:rPr lang="en-US" altLang="zh-CN" sz="2800" b="1" dirty="0" smtClean="0">
                <a:latin typeface="Times New Roman" pitchFamily="18" charset="0"/>
                <a:ea typeface="宋体" pitchFamily="2" charset="-122"/>
              </a:rPr>
              <a:t>bit</a:t>
            </a:r>
            <a:r>
              <a:rPr lang="zh-CN" altLang="en-US" sz="2800" b="1" dirty="0" smtClean="0">
                <a:latin typeface="Times New Roman" pitchFamily="18" charset="0"/>
                <a:ea typeface="宋体" pitchFamily="2" charset="-122"/>
              </a:rPr>
              <a:t>持续时间为576.92/156.25=3.692</a:t>
            </a:r>
            <a:r>
              <a:rPr lang="en-US" altLang="zh-CN" sz="2800" b="1" i="1" dirty="0" err="1" smtClean="0">
                <a:latin typeface="Times New Roman" pitchFamily="18" charset="0"/>
                <a:ea typeface="宋体" pitchFamily="2" charset="-122"/>
                <a:cs typeface="Times New Roman" pitchFamily="18" charset="0"/>
              </a:rPr>
              <a:t>μ</a:t>
            </a:r>
            <a:r>
              <a:rPr lang="en-US" altLang="zh-CN" sz="2800" b="1" i="1" dirty="0" err="1" smtClean="0">
                <a:latin typeface="Times New Roman" pitchFamily="18" charset="0"/>
                <a:ea typeface="宋体" pitchFamily="2" charset="-122"/>
              </a:rPr>
              <a:t>s</a:t>
            </a:r>
            <a:r>
              <a:rPr lang="en-US" altLang="zh-CN" sz="2800" b="1" dirty="0" smtClean="0">
                <a:latin typeface="Times New Roman" pitchFamily="18" charset="0"/>
                <a:ea typeface="宋体" pitchFamily="2" charset="-122"/>
              </a:rPr>
              <a:t>，</a:t>
            </a:r>
            <a:r>
              <a:rPr lang="zh-CN" altLang="en-US" sz="2800" b="1" dirty="0" smtClean="0">
                <a:latin typeface="Times New Roman" pitchFamily="18" charset="0"/>
                <a:ea typeface="宋体" pitchFamily="2" charset="-122"/>
              </a:rPr>
              <a:t>电波每秒钟传输300,000,000米；考虑双向传输的开销，如果基站距移动台距离为</a:t>
            </a:r>
            <a:r>
              <a:rPr lang="en-US" altLang="zh-CN" sz="2800" b="1" dirty="0" smtClean="0">
                <a:latin typeface="Times New Roman" pitchFamily="18" charset="0"/>
                <a:ea typeface="宋体" pitchFamily="2" charset="-122"/>
              </a:rPr>
              <a:t>d(</a:t>
            </a:r>
            <a:r>
              <a:rPr lang="zh-CN" altLang="en-US" sz="2800" b="1" dirty="0" smtClean="0">
                <a:latin typeface="Times New Roman" pitchFamily="18" charset="0"/>
                <a:ea typeface="宋体" pitchFamily="2" charset="-122"/>
              </a:rPr>
              <a:t>米)，则</a:t>
            </a:r>
          </a:p>
          <a:p>
            <a:pPr eaLnBrk="1" hangingPunct="1">
              <a:lnSpc>
                <a:spcPct val="90000"/>
              </a:lnSpc>
              <a:buFontTx/>
              <a:buNone/>
              <a:defRPr/>
            </a:pPr>
            <a:r>
              <a:rPr lang="en-US" altLang="zh-CN" sz="2800" b="1" dirty="0" smtClean="0">
                <a:latin typeface="Times New Roman" pitchFamily="18" charset="0"/>
                <a:ea typeface="宋体" pitchFamily="2" charset="-122"/>
              </a:rPr>
              <a:t>               </a:t>
            </a:r>
            <a:r>
              <a:rPr lang="en-US" altLang="zh-CN" sz="2800" b="1" dirty="0" smtClean="0">
                <a:effectLst>
                  <a:outerShdw blurRad="38100" dist="38100" dir="2700000" algn="tl">
                    <a:srgbClr val="FFFFFF"/>
                  </a:outerShdw>
                </a:effectLst>
                <a:latin typeface="Times New Roman" pitchFamily="18" charset="0"/>
                <a:ea typeface="宋体" pitchFamily="2" charset="-122"/>
              </a:rPr>
              <a:t>GP</a:t>
            </a:r>
            <a:r>
              <a:rPr lang="en-US" altLang="zh-CN" sz="2800" b="1" dirty="0" smtClean="0">
                <a:latin typeface="Times New Roman" pitchFamily="18" charset="0"/>
                <a:ea typeface="宋体" pitchFamily="2" charset="-122"/>
              </a:rPr>
              <a:t>=(2d/300)/3.692</a:t>
            </a:r>
            <a:r>
              <a:rPr lang="en-US" altLang="zh-CN" sz="2800" b="1" dirty="0" smtClean="0">
                <a:effectLst>
                  <a:outerShdw blurRad="38100" dist="38100" dir="2700000" algn="tl">
                    <a:srgbClr val="FFFFFF"/>
                  </a:outerShdw>
                </a:effectLst>
                <a:latin typeface="Times New Roman" pitchFamily="18" charset="0"/>
                <a:ea typeface="宋体" pitchFamily="2" charset="-122"/>
              </a:rPr>
              <a:t>=d/553.8 bits</a:t>
            </a:r>
          </a:p>
          <a:p>
            <a:pPr eaLnBrk="1" hangingPunct="1">
              <a:lnSpc>
                <a:spcPct val="90000"/>
              </a:lnSpc>
              <a:buFontTx/>
              <a:buNone/>
              <a:defRPr/>
            </a:pPr>
            <a:r>
              <a:rPr lang="en-US" altLang="zh-CN" sz="2800" b="1" dirty="0" smtClean="0">
                <a:latin typeface="Times New Roman" pitchFamily="18" charset="0"/>
                <a:ea typeface="宋体" pitchFamily="2" charset="-122"/>
              </a:rPr>
              <a:t>    </a:t>
            </a:r>
            <a:r>
              <a:rPr lang="zh-CN" altLang="en-US" sz="2800" b="1" dirty="0" smtClean="0">
                <a:latin typeface="Times New Roman" pitchFamily="18" charset="0"/>
                <a:ea typeface="宋体" pitchFamily="2" charset="-122"/>
              </a:rPr>
              <a:t>若距离</a:t>
            </a:r>
            <a:r>
              <a:rPr lang="en-US" altLang="zh-CN" sz="2800" b="1" dirty="0" smtClean="0">
                <a:latin typeface="Times New Roman" pitchFamily="18" charset="0"/>
                <a:ea typeface="宋体" pitchFamily="2" charset="-122"/>
              </a:rPr>
              <a:t>d</a:t>
            </a:r>
            <a:r>
              <a:rPr lang="zh-CN" altLang="en-US" sz="2800" b="1" dirty="0" smtClean="0">
                <a:latin typeface="Times New Roman" pitchFamily="18" charset="0"/>
                <a:ea typeface="宋体" pitchFamily="2" charset="-122"/>
              </a:rPr>
              <a:t>以</a:t>
            </a:r>
            <a:r>
              <a:rPr lang="en-US" altLang="zh-CN" sz="2800" b="1" dirty="0" smtClean="0">
                <a:latin typeface="Times New Roman" pitchFamily="18" charset="0"/>
                <a:ea typeface="宋体" pitchFamily="2" charset="-122"/>
              </a:rPr>
              <a:t>km</a:t>
            </a:r>
            <a:r>
              <a:rPr lang="zh-CN" altLang="en-US" sz="2800" b="1" dirty="0" smtClean="0">
                <a:latin typeface="Times New Roman" pitchFamily="18" charset="0"/>
                <a:ea typeface="宋体" pitchFamily="2" charset="-122"/>
              </a:rPr>
              <a:t>计，则</a:t>
            </a:r>
            <a:r>
              <a:rPr lang="en-US" altLang="zh-CN" sz="2800" b="1" dirty="0" smtClean="0">
                <a:effectLst>
                  <a:outerShdw blurRad="38100" dist="38100" dir="2700000" algn="tl">
                    <a:srgbClr val="FFFFFF"/>
                  </a:outerShdw>
                </a:effectLst>
                <a:latin typeface="Times New Roman" pitchFamily="18" charset="0"/>
                <a:ea typeface="宋体" pitchFamily="2" charset="-122"/>
              </a:rPr>
              <a:t>GP=d/0.5538</a:t>
            </a:r>
            <a:r>
              <a:rPr lang="zh-CN" altLang="en-US" sz="2800" b="1" dirty="0" smtClean="0">
                <a:effectLst>
                  <a:outerShdw blurRad="38100" dist="38100" dir="2700000" algn="tl">
                    <a:srgbClr val="FFFFFF"/>
                  </a:outerShdw>
                </a:effectLst>
                <a:latin typeface="Times New Roman" pitchFamily="18" charset="0"/>
                <a:ea typeface="宋体" pitchFamily="2" charset="-122"/>
              </a:rPr>
              <a:t> </a:t>
            </a:r>
            <a:r>
              <a:rPr lang="en-US" altLang="zh-CN" sz="2800" b="1" dirty="0" smtClean="0">
                <a:effectLst>
                  <a:outerShdw blurRad="38100" dist="38100" dir="2700000" algn="tl">
                    <a:srgbClr val="FFFFFF"/>
                  </a:outerShdw>
                </a:effectLst>
                <a:latin typeface="Times New Roman" pitchFamily="18" charset="0"/>
                <a:ea typeface="宋体" pitchFamily="2" charset="-122"/>
              </a:rPr>
              <a:t>bits</a:t>
            </a:r>
          </a:p>
          <a:p>
            <a:pPr eaLnBrk="1" hangingPunct="1">
              <a:lnSpc>
                <a:spcPct val="90000"/>
              </a:lnSpc>
              <a:buFontTx/>
              <a:buNone/>
              <a:defRPr/>
            </a:pPr>
            <a:r>
              <a:rPr lang="en-US" altLang="zh-CN" sz="2800" b="1" dirty="0" smtClean="0">
                <a:effectLst>
                  <a:outerShdw blurRad="38100" dist="38100" dir="2700000" algn="tl">
                    <a:srgbClr val="FFFFFF"/>
                  </a:outerShdw>
                </a:effectLst>
                <a:latin typeface="Times New Roman" pitchFamily="18" charset="0"/>
                <a:ea typeface="宋体" pitchFamily="2" charset="-122"/>
              </a:rPr>
              <a:t>    </a:t>
            </a:r>
            <a:r>
              <a:rPr lang="zh-CN" altLang="en-US" sz="2800" b="1" dirty="0" smtClean="0">
                <a:latin typeface="Times New Roman" pitchFamily="18" charset="0"/>
                <a:ea typeface="宋体" pitchFamily="2" charset="-122"/>
              </a:rPr>
              <a:t>所以最小可分辨的距离为553.8米(0.5538公里)。</a:t>
            </a:r>
            <a:endParaRPr lang="zh-CN" altLang="en-US" sz="2800" b="1" dirty="0" smtClean="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zh-CN" altLang="en-US" sz="3600" b="1" smtClean="0">
                <a:ea typeface="宋体" pitchFamily="2" charset="-122"/>
              </a:rPr>
              <a:t/>
            </a:r>
            <a:br>
              <a:rPr lang="zh-CN" altLang="en-US" sz="3600" b="1" smtClean="0">
                <a:ea typeface="宋体" pitchFamily="2" charset="-122"/>
              </a:rPr>
            </a:br>
            <a:r>
              <a:rPr lang="zh-CN" altLang="en-US" sz="3600" b="1" smtClean="0">
                <a:latin typeface="Times New Roman" pitchFamily="18" charset="0"/>
                <a:ea typeface="宋体" pitchFamily="2" charset="-122"/>
              </a:rPr>
              <a:t>多址是一个什么样的问题？（续</a:t>
            </a:r>
            <a:r>
              <a:rPr lang="en-US" altLang="zh-CN" sz="3600" b="1" smtClean="0">
                <a:latin typeface="Times New Roman" pitchFamily="18" charset="0"/>
                <a:ea typeface="宋体" pitchFamily="2" charset="-122"/>
              </a:rPr>
              <a:t>1</a:t>
            </a:r>
            <a:r>
              <a:rPr lang="zh-CN" altLang="en-US" sz="3600" b="1" smtClean="0">
                <a:latin typeface="Times New Roman" pitchFamily="18" charset="0"/>
                <a:ea typeface="宋体" pitchFamily="2" charset="-122"/>
              </a:rPr>
              <a:t>）</a:t>
            </a:r>
          </a:p>
        </p:txBody>
      </p:sp>
      <p:sp>
        <p:nvSpPr>
          <p:cNvPr id="231427" name="Rectangle 3"/>
          <p:cNvSpPr>
            <a:spLocks noGrp="1" noChangeArrowheads="1"/>
          </p:cNvSpPr>
          <p:nvPr>
            <p:ph type="body" idx="1"/>
          </p:nvPr>
        </p:nvSpPr>
        <p:spPr/>
        <p:txBody>
          <a:bodyPr/>
          <a:lstStyle/>
          <a:p>
            <a:pPr eaLnBrk="1" hangingPunct="1">
              <a:lnSpc>
                <a:spcPct val="90000"/>
              </a:lnSpc>
              <a:defRPr/>
            </a:pPr>
            <a:r>
              <a:rPr lang="zh-CN" altLang="en-US" b="1" smtClean="0">
                <a:ea typeface="宋体" pitchFamily="2" charset="-122"/>
              </a:rPr>
              <a:t>使多个用户同时进行通信的问题可以被划分为两个部分：</a:t>
            </a:r>
          </a:p>
          <a:p>
            <a:pPr eaLnBrk="1" hangingPunct="1">
              <a:lnSpc>
                <a:spcPct val="90000"/>
              </a:lnSpc>
              <a:buFontTx/>
              <a:buNone/>
              <a:defRPr/>
            </a:pPr>
            <a:r>
              <a:rPr lang="en-US" altLang="zh-CN" b="1" smtClean="0">
                <a:latin typeface="Times New Roman" pitchFamily="18" charset="0"/>
                <a:ea typeface="宋体" pitchFamily="2" charset="-122"/>
              </a:rPr>
              <a:t>    </a:t>
            </a:r>
            <a:r>
              <a:rPr lang="en-US" altLang="zh-CN" b="1" smtClean="0">
                <a:effectLst>
                  <a:outerShdw blurRad="38100" dist="38100" dir="2700000" algn="tl">
                    <a:srgbClr val="FFFFFF"/>
                  </a:outerShdw>
                </a:effectLst>
                <a:latin typeface="Times New Roman" pitchFamily="18" charset="0"/>
                <a:ea typeface="宋体" pitchFamily="2" charset="-122"/>
              </a:rPr>
              <a:t>1.</a:t>
            </a:r>
            <a:r>
              <a:rPr lang="en-US" altLang="zh-CN" b="1" smtClean="0">
                <a:latin typeface="Times New Roman" pitchFamily="18" charset="0"/>
                <a:ea typeface="宋体" pitchFamily="2" charset="-122"/>
              </a:rPr>
              <a:t> </a:t>
            </a:r>
            <a:r>
              <a:rPr lang="zh-CN" altLang="en-US" b="1" smtClean="0">
                <a:latin typeface="Times New Roman" pitchFamily="18" charset="0"/>
                <a:ea typeface="宋体" pitchFamily="2" charset="-122"/>
              </a:rPr>
              <a:t>对某个特定基站而言，怎样与多个移动台同时通信？</a:t>
            </a:r>
            <a:r>
              <a:rPr lang="en-US" altLang="zh-CN" b="1" smtClean="0">
                <a:solidFill>
                  <a:schemeClr val="accent2"/>
                </a:solidFill>
                <a:effectLst>
                  <a:outerShdw blurRad="38100" dist="38100" dir="2700000" algn="tl">
                    <a:srgbClr val="000000"/>
                  </a:outerShdw>
                </a:effectLst>
                <a:latin typeface="Times New Roman" pitchFamily="18" charset="0"/>
                <a:ea typeface="宋体" pitchFamily="2" charset="-122"/>
                <a:sym typeface="Wingdings" pitchFamily="2" charset="2"/>
              </a:rPr>
              <a:t></a:t>
            </a:r>
            <a:r>
              <a:rPr lang="zh-CN" altLang="en-US" b="1" smtClean="0">
                <a:solidFill>
                  <a:schemeClr val="accent2"/>
                </a:solidFill>
                <a:effectLst>
                  <a:outerShdw blurRad="38100" dist="38100" dir="2700000" algn="tl">
                    <a:srgbClr val="000000"/>
                  </a:outerShdw>
                </a:effectLst>
                <a:latin typeface="Times New Roman" pitchFamily="18" charset="0"/>
                <a:ea typeface="宋体" pitchFamily="2" charset="-122"/>
                <a:sym typeface="Wingdings" pitchFamily="2" charset="2"/>
              </a:rPr>
              <a:t>多址问题</a:t>
            </a:r>
            <a:endParaRPr lang="zh-CN" altLang="en-US" b="1" smtClean="0">
              <a:solidFill>
                <a:schemeClr val="accent2"/>
              </a:solidFill>
              <a:effectLst>
                <a:outerShdw blurRad="38100" dist="38100" dir="2700000" algn="tl">
                  <a:srgbClr val="000000"/>
                </a:outerShdw>
              </a:effectLst>
              <a:latin typeface="Times New Roman" pitchFamily="18" charset="0"/>
              <a:ea typeface="宋体" pitchFamily="2" charset="-122"/>
            </a:endParaRPr>
          </a:p>
          <a:p>
            <a:pPr eaLnBrk="1" hangingPunct="1">
              <a:lnSpc>
                <a:spcPct val="90000"/>
              </a:lnSpc>
              <a:buFontTx/>
              <a:buNone/>
              <a:defRPr/>
            </a:pPr>
            <a:r>
              <a:rPr lang="en-US" altLang="zh-CN" b="1" smtClean="0">
                <a:latin typeface="Times New Roman" pitchFamily="18" charset="0"/>
                <a:ea typeface="宋体" pitchFamily="2" charset="-122"/>
              </a:rPr>
              <a:t>    </a:t>
            </a:r>
            <a:r>
              <a:rPr lang="en-US" altLang="zh-CN" b="1" smtClean="0">
                <a:effectLst>
                  <a:outerShdw blurRad="38100" dist="38100" dir="2700000" algn="tl">
                    <a:srgbClr val="FFFFFF"/>
                  </a:outerShdw>
                </a:effectLst>
                <a:latin typeface="Times New Roman" pitchFamily="18" charset="0"/>
                <a:ea typeface="宋体" pitchFamily="2" charset="-122"/>
              </a:rPr>
              <a:t>2.</a:t>
            </a:r>
            <a:r>
              <a:rPr lang="en-US" altLang="zh-CN" b="1" smtClean="0">
                <a:latin typeface="Times New Roman" pitchFamily="18" charset="0"/>
                <a:ea typeface="宋体" pitchFamily="2" charset="-122"/>
              </a:rPr>
              <a:t> </a:t>
            </a:r>
            <a:r>
              <a:rPr lang="zh-CN" altLang="en-US" b="1" smtClean="0">
                <a:latin typeface="Times New Roman" pitchFamily="18" charset="0"/>
                <a:ea typeface="宋体" pitchFamily="2" charset="-122"/>
              </a:rPr>
              <a:t>多个基站情况下，如何将频谱资源分配给它们以使得可能用户的总数最大化？以及这些基站在给定地理区域上如何布置？</a:t>
            </a:r>
            <a:r>
              <a:rPr lang="en-US" altLang="zh-CN" b="1" smtClean="0">
                <a:solidFill>
                  <a:schemeClr val="accent2"/>
                </a:solidFill>
                <a:effectLst>
                  <a:outerShdw blurRad="38100" dist="38100" dir="2700000" algn="tl">
                    <a:srgbClr val="000000"/>
                  </a:outerShdw>
                </a:effectLst>
                <a:latin typeface="Times New Roman" pitchFamily="18" charset="0"/>
                <a:ea typeface="宋体" pitchFamily="2" charset="-122"/>
                <a:sym typeface="Wingdings" pitchFamily="2" charset="2"/>
              </a:rPr>
              <a:t></a:t>
            </a:r>
            <a:r>
              <a:rPr lang="zh-CN" altLang="en-US" b="1" smtClean="0">
                <a:solidFill>
                  <a:schemeClr val="accent2"/>
                </a:solidFill>
                <a:effectLst>
                  <a:outerShdw blurRad="38100" dist="38100" dir="2700000" algn="tl">
                    <a:srgbClr val="000000"/>
                  </a:outerShdw>
                </a:effectLst>
                <a:latin typeface="Times New Roman" pitchFamily="18" charset="0"/>
                <a:ea typeface="宋体" pitchFamily="2" charset="-122"/>
                <a:sym typeface="Wingdings" pitchFamily="2" charset="2"/>
              </a:rPr>
              <a:t>蜂窝网络规划问题（第</a:t>
            </a:r>
            <a:r>
              <a:rPr lang="en-US" altLang="zh-CN" b="1" smtClean="0">
                <a:solidFill>
                  <a:schemeClr val="accent2"/>
                </a:solidFill>
                <a:effectLst>
                  <a:outerShdw blurRad="38100" dist="38100" dir="2700000" algn="tl">
                    <a:srgbClr val="000000"/>
                  </a:outerShdw>
                </a:effectLst>
                <a:latin typeface="Times New Roman" pitchFamily="18" charset="0"/>
                <a:ea typeface="宋体" pitchFamily="2" charset="-122"/>
                <a:sym typeface="Wingdings" pitchFamily="2" charset="2"/>
              </a:rPr>
              <a:t>3</a:t>
            </a:r>
            <a:r>
              <a:rPr lang="zh-CN" altLang="en-US" b="1" smtClean="0">
                <a:solidFill>
                  <a:schemeClr val="accent2"/>
                </a:solidFill>
                <a:effectLst>
                  <a:outerShdw blurRad="38100" dist="38100" dir="2700000" algn="tl">
                    <a:srgbClr val="000000"/>
                  </a:outerShdw>
                </a:effectLst>
                <a:latin typeface="Times New Roman" pitchFamily="18" charset="0"/>
                <a:ea typeface="宋体" pitchFamily="2" charset="-122"/>
                <a:sym typeface="Wingdings" pitchFamily="2" charset="2"/>
              </a:rPr>
              <a:t>章已介绍过）</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sz="4000" b="1" smtClean="0">
                <a:effectLst>
                  <a:outerShdw blurRad="38100" dist="38100" dir="2700000" algn="tl">
                    <a:srgbClr val="FFFFFF"/>
                  </a:outerShdw>
                </a:effectLst>
                <a:ea typeface="宋体" pitchFamily="2" charset="-122"/>
              </a:rPr>
              <a:t/>
            </a:r>
            <a:br>
              <a:rPr lang="zh-CN" altLang="en-US" sz="4000" b="1" smtClean="0">
                <a:effectLst>
                  <a:outerShdw blurRad="38100" dist="38100" dir="2700000" algn="tl">
                    <a:srgbClr val="FFFFFF"/>
                  </a:outerShdw>
                </a:effectLst>
                <a:ea typeface="宋体" pitchFamily="2" charset="-122"/>
              </a:rPr>
            </a:br>
            <a:r>
              <a:rPr lang="zh-CN" altLang="en-US" sz="4000" b="1" smtClean="0">
                <a:effectLst>
                  <a:outerShdw blurRad="38100" dist="38100" dir="2700000" algn="tl">
                    <a:srgbClr val="FFFFFF"/>
                  </a:outerShdw>
                </a:effectLst>
                <a:ea typeface="宋体" pitchFamily="2" charset="-122"/>
              </a:rPr>
              <a:t>保护间隔的计算例</a:t>
            </a:r>
            <a:endParaRPr lang="en-US" altLang="zh-CN" sz="4000" b="1" smtClean="0">
              <a:effectLst>
                <a:outerShdw blurRad="38100" dist="38100" dir="2700000" algn="tl">
                  <a:srgbClr val="FFFFFF"/>
                </a:outerShdw>
              </a:effectLst>
              <a:ea typeface="宋体" pitchFamily="2" charset="-122"/>
            </a:endParaRPr>
          </a:p>
        </p:txBody>
      </p:sp>
      <p:sp>
        <p:nvSpPr>
          <p:cNvPr id="224259" name="Rectangle 3"/>
          <p:cNvSpPr>
            <a:spLocks noGrp="1" noChangeArrowheads="1"/>
          </p:cNvSpPr>
          <p:nvPr>
            <p:ph type="body" idx="1"/>
          </p:nvPr>
        </p:nvSpPr>
        <p:spPr/>
        <p:txBody>
          <a:bodyPr/>
          <a:lstStyle/>
          <a:p>
            <a:pPr eaLnBrk="1" hangingPunct="1">
              <a:buFontTx/>
              <a:buNone/>
              <a:defRPr/>
            </a:pPr>
            <a:r>
              <a:rPr lang="zh-CN" altLang="en-US" smtClean="0">
                <a:latin typeface="Times New Roman" pitchFamily="18" charset="0"/>
                <a:ea typeface="宋体" pitchFamily="2" charset="-122"/>
              </a:rPr>
              <a:t>   </a:t>
            </a:r>
            <a:r>
              <a:rPr lang="zh-CN" altLang="en-US" b="1" u="sng" smtClean="0">
                <a:effectLst>
                  <a:outerShdw blurRad="38100" dist="38100" dir="2700000" algn="tl">
                    <a:srgbClr val="FFFFFF"/>
                  </a:outerShdw>
                </a:effectLst>
                <a:latin typeface="Times New Roman" pitchFamily="18" charset="0"/>
                <a:ea typeface="宋体" pitchFamily="2" charset="-122"/>
              </a:rPr>
              <a:t>例</a:t>
            </a:r>
            <a:r>
              <a:rPr lang="zh-CN" altLang="en-US" b="1" smtClean="0">
                <a:latin typeface="Times New Roman" pitchFamily="18" charset="0"/>
                <a:ea typeface="宋体" pitchFamily="2" charset="-122"/>
              </a:rPr>
              <a:t>：</a:t>
            </a:r>
            <a:r>
              <a:rPr lang="en-US" altLang="zh-CN" b="1" smtClean="0">
                <a:latin typeface="Times New Roman" pitchFamily="18" charset="0"/>
                <a:ea typeface="宋体" pitchFamily="2" charset="-122"/>
              </a:rPr>
              <a:t>TDMA/FDD</a:t>
            </a:r>
            <a:r>
              <a:rPr lang="zh-CN" altLang="en-US" b="1" smtClean="0">
                <a:latin typeface="Times New Roman" pitchFamily="18" charset="0"/>
                <a:ea typeface="宋体" pitchFamily="2" charset="-122"/>
              </a:rPr>
              <a:t>系统，假设信道速率为1</a:t>
            </a:r>
            <a:r>
              <a:rPr lang="en-US" altLang="zh-CN" b="1" smtClean="0">
                <a:latin typeface="Times New Roman" pitchFamily="18" charset="0"/>
                <a:ea typeface="宋体" pitchFamily="2" charset="-122"/>
              </a:rPr>
              <a:t>Mbps，</a:t>
            </a:r>
            <a:r>
              <a:rPr lang="zh-CN" altLang="en-US" b="1" smtClean="0">
                <a:latin typeface="Times New Roman" pitchFamily="18" charset="0"/>
                <a:ea typeface="宋体" pitchFamily="2" charset="-122"/>
              </a:rPr>
              <a:t>小区半径为500</a:t>
            </a:r>
            <a:r>
              <a:rPr lang="en-US" altLang="zh-CN" b="1" smtClean="0">
                <a:latin typeface="Times New Roman" pitchFamily="18" charset="0"/>
                <a:ea typeface="宋体" pitchFamily="2" charset="-122"/>
              </a:rPr>
              <a:t>m，</a:t>
            </a:r>
            <a:r>
              <a:rPr lang="zh-CN" altLang="en-US" b="1" smtClean="0">
                <a:latin typeface="Times New Roman" pitchFamily="18" charset="0"/>
                <a:ea typeface="宋体" pitchFamily="2" charset="-122"/>
              </a:rPr>
              <a:t>计算此时需要设置的保护段的大小（用比特表示）。  </a:t>
            </a:r>
          </a:p>
          <a:p>
            <a:pPr eaLnBrk="1" hangingPunct="1">
              <a:buFontTx/>
              <a:buNone/>
              <a:defRPr/>
            </a:pPr>
            <a:r>
              <a:rPr lang="zh-CN" altLang="en-US" b="1" smtClean="0">
                <a:latin typeface="Times New Roman" pitchFamily="18" charset="0"/>
                <a:ea typeface="宋体" pitchFamily="2" charset="-122"/>
              </a:rPr>
              <a:t>  ［解］：每</a:t>
            </a:r>
            <a:r>
              <a:rPr lang="en-US" altLang="zh-CN" b="1" smtClean="0">
                <a:latin typeface="Times New Roman" pitchFamily="18" charset="0"/>
                <a:ea typeface="宋体" pitchFamily="2" charset="-122"/>
              </a:rPr>
              <a:t>bit</a:t>
            </a:r>
            <a:r>
              <a:rPr lang="zh-CN" altLang="en-US" b="1" smtClean="0">
                <a:latin typeface="Times New Roman" pitchFamily="18" charset="0"/>
                <a:ea typeface="宋体" pitchFamily="2" charset="-122"/>
              </a:rPr>
              <a:t>持续时间</a:t>
            </a:r>
            <a:r>
              <a:rPr lang="zh-CN" altLang="en-US" b="1" i="1" smtClean="0">
                <a:latin typeface="Times New Roman" pitchFamily="18" charset="0"/>
                <a:ea typeface="宋体" pitchFamily="2" charset="-122"/>
              </a:rPr>
              <a:t>1</a:t>
            </a:r>
            <a:r>
              <a:rPr lang="en-US" altLang="zh-CN" b="1" i="1" smtClean="0">
                <a:latin typeface="Times New Roman" pitchFamily="18" charset="0"/>
                <a:ea typeface="宋体" pitchFamily="2" charset="-122"/>
                <a:cs typeface="Times New Roman" pitchFamily="18" charset="0"/>
              </a:rPr>
              <a:t>μs</a:t>
            </a:r>
            <a:r>
              <a:rPr lang="en-US" altLang="zh-CN" b="1" smtClean="0">
                <a:latin typeface="Times New Roman" pitchFamily="18" charset="0"/>
                <a:ea typeface="宋体" pitchFamily="2" charset="-122"/>
              </a:rPr>
              <a:t>，</a:t>
            </a:r>
            <a:r>
              <a:rPr lang="zh-CN" altLang="en-US" b="1" smtClean="0">
                <a:latin typeface="Times New Roman" pitchFamily="18" charset="0"/>
                <a:ea typeface="宋体" pitchFamily="2" charset="-122"/>
              </a:rPr>
              <a:t>双向往返最大距离为1000</a:t>
            </a:r>
            <a:r>
              <a:rPr lang="en-US" altLang="zh-CN" b="1" smtClean="0">
                <a:latin typeface="Times New Roman" pitchFamily="18" charset="0"/>
                <a:ea typeface="宋体" pitchFamily="2" charset="-122"/>
              </a:rPr>
              <a:t>m。</a:t>
            </a:r>
          </a:p>
          <a:p>
            <a:pPr eaLnBrk="1" hangingPunct="1">
              <a:buFontTx/>
              <a:buNone/>
              <a:defRPr/>
            </a:pPr>
            <a:r>
              <a:rPr lang="zh-CN" altLang="en-US" b="1" smtClean="0">
                <a:latin typeface="Times New Roman" pitchFamily="18" charset="0"/>
                <a:ea typeface="宋体" pitchFamily="2" charset="-122"/>
              </a:rPr>
              <a:t>             相当于1000/300/1=3.3</a:t>
            </a:r>
            <a:r>
              <a:rPr lang="en-US" altLang="zh-CN" b="1" smtClean="0">
                <a:latin typeface="Times New Roman" pitchFamily="18" charset="0"/>
                <a:ea typeface="宋体" pitchFamily="2" charset="-122"/>
              </a:rPr>
              <a:t>bit。</a:t>
            </a:r>
          </a:p>
          <a:p>
            <a:pPr eaLnBrk="1" hangingPunct="1">
              <a:buFontTx/>
              <a:buNone/>
              <a:defRPr/>
            </a:pPr>
            <a:r>
              <a:rPr lang="en-US" altLang="zh-CN" b="1" smtClean="0">
                <a:latin typeface="Times New Roman" pitchFamily="18" charset="0"/>
                <a:ea typeface="宋体" pitchFamily="2" charset="-122"/>
              </a:rPr>
              <a:t>   </a:t>
            </a:r>
            <a:r>
              <a:rPr lang="zh-CN" altLang="en-US" b="1" u="sng" smtClean="0">
                <a:effectLst>
                  <a:outerShdw blurRad="38100" dist="38100" dir="2700000" algn="tl">
                    <a:srgbClr val="FFFFFF"/>
                  </a:outerShdw>
                </a:effectLst>
                <a:latin typeface="Times New Roman" pitchFamily="18" charset="0"/>
                <a:ea typeface="宋体" pitchFamily="2" charset="-122"/>
              </a:rPr>
              <a:t>又例</a:t>
            </a:r>
            <a:r>
              <a:rPr lang="zh-CN" altLang="en-US" b="1" smtClean="0">
                <a:latin typeface="Times New Roman" pitchFamily="18" charset="0"/>
                <a:ea typeface="宋体" pitchFamily="2" charset="-122"/>
              </a:rPr>
              <a:t>：</a:t>
            </a:r>
            <a:r>
              <a:rPr lang="en-US" altLang="zh-CN" b="1" smtClean="0">
                <a:latin typeface="Times New Roman" pitchFamily="18" charset="0"/>
                <a:ea typeface="宋体" pitchFamily="2" charset="-122"/>
              </a:rPr>
              <a:t>GSM</a:t>
            </a:r>
            <a:r>
              <a:rPr lang="zh-CN" altLang="en-US" b="1" smtClean="0">
                <a:latin typeface="Times New Roman" pitchFamily="18" charset="0"/>
                <a:ea typeface="宋体" pitchFamily="2" charset="-122"/>
              </a:rPr>
              <a:t>系统中，可使用的最大小区半径为</a:t>
            </a:r>
            <a:r>
              <a:rPr lang="en-US" altLang="zh-CN" b="1" smtClean="0">
                <a:latin typeface="Times New Roman" pitchFamily="18" charset="0"/>
                <a:ea typeface="宋体" pitchFamily="2" charset="-122"/>
              </a:rPr>
              <a:t>35</a:t>
            </a:r>
            <a:r>
              <a:rPr lang="zh-CN" altLang="en-US" b="1" smtClean="0">
                <a:latin typeface="Times New Roman" pitchFamily="18" charset="0"/>
                <a:ea typeface="宋体" pitchFamily="2" charset="-122"/>
              </a:rPr>
              <a:t>公里，则最大保护间隔约为：</a:t>
            </a:r>
            <a:r>
              <a:rPr lang="en-US" altLang="zh-CN" b="1" smtClean="0">
                <a:latin typeface="Times New Roman" pitchFamily="18" charset="0"/>
                <a:ea typeface="宋体" pitchFamily="2" charset="-122"/>
              </a:rPr>
              <a:t>63bit</a:t>
            </a:r>
            <a:r>
              <a:rPr lang="zh-CN" altLang="en-US" b="1" smtClean="0">
                <a:latin typeface="Times New Roman" pitchFamily="18" charset="0"/>
                <a:ea typeface="宋体" pitchFamily="2" charset="-122"/>
              </a:rPr>
              <a:t>。</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GSM</a:t>
            </a:r>
            <a:r>
              <a:rPr lang="zh-CN" altLang="en-US" sz="3600" b="1" smtClean="0">
                <a:latin typeface="Times New Roman" pitchFamily="18" charset="0"/>
                <a:ea typeface="宋体" pitchFamily="2" charset="-122"/>
              </a:rPr>
              <a:t>中的时间提前问题</a:t>
            </a:r>
            <a:endParaRPr lang="en-US" altLang="zh-CN" sz="3600" b="1" smtClean="0">
              <a:latin typeface="Times New Roman" pitchFamily="18" charset="0"/>
              <a:ea typeface="宋体" pitchFamily="2" charset="-122"/>
            </a:endParaRPr>
          </a:p>
        </p:txBody>
      </p:sp>
      <p:sp>
        <p:nvSpPr>
          <p:cNvPr id="188419" name="Rectangle 3"/>
          <p:cNvSpPr>
            <a:spLocks noGrp="1" noChangeArrowheads="1"/>
          </p:cNvSpPr>
          <p:nvPr>
            <p:ph type="body" idx="1"/>
          </p:nvPr>
        </p:nvSpPr>
        <p:spPr>
          <a:xfrm>
            <a:off x="533400" y="1447800"/>
            <a:ext cx="8229600" cy="4983163"/>
          </a:xfrm>
        </p:spPr>
        <p:txBody>
          <a:bodyPr/>
          <a:lstStyle/>
          <a:p>
            <a:pPr eaLnBrk="1" hangingPunct="1">
              <a:lnSpc>
                <a:spcPct val="90000"/>
              </a:lnSpc>
              <a:defRPr/>
            </a:pPr>
            <a:r>
              <a:rPr lang="zh-CN" altLang="en-US" b="1" smtClean="0">
                <a:latin typeface="Times New Roman" pitchFamily="18" charset="0"/>
                <a:ea typeface="宋体" pitchFamily="2" charset="-122"/>
              </a:rPr>
              <a:t>时间提前量(也称作</a:t>
            </a:r>
            <a:r>
              <a:rPr lang="zh-CN" altLang="en-US" b="1" smtClean="0">
                <a:solidFill>
                  <a:schemeClr val="accent2"/>
                </a:solidFill>
                <a:effectLst>
                  <a:outerShdw blurRad="38100" dist="38100" dir="2700000" algn="tl">
                    <a:srgbClr val="000000"/>
                  </a:outerShdw>
                </a:effectLst>
                <a:latin typeface="Times New Roman" pitchFamily="18" charset="0"/>
                <a:ea typeface="宋体" pitchFamily="2" charset="-122"/>
              </a:rPr>
              <a:t>定时提前</a:t>
            </a:r>
            <a:r>
              <a:rPr lang="zh-CN" altLang="en-US" b="1" smtClean="0">
                <a:latin typeface="Times New Roman" pitchFamily="18" charset="0"/>
                <a:ea typeface="宋体" pitchFamily="2" charset="-122"/>
              </a:rPr>
              <a:t>，</a:t>
            </a:r>
            <a:r>
              <a:rPr lang="en-US" altLang="zh-CN" b="1" smtClean="0">
                <a:latin typeface="Times New Roman" pitchFamily="18" charset="0"/>
                <a:ea typeface="宋体" pitchFamily="2" charset="-122"/>
              </a:rPr>
              <a:t>Timing Advance</a:t>
            </a:r>
            <a:r>
              <a:rPr lang="zh-CN" altLang="en-US" b="1" smtClean="0">
                <a:latin typeface="Times New Roman" pitchFamily="18" charset="0"/>
                <a:ea typeface="宋体" pitchFamily="2" charset="-122"/>
              </a:rPr>
              <a:t> ，</a:t>
            </a:r>
            <a:r>
              <a:rPr lang="en-US" altLang="zh-CN" b="1" smtClean="0">
                <a:effectLst>
                  <a:outerShdw blurRad="38100" dist="38100" dir="2700000" algn="tl">
                    <a:srgbClr val="FFFFFF"/>
                  </a:outerShdw>
                </a:effectLst>
                <a:latin typeface="Times New Roman" pitchFamily="18" charset="0"/>
                <a:ea typeface="宋体" pitchFamily="2" charset="-122"/>
              </a:rPr>
              <a:t>TA</a:t>
            </a:r>
            <a:r>
              <a:rPr lang="en-US" altLang="zh-CN" b="1" smtClean="0">
                <a:latin typeface="Times New Roman" pitchFamily="18" charset="0"/>
                <a:ea typeface="宋体" pitchFamily="2" charset="-122"/>
              </a:rPr>
              <a:t>)</a:t>
            </a:r>
            <a:r>
              <a:rPr lang="zh-CN" altLang="en-US" b="1" smtClean="0">
                <a:latin typeface="Times New Roman" pitchFamily="18" charset="0"/>
                <a:ea typeface="宋体" pitchFamily="2" charset="-122"/>
              </a:rPr>
              <a:t>也是以</a:t>
            </a:r>
            <a:r>
              <a:rPr lang="en-US" altLang="zh-CN" b="1" smtClean="0">
                <a:latin typeface="Times New Roman" pitchFamily="18" charset="0"/>
                <a:ea typeface="宋体" pitchFamily="2" charset="-122"/>
              </a:rPr>
              <a:t>bit</a:t>
            </a:r>
            <a:r>
              <a:rPr lang="zh-CN" altLang="en-US" b="1" smtClean="0">
                <a:latin typeface="Times New Roman" pitchFamily="18" charset="0"/>
                <a:ea typeface="宋体" pitchFamily="2" charset="-122"/>
              </a:rPr>
              <a:t>为单位的。因为在实际业务信息（如，话音）通信过程中，业务信息在时隙中应该占主要的比例（如，</a:t>
            </a:r>
            <a:r>
              <a:rPr lang="en-US" altLang="zh-CN" b="1" smtClean="0">
                <a:latin typeface="Times New Roman" pitchFamily="18" charset="0"/>
                <a:ea typeface="宋体" pitchFamily="2" charset="-122"/>
              </a:rPr>
              <a:t>GSM</a:t>
            </a:r>
            <a:r>
              <a:rPr lang="zh-CN" altLang="en-US" b="1" smtClean="0">
                <a:latin typeface="Times New Roman" pitchFamily="18" charset="0"/>
                <a:ea typeface="宋体" pitchFamily="2" charset="-122"/>
              </a:rPr>
              <a:t>业务突发业务信息占73％），不可能再留出非常大的保护间隔，但上述在</a:t>
            </a:r>
            <a:r>
              <a:rPr lang="en-US" altLang="zh-CN" b="1" smtClean="0">
                <a:latin typeface="Times New Roman" pitchFamily="18" charset="0"/>
                <a:ea typeface="宋体" pitchFamily="2" charset="-122"/>
              </a:rPr>
              <a:t>BS</a:t>
            </a:r>
            <a:r>
              <a:rPr lang="zh-CN" altLang="en-US" b="1" smtClean="0">
                <a:latin typeface="Times New Roman" pitchFamily="18" charset="0"/>
                <a:ea typeface="宋体" pitchFamily="2" charset="-122"/>
              </a:rPr>
              <a:t>处的时隙重叠问题仍然存在。</a:t>
            </a:r>
            <a:r>
              <a:rPr lang="en-US" altLang="zh-CN" b="1" smtClean="0">
                <a:latin typeface="Times New Roman" pitchFamily="18" charset="0"/>
                <a:ea typeface="宋体" pitchFamily="2" charset="-122"/>
              </a:rPr>
              <a:t>GSM</a:t>
            </a:r>
            <a:r>
              <a:rPr lang="zh-CN" altLang="en-US" b="1" smtClean="0">
                <a:latin typeface="Times New Roman" pitchFamily="18" charset="0"/>
                <a:ea typeface="宋体" pitchFamily="2" charset="-122"/>
              </a:rPr>
              <a:t>采用由基站向各移动台发送时间提前量（</a:t>
            </a:r>
            <a:r>
              <a:rPr lang="en-US" altLang="zh-CN" b="1" smtClean="0">
                <a:latin typeface="Times New Roman" pitchFamily="18" charset="0"/>
                <a:ea typeface="宋体" pitchFamily="2" charset="-122"/>
              </a:rPr>
              <a:t>TA）</a:t>
            </a:r>
            <a:r>
              <a:rPr lang="zh-CN" altLang="en-US" b="1" smtClean="0">
                <a:latin typeface="Times New Roman" pitchFamily="18" charset="0"/>
                <a:ea typeface="宋体" pitchFamily="2" charset="-122"/>
              </a:rPr>
              <a:t>的办法来避免重叠出现。因此，象业务突发中只保留8.25</a:t>
            </a:r>
            <a:r>
              <a:rPr lang="en-US" altLang="zh-CN" b="1" smtClean="0">
                <a:latin typeface="Times New Roman" pitchFamily="18" charset="0"/>
                <a:ea typeface="宋体" pitchFamily="2" charset="-122"/>
              </a:rPr>
              <a:t>bits</a:t>
            </a:r>
            <a:r>
              <a:rPr lang="zh-CN" altLang="en-US" b="1" smtClean="0">
                <a:latin typeface="Times New Roman" pitchFamily="18" charset="0"/>
                <a:ea typeface="宋体" pitchFamily="2" charset="-122"/>
              </a:rPr>
              <a:t>的保护间隔的原因就在于已经做过</a:t>
            </a:r>
            <a:r>
              <a:rPr lang="en-US" altLang="zh-CN" b="1" smtClean="0">
                <a:latin typeface="Times New Roman" pitchFamily="18" charset="0"/>
                <a:ea typeface="宋体" pitchFamily="2" charset="-122"/>
              </a:rPr>
              <a:t>TA</a:t>
            </a:r>
            <a:r>
              <a:rPr lang="zh-CN" altLang="en-US" b="1" smtClean="0">
                <a:latin typeface="Times New Roman" pitchFamily="18" charset="0"/>
                <a:ea typeface="宋体" pitchFamily="2" charset="-122"/>
              </a:rPr>
              <a:t>处理了。</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294915" name="Rectangle 3"/>
          <p:cNvSpPr>
            <a:spLocks noGrp="1" noChangeArrowheads="1"/>
          </p:cNvSpPr>
          <p:nvPr>
            <p:ph type="body" idx="1"/>
          </p:nvPr>
        </p:nvSpPr>
        <p:spPr>
          <a:xfrm>
            <a:off x="457200" y="1600200"/>
            <a:ext cx="8229600" cy="4953000"/>
          </a:xfrm>
        </p:spPr>
        <p:txBody>
          <a:bodyPr/>
          <a:lstStyle/>
          <a:p>
            <a:pPr eaLnBrk="1" hangingPunct="1">
              <a:lnSpc>
                <a:spcPct val="80000"/>
              </a:lnSpc>
              <a:defRPr/>
            </a:pPr>
            <a:r>
              <a:rPr lang="zh-CN" altLang="en-US" sz="2800" b="1" dirty="0" smtClean="0">
                <a:latin typeface="Times New Roman" pitchFamily="18" charset="0"/>
                <a:ea typeface="宋体" pitchFamily="2" charset="-122"/>
              </a:rPr>
              <a:t>总结：</a:t>
            </a:r>
          </a:p>
          <a:p>
            <a:pPr eaLnBrk="1" hangingPunct="1">
              <a:lnSpc>
                <a:spcPct val="80000"/>
              </a:lnSpc>
              <a:buFontTx/>
              <a:buNone/>
              <a:defRPr/>
            </a:pPr>
            <a:r>
              <a:rPr lang="zh-CN" altLang="en-US" sz="2800" b="1" dirty="0" smtClean="0">
                <a:latin typeface="Times New Roman" pitchFamily="18" charset="0"/>
                <a:ea typeface="宋体" pitchFamily="2" charset="-122"/>
              </a:rPr>
              <a:t>         </a:t>
            </a:r>
            <a:r>
              <a:rPr lang="en-US" altLang="zh-CN" sz="2800" b="1" dirty="0" smtClean="0">
                <a:latin typeface="Times New Roman" pitchFamily="18" charset="0"/>
                <a:ea typeface="宋体" pitchFamily="2" charset="-122"/>
              </a:rPr>
              <a:t>GSM</a:t>
            </a:r>
            <a:r>
              <a:rPr lang="zh-CN" altLang="en-US" sz="2800" b="1" dirty="0" smtClean="0">
                <a:latin typeface="Times New Roman" pitchFamily="18" charset="0"/>
                <a:ea typeface="宋体" pitchFamily="2" charset="-122"/>
              </a:rPr>
              <a:t>是</a:t>
            </a:r>
            <a:r>
              <a:rPr lang="en-US" altLang="zh-CN" sz="2800" b="1" dirty="0" smtClean="0">
                <a:latin typeface="Times New Roman" pitchFamily="18" charset="0"/>
                <a:ea typeface="宋体" pitchFamily="2" charset="-122"/>
              </a:rPr>
              <a:t>TDMA</a:t>
            </a:r>
            <a:r>
              <a:rPr lang="zh-CN" altLang="en-US" sz="2800" b="1" dirty="0" smtClean="0">
                <a:latin typeface="Times New Roman" pitchFamily="18" charset="0"/>
                <a:ea typeface="宋体" pitchFamily="2" charset="-122"/>
              </a:rPr>
              <a:t>／</a:t>
            </a:r>
            <a:r>
              <a:rPr lang="en-US" altLang="zh-CN" sz="2800" b="1" dirty="0" smtClean="0">
                <a:latin typeface="Times New Roman" pitchFamily="18" charset="0"/>
                <a:ea typeface="宋体" pitchFamily="2" charset="-122"/>
              </a:rPr>
              <a:t>FDD</a:t>
            </a:r>
            <a:r>
              <a:rPr lang="zh-CN" altLang="en-US" sz="2800" b="1" dirty="0" smtClean="0">
                <a:latin typeface="Times New Roman" pitchFamily="18" charset="0"/>
                <a:ea typeface="宋体" pitchFamily="2" charset="-122"/>
              </a:rPr>
              <a:t>的系统，它通过</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时间提</a:t>
            </a:r>
          </a:p>
          <a:p>
            <a:pPr eaLnBrk="1" hangingPunct="1">
              <a:lnSpc>
                <a:spcPct val="80000"/>
              </a:lnSpc>
              <a:buFontTx/>
              <a:buNone/>
              <a:defRPr/>
            </a:pP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前处理</a:t>
            </a:r>
            <a:r>
              <a:rPr lang="zh-CN" altLang="en-US" sz="2800" b="1" dirty="0" smtClean="0">
                <a:latin typeface="Times New Roman" pitchFamily="18" charset="0"/>
                <a:ea typeface="宋体" pitchFamily="2" charset="-122"/>
              </a:rPr>
              <a:t>和</a:t>
            </a:r>
            <a:r>
              <a:rPr lang="zh-CN" altLang="en-US" sz="2800" b="1" dirty="0" smtClean="0">
                <a:solidFill>
                  <a:schemeClr val="accent2"/>
                </a:solidFill>
                <a:effectLst>
                  <a:outerShdw blurRad="38100" dist="38100" dir="2700000" algn="tl">
                    <a:srgbClr val="000000"/>
                  </a:outerShdw>
                </a:effectLst>
                <a:latin typeface="Times New Roman" pitchFamily="18" charset="0"/>
                <a:ea typeface="宋体" pitchFamily="2" charset="-122"/>
              </a:rPr>
              <a:t>在时隙中留出保护间隔</a:t>
            </a:r>
            <a:r>
              <a:rPr lang="zh-CN" altLang="en-US" sz="2800" b="1" dirty="0" smtClean="0">
                <a:latin typeface="Times New Roman" pitchFamily="18" charset="0"/>
                <a:ea typeface="宋体" pitchFamily="2" charset="-122"/>
              </a:rPr>
              <a:t>两项措施来保证工</a:t>
            </a:r>
          </a:p>
          <a:p>
            <a:pPr eaLnBrk="1" hangingPunct="1">
              <a:lnSpc>
                <a:spcPct val="80000"/>
              </a:lnSpc>
              <a:buFontTx/>
              <a:buNone/>
              <a:defRPr/>
            </a:pPr>
            <a:r>
              <a:rPr lang="zh-CN" altLang="en-US" sz="2800" b="1" dirty="0" smtClean="0">
                <a:latin typeface="Times New Roman" pitchFamily="18" charset="0"/>
                <a:ea typeface="宋体" pitchFamily="2" charset="-122"/>
              </a:rPr>
              <a:t>作于同一载频的同一帧中的相邻（上行）时隙在基</a:t>
            </a:r>
          </a:p>
          <a:p>
            <a:pPr eaLnBrk="1" hangingPunct="1">
              <a:lnSpc>
                <a:spcPct val="80000"/>
              </a:lnSpc>
              <a:buFontTx/>
              <a:buNone/>
              <a:defRPr/>
            </a:pPr>
            <a:r>
              <a:rPr lang="zh-CN" altLang="en-US" sz="2800" b="1" dirty="0" smtClean="0">
                <a:latin typeface="Times New Roman" pitchFamily="18" charset="0"/>
                <a:ea typeface="宋体" pitchFamily="2" charset="-122"/>
              </a:rPr>
              <a:t>站处不致发生相互重叠破坏有效数据的情况。</a:t>
            </a:r>
          </a:p>
          <a:p>
            <a:pPr eaLnBrk="1" hangingPunct="1">
              <a:lnSpc>
                <a:spcPct val="80000"/>
              </a:lnSpc>
              <a:buFontTx/>
              <a:buNone/>
              <a:defRPr/>
            </a:pPr>
            <a:r>
              <a:rPr lang="zh-CN" altLang="en-US" sz="2800" b="1" dirty="0" smtClean="0">
                <a:latin typeface="Times New Roman" pitchFamily="18" charset="0"/>
                <a:ea typeface="宋体" pitchFamily="2" charset="-122"/>
              </a:rPr>
              <a:t>        时间提前量由基站发送给移动台（每两秒发</a:t>
            </a:r>
          </a:p>
          <a:p>
            <a:pPr eaLnBrk="1" hangingPunct="1">
              <a:lnSpc>
                <a:spcPct val="80000"/>
              </a:lnSpc>
              <a:buFontTx/>
              <a:buNone/>
              <a:defRPr/>
            </a:pPr>
            <a:r>
              <a:rPr lang="zh-CN" altLang="en-US" sz="2800" b="1" dirty="0" smtClean="0">
                <a:latin typeface="Times New Roman" pitchFamily="18" charset="0"/>
                <a:ea typeface="宋体" pitchFamily="2" charset="-122"/>
              </a:rPr>
              <a:t>一次），移动台据此进行提前发送。移动台初始接</a:t>
            </a:r>
          </a:p>
          <a:p>
            <a:pPr eaLnBrk="1" hangingPunct="1">
              <a:lnSpc>
                <a:spcPct val="80000"/>
              </a:lnSpc>
              <a:buFontTx/>
              <a:buNone/>
              <a:defRPr/>
            </a:pPr>
            <a:r>
              <a:rPr lang="zh-CN" altLang="en-US" sz="2800" b="1" dirty="0" smtClean="0">
                <a:latin typeface="Times New Roman" pitchFamily="18" charset="0"/>
                <a:ea typeface="宋体" pitchFamily="2" charset="-122"/>
              </a:rPr>
              <a:t>入时，由于无法获得</a:t>
            </a:r>
            <a:r>
              <a:rPr lang="en-US" altLang="zh-CN" sz="2800" b="1" dirty="0" smtClean="0">
                <a:latin typeface="Times New Roman" pitchFamily="18" charset="0"/>
                <a:ea typeface="宋体" pitchFamily="2" charset="-122"/>
              </a:rPr>
              <a:t>TA</a:t>
            </a:r>
            <a:r>
              <a:rPr lang="zh-CN" altLang="en-US" sz="2800" b="1" dirty="0" smtClean="0">
                <a:latin typeface="Times New Roman" pitchFamily="18" charset="0"/>
                <a:ea typeface="宋体" pitchFamily="2" charset="-122"/>
              </a:rPr>
              <a:t>值，所以“随机接入突发”</a:t>
            </a:r>
            <a:endParaRPr lang="en-US" altLang="zh-CN" sz="2800" b="1" dirty="0" smtClean="0">
              <a:latin typeface="Times New Roman" pitchFamily="18" charset="0"/>
              <a:ea typeface="宋体" pitchFamily="2" charset="-122"/>
            </a:endParaRPr>
          </a:p>
          <a:p>
            <a:pPr eaLnBrk="1" hangingPunct="1">
              <a:lnSpc>
                <a:spcPct val="80000"/>
              </a:lnSpc>
              <a:buFontTx/>
              <a:buNone/>
              <a:defRPr/>
            </a:pPr>
            <a:r>
              <a:rPr lang="zh-CN" altLang="en-US" sz="2800" b="1" dirty="0" smtClean="0">
                <a:latin typeface="Times New Roman" pitchFamily="18" charset="0"/>
                <a:ea typeface="宋体" pitchFamily="2" charset="-122"/>
              </a:rPr>
              <a:t>按照 “最不利的情况”（移动台位于最大尺寸小</a:t>
            </a:r>
            <a:endParaRPr lang="en-US" altLang="zh-CN" sz="2800" b="1" dirty="0" smtClean="0">
              <a:latin typeface="Times New Roman" pitchFamily="18" charset="0"/>
              <a:ea typeface="宋体" pitchFamily="2" charset="-122"/>
            </a:endParaRPr>
          </a:p>
          <a:p>
            <a:pPr eaLnBrk="1" hangingPunct="1">
              <a:lnSpc>
                <a:spcPct val="80000"/>
              </a:lnSpc>
              <a:buFontTx/>
              <a:buNone/>
              <a:defRPr/>
            </a:pPr>
            <a:r>
              <a:rPr lang="zh-CN" altLang="en-US" sz="2800" b="1" dirty="0" smtClean="0">
                <a:latin typeface="Times New Roman" pitchFamily="18" charset="0"/>
                <a:ea typeface="宋体" pitchFamily="2" charset="-122"/>
              </a:rPr>
              <a:t>区</a:t>
            </a:r>
            <a:r>
              <a:rPr lang="en-US" altLang="zh-CN" sz="2800" b="1" dirty="0" smtClean="0">
                <a:latin typeface="Times New Roman" pitchFamily="18" charset="0"/>
                <a:ea typeface="宋体" pitchFamily="2" charset="-122"/>
              </a:rPr>
              <a:t>——</a:t>
            </a:r>
            <a:r>
              <a:rPr lang="zh-CN" altLang="en-US" sz="2800" b="1" dirty="0" smtClean="0">
                <a:latin typeface="Times New Roman" pitchFamily="18" charset="0"/>
                <a:ea typeface="宋体" pitchFamily="2" charset="-122"/>
              </a:rPr>
              <a:t>半径为</a:t>
            </a:r>
            <a:r>
              <a:rPr lang="en-US" altLang="zh-CN" sz="2800" b="1" dirty="0" smtClean="0">
                <a:latin typeface="Times New Roman" pitchFamily="18" charset="0"/>
                <a:ea typeface="宋体" pitchFamily="2" charset="-122"/>
              </a:rPr>
              <a:t>35km——</a:t>
            </a:r>
            <a:r>
              <a:rPr lang="zh-CN" altLang="en-US" sz="2800" b="1" dirty="0" smtClean="0">
                <a:latin typeface="Times New Roman" pitchFamily="18" charset="0"/>
                <a:ea typeface="宋体" pitchFamily="2" charset="-122"/>
              </a:rPr>
              <a:t>的边界上来考虑）采用最大</a:t>
            </a:r>
            <a:endParaRPr lang="en-US" altLang="zh-CN" sz="2800" b="1" dirty="0" smtClean="0">
              <a:latin typeface="Times New Roman" pitchFamily="18" charset="0"/>
              <a:ea typeface="宋体" pitchFamily="2" charset="-122"/>
            </a:endParaRPr>
          </a:p>
          <a:p>
            <a:pPr eaLnBrk="1" hangingPunct="1">
              <a:lnSpc>
                <a:spcPct val="80000"/>
              </a:lnSpc>
              <a:buFontTx/>
              <a:buNone/>
              <a:defRPr/>
            </a:pPr>
            <a:r>
              <a:rPr lang="zh-CN" altLang="en-US" sz="2800" b="1" smtClean="0">
                <a:latin typeface="Times New Roman" pitchFamily="18" charset="0"/>
                <a:ea typeface="宋体" pitchFamily="2" charset="-122"/>
              </a:rPr>
              <a:t>的保护间隔</a:t>
            </a:r>
            <a:r>
              <a:rPr lang="zh-CN" altLang="en-US" sz="2800" b="1" dirty="0" smtClean="0">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152400"/>
            <a:ext cx="8229600" cy="1143000"/>
          </a:xfrm>
        </p:spPr>
        <p:txBody>
          <a:bodyPr/>
          <a:lstStyle/>
          <a:p>
            <a:pPr eaLnBrk="1" hangingPunct="1"/>
            <a:r>
              <a:rPr lang="en-US" altLang="zh-CN" sz="3600" b="1" smtClean="0">
                <a:latin typeface="Times New Roman" pitchFamily="18" charset="0"/>
                <a:ea typeface="宋体" pitchFamily="2" charset="-122"/>
              </a:rPr>
              <a:t/>
            </a:r>
            <a:br>
              <a:rPr lang="en-US" altLang="zh-CN" sz="3600" b="1" smtClean="0">
                <a:latin typeface="Times New Roman" pitchFamily="18" charset="0"/>
                <a:ea typeface="宋体" pitchFamily="2" charset="-122"/>
              </a:rPr>
            </a:br>
            <a:r>
              <a:rPr lang="en-US" altLang="zh-CN" sz="3600" b="1" smtClean="0">
                <a:latin typeface="Times New Roman" pitchFamily="18" charset="0"/>
                <a:ea typeface="宋体" pitchFamily="2" charset="-122"/>
              </a:rPr>
              <a:t>TDMA/FDD</a:t>
            </a:r>
            <a:r>
              <a:rPr lang="zh-CN" altLang="en-US" sz="3600" b="1" smtClean="0">
                <a:latin typeface="Times New Roman" pitchFamily="18" charset="0"/>
                <a:ea typeface="宋体" pitchFamily="2" charset="-122"/>
              </a:rPr>
              <a:t>与</a:t>
            </a:r>
            <a:r>
              <a:rPr lang="en-US" altLang="zh-CN" sz="3600" b="1" smtClean="0">
                <a:latin typeface="Times New Roman" pitchFamily="18" charset="0"/>
                <a:ea typeface="宋体" pitchFamily="2" charset="-122"/>
              </a:rPr>
              <a:t>TDMA/TDD</a:t>
            </a:r>
          </a:p>
        </p:txBody>
      </p:sp>
      <p:graphicFrame>
        <p:nvGraphicFramePr>
          <p:cNvPr id="8194" name="Object 11"/>
          <p:cNvGraphicFramePr>
            <a:graphicFrameLocks noChangeAspect="1"/>
          </p:cNvGraphicFramePr>
          <p:nvPr>
            <p:ph idx="1"/>
          </p:nvPr>
        </p:nvGraphicFramePr>
        <p:xfrm>
          <a:off x="1143000" y="1447800"/>
          <a:ext cx="6858000" cy="4953000"/>
        </p:xfrm>
        <a:graphic>
          <a:graphicData uri="http://schemas.openxmlformats.org/presentationml/2006/ole">
            <p:oleObj spid="_x0000_s8194" name="位图图像" r:id="rId4" imgW="6687483" imgH="7047619" progId="PBrush">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52227" name="Rectangle 3"/>
          <p:cNvSpPr>
            <a:spLocks noGrp="1" noChangeArrowheads="1"/>
          </p:cNvSpPr>
          <p:nvPr>
            <p:ph type="body" idx="1"/>
          </p:nvPr>
        </p:nvSpPr>
        <p:spPr/>
        <p:txBody>
          <a:bodyPr/>
          <a:lstStyle/>
          <a:p>
            <a:pPr eaLnBrk="1" hangingPunct="1"/>
            <a:r>
              <a:rPr lang="en-US" altLang="zh-CN" b="1" smtClean="0">
                <a:latin typeface="Times New Roman" pitchFamily="18" charset="0"/>
                <a:ea typeface="宋体" pitchFamily="2" charset="-122"/>
              </a:rPr>
              <a:t>GSM</a:t>
            </a:r>
            <a:r>
              <a:rPr lang="zh-CN" altLang="en-US" b="1" smtClean="0">
                <a:latin typeface="Times New Roman" pitchFamily="18" charset="0"/>
                <a:ea typeface="宋体" pitchFamily="2" charset="-122"/>
              </a:rPr>
              <a:t>跳频示意图</a:t>
            </a:r>
          </a:p>
        </p:txBody>
      </p:sp>
      <p:pic>
        <p:nvPicPr>
          <p:cNvPr id="52228" name="Picture 4" descr="GSM_FH"/>
          <p:cNvPicPr>
            <a:picLocks noChangeAspect="1" noChangeArrowheads="1"/>
          </p:cNvPicPr>
          <p:nvPr/>
        </p:nvPicPr>
        <p:blipFill>
          <a:blip r:embed="rId3" cstate="print"/>
          <a:srcRect/>
          <a:stretch>
            <a:fillRect/>
          </a:stretch>
        </p:blipFill>
        <p:spPr bwMode="auto">
          <a:xfrm>
            <a:off x="1447800" y="2362200"/>
            <a:ext cx="6096000" cy="2695575"/>
          </a:xfrm>
          <a:prstGeom prst="rect">
            <a:avLst/>
          </a:prstGeom>
          <a:noFill/>
          <a:ln w="9525">
            <a:noFill/>
            <a:miter lim="800000"/>
            <a:headEnd/>
            <a:tailEnd/>
          </a:ln>
        </p:spPr>
      </p:pic>
      <p:sp>
        <p:nvSpPr>
          <p:cNvPr id="296965" name="Line 5"/>
          <p:cNvSpPr>
            <a:spLocks noChangeShapeType="1"/>
          </p:cNvSpPr>
          <p:nvPr/>
        </p:nvSpPr>
        <p:spPr bwMode="auto">
          <a:xfrm>
            <a:off x="2514600" y="2895600"/>
            <a:ext cx="1600200" cy="838200"/>
          </a:xfrm>
          <a:prstGeom prst="line">
            <a:avLst/>
          </a:prstGeom>
          <a:noFill/>
          <a:ln w="317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6966" name="Line 6"/>
          <p:cNvSpPr>
            <a:spLocks noChangeShapeType="1"/>
          </p:cNvSpPr>
          <p:nvPr/>
        </p:nvSpPr>
        <p:spPr bwMode="auto">
          <a:xfrm flipV="1">
            <a:off x="4114800" y="3276600"/>
            <a:ext cx="1600200" cy="457200"/>
          </a:xfrm>
          <a:prstGeom prst="line">
            <a:avLst/>
          </a:prstGeom>
          <a:noFill/>
          <a:ln w="31750">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96967" name="Text Box 7"/>
          <p:cNvSpPr txBox="1">
            <a:spLocks noChangeArrowheads="1"/>
          </p:cNvSpPr>
          <p:nvPr/>
        </p:nvSpPr>
        <p:spPr bwMode="auto">
          <a:xfrm>
            <a:off x="762000" y="5105400"/>
            <a:ext cx="7696200" cy="1552575"/>
          </a:xfrm>
          <a:prstGeom prst="rect">
            <a:avLst/>
          </a:prstGeom>
          <a:noFill/>
          <a:ln w="9525" algn="ctr">
            <a:noFill/>
            <a:miter lim="800000"/>
            <a:headEnd/>
            <a:tailEnd/>
          </a:ln>
        </p:spPr>
        <p:txBody>
          <a:bodyPr>
            <a:spAutoFit/>
          </a:bodyPr>
          <a:lstStyle/>
          <a:p>
            <a:pPr algn="l">
              <a:spcBef>
                <a:spcPct val="50000"/>
              </a:spcBef>
            </a:pPr>
            <a:r>
              <a:rPr lang="zh-CN" altLang="en-US" sz="2400">
                <a:solidFill>
                  <a:schemeClr val="tx1"/>
                </a:solidFill>
                <a:ea typeface="宋体" pitchFamily="2" charset="-122"/>
              </a:rPr>
              <a:t>由于跳频可以起到频率分集和干扰平均化（“白化”）的作用，所以它是</a:t>
            </a:r>
            <a:r>
              <a:rPr lang="en-US" altLang="zh-CN" sz="2400">
                <a:solidFill>
                  <a:schemeClr val="tx1"/>
                </a:solidFill>
                <a:ea typeface="宋体" pitchFamily="2" charset="-122"/>
              </a:rPr>
              <a:t>GSM</a:t>
            </a:r>
            <a:r>
              <a:rPr lang="zh-CN" altLang="en-US" sz="2400">
                <a:solidFill>
                  <a:schemeClr val="tx1"/>
                </a:solidFill>
                <a:ea typeface="宋体" pitchFamily="2" charset="-122"/>
              </a:rPr>
              <a:t>系统用于提高容量的选项之一。用户在每帧中占用的时隙不变（如上图中都占用</a:t>
            </a:r>
            <a:r>
              <a:rPr lang="en-US" altLang="zh-CN" sz="2400">
                <a:solidFill>
                  <a:schemeClr val="tx1"/>
                </a:solidFill>
                <a:ea typeface="宋体" pitchFamily="2" charset="-122"/>
              </a:rPr>
              <a:t>1</a:t>
            </a:r>
            <a:r>
              <a:rPr lang="zh-CN" altLang="en-US" sz="2400">
                <a:solidFill>
                  <a:schemeClr val="tx1"/>
                </a:solidFill>
                <a:ea typeface="宋体" pitchFamily="2" charset="-122"/>
              </a:rPr>
              <a:t>号时隙），但载频会逐帧有所改变。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96965"/>
                                        </p:tgtEl>
                                        <p:attrNameLst>
                                          <p:attrName>style.visibility</p:attrName>
                                        </p:attrNameLst>
                                      </p:cBhvr>
                                      <p:to>
                                        <p:strVal val="visible"/>
                                      </p:to>
                                    </p:set>
                                    <p:animEffect transition="in" filter="strips(upRight)">
                                      <p:cBhvr>
                                        <p:cTn id="7" dur="1000"/>
                                        <p:tgtEl>
                                          <p:spTgt spid="29696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6966"/>
                                        </p:tgtEl>
                                        <p:attrNameLst>
                                          <p:attrName>style.visibility</p:attrName>
                                        </p:attrNameLst>
                                      </p:cBhvr>
                                      <p:to>
                                        <p:strVal val="visible"/>
                                      </p:to>
                                    </p:set>
                                    <p:animEffect transition="in" filter="strips(downRight)">
                                      <p:cBhvr>
                                        <p:cTn id="12" dur="1000"/>
                                        <p:tgtEl>
                                          <p:spTgt spid="296966"/>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96967"/>
                                        </p:tgtEl>
                                        <p:attrNameLst>
                                          <p:attrName>style.visibility</p:attrName>
                                        </p:attrNameLst>
                                      </p:cBhvr>
                                      <p:to>
                                        <p:strVal val="visible"/>
                                      </p:to>
                                    </p:set>
                                    <p:anim calcmode="lin" valueType="num">
                                      <p:cBhvr>
                                        <p:cTn id="17" dur="1000" fill="hold"/>
                                        <p:tgtEl>
                                          <p:spTgt spid="296967"/>
                                        </p:tgtEl>
                                        <p:attrNameLst>
                                          <p:attrName>ppt_w</p:attrName>
                                        </p:attrNameLst>
                                      </p:cBhvr>
                                      <p:tavLst>
                                        <p:tav tm="0">
                                          <p:val>
                                            <p:strVal val="#ppt_w*0.70"/>
                                          </p:val>
                                        </p:tav>
                                        <p:tav tm="100000">
                                          <p:val>
                                            <p:strVal val="#ppt_w"/>
                                          </p:val>
                                        </p:tav>
                                      </p:tavLst>
                                    </p:anim>
                                    <p:anim calcmode="lin" valueType="num">
                                      <p:cBhvr>
                                        <p:cTn id="18" dur="1000" fill="hold"/>
                                        <p:tgtEl>
                                          <p:spTgt spid="296967"/>
                                        </p:tgtEl>
                                        <p:attrNameLst>
                                          <p:attrName>ppt_h</p:attrName>
                                        </p:attrNameLst>
                                      </p:cBhvr>
                                      <p:tavLst>
                                        <p:tav tm="0">
                                          <p:val>
                                            <p:strVal val="#ppt_h"/>
                                          </p:val>
                                        </p:tav>
                                        <p:tav tm="100000">
                                          <p:val>
                                            <p:strVal val="#ppt_h"/>
                                          </p:val>
                                        </p:tav>
                                      </p:tavLst>
                                    </p:anim>
                                    <p:animEffect transition="in" filter="fade">
                                      <p:cBhvr>
                                        <p:cTn id="19" dur="1000"/>
                                        <p:tgtEl>
                                          <p:spTgt spid="296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3600" smtClean="0">
                <a:latin typeface="Times New Roman" pitchFamily="18" charset="0"/>
                <a:ea typeface="宋体" pitchFamily="2" charset="-122"/>
              </a:rPr>
              <a:t/>
            </a:r>
            <a:br>
              <a:rPr lang="zh-CN" altLang="en-US" sz="3600" smtClean="0">
                <a:latin typeface="Times New Roman" pitchFamily="18" charset="0"/>
                <a:ea typeface="宋体" pitchFamily="2" charset="-122"/>
              </a:rPr>
            </a:br>
            <a:r>
              <a:rPr lang="zh-CN" altLang="en-US" sz="3600" b="1" smtClean="0">
                <a:latin typeface="Times New Roman" pitchFamily="18" charset="0"/>
                <a:ea typeface="宋体" pitchFamily="2" charset="-122"/>
              </a:rPr>
              <a:t>实际的</a:t>
            </a:r>
            <a:r>
              <a:rPr lang="en-US" altLang="en-US" sz="3600" b="1" smtClean="0">
                <a:latin typeface="Times New Roman" pitchFamily="18" charset="0"/>
              </a:rPr>
              <a:t>TDMA</a:t>
            </a:r>
            <a:r>
              <a:rPr lang="zh-CN" altLang="en-US" sz="3600" b="1" smtClean="0">
                <a:ea typeface="宋体" pitchFamily="2" charset="-122"/>
              </a:rPr>
              <a:t>系统比较</a:t>
            </a:r>
            <a:endParaRPr lang="en-US" altLang="en-US" sz="3600" b="1" smtClean="0">
              <a:ea typeface="宋体" pitchFamily="2" charset="-122"/>
            </a:endParaRPr>
          </a:p>
        </p:txBody>
      </p:sp>
      <p:pic>
        <p:nvPicPr>
          <p:cNvPr id="53251" name="Picture 8"/>
          <p:cNvPicPr>
            <a:picLocks noGrp="1" noChangeAspect="1" noChangeArrowheads="1"/>
          </p:cNvPicPr>
          <p:nvPr>
            <p:ph idx="1"/>
          </p:nvPr>
        </p:nvPicPr>
        <p:blipFill>
          <a:blip r:embed="rId3" cstate="print"/>
          <a:srcRect/>
          <a:stretch>
            <a:fillRect/>
          </a:stretch>
        </p:blipFill>
        <p:spPr>
          <a:xfrm>
            <a:off x="457200" y="1676400"/>
            <a:ext cx="8229600" cy="4724400"/>
          </a:xfrm>
        </p:spPr>
      </p:pic>
      <p:sp>
        <p:nvSpPr>
          <p:cNvPr id="53252" name="TextBox 3"/>
          <p:cNvSpPr txBox="1">
            <a:spLocks noChangeArrowheads="1"/>
          </p:cNvSpPr>
          <p:nvPr/>
        </p:nvSpPr>
        <p:spPr bwMode="auto">
          <a:xfrm>
            <a:off x="457200" y="5791200"/>
            <a:ext cx="8229600" cy="923925"/>
          </a:xfrm>
          <a:prstGeom prst="rect">
            <a:avLst/>
          </a:prstGeom>
          <a:noFill/>
          <a:ln w="9525">
            <a:noFill/>
            <a:miter lim="800000"/>
            <a:headEnd/>
            <a:tailEnd/>
          </a:ln>
        </p:spPr>
        <p:txBody>
          <a:bodyPr>
            <a:spAutoFit/>
          </a:bodyPr>
          <a:lstStyle/>
          <a:p>
            <a:pPr algn="l"/>
            <a:r>
              <a:rPr lang="zh-CN" altLang="en-US">
                <a:solidFill>
                  <a:schemeClr val="tx1"/>
                </a:solidFill>
                <a:ea typeface="宋体" pitchFamily="2" charset="-122"/>
              </a:rPr>
              <a:t>注：</a:t>
            </a:r>
            <a:r>
              <a:rPr lang="en-US" altLang="zh-CN">
                <a:solidFill>
                  <a:schemeClr val="tx1"/>
                </a:solidFill>
                <a:ea typeface="宋体" pitchFamily="2" charset="-122"/>
              </a:rPr>
              <a:t>AMPS</a:t>
            </a:r>
            <a:r>
              <a:rPr lang="zh-CN" altLang="en-US">
                <a:solidFill>
                  <a:schemeClr val="tx1"/>
                </a:solidFill>
                <a:ea typeface="宋体" pitchFamily="2" charset="-122"/>
              </a:rPr>
              <a:t>、</a:t>
            </a:r>
            <a:r>
              <a:rPr lang="en-US" altLang="zh-CN">
                <a:solidFill>
                  <a:schemeClr val="tx1"/>
                </a:solidFill>
                <a:ea typeface="宋体" pitchFamily="2" charset="-122"/>
              </a:rPr>
              <a:t>GSM</a:t>
            </a:r>
            <a:r>
              <a:rPr lang="zh-CN" altLang="en-US">
                <a:solidFill>
                  <a:schemeClr val="tx1"/>
                </a:solidFill>
                <a:ea typeface="宋体" pitchFamily="2" charset="-122"/>
              </a:rPr>
              <a:t>、</a:t>
            </a:r>
            <a:r>
              <a:rPr lang="en-US" altLang="zh-CN">
                <a:solidFill>
                  <a:schemeClr val="tx1"/>
                </a:solidFill>
                <a:ea typeface="宋体" pitchFamily="2" charset="-122"/>
              </a:rPr>
              <a:t>USDC</a:t>
            </a:r>
            <a:r>
              <a:rPr lang="zh-CN" altLang="en-US">
                <a:solidFill>
                  <a:schemeClr val="tx1"/>
                </a:solidFill>
                <a:ea typeface="宋体" pitchFamily="2" charset="-122"/>
              </a:rPr>
              <a:t>、</a:t>
            </a:r>
            <a:r>
              <a:rPr lang="en-US" altLang="zh-CN">
                <a:solidFill>
                  <a:schemeClr val="tx1"/>
                </a:solidFill>
                <a:ea typeface="宋体" pitchFamily="2" charset="-122"/>
              </a:rPr>
              <a:t>PDC</a:t>
            </a:r>
            <a:r>
              <a:rPr lang="zh-CN" altLang="en-US">
                <a:solidFill>
                  <a:schemeClr val="tx1"/>
                </a:solidFill>
                <a:ea typeface="宋体" pitchFamily="2" charset="-122"/>
              </a:rPr>
              <a:t>的频道宽度分别为：</a:t>
            </a:r>
            <a:r>
              <a:rPr lang="en-US" altLang="zh-CN">
                <a:solidFill>
                  <a:schemeClr val="tx1"/>
                </a:solidFill>
                <a:ea typeface="宋体" pitchFamily="2" charset="-122"/>
              </a:rPr>
              <a:t>30kHz</a:t>
            </a:r>
            <a:r>
              <a:rPr lang="zh-CN" altLang="en-US">
                <a:solidFill>
                  <a:schemeClr val="tx1"/>
                </a:solidFill>
                <a:ea typeface="宋体" pitchFamily="2" charset="-122"/>
              </a:rPr>
              <a:t>、</a:t>
            </a:r>
            <a:r>
              <a:rPr lang="en-US" altLang="zh-CN">
                <a:solidFill>
                  <a:schemeClr val="tx1"/>
                </a:solidFill>
                <a:ea typeface="宋体" pitchFamily="2" charset="-122"/>
              </a:rPr>
              <a:t>200kHz</a:t>
            </a:r>
            <a:r>
              <a:rPr lang="zh-CN" altLang="en-US">
                <a:solidFill>
                  <a:schemeClr val="tx1"/>
                </a:solidFill>
                <a:ea typeface="宋体" pitchFamily="2" charset="-122"/>
              </a:rPr>
              <a:t>、</a:t>
            </a:r>
            <a:r>
              <a:rPr lang="en-US" altLang="zh-CN">
                <a:solidFill>
                  <a:schemeClr val="tx1"/>
                </a:solidFill>
                <a:ea typeface="宋体" pitchFamily="2" charset="-122"/>
              </a:rPr>
              <a:t>30kHz</a:t>
            </a:r>
            <a:r>
              <a:rPr lang="zh-CN" altLang="en-US">
                <a:solidFill>
                  <a:schemeClr val="tx1"/>
                </a:solidFill>
                <a:ea typeface="宋体" pitchFamily="2" charset="-122"/>
              </a:rPr>
              <a:t>、</a:t>
            </a:r>
            <a:r>
              <a:rPr lang="en-US" altLang="zh-CN">
                <a:solidFill>
                  <a:schemeClr val="tx1"/>
                </a:solidFill>
                <a:ea typeface="宋体" pitchFamily="2" charset="-122"/>
              </a:rPr>
              <a:t>25kHz</a:t>
            </a:r>
            <a:r>
              <a:rPr lang="zh-CN" altLang="en-US">
                <a:solidFill>
                  <a:schemeClr val="tx1"/>
                </a:solidFill>
                <a:ea typeface="宋体" pitchFamily="2" charset="-122"/>
              </a:rPr>
              <a:t>。作为</a:t>
            </a:r>
            <a:r>
              <a:rPr lang="en-US" altLang="zh-CN">
                <a:solidFill>
                  <a:schemeClr val="tx1"/>
                </a:solidFill>
                <a:ea typeface="宋体" pitchFamily="2" charset="-122"/>
              </a:rPr>
              <a:t>TDMA</a:t>
            </a:r>
            <a:r>
              <a:rPr lang="zh-CN" altLang="en-US">
                <a:solidFill>
                  <a:schemeClr val="tx1"/>
                </a:solidFill>
                <a:ea typeface="宋体" pitchFamily="2" charset="-122"/>
              </a:rPr>
              <a:t>系统的</a:t>
            </a:r>
            <a:r>
              <a:rPr lang="en-US" altLang="zh-CN">
                <a:solidFill>
                  <a:schemeClr val="tx1"/>
                </a:solidFill>
                <a:ea typeface="宋体" pitchFamily="2" charset="-122"/>
              </a:rPr>
              <a:t>GSM</a:t>
            </a:r>
            <a:r>
              <a:rPr lang="zh-CN" altLang="en-US">
                <a:solidFill>
                  <a:schemeClr val="tx1"/>
                </a:solidFill>
                <a:ea typeface="宋体" pitchFamily="2" charset="-122"/>
              </a:rPr>
              <a:t>、</a:t>
            </a:r>
            <a:r>
              <a:rPr lang="en-US" altLang="zh-CN">
                <a:solidFill>
                  <a:schemeClr val="tx1"/>
                </a:solidFill>
                <a:ea typeface="宋体" pitchFamily="2" charset="-122"/>
              </a:rPr>
              <a:t>USDC</a:t>
            </a:r>
            <a:r>
              <a:rPr lang="zh-CN" altLang="en-US">
                <a:solidFill>
                  <a:schemeClr val="tx1"/>
                </a:solidFill>
                <a:ea typeface="宋体" pitchFamily="2" charset="-122"/>
              </a:rPr>
              <a:t>、</a:t>
            </a:r>
            <a:r>
              <a:rPr lang="en-US" altLang="zh-CN">
                <a:solidFill>
                  <a:schemeClr val="tx1"/>
                </a:solidFill>
                <a:ea typeface="宋体" pitchFamily="2" charset="-122"/>
              </a:rPr>
              <a:t>PDC</a:t>
            </a:r>
            <a:r>
              <a:rPr lang="zh-CN" altLang="en-US">
                <a:solidFill>
                  <a:schemeClr val="tx1"/>
                </a:solidFill>
                <a:ea typeface="宋体" pitchFamily="2" charset="-122"/>
              </a:rPr>
              <a:t>在每个载频上分别包含</a:t>
            </a:r>
            <a:r>
              <a:rPr lang="en-US" altLang="zh-CN">
                <a:solidFill>
                  <a:schemeClr val="tx1"/>
                </a:solidFill>
                <a:ea typeface="宋体" pitchFamily="2" charset="-122"/>
              </a:rPr>
              <a:t>8</a:t>
            </a:r>
            <a:r>
              <a:rPr lang="zh-CN" altLang="en-US">
                <a:solidFill>
                  <a:schemeClr val="tx1"/>
                </a:solidFill>
                <a:ea typeface="宋体" pitchFamily="2" charset="-122"/>
              </a:rPr>
              <a:t>个、</a:t>
            </a:r>
            <a:r>
              <a:rPr lang="en-US" altLang="zh-CN">
                <a:solidFill>
                  <a:schemeClr val="tx1"/>
                </a:solidFill>
                <a:ea typeface="宋体" pitchFamily="2" charset="-122"/>
              </a:rPr>
              <a:t>3</a:t>
            </a:r>
            <a:r>
              <a:rPr lang="zh-CN" altLang="en-US">
                <a:solidFill>
                  <a:schemeClr val="tx1"/>
                </a:solidFill>
                <a:ea typeface="宋体" pitchFamily="2" charset="-122"/>
              </a:rPr>
              <a:t>个、</a:t>
            </a:r>
            <a:r>
              <a:rPr lang="en-US" altLang="zh-CN">
                <a:solidFill>
                  <a:schemeClr val="tx1"/>
                </a:solidFill>
                <a:ea typeface="宋体" pitchFamily="2" charset="-122"/>
              </a:rPr>
              <a:t>3</a:t>
            </a:r>
            <a:r>
              <a:rPr lang="zh-CN" altLang="en-US">
                <a:solidFill>
                  <a:schemeClr val="tx1"/>
                </a:solidFill>
                <a:ea typeface="宋体" pitchFamily="2" charset="-122"/>
              </a:rPr>
              <a:t>个时隙。</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54275" name="Rectangle 3"/>
          <p:cNvSpPr>
            <a:spLocks noGrp="1" noChangeArrowheads="1"/>
          </p:cNvSpPr>
          <p:nvPr>
            <p:ph type="body" idx="1"/>
          </p:nvPr>
        </p:nvSpPr>
        <p:spPr>
          <a:xfrm>
            <a:off x="228600" y="1371600"/>
            <a:ext cx="8458200" cy="5334000"/>
          </a:xfrm>
        </p:spPr>
        <p:txBody>
          <a:bodyPr/>
          <a:lstStyle/>
          <a:p>
            <a:pPr eaLnBrk="1" hangingPunct="1">
              <a:lnSpc>
                <a:spcPct val="80000"/>
              </a:lnSpc>
            </a:pPr>
            <a:r>
              <a:rPr lang="en-US" altLang="zh-CN" b="1" smtClean="0">
                <a:latin typeface="Times New Roman" pitchFamily="18" charset="0"/>
                <a:ea typeface="宋体" pitchFamily="2" charset="-122"/>
              </a:rPr>
              <a:t>TDMA</a:t>
            </a:r>
            <a:r>
              <a:rPr lang="zh-CN" altLang="en-US" b="1" smtClean="0">
                <a:latin typeface="Times New Roman" pitchFamily="18" charset="0"/>
                <a:ea typeface="宋体" pitchFamily="2" charset="-122"/>
              </a:rPr>
              <a:t>系统小结：与</a:t>
            </a:r>
            <a:r>
              <a:rPr lang="en-US" altLang="zh-CN" b="1" smtClean="0">
                <a:latin typeface="Times New Roman" pitchFamily="18" charset="0"/>
                <a:ea typeface="宋体" pitchFamily="2" charset="-122"/>
              </a:rPr>
              <a:t>FDMA</a:t>
            </a:r>
            <a:r>
              <a:rPr lang="zh-CN" altLang="en-US" b="1" smtClean="0">
                <a:latin typeface="Times New Roman" pitchFamily="18" charset="0"/>
                <a:ea typeface="宋体" pitchFamily="2" charset="-122"/>
              </a:rPr>
              <a:t>系统不同，</a:t>
            </a:r>
          </a:p>
          <a:p>
            <a:pPr eaLnBrk="1" hangingPunct="1">
              <a:lnSpc>
                <a:spcPct val="80000"/>
              </a:lnSpc>
              <a:buFontTx/>
              <a:buNone/>
            </a:pPr>
            <a:r>
              <a:rPr lang="en-US" altLang="zh-CN" sz="2800" b="1" smtClean="0">
                <a:latin typeface="Times New Roman" pitchFamily="18" charset="0"/>
                <a:ea typeface="宋体" pitchFamily="2" charset="-122"/>
              </a:rPr>
              <a:t>1</a:t>
            </a:r>
            <a:r>
              <a:rPr lang="zh-CN" altLang="en-US" sz="2800" b="1" smtClean="0">
                <a:latin typeface="Times New Roman" pitchFamily="18" charset="0"/>
                <a:ea typeface="宋体" pitchFamily="2" charset="-122"/>
              </a:rPr>
              <a:t>）用户占用更宽的带宽。在多数应用环境下，需要</a:t>
            </a:r>
          </a:p>
          <a:p>
            <a:pPr eaLnBrk="1" hangingPunct="1">
              <a:lnSpc>
                <a:spcPct val="80000"/>
              </a:lnSpc>
              <a:buFontTx/>
              <a:buNone/>
            </a:pPr>
            <a:r>
              <a:rPr lang="zh-CN" altLang="en-US" sz="2800" b="1" smtClean="0">
                <a:latin typeface="Times New Roman" pitchFamily="18" charset="0"/>
                <a:ea typeface="宋体" pitchFamily="2" charset="-122"/>
              </a:rPr>
              <a:t>均衡器来对抗码间干扰（</a:t>
            </a:r>
            <a:r>
              <a:rPr lang="en-US" altLang="zh-CN" sz="2800" b="1" smtClean="0">
                <a:latin typeface="Times New Roman" pitchFamily="18" charset="0"/>
                <a:ea typeface="宋体" pitchFamily="2" charset="-122"/>
              </a:rPr>
              <a:t>ISI</a:t>
            </a:r>
            <a:r>
              <a:rPr lang="zh-CN" altLang="en-US" sz="2800" b="1" smtClean="0">
                <a:latin typeface="Times New Roman" pitchFamily="18" charset="0"/>
                <a:ea typeface="宋体" pitchFamily="2" charset="-122"/>
              </a:rPr>
              <a:t>） 。</a:t>
            </a:r>
          </a:p>
          <a:p>
            <a:pPr eaLnBrk="1" hangingPunct="1">
              <a:lnSpc>
                <a:spcPct val="80000"/>
              </a:lnSpc>
              <a:buFontTx/>
              <a:buNone/>
            </a:pPr>
            <a:r>
              <a:rPr lang="en-US" altLang="zh-CN" sz="2800" b="1" smtClean="0">
                <a:latin typeface="Times New Roman" pitchFamily="18" charset="0"/>
                <a:ea typeface="宋体" pitchFamily="2" charset="-122"/>
              </a:rPr>
              <a:t>2</a:t>
            </a:r>
            <a:r>
              <a:rPr lang="zh-CN" altLang="en-US" sz="2800" b="1" smtClean="0">
                <a:latin typeface="Times New Roman" pitchFamily="18" charset="0"/>
                <a:ea typeface="宋体" pitchFamily="2" charset="-122"/>
              </a:rPr>
              <a:t>）需要进行时间提前处理和留出保护间隔。</a:t>
            </a:r>
          </a:p>
          <a:p>
            <a:pPr eaLnBrk="1" hangingPunct="1">
              <a:lnSpc>
                <a:spcPct val="80000"/>
              </a:lnSpc>
              <a:buFontTx/>
              <a:buNone/>
            </a:pP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）当发送是不连续时，每个时隙可能都需要新的同</a:t>
            </a:r>
          </a:p>
          <a:p>
            <a:pPr eaLnBrk="1" hangingPunct="1">
              <a:lnSpc>
                <a:spcPct val="80000"/>
              </a:lnSpc>
              <a:buFontTx/>
              <a:buNone/>
            </a:pPr>
            <a:r>
              <a:rPr lang="zh-CN" altLang="en-US" sz="2800" b="1" smtClean="0">
                <a:latin typeface="Times New Roman" pitchFamily="18" charset="0"/>
                <a:ea typeface="宋体" pitchFamily="2" charset="-122"/>
              </a:rPr>
              <a:t>步和信道估计。 </a:t>
            </a:r>
          </a:p>
          <a:p>
            <a:pPr eaLnBrk="1" hangingPunct="1">
              <a:lnSpc>
                <a:spcPct val="80000"/>
              </a:lnSpc>
              <a:buFontTx/>
              <a:buNone/>
            </a:pPr>
            <a:r>
              <a:rPr lang="en-US" altLang="zh-CN" sz="2800" b="1" smtClean="0">
                <a:latin typeface="Times New Roman" pitchFamily="18" charset="0"/>
                <a:ea typeface="宋体" pitchFamily="2" charset="-122"/>
              </a:rPr>
              <a:t>4</a:t>
            </a:r>
            <a:r>
              <a:rPr lang="zh-CN" altLang="en-US" sz="2800" b="1" smtClean="0">
                <a:latin typeface="Times New Roman" pitchFamily="18" charset="0"/>
                <a:ea typeface="宋体" pitchFamily="2" charset="-122"/>
              </a:rPr>
              <a:t>）对于干扰受限系统，</a:t>
            </a:r>
            <a:r>
              <a:rPr lang="en-US" altLang="zh-CN" sz="2800" b="1" smtClean="0">
                <a:latin typeface="Times New Roman" pitchFamily="18" charset="0"/>
                <a:ea typeface="宋体" pitchFamily="2" charset="-122"/>
              </a:rPr>
              <a:t>TDMA</a:t>
            </a:r>
            <a:r>
              <a:rPr lang="zh-CN" altLang="en-US" sz="2800" b="1" smtClean="0">
                <a:latin typeface="Times New Roman" pitchFamily="18" charset="0"/>
                <a:ea typeface="宋体" pitchFamily="2" charset="-122"/>
              </a:rPr>
              <a:t>有一个重要的好处：</a:t>
            </a:r>
          </a:p>
          <a:p>
            <a:pPr eaLnBrk="1" hangingPunct="1">
              <a:lnSpc>
                <a:spcPct val="80000"/>
              </a:lnSpc>
              <a:buFontTx/>
              <a:buNone/>
            </a:pPr>
            <a:r>
              <a:rPr lang="zh-CN" altLang="en-US" sz="2800" b="1" smtClean="0">
                <a:latin typeface="Times New Roman" pitchFamily="18" charset="0"/>
                <a:ea typeface="宋体" pitchFamily="2" charset="-122"/>
              </a:rPr>
              <a:t>在不发送期间，移动台可以“监听”其它时隙的发</a:t>
            </a:r>
          </a:p>
          <a:p>
            <a:pPr eaLnBrk="1" hangingPunct="1">
              <a:lnSpc>
                <a:spcPct val="80000"/>
              </a:lnSpc>
              <a:buFontTx/>
              <a:buNone/>
            </a:pPr>
            <a:r>
              <a:rPr lang="zh-CN" altLang="en-US" sz="2800" b="1" smtClean="0">
                <a:latin typeface="Times New Roman" pitchFamily="18" charset="0"/>
                <a:ea typeface="宋体" pitchFamily="2" charset="-122"/>
              </a:rPr>
              <a:t>送</a:t>
            </a:r>
            <a:r>
              <a:rPr lang="en-US" altLang="zh-CN" sz="2800" b="1" smtClean="0">
                <a:latin typeface="Times New Roman" pitchFamily="18" charset="0"/>
                <a:ea typeface="宋体" pitchFamily="2" charset="-122"/>
              </a:rPr>
              <a:t>——</a:t>
            </a:r>
            <a:r>
              <a:rPr lang="zh-CN" altLang="en-US" sz="2800" b="1" smtClean="0">
                <a:latin typeface="Times New Roman" pitchFamily="18" charset="0"/>
                <a:ea typeface="宋体" pitchFamily="2" charset="-122"/>
              </a:rPr>
              <a:t>为</a:t>
            </a:r>
            <a:r>
              <a:rPr lang="en-US" altLang="zh-CN" sz="2800" b="1" smtClean="0">
                <a:latin typeface="Times New Roman" pitchFamily="18" charset="0"/>
                <a:ea typeface="宋体" pitchFamily="2" charset="-122"/>
              </a:rPr>
              <a:t>MAHO</a:t>
            </a:r>
            <a:r>
              <a:rPr lang="zh-CN" altLang="en-US" sz="2800" b="1" smtClean="0">
                <a:latin typeface="Times New Roman" pitchFamily="18" charset="0"/>
                <a:ea typeface="宋体" pitchFamily="2" charset="-122"/>
              </a:rPr>
              <a:t>创作了条件。这一点在移动台准备</a:t>
            </a:r>
          </a:p>
          <a:p>
            <a:pPr eaLnBrk="1" hangingPunct="1">
              <a:lnSpc>
                <a:spcPct val="80000"/>
              </a:lnSpc>
              <a:buFontTx/>
              <a:buNone/>
            </a:pPr>
            <a:r>
              <a:rPr lang="zh-CN" altLang="en-US" sz="2800" b="1" smtClean="0">
                <a:latin typeface="Times New Roman" pitchFamily="18" charset="0"/>
                <a:ea typeface="宋体" pitchFamily="2" charset="-122"/>
              </a:rPr>
              <a:t>从一个基站切换到另一个基站时会非常有用，那时</a:t>
            </a:r>
          </a:p>
          <a:p>
            <a:pPr eaLnBrk="1" hangingPunct="1">
              <a:lnSpc>
                <a:spcPct val="80000"/>
              </a:lnSpc>
              <a:buFontTx/>
              <a:buNone/>
            </a:pPr>
            <a:r>
              <a:rPr lang="zh-CN" altLang="en-US" sz="2800" b="1" smtClean="0">
                <a:latin typeface="Times New Roman" pitchFamily="18" charset="0"/>
                <a:ea typeface="宋体" pitchFamily="2" charset="-122"/>
              </a:rPr>
              <a:t>移动台必须找出可能提供更好的服务质量的、并且</a:t>
            </a:r>
          </a:p>
          <a:p>
            <a:pPr eaLnBrk="1" hangingPunct="1">
              <a:lnSpc>
                <a:spcPct val="80000"/>
              </a:lnSpc>
              <a:buFontTx/>
              <a:buNone/>
            </a:pPr>
            <a:r>
              <a:rPr lang="zh-CN" altLang="en-US" sz="2800" b="1" smtClean="0">
                <a:latin typeface="Times New Roman" pitchFamily="18" charset="0"/>
                <a:ea typeface="宋体" pitchFamily="2" charset="-122"/>
              </a:rPr>
              <a:t>有可用通信信道的相邻基站。 </a:t>
            </a:r>
          </a:p>
        </p:txBody>
      </p:sp>
      <p:sp>
        <p:nvSpPr>
          <p:cNvPr id="281604" name="AutoShape 4">
            <a:hlinkClick r:id="rId3" action="ppaction://hlinksldjump"/>
          </p:cNvPr>
          <p:cNvSpPr>
            <a:spLocks noChangeArrowheads="1"/>
          </p:cNvSpPr>
          <p:nvPr/>
        </p:nvSpPr>
        <p:spPr bwMode="auto">
          <a:xfrm>
            <a:off x="8229600" y="6172200"/>
            <a:ext cx="6858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9900"/>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码分多址 </a:t>
            </a:r>
            <a:r>
              <a:rPr lang="en-US" altLang="zh-CN" sz="3600" b="1" smtClean="0">
                <a:latin typeface="Times New Roman" pitchFamily="18" charset="0"/>
                <a:ea typeface="宋体" pitchFamily="2" charset="-122"/>
              </a:rPr>
              <a:t>CDMA</a:t>
            </a:r>
            <a:r>
              <a:rPr lang="zh-CN" altLang="en-US" sz="3600" b="1" smtClean="0">
                <a:latin typeface="Times New Roman" pitchFamily="18" charset="0"/>
                <a:ea typeface="宋体" pitchFamily="2" charset="-122"/>
              </a:rPr>
              <a:t>（即</a:t>
            </a:r>
            <a:r>
              <a:rPr lang="en-US" altLang="zh-CN" sz="3600" b="1" smtClean="0">
                <a:latin typeface="Times New Roman" pitchFamily="18" charset="0"/>
                <a:ea typeface="宋体" pitchFamily="2" charset="-122"/>
              </a:rPr>
              <a:t>DS-SSMA</a:t>
            </a:r>
            <a:r>
              <a:rPr lang="zh-CN" altLang="en-US" sz="3600" b="1" smtClean="0">
                <a:latin typeface="Times New Roman" pitchFamily="18" charset="0"/>
                <a:ea typeface="宋体" pitchFamily="2" charset="-122"/>
              </a:rPr>
              <a:t>）</a:t>
            </a:r>
            <a:r>
              <a:rPr lang="zh-CN" altLang="en-US" sz="4000" smtClean="0">
                <a:latin typeface="Times New Roman" pitchFamily="18" charset="0"/>
                <a:ea typeface="宋体" pitchFamily="2" charset="-122"/>
              </a:rPr>
              <a:t> </a:t>
            </a:r>
            <a:endParaRPr lang="en-US" altLang="en-US" sz="4000" smtClean="0">
              <a:latin typeface="Times New Roman" pitchFamily="18" charset="0"/>
              <a:ea typeface="宋体" pitchFamily="2" charset="-122"/>
            </a:endParaRPr>
          </a:p>
        </p:txBody>
      </p:sp>
      <p:graphicFrame>
        <p:nvGraphicFramePr>
          <p:cNvPr id="9218" name="Object 20"/>
          <p:cNvGraphicFramePr>
            <a:graphicFrameLocks noChangeAspect="1"/>
          </p:cNvGraphicFramePr>
          <p:nvPr>
            <p:ph idx="1"/>
          </p:nvPr>
        </p:nvGraphicFramePr>
        <p:xfrm>
          <a:off x="914400" y="1600200"/>
          <a:ext cx="7315200" cy="4525963"/>
        </p:xfrm>
        <a:graphic>
          <a:graphicData uri="http://schemas.openxmlformats.org/presentationml/2006/ole">
            <p:oleObj spid="_x0000_s9218" name="位图图像" r:id="rId4" imgW="8621328" imgH="5800000" progId="PBrush">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z="3600" smtClean="0">
                <a:ea typeface="宋体" pitchFamily="2" charset="-122"/>
              </a:rPr>
              <a:t/>
            </a:r>
            <a:br>
              <a:rPr lang="zh-CN" altLang="en-US" sz="3600" smtClean="0">
                <a:ea typeface="宋体" pitchFamily="2" charset="-122"/>
              </a:rPr>
            </a:br>
            <a:r>
              <a:rPr lang="zh-CN" altLang="en-US" sz="3600" b="1" smtClean="0">
                <a:ea typeface="宋体" pitchFamily="2" charset="-122"/>
              </a:rPr>
              <a:t>码分多址（ </a:t>
            </a:r>
            <a:r>
              <a:rPr lang="en-US" altLang="zh-CN" sz="3600" b="1" smtClean="0">
                <a:latin typeface="Times New Roman" pitchFamily="18" charset="0"/>
                <a:ea typeface="宋体" pitchFamily="2" charset="-122"/>
              </a:rPr>
              <a:t>CDMA</a:t>
            </a:r>
            <a:r>
              <a:rPr lang="zh-CN" altLang="en-US" sz="3600" b="1" smtClean="0">
                <a:latin typeface="Times New Roman" pitchFamily="18" charset="0"/>
                <a:ea typeface="宋体" pitchFamily="2" charset="-122"/>
              </a:rPr>
              <a:t>）的优点</a:t>
            </a:r>
          </a:p>
        </p:txBody>
      </p:sp>
      <p:sp>
        <p:nvSpPr>
          <p:cNvPr id="10244" name="Rectangle 3"/>
          <p:cNvSpPr>
            <a:spLocks noGrp="1" noChangeArrowheads="1"/>
          </p:cNvSpPr>
          <p:nvPr>
            <p:ph type="body" sz="half" idx="1"/>
          </p:nvPr>
        </p:nvSpPr>
        <p:spPr>
          <a:xfrm>
            <a:off x="457200" y="1600200"/>
            <a:ext cx="8229600" cy="4525963"/>
          </a:xfrm>
        </p:spPr>
        <p:txBody>
          <a:bodyPr/>
          <a:lstStyle/>
          <a:p>
            <a:pPr eaLnBrk="1" hangingPunct="1"/>
            <a:r>
              <a:rPr lang="zh-CN" altLang="en-US" sz="2800" b="1" smtClean="0">
                <a:latin typeface="Times New Roman" pitchFamily="18" charset="0"/>
                <a:ea typeface="宋体" pitchFamily="2" charset="-122"/>
              </a:rPr>
              <a:t>完全频率复用，即区群大小</a:t>
            </a:r>
            <a:r>
              <a:rPr lang="en-US" altLang="zh-CN" sz="2800" b="1" smtClean="0">
                <a:latin typeface="Times New Roman" pitchFamily="18" charset="0"/>
                <a:ea typeface="宋体" pitchFamily="2" charset="-122"/>
              </a:rPr>
              <a:t>N＝1，</a:t>
            </a:r>
            <a:r>
              <a:rPr lang="zh-CN" altLang="en-US" sz="2800" b="1" smtClean="0">
                <a:latin typeface="Times New Roman" pitchFamily="18" charset="0"/>
                <a:ea typeface="宋体" pitchFamily="2" charset="-122"/>
              </a:rPr>
              <a:t>基本不用进行频率规划；</a:t>
            </a:r>
          </a:p>
          <a:p>
            <a:pPr eaLnBrk="1" hangingPunct="1"/>
            <a:r>
              <a:rPr lang="zh-CN" altLang="en-US" sz="2800" b="1" smtClean="0">
                <a:latin typeface="Times New Roman" pitchFamily="18" charset="0"/>
                <a:ea typeface="宋体" pitchFamily="2" charset="-122"/>
              </a:rPr>
              <a:t>支持软切换，提高了切换性能；</a:t>
            </a:r>
          </a:p>
          <a:p>
            <a:pPr eaLnBrk="1" hangingPunct="1"/>
            <a:r>
              <a:rPr lang="zh-CN" altLang="en-US" sz="2800" b="1" smtClean="0">
                <a:latin typeface="Times New Roman" pitchFamily="18" charset="0"/>
                <a:ea typeface="宋体" pitchFamily="2" charset="-122"/>
              </a:rPr>
              <a:t>高传输可靠性，采用</a:t>
            </a:r>
            <a:r>
              <a:rPr lang="en-US" altLang="zh-CN" sz="2800" b="1" smtClean="0">
                <a:latin typeface="Times New Roman" pitchFamily="18" charset="0"/>
                <a:ea typeface="宋体" pitchFamily="2" charset="-122"/>
              </a:rPr>
              <a:t>Rake</a:t>
            </a:r>
            <a:r>
              <a:rPr lang="zh-CN" altLang="en-US" sz="2800" b="1" smtClean="0">
                <a:latin typeface="Times New Roman" pitchFamily="18" charset="0"/>
                <a:ea typeface="宋体" pitchFamily="2" charset="-122"/>
              </a:rPr>
              <a:t>接收；</a:t>
            </a:r>
          </a:p>
          <a:p>
            <a:pPr eaLnBrk="1" hangingPunct="1"/>
            <a:r>
              <a:rPr lang="zh-CN" altLang="en-US" sz="2800" b="1" smtClean="0">
                <a:latin typeface="Times New Roman" pitchFamily="18" charset="0"/>
                <a:ea typeface="宋体" pitchFamily="2" charset="-122"/>
              </a:rPr>
              <a:t>软容量，考虑干扰受限、</a:t>
            </a:r>
            <a:r>
              <a:rPr lang="en-US" altLang="zh-CN" sz="2800" b="1" smtClean="0">
                <a:latin typeface="Times New Roman" pitchFamily="18" charset="0"/>
                <a:ea typeface="宋体" pitchFamily="2" charset="-122"/>
              </a:rPr>
              <a:t>BS</a:t>
            </a:r>
            <a:r>
              <a:rPr lang="zh-CN" altLang="en-US" sz="2800" b="1" smtClean="0">
                <a:latin typeface="Times New Roman" pitchFamily="18" charset="0"/>
                <a:ea typeface="宋体" pitchFamily="2" charset="-122"/>
              </a:rPr>
              <a:t>处理想功控，</a:t>
            </a:r>
            <a:r>
              <a:rPr lang="en-US" altLang="zh-CN" sz="2800" b="1" smtClean="0">
                <a:latin typeface="Times New Roman" pitchFamily="18" charset="0"/>
                <a:ea typeface="宋体" pitchFamily="2" charset="-122"/>
              </a:rPr>
              <a:t>BPSK</a:t>
            </a:r>
            <a:r>
              <a:rPr lang="zh-CN" altLang="en-US" sz="2800" b="1" smtClean="0">
                <a:latin typeface="Times New Roman" pitchFamily="18" charset="0"/>
                <a:ea typeface="宋体" pitchFamily="2" charset="-122"/>
              </a:rPr>
              <a:t>相干解调时，</a:t>
            </a:r>
          </a:p>
          <a:p>
            <a:pPr eaLnBrk="1" hangingPunct="1">
              <a:buFontTx/>
              <a:buNone/>
            </a:pPr>
            <a:r>
              <a:rPr lang="zh-CN" altLang="en-US" sz="2800" smtClean="0">
                <a:ea typeface="宋体" pitchFamily="2" charset="-122"/>
              </a:rPr>
              <a:t>                                                                      </a:t>
            </a:r>
          </a:p>
        </p:txBody>
      </p:sp>
      <p:graphicFrame>
        <p:nvGraphicFramePr>
          <p:cNvPr id="10242" name="Object 6"/>
          <p:cNvGraphicFramePr>
            <a:graphicFrameLocks noChangeAspect="1"/>
          </p:cNvGraphicFramePr>
          <p:nvPr>
            <p:ph sz="half" idx="2"/>
          </p:nvPr>
        </p:nvGraphicFramePr>
        <p:xfrm>
          <a:off x="1219200" y="4572000"/>
          <a:ext cx="6934200" cy="979488"/>
        </p:xfrm>
        <a:graphic>
          <a:graphicData uri="http://schemas.openxmlformats.org/presentationml/2006/ole">
            <p:oleObj spid="_x0000_s10242" name="公式" r:id="rId4" imgW="3936960" imgH="58392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3600" b="1" smtClean="0">
                <a:latin typeface="Times New Roman" pitchFamily="18" charset="0"/>
                <a:ea typeface="宋体" pitchFamily="2" charset="-122"/>
              </a:rPr>
              <a:t/>
            </a:r>
            <a:br>
              <a:rPr lang="en-US" altLang="zh-CN" sz="3600" b="1" smtClean="0">
                <a:latin typeface="Times New Roman" pitchFamily="18" charset="0"/>
                <a:ea typeface="宋体" pitchFamily="2" charset="-122"/>
              </a:rPr>
            </a:br>
            <a:r>
              <a:rPr lang="en-US" altLang="zh-CN" sz="3600" b="1" smtClean="0">
                <a:latin typeface="Times New Roman" pitchFamily="18" charset="0"/>
                <a:ea typeface="宋体" pitchFamily="2" charset="-122"/>
              </a:rPr>
              <a:t>SSMA</a:t>
            </a:r>
          </a:p>
        </p:txBody>
      </p:sp>
      <p:sp>
        <p:nvSpPr>
          <p:cNvPr id="55299" name="Rectangle 3"/>
          <p:cNvSpPr>
            <a:spLocks noGrp="1" noChangeArrowheads="1"/>
          </p:cNvSpPr>
          <p:nvPr>
            <p:ph type="body" idx="1"/>
          </p:nvPr>
        </p:nvSpPr>
        <p:spPr>
          <a:xfrm>
            <a:off x="457200" y="1600200"/>
            <a:ext cx="8229600" cy="5105400"/>
          </a:xfrm>
        </p:spPr>
        <p:txBody>
          <a:bodyPr/>
          <a:lstStyle/>
          <a:p>
            <a:pPr eaLnBrk="1" hangingPunct="1"/>
            <a:r>
              <a:rPr lang="en-US" altLang="zh-CN" sz="2800" b="1" smtClean="0">
                <a:latin typeface="Times New Roman" pitchFamily="18" charset="0"/>
                <a:ea typeface="宋体" pitchFamily="2" charset="-122"/>
              </a:rPr>
              <a:t>CDMA</a:t>
            </a:r>
            <a:r>
              <a:rPr lang="zh-CN" altLang="en-US" sz="2800" b="1" smtClean="0">
                <a:latin typeface="Times New Roman" pitchFamily="18" charset="0"/>
                <a:ea typeface="宋体" pitchFamily="2" charset="-122"/>
              </a:rPr>
              <a:t>属于扩频多址（</a:t>
            </a:r>
            <a:r>
              <a:rPr lang="en-US" altLang="zh-CN" sz="2800" b="1" smtClean="0">
                <a:latin typeface="Times New Roman" pitchFamily="18" charset="0"/>
                <a:ea typeface="宋体" pitchFamily="2" charset="-122"/>
              </a:rPr>
              <a:t>SSMA</a:t>
            </a:r>
            <a:r>
              <a:rPr lang="zh-CN" altLang="en-US" sz="2800" b="1" smtClean="0">
                <a:latin typeface="Times New Roman" pitchFamily="18" charset="0"/>
                <a:ea typeface="宋体" pitchFamily="2" charset="-122"/>
              </a:rPr>
              <a:t>）技术，常见的</a:t>
            </a:r>
            <a:r>
              <a:rPr lang="en-US" altLang="zh-CN" sz="2800" b="1" smtClean="0">
                <a:latin typeface="Times New Roman" pitchFamily="18" charset="0"/>
                <a:ea typeface="宋体" pitchFamily="2" charset="-122"/>
              </a:rPr>
              <a:t>SSMA</a:t>
            </a:r>
            <a:r>
              <a:rPr lang="zh-CN" altLang="en-US" sz="2800" b="1" smtClean="0">
                <a:latin typeface="Times New Roman" pitchFamily="18" charset="0"/>
                <a:ea typeface="宋体" pitchFamily="2" charset="-122"/>
              </a:rPr>
              <a:t>方式还有跳频多址（</a:t>
            </a:r>
            <a:r>
              <a:rPr lang="en-US" altLang="zh-CN" sz="2800" b="1" smtClean="0">
                <a:latin typeface="Times New Roman" pitchFamily="18" charset="0"/>
                <a:ea typeface="宋体" pitchFamily="2" charset="-122"/>
              </a:rPr>
              <a:t>FHMA</a:t>
            </a:r>
            <a:r>
              <a:rPr lang="zh-CN" altLang="en-US" sz="2800" b="1" smtClean="0">
                <a:latin typeface="Times New Roman" pitchFamily="18" charset="0"/>
                <a:ea typeface="宋体" pitchFamily="2" charset="-122"/>
              </a:rPr>
              <a:t>），同步的跳频多址如下图所示：</a:t>
            </a:r>
            <a:r>
              <a:rPr lang="zh-CN" altLang="en-US" sz="2800" smtClean="0">
                <a:latin typeface="Times New Roman" pitchFamily="18" charset="0"/>
                <a:ea typeface="宋体" pitchFamily="2" charset="-122"/>
              </a:rPr>
              <a:t> </a:t>
            </a:r>
          </a:p>
        </p:txBody>
      </p:sp>
      <p:pic>
        <p:nvPicPr>
          <p:cNvPr id="55300" name="Picture 5"/>
          <p:cNvPicPr>
            <a:picLocks noChangeAspect="1" noChangeArrowheads="1"/>
          </p:cNvPicPr>
          <p:nvPr/>
        </p:nvPicPr>
        <p:blipFill>
          <a:blip r:embed="rId3" cstate="print"/>
          <a:srcRect/>
          <a:stretch>
            <a:fillRect/>
          </a:stretch>
        </p:blipFill>
        <p:spPr bwMode="auto">
          <a:xfrm>
            <a:off x="762000" y="2971800"/>
            <a:ext cx="7621588" cy="3581400"/>
          </a:xfrm>
          <a:prstGeom prst="rect">
            <a:avLst/>
          </a:prstGeom>
          <a:noFill/>
          <a:ln w="9525">
            <a:noFill/>
            <a:miter lim="800000"/>
            <a:headEnd/>
            <a:tailEnd/>
          </a:ln>
        </p:spPr>
      </p:pic>
      <p:sp>
        <p:nvSpPr>
          <p:cNvPr id="239622" name="AutoShape 6">
            <a:hlinkClick r:id="rId4" action="ppaction://hlinksldjump"/>
          </p:cNvPr>
          <p:cNvSpPr>
            <a:spLocks noChangeArrowheads="1"/>
          </p:cNvSpPr>
          <p:nvPr/>
        </p:nvSpPr>
        <p:spPr bwMode="auto">
          <a:xfrm>
            <a:off x="8458200" y="6248400"/>
            <a:ext cx="6858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9900"/>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1020762"/>
          </a:xfrm>
        </p:spPr>
        <p:txBody>
          <a:bodyPr/>
          <a:lstStyle/>
          <a:p>
            <a:pPr algn="l" eaLnBrk="1" hangingPunct="1"/>
            <a:r>
              <a:rPr lang="zh-CN" altLang="en-US" sz="3600" b="1" smtClean="0">
                <a:ea typeface="宋体" pitchFamily="2" charset="-122"/>
              </a:rPr>
              <a:t/>
            </a:r>
            <a:br>
              <a:rPr lang="zh-CN" altLang="en-US" sz="3600" b="1" smtClean="0">
                <a:ea typeface="宋体" pitchFamily="2" charset="-122"/>
              </a:rPr>
            </a:br>
            <a:r>
              <a:rPr lang="zh-CN" altLang="en-US" sz="3600" b="1" smtClean="0">
                <a:latin typeface="Times New Roman" pitchFamily="18" charset="0"/>
                <a:ea typeface="宋体" pitchFamily="2" charset="-122"/>
              </a:rPr>
              <a:t>多址是一个什么样的问题？（续</a:t>
            </a:r>
            <a:r>
              <a:rPr lang="en-US" altLang="zh-CN" sz="3600" b="1" smtClean="0">
                <a:latin typeface="Times New Roman" pitchFamily="18" charset="0"/>
                <a:ea typeface="宋体" pitchFamily="2" charset="-122"/>
              </a:rPr>
              <a:t>2</a:t>
            </a:r>
            <a:r>
              <a:rPr lang="zh-CN" altLang="en-US" sz="3600" b="1" smtClean="0">
                <a:latin typeface="Times New Roman" pitchFamily="18" charset="0"/>
                <a:ea typeface="宋体" pitchFamily="2" charset="-122"/>
              </a:rPr>
              <a:t>）</a:t>
            </a:r>
            <a:endParaRPr lang="en-US" altLang="zh-CN" sz="3600" b="1" smtClean="0">
              <a:latin typeface="Times New Roman" pitchFamily="18" charset="0"/>
              <a:ea typeface="宋体" pitchFamily="2" charset="-122"/>
            </a:endParaRPr>
          </a:p>
        </p:txBody>
      </p:sp>
      <p:sp>
        <p:nvSpPr>
          <p:cNvPr id="179204" name="Rectangle 4"/>
          <p:cNvSpPr>
            <a:spLocks noGrp="1" noChangeArrowheads="1"/>
          </p:cNvSpPr>
          <p:nvPr>
            <p:ph type="body" idx="1"/>
          </p:nvPr>
        </p:nvSpPr>
        <p:spPr>
          <a:xfrm>
            <a:off x="457200" y="1371600"/>
            <a:ext cx="8229600" cy="5181600"/>
          </a:xfrm>
        </p:spPr>
        <p:txBody>
          <a:bodyPr/>
          <a:lstStyle/>
          <a:p>
            <a:pPr eaLnBrk="1" hangingPunct="1">
              <a:lnSpc>
                <a:spcPct val="90000"/>
              </a:lnSpc>
              <a:defRPr/>
            </a:pPr>
            <a:r>
              <a:rPr lang="zh-CN" altLang="en-US" sz="2800" b="1" smtClean="0">
                <a:effectLst>
                  <a:outerShdw blurRad="38100" dist="38100" dir="2700000" algn="tl">
                    <a:srgbClr val="FFFFFF"/>
                  </a:outerShdw>
                </a:effectLst>
                <a:ea typeface="宋体" pitchFamily="2" charset="-122"/>
              </a:rPr>
              <a:t>公用</a:t>
            </a:r>
            <a:r>
              <a:rPr lang="zh-CN" altLang="en-US" sz="2800" b="1" smtClean="0">
                <a:ea typeface="宋体" pitchFamily="2" charset="-122"/>
              </a:rPr>
              <a:t>通信网络使用通信资源（如频谱）的特点：</a:t>
            </a:r>
            <a:r>
              <a:rPr lang="zh-CN" altLang="en-US" sz="2800" b="1" smtClean="0">
                <a:solidFill>
                  <a:srgbClr val="FF3300"/>
                </a:solidFill>
                <a:ea typeface="宋体" pitchFamily="2" charset="-122"/>
              </a:rPr>
              <a:t>为了提高资源的使用效率，通信资源为用户所</a:t>
            </a:r>
            <a:r>
              <a:rPr lang="zh-CN" altLang="en-US" sz="2800" b="1" smtClean="0">
                <a:solidFill>
                  <a:srgbClr val="FF3300"/>
                </a:solidFill>
                <a:effectLst>
                  <a:outerShdw blurRad="38100" dist="38100" dir="2700000" algn="tl">
                    <a:srgbClr val="000000"/>
                  </a:outerShdw>
                </a:effectLst>
                <a:ea typeface="宋体" pitchFamily="2" charset="-122"/>
              </a:rPr>
              <a:t>共享</a:t>
            </a:r>
            <a:r>
              <a:rPr lang="zh-CN" altLang="en-US" sz="2800" b="1" smtClean="0">
                <a:ea typeface="宋体" pitchFamily="2" charset="-122"/>
              </a:rPr>
              <a:t>。</a:t>
            </a:r>
          </a:p>
          <a:p>
            <a:pPr eaLnBrk="1" hangingPunct="1">
              <a:lnSpc>
                <a:spcPct val="90000"/>
              </a:lnSpc>
              <a:defRPr/>
            </a:pPr>
            <a:r>
              <a:rPr lang="zh-CN" altLang="en-US" sz="2800" b="1" smtClean="0">
                <a:effectLst>
                  <a:outerShdw blurRad="38100" dist="38100" dir="2700000" algn="tl">
                    <a:srgbClr val="FFFFFF"/>
                  </a:outerShdw>
                </a:effectLst>
                <a:ea typeface="宋体" pitchFamily="2" charset="-122"/>
              </a:rPr>
              <a:t>多址</a:t>
            </a:r>
            <a:r>
              <a:rPr lang="zh-CN" altLang="en-US" sz="2800" b="1" smtClean="0">
                <a:effectLst>
                  <a:outerShdw blurRad="38100" dist="38100" dir="2700000" algn="tl">
                    <a:srgbClr val="FFFFFF"/>
                  </a:outerShdw>
                </a:effectLst>
                <a:latin typeface="Times New Roman" pitchFamily="18" charset="0"/>
                <a:ea typeface="宋体" pitchFamily="2" charset="-122"/>
              </a:rPr>
              <a:t>（</a:t>
            </a:r>
            <a:r>
              <a:rPr lang="en-US" altLang="zh-CN" sz="2800" b="1" smtClean="0">
                <a:effectLst>
                  <a:outerShdw blurRad="38100" dist="38100" dir="2700000" algn="tl">
                    <a:srgbClr val="FFFFFF"/>
                  </a:outerShdw>
                </a:effectLst>
                <a:latin typeface="Times New Roman" pitchFamily="18" charset="0"/>
                <a:ea typeface="宋体" pitchFamily="2" charset="-122"/>
              </a:rPr>
              <a:t>Multiple Access</a:t>
            </a:r>
            <a:r>
              <a:rPr lang="zh-CN" altLang="en-US" sz="2800" b="1" smtClean="0">
                <a:effectLst>
                  <a:outerShdw blurRad="38100" dist="38100" dir="2700000" algn="tl">
                    <a:srgbClr val="FFFFFF"/>
                  </a:outerShdw>
                </a:effectLst>
                <a:latin typeface="Times New Roman" pitchFamily="18" charset="0"/>
                <a:ea typeface="宋体" pitchFamily="2" charset="-122"/>
              </a:rPr>
              <a:t>）</a:t>
            </a:r>
            <a:r>
              <a:rPr lang="zh-CN" altLang="en-US" sz="2800" b="1" smtClean="0">
                <a:effectLst>
                  <a:outerShdw blurRad="38100" dist="38100" dir="2700000" algn="tl">
                    <a:srgbClr val="FFFFFF"/>
                  </a:outerShdw>
                </a:effectLst>
                <a:ea typeface="宋体" pitchFamily="2" charset="-122"/>
              </a:rPr>
              <a:t>技术</a:t>
            </a:r>
            <a:r>
              <a:rPr lang="zh-CN" altLang="en-US" sz="2800" b="1" smtClean="0">
                <a:ea typeface="宋体" pitchFamily="2" charset="-122"/>
              </a:rPr>
              <a:t>的本质是</a:t>
            </a:r>
            <a:r>
              <a:rPr lang="zh-CN" altLang="en-US" sz="2800" b="1" u="sng" smtClean="0">
                <a:ea typeface="宋体" pitchFamily="2" charset="-122"/>
              </a:rPr>
              <a:t>在共享通信资源的基础上，使系统中各个用户能够实现有效的互通互联的技术</a:t>
            </a:r>
            <a:r>
              <a:rPr lang="zh-CN" altLang="en-US" sz="2800" b="1" smtClean="0">
                <a:ea typeface="宋体" pitchFamily="2" charset="-122"/>
              </a:rPr>
              <a:t>。互通互联的有效性指的是在保证用户通信的前提下尽可能地提高信道的使用效率。</a:t>
            </a:r>
          </a:p>
          <a:p>
            <a:pPr eaLnBrk="1" hangingPunct="1">
              <a:lnSpc>
                <a:spcPct val="90000"/>
              </a:lnSpc>
              <a:defRPr/>
            </a:pPr>
            <a:r>
              <a:rPr lang="zh-CN" altLang="en-US" sz="2800" b="1" smtClean="0">
                <a:latin typeface="Times New Roman" pitchFamily="18" charset="0"/>
                <a:ea typeface="宋体" pitchFamily="2" charset="-122"/>
              </a:rPr>
              <a:t>所谓通信资源，也可以称作信道（</a:t>
            </a:r>
            <a:r>
              <a:rPr lang="en-US" altLang="zh-CN" sz="2800" b="1" smtClean="0">
                <a:latin typeface="Times New Roman" pitchFamily="18" charset="0"/>
                <a:ea typeface="宋体" pitchFamily="2" charset="-122"/>
              </a:rPr>
              <a:t>Channel</a:t>
            </a:r>
            <a:r>
              <a:rPr lang="zh-CN" altLang="en-US" sz="2800" b="1" smtClean="0">
                <a:latin typeface="Times New Roman" pitchFamily="18" charset="0"/>
                <a:ea typeface="宋体" pitchFamily="2" charset="-122"/>
              </a:rPr>
              <a:t>），依照信道使用中</a:t>
            </a:r>
            <a:r>
              <a:rPr lang="zh-CN" altLang="en-US" sz="2800" b="1" smtClean="0">
                <a:solidFill>
                  <a:schemeClr val="accent2"/>
                </a:solidFill>
                <a:effectLst>
                  <a:outerShdw blurRad="38100" dist="38100" dir="2700000" algn="tl">
                    <a:srgbClr val="000000"/>
                  </a:outerShdw>
                </a:effectLst>
                <a:latin typeface="Times New Roman" pitchFamily="18" charset="0"/>
                <a:ea typeface="宋体" pitchFamily="2" charset="-122"/>
              </a:rPr>
              <a:t>是否允许冲突</a:t>
            </a:r>
            <a:r>
              <a:rPr lang="zh-CN" altLang="en-US" sz="2800" b="1" smtClean="0">
                <a:latin typeface="Times New Roman" pitchFamily="18" charset="0"/>
                <a:ea typeface="宋体" pitchFamily="2" charset="-122"/>
              </a:rPr>
              <a:t>（即同时使用同一信道）出现，将多址技术分为：</a:t>
            </a:r>
          </a:p>
          <a:p>
            <a:pPr eaLnBrk="1" hangingPunct="1">
              <a:lnSpc>
                <a:spcPct val="90000"/>
              </a:lnSpc>
              <a:buFontTx/>
              <a:buNone/>
              <a:defRPr/>
            </a:pPr>
            <a:r>
              <a:rPr lang="zh-CN" altLang="en-US" sz="2800" b="1" smtClean="0">
                <a:latin typeface="Times New Roman" pitchFamily="18" charset="0"/>
                <a:ea typeface="宋体" pitchFamily="2" charset="-122"/>
              </a:rPr>
              <a:t>            </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无冲突的</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MA</a:t>
            </a:r>
            <a:r>
              <a:rPr lang="en-US" altLang="zh-CN" sz="2800" b="1" smtClean="0">
                <a:latin typeface="Times New Roman" pitchFamily="18" charset="0"/>
                <a:ea typeface="宋体" pitchFamily="2" charset="-122"/>
              </a:rPr>
              <a:t> </a:t>
            </a:r>
            <a:r>
              <a:rPr lang="zh-CN" altLang="en-US" sz="2800" b="1" smtClean="0">
                <a:latin typeface="Times New Roman" pitchFamily="18" charset="0"/>
                <a:ea typeface="宋体" pitchFamily="2" charset="-122"/>
              </a:rPr>
              <a:t>和 </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允许冲突的</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MA</a:t>
            </a:r>
            <a:r>
              <a:rPr lang="en-US" altLang="zh-CN" sz="2800" b="1" smtClean="0">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FDMA</a:t>
            </a:r>
            <a:r>
              <a:rPr lang="zh-CN" altLang="en-US" sz="3600" b="1" smtClean="0">
                <a:ea typeface="宋体" pitchFamily="2" charset="-122"/>
              </a:rPr>
              <a:t>系统容量计算</a:t>
            </a:r>
            <a:endParaRPr lang="en-US" altLang="en-US" sz="3600" b="1" smtClean="0">
              <a:latin typeface="Times New Roman" pitchFamily="18" charset="0"/>
              <a:ea typeface="宋体" pitchFamily="2" charset="-122"/>
            </a:endParaRPr>
          </a:p>
        </p:txBody>
      </p:sp>
      <p:graphicFrame>
        <p:nvGraphicFramePr>
          <p:cNvPr id="11266" name="Object 25"/>
          <p:cNvGraphicFramePr>
            <a:graphicFrameLocks noChangeAspect="1"/>
          </p:cNvGraphicFramePr>
          <p:nvPr>
            <p:ph idx="1"/>
          </p:nvPr>
        </p:nvGraphicFramePr>
        <p:xfrm>
          <a:off x="1370013" y="1600200"/>
          <a:ext cx="6403975" cy="4525963"/>
        </p:xfrm>
        <a:graphic>
          <a:graphicData uri="http://schemas.openxmlformats.org/presentationml/2006/ole">
            <p:oleObj spid="_x0000_s11266" name="位图图像" r:id="rId4" imgW="8142857" imgH="5753903" progId="PBrush">
              <p:embed/>
            </p:oleObj>
          </a:graphicData>
        </a:graphic>
      </p:graphicFrame>
      <p:graphicFrame>
        <p:nvGraphicFramePr>
          <p:cNvPr id="61469" name="Object 29"/>
          <p:cNvGraphicFramePr>
            <a:graphicFrameLocks noChangeAspect="1"/>
          </p:cNvGraphicFramePr>
          <p:nvPr/>
        </p:nvGraphicFramePr>
        <p:xfrm>
          <a:off x="3886200" y="4648200"/>
          <a:ext cx="685800" cy="838200"/>
        </p:xfrm>
        <a:graphic>
          <a:graphicData uri="http://schemas.openxmlformats.org/presentationml/2006/ole">
            <p:oleObj spid="_x0000_s11267" name="位图图像" r:id="rId5" imgW="923810" imgH="1104762" progId="PBrush">
              <p:embed/>
            </p:oleObj>
          </a:graphicData>
        </a:graphic>
      </p:graphicFrame>
      <p:graphicFrame>
        <p:nvGraphicFramePr>
          <p:cNvPr id="61470" name="Object 30"/>
          <p:cNvGraphicFramePr>
            <a:graphicFrameLocks noChangeAspect="1"/>
          </p:cNvGraphicFramePr>
          <p:nvPr/>
        </p:nvGraphicFramePr>
        <p:xfrm>
          <a:off x="5943600" y="3429000"/>
          <a:ext cx="685800" cy="838200"/>
        </p:xfrm>
        <a:graphic>
          <a:graphicData uri="http://schemas.openxmlformats.org/presentationml/2006/ole">
            <p:oleObj spid="_x0000_s11268" name="位图图像" r:id="rId6" imgW="923810" imgH="1104762"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69"/>
                                        </p:tgtEl>
                                        <p:attrNameLst>
                                          <p:attrName>style.visibility</p:attrName>
                                        </p:attrNameLst>
                                      </p:cBhvr>
                                      <p:to>
                                        <p:strVal val="visible"/>
                                      </p:to>
                                    </p:set>
                                    <p:anim calcmode="lin" valueType="num">
                                      <p:cBhvr additive="base">
                                        <p:cTn id="7" dur="500" fill="hold"/>
                                        <p:tgtEl>
                                          <p:spTgt spid="61469"/>
                                        </p:tgtEl>
                                        <p:attrNameLst>
                                          <p:attrName>ppt_x</p:attrName>
                                        </p:attrNameLst>
                                      </p:cBhvr>
                                      <p:tavLst>
                                        <p:tav tm="0">
                                          <p:val>
                                            <p:strVal val="0-#ppt_w/2"/>
                                          </p:val>
                                        </p:tav>
                                        <p:tav tm="100000">
                                          <p:val>
                                            <p:strVal val="#ppt_x"/>
                                          </p:val>
                                        </p:tav>
                                      </p:tavLst>
                                    </p:anim>
                                    <p:anim calcmode="lin" valueType="num">
                                      <p:cBhvr additive="base">
                                        <p:cTn id="8" dur="500" fill="hold"/>
                                        <p:tgtEl>
                                          <p:spTgt spid="614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1470"/>
                                        </p:tgtEl>
                                        <p:attrNameLst>
                                          <p:attrName>style.visibility</p:attrName>
                                        </p:attrNameLst>
                                      </p:cBhvr>
                                      <p:to>
                                        <p:strVal val="visible"/>
                                      </p:to>
                                    </p:set>
                                    <p:anim calcmode="lin" valueType="num">
                                      <p:cBhvr additive="base">
                                        <p:cTn id="13" dur="500" fill="hold"/>
                                        <p:tgtEl>
                                          <p:spTgt spid="61470"/>
                                        </p:tgtEl>
                                        <p:attrNameLst>
                                          <p:attrName>ppt_x</p:attrName>
                                        </p:attrNameLst>
                                      </p:cBhvr>
                                      <p:tavLst>
                                        <p:tav tm="0">
                                          <p:val>
                                            <p:strVal val="1+#ppt_w/2"/>
                                          </p:val>
                                        </p:tav>
                                        <p:tav tm="100000">
                                          <p:val>
                                            <p:strVal val="#ppt_x"/>
                                          </p:val>
                                        </p:tav>
                                      </p:tavLst>
                                    </p:anim>
                                    <p:anim calcmode="lin" valueType="num">
                                      <p:cBhvr additive="base">
                                        <p:cTn id="14" dur="500" fill="hold"/>
                                        <p:tgtEl>
                                          <p:spTgt spid="61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152400"/>
            <a:ext cx="8229600" cy="1143000"/>
          </a:xfrm>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FDMA</a:t>
            </a:r>
            <a:r>
              <a:rPr lang="zh-CN" altLang="en-US" sz="3600" b="1" smtClean="0">
                <a:ea typeface="宋体" pitchFamily="2" charset="-122"/>
              </a:rPr>
              <a:t>系统容量计算</a:t>
            </a:r>
            <a:r>
              <a:rPr lang="zh-CN" altLang="en-US" sz="3600" b="1" smtClean="0">
                <a:latin typeface="Times New Roman" pitchFamily="18" charset="0"/>
                <a:ea typeface="宋体" pitchFamily="2" charset="-122"/>
              </a:rPr>
              <a:t>（续</a:t>
            </a:r>
            <a:r>
              <a:rPr lang="en-US" altLang="zh-CN" sz="3600" b="1" smtClean="0">
                <a:latin typeface="Times New Roman" pitchFamily="18" charset="0"/>
                <a:ea typeface="宋体" pitchFamily="2" charset="-122"/>
              </a:rPr>
              <a:t>1</a:t>
            </a:r>
            <a:r>
              <a:rPr lang="zh-CN" altLang="en-US" sz="3600" b="1" smtClean="0">
                <a:latin typeface="Times New Roman" pitchFamily="18" charset="0"/>
                <a:ea typeface="宋体" pitchFamily="2" charset="-122"/>
              </a:rPr>
              <a:t>）</a:t>
            </a:r>
          </a:p>
        </p:txBody>
      </p:sp>
      <p:sp>
        <p:nvSpPr>
          <p:cNvPr id="214019" name="Rectangle 3"/>
          <p:cNvSpPr>
            <a:spLocks noGrp="1" noChangeArrowheads="1"/>
          </p:cNvSpPr>
          <p:nvPr>
            <p:ph type="body" idx="1"/>
          </p:nvPr>
        </p:nvSpPr>
        <p:spPr>
          <a:xfrm>
            <a:off x="457200" y="1371600"/>
            <a:ext cx="8382000" cy="5105400"/>
          </a:xfrm>
        </p:spPr>
        <p:txBody>
          <a:bodyPr/>
          <a:lstStyle/>
          <a:p>
            <a:pPr eaLnBrk="1" hangingPunct="1">
              <a:lnSpc>
                <a:spcPct val="90000"/>
              </a:lnSpc>
              <a:defRPr/>
            </a:pPr>
            <a:r>
              <a:rPr lang="zh-CN" altLang="en-US" sz="2800" b="1" smtClean="0">
                <a:effectLst>
                  <a:outerShdw blurRad="38100" dist="38100" dir="2700000" algn="tl">
                    <a:srgbClr val="FFFFFF"/>
                  </a:outerShdw>
                </a:effectLst>
                <a:ea typeface="宋体" pitchFamily="2" charset="-122"/>
              </a:rPr>
              <a:t>容量</a:t>
            </a:r>
            <a:r>
              <a:rPr lang="zh-CN" altLang="en-US" sz="2800" b="1" smtClean="0">
                <a:ea typeface="宋体" pitchFamily="2" charset="-122"/>
              </a:rPr>
              <a:t>定义：系统容量记作</a:t>
            </a:r>
            <a:r>
              <a:rPr lang="en-US" altLang="zh-CN" sz="2800" b="1" i="1" smtClean="0">
                <a:latin typeface="Times New Roman" pitchFamily="18" charset="0"/>
                <a:ea typeface="宋体" pitchFamily="2" charset="-122"/>
              </a:rPr>
              <a:t>m</a:t>
            </a:r>
            <a:r>
              <a:rPr lang="en-US" altLang="zh-CN" sz="2800" b="1" smtClean="0">
                <a:ea typeface="宋体" pitchFamily="2" charset="-122"/>
              </a:rPr>
              <a:t>，</a:t>
            </a:r>
            <a:r>
              <a:rPr lang="en-US" altLang="zh-CN" sz="2800" b="1" i="1" smtClean="0">
                <a:latin typeface="Times New Roman" pitchFamily="18" charset="0"/>
                <a:ea typeface="宋体" pitchFamily="2" charset="-122"/>
              </a:rPr>
              <a:t>m</a:t>
            </a:r>
            <a:r>
              <a:rPr lang="en-US" altLang="zh-CN" sz="2800" b="1" smtClean="0">
                <a:ea typeface="宋体" pitchFamily="2" charset="-122"/>
              </a:rPr>
              <a:t>=</a:t>
            </a:r>
            <a:r>
              <a:rPr lang="zh-CN" altLang="en-US" sz="2800" b="1" smtClean="0">
                <a:ea typeface="宋体" pitchFamily="2" charset="-122"/>
              </a:rPr>
              <a:t>信道数/小区，</a:t>
            </a:r>
          </a:p>
          <a:p>
            <a:pPr eaLnBrk="1" hangingPunct="1">
              <a:lnSpc>
                <a:spcPct val="90000"/>
              </a:lnSpc>
              <a:defRPr/>
            </a:pPr>
            <a:endParaRPr lang="zh-CN" altLang="en-US" sz="2800" b="1" smtClean="0">
              <a:ea typeface="宋体" pitchFamily="2" charset="-122"/>
            </a:endParaRPr>
          </a:p>
          <a:p>
            <a:pPr eaLnBrk="1" hangingPunct="1">
              <a:lnSpc>
                <a:spcPct val="90000"/>
              </a:lnSpc>
              <a:buFontTx/>
              <a:buNone/>
              <a:defRPr/>
            </a:pPr>
            <a:r>
              <a:rPr lang="en-US" altLang="zh-CN" sz="2800" b="1" smtClean="0">
                <a:ea typeface="宋体" pitchFamily="2" charset="-122"/>
              </a:rPr>
              <a:t>                                           ，</a:t>
            </a:r>
          </a:p>
          <a:p>
            <a:pPr eaLnBrk="1" hangingPunct="1">
              <a:lnSpc>
                <a:spcPct val="90000"/>
              </a:lnSpc>
              <a:buFontTx/>
              <a:buNone/>
              <a:defRPr/>
            </a:pPr>
            <a:r>
              <a:rPr lang="zh-CN" altLang="en-US" sz="2800" b="1" smtClean="0">
                <a:latin typeface="Times New Roman" pitchFamily="18" charset="0"/>
                <a:ea typeface="宋体" pitchFamily="2" charset="-122"/>
              </a:rPr>
              <a:t>其中，</a:t>
            </a:r>
            <a:r>
              <a:rPr lang="en-US" altLang="zh-CN" sz="2800" b="1" smtClean="0">
                <a:latin typeface="Times New Roman" pitchFamily="18" charset="0"/>
                <a:ea typeface="宋体" pitchFamily="2" charset="-122"/>
              </a:rPr>
              <a:t>B</a:t>
            </a:r>
            <a:r>
              <a:rPr lang="en-US" altLang="zh-CN" sz="2800" b="1" baseline="-25000" smtClean="0">
                <a:latin typeface="Times New Roman" pitchFamily="18" charset="0"/>
                <a:ea typeface="宋体" pitchFamily="2" charset="-122"/>
              </a:rPr>
              <a:t>t</a:t>
            </a:r>
            <a:r>
              <a:rPr lang="zh-CN" altLang="en-US" sz="2800" b="1" smtClean="0">
                <a:latin typeface="Times New Roman" pitchFamily="18" charset="0"/>
                <a:ea typeface="宋体" pitchFamily="2" charset="-122"/>
              </a:rPr>
              <a:t>为总带宽，</a:t>
            </a:r>
            <a:r>
              <a:rPr lang="en-US" altLang="zh-CN" sz="2800" b="1" smtClean="0">
                <a:latin typeface="Times New Roman" pitchFamily="18" charset="0"/>
                <a:ea typeface="宋体" pitchFamily="2" charset="-122"/>
              </a:rPr>
              <a:t>B</a:t>
            </a:r>
            <a:r>
              <a:rPr lang="en-US" altLang="zh-CN" sz="2800" b="1" baseline="-25000" smtClean="0">
                <a:latin typeface="Times New Roman" pitchFamily="18" charset="0"/>
                <a:ea typeface="宋体" pitchFamily="2" charset="-122"/>
              </a:rPr>
              <a:t>c</a:t>
            </a:r>
            <a:r>
              <a:rPr lang="zh-CN" altLang="en-US" sz="2800" b="1" smtClean="0">
                <a:latin typeface="Times New Roman" pitchFamily="18" charset="0"/>
                <a:ea typeface="宋体" pitchFamily="2" charset="-122"/>
              </a:rPr>
              <a:t>为频道带宽。</a:t>
            </a:r>
            <a:r>
              <a:rPr lang="en-US" altLang="zh-CN" sz="2800" b="1" smtClean="0">
                <a:latin typeface="Times New Roman" pitchFamily="18" charset="0"/>
                <a:ea typeface="宋体" pitchFamily="2" charset="-122"/>
              </a:rPr>
              <a:t>N</a:t>
            </a:r>
            <a:r>
              <a:rPr lang="zh-CN" altLang="en-US" sz="2800" b="1" smtClean="0">
                <a:latin typeface="Times New Roman" pitchFamily="18" charset="0"/>
                <a:ea typeface="宋体" pitchFamily="2" charset="-122"/>
              </a:rPr>
              <a:t>为区群大小</a:t>
            </a:r>
            <a:r>
              <a:rPr lang="zh-CN" altLang="en-US" sz="2800" b="1" smtClean="0">
                <a:ea typeface="宋体" pitchFamily="2" charset="-122"/>
              </a:rPr>
              <a:t>。</a:t>
            </a:r>
            <a:endParaRPr lang="en-US" altLang="zh-CN" sz="2800" b="1" smtClean="0">
              <a:ea typeface="宋体" pitchFamily="2" charset="-122"/>
            </a:endParaRPr>
          </a:p>
          <a:p>
            <a:pPr eaLnBrk="1" hangingPunct="1">
              <a:lnSpc>
                <a:spcPct val="90000"/>
              </a:lnSpc>
              <a:buFontTx/>
              <a:buNone/>
              <a:defRPr/>
            </a:pPr>
            <a:r>
              <a:rPr lang="zh-CN" altLang="en-US" sz="2800" b="1" smtClean="0">
                <a:ea typeface="宋体" pitchFamily="2" charset="-122"/>
              </a:rPr>
              <a:t>若仅考虑第一层同频小区，则信干比</a:t>
            </a:r>
            <a:r>
              <a:rPr lang="zh-CN" altLang="en-US" sz="2800" b="1" smtClean="0">
                <a:latin typeface="Times New Roman" pitchFamily="18" charset="0"/>
                <a:ea typeface="宋体" pitchFamily="2" charset="-122"/>
              </a:rPr>
              <a:t>(载干比)为：</a:t>
            </a:r>
          </a:p>
          <a:p>
            <a:pPr eaLnBrk="1" hangingPunct="1">
              <a:lnSpc>
                <a:spcPct val="90000"/>
              </a:lnSpc>
              <a:buFontTx/>
              <a:buNone/>
              <a:defRPr/>
            </a:pPr>
            <a:endParaRPr lang="zh-CN" altLang="en-US" sz="2800" b="1" smtClean="0">
              <a:ea typeface="宋体" pitchFamily="2" charset="-122"/>
            </a:endParaRPr>
          </a:p>
          <a:p>
            <a:pPr eaLnBrk="1" hangingPunct="1">
              <a:lnSpc>
                <a:spcPct val="90000"/>
              </a:lnSpc>
              <a:buFontTx/>
              <a:buNone/>
              <a:defRPr/>
            </a:pPr>
            <a:r>
              <a:rPr lang="zh-CN" altLang="en-US" sz="2800" b="1" smtClean="0">
                <a:ea typeface="宋体" pitchFamily="2" charset="-122"/>
              </a:rPr>
              <a:t>                                                                      ，</a:t>
            </a:r>
          </a:p>
          <a:p>
            <a:pPr eaLnBrk="1" hangingPunct="1">
              <a:lnSpc>
                <a:spcPct val="90000"/>
              </a:lnSpc>
              <a:buFontTx/>
              <a:buNone/>
              <a:defRPr/>
            </a:pPr>
            <a:r>
              <a:rPr lang="zh-CN" altLang="en-US" sz="2800" b="1" smtClean="0">
                <a:ea typeface="宋体" pitchFamily="2" charset="-122"/>
              </a:rPr>
              <a:t>其中，</a:t>
            </a:r>
            <a:r>
              <a:rPr lang="en-US" altLang="zh-CN" sz="2800" b="1" i="1" smtClean="0">
                <a:latin typeface="Times New Roman" pitchFamily="18" charset="0"/>
                <a:ea typeface="宋体" pitchFamily="2" charset="-122"/>
              </a:rPr>
              <a:t>n</a:t>
            </a:r>
            <a:r>
              <a:rPr lang="zh-CN" altLang="en-US" sz="2800" b="1" smtClean="0">
                <a:ea typeface="宋体" pitchFamily="2" charset="-122"/>
              </a:rPr>
              <a:t>为路径损耗指数。</a:t>
            </a:r>
          </a:p>
          <a:p>
            <a:pPr eaLnBrk="1" hangingPunct="1">
              <a:lnSpc>
                <a:spcPct val="90000"/>
              </a:lnSpc>
              <a:buFontTx/>
              <a:buNone/>
              <a:defRPr/>
            </a:pPr>
            <a:r>
              <a:rPr lang="zh-CN" altLang="en-US" sz="2800" b="1" smtClean="0">
                <a:ea typeface="宋体" pitchFamily="2" charset="-122"/>
              </a:rPr>
              <a:t>       据以上约束关系，</a:t>
            </a:r>
            <a:r>
              <a:rPr lang="zh-CN" altLang="en-US" sz="2800" b="1" smtClean="0">
                <a:solidFill>
                  <a:schemeClr val="accent2"/>
                </a:solidFill>
                <a:effectLst>
                  <a:outerShdw blurRad="38100" dist="38100" dir="2700000" algn="tl">
                    <a:srgbClr val="000000"/>
                  </a:outerShdw>
                </a:effectLst>
                <a:ea typeface="宋体" pitchFamily="2" charset="-122"/>
              </a:rPr>
              <a:t>如果系统可以在更低的信干</a:t>
            </a:r>
          </a:p>
          <a:p>
            <a:pPr eaLnBrk="1" hangingPunct="1">
              <a:lnSpc>
                <a:spcPct val="90000"/>
              </a:lnSpc>
              <a:buFontTx/>
              <a:buNone/>
              <a:defRPr/>
            </a:pPr>
            <a:r>
              <a:rPr lang="zh-CN" altLang="en-US" sz="2800" b="1" smtClean="0">
                <a:solidFill>
                  <a:schemeClr val="accent2"/>
                </a:solidFill>
                <a:effectLst>
                  <a:outerShdw blurRad="38100" dist="38100" dir="2700000" algn="tl">
                    <a:srgbClr val="000000"/>
                  </a:outerShdw>
                </a:effectLst>
                <a:ea typeface="宋体" pitchFamily="2" charset="-122"/>
              </a:rPr>
              <a:t>比下获得满意的通信质量，那么也就可以采用更小</a:t>
            </a:r>
          </a:p>
          <a:p>
            <a:pPr eaLnBrk="1" hangingPunct="1">
              <a:lnSpc>
                <a:spcPct val="90000"/>
              </a:lnSpc>
              <a:buFontTx/>
              <a:buNone/>
              <a:defRPr/>
            </a:pPr>
            <a:r>
              <a:rPr lang="zh-CN" altLang="en-US" sz="2800" b="1" smtClean="0">
                <a:solidFill>
                  <a:schemeClr val="accent2"/>
                </a:solidFill>
                <a:effectLst>
                  <a:outerShdw blurRad="38100" dist="38100" dir="2700000" algn="tl">
                    <a:srgbClr val="000000"/>
                  </a:outerShdw>
                </a:effectLst>
                <a:ea typeface="宋体" pitchFamily="2" charset="-122"/>
              </a:rPr>
              <a:t>的</a:t>
            </a:r>
            <a:r>
              <a:rPr lang="en-US" altLang="zh-CN" sz="2800" b="1" smtClean="0">
                <a:solidFill>
                  <a:schemeClr val="accent2"/>
                </a:solidFill>
                <a:effectLst>
                  <a:outerShdw blurRad="38100" dist="38100" dir="2700000" algn="tl">
                    <a:srgbClr val="000000"/>
                  </a:outerShdw>
                </a:effectLst>
                <a:latin typeface="Times New Roman" pitchFamily="18" charset="0"/>
                <a:ea typeface="宋体" pitchFamily="2" charset="-122"/>
              </a:rPr>
              <a:t>N</a:t>
            </a:r>
            <a:r>
              <a:rPr lang="zh-CN" altLang="en-US" sz="2800" b="1" smtClean="0">
                <a:solidFill>
                  <a:schemeClr val="accent2"/>
                </a:solidFill>
                <a:effectLst>
                  <a:outerShdw blurRad="38100" dist="38100" dir="2700000" algn="tl">
                    <a:srgbClr val="000000"/>
                  </a:outerShdw>
                </a:effectLst>
                <a:ea typeface="宋体" pitchFamily="2" charset="-122"/>
              </a:rPr>
              <a:t>值</a:t>
            </a:r>
            <a:r>
              <a:rPr lang="zh-CN" altLang="en-US" sz="2800" smtClean="0">
                <a:ea typeface="宋体" pitchFamily="2" charset="-122"/>
              </a:rPr>
              <a:t>。</a:t>
            </a:r>
          </a:p>
        </p:txBody>
      </p:sp>
      <p:graphicFrame>
        <p:nvGraphicFramePr>
          <p:cNvPr id="12290" name="Object 4"/>
          <p:cNvGraphicFramePr>
            <a:graphicFrameLocks noChangeAspect="1"/>
          </p:cNvGraphicFramePr>
          <p:nvPr/>
        </p:nvGraphicFramePr>
        <p:xfrm>
          <a:off x="3276600" y="1905000"/>
          <a:ext cx="1244600" cy="825500"/>
        </p:xfrm>
        <a:graphic>
          <a:graphicData uri="http://schemas.openxmlformats.org/presentationml/2006/ole">
            <p:oleObj spid="_x0000_s12290" name="Equation" r:id="rId4" imgW="1244520" imgH="825480" progId="Equation.3">
              <p:embed/>
            </p:oleObj>
          </a:graphicData>
        </a:graphic>
      </p:graphicFrame>
      <p:graphicFrame>
        <p:nvGraphicFramePr>
          <p:cNvPr id="12291" name="Object 5"/>
          <p:cNvGraphicFramePr>
            <a:graphicFrameLocks noChangeAspect="1"/>
          </p:cNvGraphicFramePr>
          <p:nvPr/>
        </p:nvGraphicFramePr>
        <p:xfrm>
          <a:off x="1905000" y="3733800"/>
          <a:ext cx="5308600" cy="965200"/>
        </p:xfrm>
        <a:graphic>
          <a:graphicData uri="http://schemas.openxmlformats.org/presentationml/2006/ole">
            <p:oleObj spid="_x0000_s12291" name="Equation" r:id="rId5" imgW="5308560" imgH="96516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600" b="1" smtClean="0">
                <a:latin typeface="Times New Roman" pitchFamily="18" charset="0"/>
                <a:ea typeface="宋体" pitchFamily="2" charset="-122"/>
              </a:rPr>
              <a:t>FDMA</a:t>
            </a:r>
            <a:r>
              <a:rPr lang="zh-CN" altLang="en-US" sz="3600" b="1" smtClean="0">
                <a:ea typeface="宋体" pitchFamily="2" charset="-122"/>
              </a:rPr>
              <a:t>系统容量计算</a:t>
            </a:r>
            <a:r>
              <a:rPr lang="zh-CN" altLang="en-US" sz="3600" b="1" smtClean="0">
                <a:latin typeface="Times New Roman" pitchFamily="18" charset="0"/>
                <a:ea typeface="宋体" pitchFamily="2" charset="-122"/>
              </a:rPr>
              <a:t>（续</a:t>
            </a:r>
            <a:r>
              <a:rPr lang="en-US" altLang="zh-CN" sz="3600" b="1" smtClean="0">
                <a:latin typeface="Times New Roman" pitchFamily="18" charset="0"/>
                <a:ea typeface="宋体" pitchFamily="2" charset="-122"/>
              </a:rPr>
              <a:t>2</a:t>
            </a:r>
            <a:r>
              <a:rPr lang="zh-CN" altLang="en-US" sz="3600" b="1" smtClean="0">
                <a:latin typeface="Times New Roman" pitchFamily="18" charset="0"/>
                <a:ea typeface="宋体" pitchFamily="2" charset="-122"/>
              </a:rPr>
              <a:t>）</a:t>
            </a:r>
          </a:p>
        </p:txBody>
      </p:sp>
      <p:sp>
        <p:nvSpPr>
          <p:cNvPr id="13317" name="Rectangle 3"/>
          <p:cNvSpPr>
            <a:spLocks noGrp="1" noChangeArrowheads="1"/>
          </p:cNvSpPr>
          <p:nvPr>
            <p:ph type="body" idx="1"/>
          </p:nvPr>
        </p:nvSpPr>
        <p:spPr/>
        <p:txBody>
          <a:bodyPr/>
          <a:lstStyle/>
          <a:p>
            <a:pPr eaLnBrk="1" hangingPunct="1">
              <a:lnSpc>
                <a:spcPct val="90000"/>
              </a:lnSpc>
            </a:pPr>
            <a:r>
              <a:rPr lang="en-US" altLang="zh-CN" b="1" i="1" smtClean="0">
                <a:latin typeface="Times New Roman" pitchFamily="18" charset="0"/>
                <a:ea typeface="宋体" pitchFamily="2" charset="-122"/>
              </a:rPr>
              <a:t>n</a:t>
            </a:r>
            <a:r>
              <a:rPr lang="en-US" altLang="zh-CN" b="1" smtClean="0">
                <a:latin typeface="Times New Roman" pitchFamily="18" charset="0"/>
                <a:ea typeface="宋体" pitchFamily="2" charset="-122"/>
              </a:rPr>
              <a:t>=4</a:t>
            </a:r>
            <a:r>
              <a:rPr lang="zh-CN" altLang="en-US" smtClean="0">
                <a:ea typeface="宋体" pitchFamily="2" charset="-122"/>
              </a:rPr>
              <a:t>时，</a:t>
            </a:r>
          </a:p>
          <a:p>
            <a:pPr eaLnBrk="1" hangingPunct="1">
              <a:lnSpc>
                <a:spcPct val="90000"/>
              </a:lnSpc>
            </a:pPr>
            <a:endParaRPr lang="zh-CN" altLang="en-US" smtClean="0">
              <a:ea typeface="宋体" pitchFamily="2" charset="-122"/>
            </a:endParaRPr>
          </a:p>
          <a:p>
            <a:pPr eaLnBrk="1" hangingPunct="1">
              <a:lnSpc>
                <a:spcPct val="90000"/>
              </a:lnSpc>
              <a:buFontTx/>
              <a:buNone/>
            </a:pPr>
            <a:r>
              <a:rPr lang="zh-CN" altLang="en-US" smtClean="0">
                <a:ea typeface="宋体" pitchFamily="2" charset="-122"/>
              </a:rPr>
              <a:t>                                               。</a:t>
            </a:r>
          </a:p>
          <a:p>
            <a:pPr eaLnBrk="1" hangingPunct="1">
              <a:lnSpc>
                <a:spcPct val="90000"/>
              </a:lnSpc>
            </a:pPr>
            <a:r>
              <a:rPr lang="en-US" altLang="zh-CN" b="1" smtClean="0">
                <a:latin typeface="Times New Roman" pitchFamily="18" charset="0"/>
                <a:ea typeface="宋体" pitchFamily="2" charset="-122"/>
              </a:rPr>
              <a:t>TDMA/FDD</a:t>
            </a:r>
            <a:r>
              <a:rPr lang="zh-CN" altLang="en-US" b="1" smtClean="0">
                <a:latin typeface="Times New Roman" pitchFamily="18" charset="0"/>
                <a:ea typeface="宋体" pitchFamily="2" charset="-122"/>
              </a:rPr>
              <a:t>容量</a:t>
            </a:r>
            <a:r>
              <a:rPr lang="zh-CN" altLang="en-US" smtClean="0">
                <a:ea typeface="宋体" pitchFamily="2" charset="-122"/>
              </a:rPr>
              <a:t>：</a:t>
            </a:r>
          </a:p>
          <a:p>
            <a:pPr eaLnBrk="1" hangingPunct="1">
              <a:lnSpc>
                <a:spcPct val="90000"/>
              </a:lnSpc>
            </a:pPr>
            <a:endParaRPr lang="en-US" altLang="zh-CN" smtClean="0">
              <a:ea typeface="宋体" pitchFamily="2" charset="-122"/>
            </a:endParaRPr>
          </a:p>
          <a:p>
            <a:pPr eaLnBrk="1" hangingPunct="1">
              <a:lnSpc>
                <a:spcPct val="90000"/>
              </a:lnSpc>
            </a:pPr>
            <a:endParaRPr lang="en-US" altLang="zh-CN" smtClean="0">
              <a:ea typeface="宋体" pitchFamily="2" charset="-122"/>
            </a:endParaRPr>
          </a:p>
          <a:p>
            <a:pPr eaLnBrk="1" hangingPunct="1">
              <a:lnSpc>
                <a:spcPct val="90000"/>
              </a:lnSpc>
              <a:buFontTx/>
              <a:buNone/>
            </a:pPr>
            <a:r>
              <a:rPr lang="en-US" altLang="zh-CN" smtClean="0">
                <a:ea typeface="宋体" pitchFamily="2" charset="-122"/>
              </a:rPr>
              <a:t>                                                ，</a:t>
            </a:r>
          </a:p>
          <a:p>
            <a:pPr eaLnBrk="1" hangingPunct="1">
              <a:lnSpc>
                <a:spcPct val="90000"/>
              </a:lnSpc>
              <a:buFontTx/>
              <a:buNone/>
            </a:pPr>
            <a:r>
              <a:rPr lang="zh-CN" altLang="en-US" b="1" smtClean="0">
                <a:ea typeface="宋体" pitchFamily="2" charset="-122"/>
              </a:rPr>
              <a:t>其中，</a:t>
            </a:r>
            <a:r>
              <a:rPr lang="en-US" altLang="zh-CN" b="1" i="1" smtClean="0">
                <a:latin typeface="Times New Roman" pitchFamily="18" charset="0"/>
                <a:ea typeface="宋体" pitchFamily="2" charset="-122"/>
              </a:rPr>
              <a:t>s</a:t>
            </a:r>
            <a:r>
              <a:rPr lang="zh-CN" altLang="en-US" b="1" smtClean="0">
                <a:ea typeface="宋体" pitchFamily="2" charset="-122"/>
              </a:rPr>
              <a:t>为每载频的时隙数。</a:t>
            </a:r>
          </a:p>
        </p:txBody>
      </p:sp>
      <p:graphicFrame>
        <p:nvGraphicFramePr>
          <p:cNvPr id="13314" name="Object 4"/>
          <p:cNvGraphicFramePr>
            <a:graphicFrameLocks noChangeAspect="1"/>
          </p:cNvGraphicFramePr>
          <p:nvPr/>
        </p:nvGraphicFramePr>
        <p:xfrm>
          <a:off x="2819400" y="1752600"/>
          <a:ext cx="2870200" cy="1384300"/>
        </p:xfrm>
        <a:graphic>
          <a:graphicData uri="http://schemas.openxmlformats.org/presentationml/2006/ole">
            <p:oleObj spid="_x0000_s13314" name="Equation" r:id="rId4" imgW="2869920" imgH="1384200" progId="Equation.3">
              <p:embed/>
            </p:oleObj>
          </a:graphicData>
        </a:graphic>
      </p:graphicFrame>
      <p:graphicFrame>
        <p:nvGraphicFramePr>
          <p:cNvPr id="13315" name="Object 5"/>
          <p:cNvGraphicFramePr>
            <a:graphicFrameLocks noChangeAspect="1"/>
          </p:cNvGraphicFramePr>
          <p:nvPr/>
        </p:nvGraphicFramePr>
        <p:xfrm>
          <a:off x="2927350" y="3886200"/>
          <a:ext cx="2870200" cy="1384300"/>
        </p:xfrm>
        <a:graphic>
          <a:graphicData uri="http://schemas.openxmlformats.org/presentationml/2006/ole">
            <p:oleObj spid="_x0000_s13315" name="Equation" r:id="rId5" imgW="2869920" imgH="138420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b="1" smtClean="0">
                <a:ea typeface="宋体" pitchFamily="2" charset="-122"/>
              </a:rPr>
              <a:t/>
            </a:r>
            <a:br>
              <a:rPr lang="zh-CN" altLang="en-US" sz="3600" b="1" smtClean="0">
                <a:ea typeface="宋体" pitchFamily="2" charset="-122"/>
              </a:rPr>
            </a:br>
            <a:r>
              <a:rPr lang="zh-CN" altLang="en-US" sz="3600" b="1" smtClean="0">
                <a:ea typeface="宋体" pitchFamily="2" charset="-122"/>
              </a:rPr>
              <a:t>系统间的容量比较</a:t>
            </a:r>
            <a:endParaRPr lang="en-US" altLang="zh-CN" sz="3600" b="1" smtClean="0">
              <a:ea typeface="宋体" pitchFamily="2" charset="-122"/>
            </a:endParaRPr>
          </a:p>
        </p:txBody>
      </p:sp>
      <p:sp>
        <p:nvSpPr>
          <p:cNvPr id="218115" name="Rectangle 3"/>
          <p:cNvSpPr>
            <a:spLocks noGrp="1" noChangeArrowheads="1"/>
          </p:cNvSpPr>
          <p:nvPr>
            <p:ph type="body" idx="1"/>
          </p:nvPr>
        </p:nvSpPr>
        <p:spPr>
          <a:xfrm>
            <a:off x="457200" y="1600200"/>
            <a:ext cx="8382000" cy="4525963"/>
          </a:xfrm>
        </p:spPr>
        <p:txBody>
          <a:bodyPr/>
          <a:lstStyle/>
          <a:p>
            <a:pPr eaLnBrk="1" hangingPunct="1">
              <a:lnSpc>
                <a:spcPct val="90000"/>
              </a:lnSpc>
              <a:defRPr/>
            </a:pPr>
            <a:r>
              <a:rPr lang="en-US" altLang="zh-CN" sz="2800" b="1" u="sng" smtClean="0">
                <a:latin typeface="Times New Roman" pitchFamily="18" charset="0"/>
                <a:ea typeface="宋体" pitchFamily="2" charset="-122"/>
              </a:rPr>
              <a:t>AMPS</a:t>
            </a:r>
            <a:r>
              <a:rPr lang="zh-CN" altLang="en-US" sz="2800" b="1" u="sng" smtClean="0">
                <a:latin typeface="Times New Roman" pitchFamily="18" charset="0"/>
                <a:ea typeface="宋体" pitchFamily="2" charset="-122"/>
              </a:rPr>
              <a:t>系统</a:t>
            </a:r>
            <a:r>
              <a:rPr lang="zh-CN" altLang="en-US" sz="2800" b="1" smtClean="0">
                <a:latin typeface="Times New Roman" pitchFamily="18" charset="0"/>
                <a:ea typeface="宋体" pitchFamily="2" charset="-122"/>
              </a:rPr>
              <a:t>    </a:t>
            </a:r>
          </a:p>
          <a:p>
            <a:pPr eaLnBrk="1" hangingPunct="1">
              <a:lnSpc>
                <a:spcPct val="90000"/>
              </a:lnSpc>
              <a:buFontTx/>
              <a:buNone/>
              <a:defRPr/>
            </a:pPr>
            <a:r>
              <a:rPr lang="en-US" altLang="zh-CN" sz="2800" b="1" smtClean="0">
                <a:latin typeface="Times New Roman" pitchFamily="18" charset="0"/>
                <a:ea typeface="宋体" pitchFamily="2" charset="-122"/>
              </a:rPr>
              <a:t>        B</a:t>
            </a:r>
            <a:r>
              <a:rPr lang="en-US" altLang="zh-CN" sz="2800" b="1" baseline="-25000" smtClean="0">
                <a:latin typeface="Times New Roman" pitchFamily="18" charset="0"/>
                <a:ea typeface="宋体" pitchFamily="2" charset="-122"/>
              </a:rPr>
              <a:t>t</a:t>
            </a:r>
            <a:r>
              <a:rPr lang="en-US" altLang="zh-CN" sz="2800" b="1" smtClean="0">
                <a:latin typeface="Times New Roman" pitchFamily="18" charset="0"/>
                <a:ea typeface="宋体" pitchFamily="2" charset="-122"/>
              </a:rPr>
              <a:t>=25MHz，B</a:t>
            </a:r>
            <a:r>
              <a:rPr lang="en-US" altLang="zh-CN" sz="2800" b="1" baseline="-25000" smtClean="0">
                <a:latin typeface="Times New Roman" pitchFamily="18" charset="0"/>
                <a:ea typeface="宋体" pitchFamily="2" charset="-122"/>
              </a:rPr>
              <a:t>c</a:t>
            </a:r>
            <a:r>
              <a:rPr lang="en-US" altLang="zh-CN" sz="2800" b="1" smtClean="0">
                <a:latin typeface="Times New Roman" pitchFamily="18" charset="0"/>
                <a:ea typeface="宋体" pitchFamily="2" charset="-122"/>
              </a:rPr>
              <a:t>=30kHz；</a:t>
            </a:r>
            <a:r>
              <a:rPr lang="zh-CN" altLang="en-US" sz="2800" b="1" smtClean="0">
                <a:latin typeface="Times New Roman" pitchFamily="18" charset="0"/>
                <a:ea typeface="宋体" pitchFamily="2" charset="-122"/>
              </a:rPr>
              <a:t>总信数833个。</a:t>
            </a:r>
          </a:p>
          <a:p>
            <a:pPr eaLnBrk="1" hangingPunct="1">
              <a:lnSpc>
                <a:spcPct val="90000"/>
              </a:lnSpc>
              <a:buFontTx/>
              <a:buNone/>
              <a:defRPr/>
            </a:pPr>
            <a:r>
              <a:rPr lang="zh-CN" altLang="en-US" sz="2800" b="1" smtClean="0">
                <a:solidFill>
                  <a:srgbClr val="FF3300"/>
                </a:solidFill>
                <a:latin typeface="Times New Roman" pitchFamily="18" charset="0"/>
                <a:ea typeface="宋体" pitchFamily="2" charset="-122"/>
              </a:rPr>
              <a:t>        </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C/I)</a:t>
            </a:r>
            <a:r>
              <a:rPr lang="en-US" altLang="zh-CN" sz="2800" b="1" baseline="-25000" smtClean="0">
                <a:solidFill>
                  <a:srgbClr val="FF3300"/>
                </a:solidFill>
                <a:effectLst>
                  <a:outerShdw blurRad="38100" dist="38100" dir="2700000" algn="tl">
                    <a:srgbClr val="000000"/>
                  </a:outerShdw>
                </a:effectLst>
                <a:latin typeface="Times New Roman" pitchFamily="18" charset="0"/>
                <a:ea typeface="宋体" pitchFamily="2" charset="-122"/>
              </a:rPr>
              <a:t>min</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=18dB</a:t>
            </a:r>
            <a:r>
              <a:rPr lang="en-US" altLang="zh-CN" sz="2800" b="1" smtClean="0">
                <a:latin typeface="Times New Roman" pitchFamily="18" charset="0"/>
                <a:ea typeface="宋体" pitchFamily="2" charset="-122"/>
              </a:rPr>
              <a:t>，</a:t>
            </a:r>
            <a:r>
              <a:rPr lang="zh-CN" altLang="en-US" sz="2800" b="1" smtClean="0">
                <a:latin typeface="Times New Roman" pitchFamily="18" charset="0"/>
                <a:ea typeface="宋体" pitchFamily="2" charset="-122"/>
              </a:rPr>
              <a:t>相应的，</a:t>
            </a:r>
            <a:r>
              <a:rPr lang="en-US" altLang="zh-CN" sz="2800" b="1" smtClean="0">
                <a:latin typeface="Times New Roman" pitchFamily="18" charset="0"/>
                <a:ea typeface="宋体" pitchFamily="2" charset="-122"/>
              </a:rPr>
              <a:t>N=7。</a:t>
            </a:r>
          </a:p>
          <a:p>
            <a:pPr eaLnBrk="1" hangingPunct="1">
              <a:lnSpc>
                <a:spcPct val="90000"/>
              </a:lnSpc>
              <a:buFontTx/>
              <a:buNone/>
              <a:defRPr/>
            </a:pPr>
            <a:r>
              <a:rPr lang="en-US" altLang="zh-CN" sz="2800" b="1" smtClean="0">
                <a:latin typeface="Times New Roman" pitchFamily="18" charset="0"/>
                <a:ea typeface="宋体" pitchFamily="2" charset="-122"/>
              </a:rPr>
              <a:t>                        </a:t>
            </a:r>
            <a:r>
              <a:rPr lang="en-US" altLang="zh-CN" sz="2800" b="1" i="1" smtClean="0">
                <a:latin typeface="Times New Roman" pitchFamily="18" charset="0"/>
                <a:ea typeface="宋体" pitchFamily="2" charset="-122"/>
              </a:rPr>
              <a:t>m</a:t>
            </a:r>
            <a:r>
              <a:rPr lang="en-US" altLang="zh-CN" sz="2800" b="1" smtClean="0">
                <a:latin typeface="Times New Roman" pitchFamily="18" charset="0"/>
                <a:ea typeface="宋体" pitchFamily="2" charset="-122"/>
              </a:rPr>
              <a:t>=119</a:t>
            </a:r>
            <a:r>
              <a:rPr lang="zh-CN" altLang="en-US" sz="2800" b="1" smtClean="0">
                <a:latin typeface="Times New Roman" pitchFamily="18" charset="0"/>
                <a:ea typeface="宋体" pitchFamily="2" charset="-122"/>
              </a:rPr>
              <a:t>信道/小区 。</a:t>
            </a:r>
            <a:endParaRPr lang="en-US" altLang="zh-CN" sz="2800" b="1" smtClean="0">
              <a:latin typeface="Times New Roman" pitchFamily="18" charset="0"/>
              <a:ea typeface="宋体" pitchFamily="2" charset="-122"/>
            </a:endParaRPr>
          </a:p>
          <a:p>
            <a:pPr eaLnBrk="1" hangingPunct="1">
              <a:lnSpc>
                <a:spcPct val="90000"/>
              </a:lnSpc>
              <a:defRPr/>
            </a:pPr>
            <a:r>
              <a:rPr lang="en-US" altLang="zh-CN" sz="2800" b="1" u="sng" smtClean="0">
                <a:latin typeface="Times New Roman" pitchFamily="18" charset="0"/>
                <a:ea typeface="宋体" pitchFamily="2" charset="-122"/>
              </a:rPr>
              <a:t>USDC(</a:t>
            </a:r>
            <a:r>
              <a:rPr lang="zh-CN" altLang="en-US" sz="2800" b="1" u="sng" smtClean="0">
                <a:latin typeface="Times New Roman" pitchFamily="18" charset="0"/>
                <a:ea typeface="宋体" pitchFamily="2" charset="-122"/>
              </a:rPr>
              <a:t>即</a:t>
            </a:r>
            <a:r>
              <a:rPr lang="en-US" altLang="zh-CN" sz="2800" b="1" u="sng" smtClean="0">
                <a:latin typeface="Times New Roman" pitchFamily="18" charset="0"/>
                <a:ea typeface="宋体" pitchFamily="2" charset="-122"/>
              </a:rPr>
              <a:t>DAMPS)</a:t>
            </a:r>
            <a:r>
              <a:rPr lang="zh-CN" altLang="en-US" sz="2800" b="1" u="sng" smtClean="0">
                <a:latin typeface="Times New Roman" pitchFamily="18" charset="0"/>
                <a:ea typeface="宋体" pitchFamily="2" charset="-122"/>
              </a:rPr>
              <a:t>系统</a:t>
            </a:r>
          </a:p>
          <a:p>
            <a:pPr eaLnBrk="1" hangingPunct="1">
              <a:lnSpc>
                <a:spcPct val="90000"/>
              </a:lnSpc>
              <a:buFontTx/>
              <a:buNone/>
              <a:defRPr/>
            </a:pPr>
            <a:r>
              <a:rPr lang="en-US" altLang="zh-CN" sz="2800" b="1" smtClean="0">
                <a:latin typeface="Times New Roman" pitchFamily="18" charset="0"/>
                <a:ea typeface="宋体" pitchFamily="2" charset="-122"/>
              </a:rPr>
              <a:t>        B</a:t>
            </a:r>
            <a:r>
              <a:rPr lang="en-US" altLang="zh-CN" sz="2800" b="1" baseline="-25000" smtClean="0">
                <a:latin typeface="Times New Roman" pitchFamily="18" charset="0"/>
                <a:ea typeface="宋体" pitchFamily="2" charset="-122"/>
              </a:rPr>
              <a:t>t</a:t>
            </a:r>
            <a:r>
              <a:rPr lang="en-US" altLang="zh-CN" sz="2800" b="1" smtClean="0">
                <a:latin typeface="Times New Roman" pitchFamily="18" charset="0"/>
                <a:ea typeface="宋体" pitchFamily="2" charset="-122"/>
              </a:rPr>
              <a:t>=25MHz，B</a:t>
            </a:r>
            <a:r>
              <a:rPr lang="en-US" altLang="zh-CN" sz="2800" b="1" baseline="-25000" smtClean="0">
                <a:latin typeface="Times New Roman" pitchFamily="18" charset="0"/>
                <a:ea typeface="宋体" pitchFamily="2" charset="-122"/>
              </a:rPr>
              <a:t>c</a:t>
            </a:r>
            <a:r>
              <a:rPr lang="en-US" altLang="zh-CN" sz="2800" b="1" smtClean="0">
                <a:latin typeface="Times New Roman" pitchFamily="18" charset="0"/>
                <a:ea typeface="宋体" pitchFamily="2" charset="-122"/>
              </a:rPr>
              <a:t>=30kHz；</a:t>
            </a:r>
          </a:p>
          <a:p>
            <a:pPr eaLnBrk="1" hangingPunct="1">
              <a:lnSpc>
                <a:spcPct val="90000"/>
              </a:lnSpc>
              <a:buFontTx/>
              <a:buNone/>
              <a:defRPr/>
            </a:pPr>
            <a:r>
              <a:rPr lang="zh-CN" altLang="en-US" sz="2800" b="1" smtClean="0">
                <a:latin typeface="Times New Roman" pitchFamily="18" charset="0"/>
                <a:ea typeface="宋体" pitchFamily="2" charset="-122"/>
              </a:rPr>
              <a:t>        每载频3个时隙(</a:t>
            </a:r>
            <a:r>
              <a:rPr lang="en-US" altLang="zh-CN" sz="2800" b="1" i="1" smtClean="0">
                <a:latin typeface="Times New Roman" pitchFamily="18" charset="0"/>
                <a:ea typeface="宋体" pitchFamily="2" charset="-122"/>
              </a:rPr>
              <a:t>s</a:t>
            </a: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总信道数2500个。</a:t>
            </a:r>
          </a:p>
          <a:p>
            <a:pPr eaLnBrk="1" hangingPunct="1">
              <a:lnSpc>
                <a:spcPct val="90000"/>
              </a:lnSpc>
              <a:buFontTx/>
              <a:buNone/>
              <a:defRPr/>
            </a:pPr>
            <a:r>
              <a:rPr lang="zh-CN" altLang="en-US" sz="2800" b="1" smtClean="0">
                <a:solidFill>
                  <a:srgbClr val="FF3300"/>
                </a:solidFill>
                <a:latin typeface="Times New Roman" pitchFamily="18" charset="0"/>
                <a:ea typeface="宋体" pitchFamily="2" charset="-122"/>
              </a:rPr>
              <a:t>         </a:t>
            </a:r>
            <a:r>
              <a:rPr lang="zh-CN" altLang="en-US" sz="2800" b="1" smtClean="0">
                <a:solidFill>
                  <a:srgbClr val="FF3300"/>
                </a:solidFill>
                <a:effectLst>
                  <a:outerShdw blurRad="38100" dist="38100" dir="2700000" algn="tl">
                    <a:srgbClr val="000000"/>
                  </a:outerShdw>
                </a:effectLst>
                <a:latin typeface="Times New Roman" pitchFamily="18" charset="0"/>
                <a:ea typeface="宋体" pitchFamily="2" charset="-122"/>
              </a:rPr>
              <a:t>(</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C/I)</a:t>
            </a:r>
            <a:r>
              <a:rPr lang="en-US" altLang="zh-CN" sz="2800" b="1" baseline="-25000" smtClean="0">
                <a:solidFill>
                  <a:srgbClr val="FF3300"/>
                </a:solidFill>
                <a:effectLst>
                  <a:outerShdw blurRad="38100" dist="38100" dir="2700000" algn="tl">
                    <a:srgbClr val="000000"/>
                  </a:outerShdw>
                </a:effectLst>
                <a:latin typeface="Times New Roman" pitchFamily="18" charset="0"/>
                <a:ea typeface="宋体" pitchFamily="2" charset="-122"/>
              </a:rPr>
              <a:t>min</a:t>
            </a:r>
            <a:r>
              <a:rPr lang="en-US" altLang="zh-CN" sz="2800" b="1" smtClean="0">
                <a:solidFill>
                  <a:srgbClr val="FF3300"/>
                </a:solidFill>
                <a:effectLst>
                  <a:outerShdw blurRad="38100" dist="38100" dir="2700000" algn="tl">
                    <a:srgbClr val="000000"/>
                  </a:outerShdw>
                </a:effectLst>
                <a:latin typeface="Times New Roman" pitchFamily="18" charset="0"/>
                <a:ea typeface="宋体" pitchFamily="2" charset="-122"/>
              </a:rPr>
              <a:t>=12dB</a:t>
            </a:r>
            <a:r>
              <a:rPr lang="en-US" altLang="zh-CN" sz="2800" b="1" smtClean="0">
                <a:latin typeface="Times New Roman" pitchFamily="18" charset="0"/>
                <a:ea typeface="宋体" pitchFamily="2" charset="-122"/>
              </a:rPr>
              <a:t>，</a:t>
            </a:r>
            <a:r>
              <a:rPr lang="zh-CN" altLang="en-US" sz="2800" b="1" smtClean="0">
                <a:latin typeface="Times New Roman" pitchFamily="18" charset="0"/>
                <a:ea typeface="宋体" pitchFamily="2" charset="-122"/>
              </a:rPr>
              <a:t>相应的，</a:t>
            </a:r>
            <a:r>
              <a:rPr lang="en-US" altLang="zh-CN" sz="2800" b="1" smtClean="0">
                <a:latin typeface="Times New Roman" pitchFamily="18" charset="0"/>
                <a:ea typeface="宋体" pitchFamily="2" charset="-122"/>
              </a:rPr>
              <a:t>N=4。</a:t>
            </a:r>
          </a:p>
          <a:p>
            <a:pPr eaLnBrk="1" hangingPunct="1">
              <a:lnSpc>
                <a:spcPct val="90000"/>
              </a:lnSpc>
              <a:buFontTx/>
              <a:buNone/>
              <a:defRPr/>
            </a:pPr>
            <a:r>
              <a:rPr lang="en-US" altLang="zh-CN" sz="2800" b="1" smtClean="0">
                <a:latin typeface="Times New Roman" pitchFamily="18" charset="0"/>
                <a:ea typeface="宋体" pitchFamily="2" charset="-122"/>
              </a:rPr>
              <a:t>                        </a:t>
            </a:r>
            <a:r>
              <a:rPr lang="en-US" altLang="zh-CN" sz="2800" b="1" i="1" smtClean="0">
                <a:latin typeface="Times New Roman" pitchFamily="18" charset="0"/>
                <a:ea typeface="宋体" pitchFamily="2" charset="-122"/>
              </a:rPr>
              <a:t>m</a:t>
            </a:r>
            <a:r>
              <a:rPr lang="en-US" altLang="zh-CN" sz="2800" b="1" smtClean="0">
                <a:latin typeface="Times New Roman" pitchFamily="18" charset="0"/>
                <a:ea typeface="宋体" pitchFamily="2" charset="-122"/>
              </a:rPr>
              <a:t>=625</a:t>
            </a:r>
            <a:r>
              <a:rPr lang="zh-CN" altLang="en-US" sz="2800" b="1" smtClean="0">
                <a:latin typeface="Times New Roman" pitchFamily="18" charset="0"/>
                <a:ea typeface="宋体" pitchFamily="2" charset="-122"/>
              </a:rPr>
              <a:t>信道/小区</a:t>
            </a:r>
            <a:r>
              <a:rPr lang="zh-CN" altLang="en-US" sz="2800" smtClean="0">
                <a:latin typeface="Times New Roman" pitchFamily="18" charset="0"/>
                <a:ea typeface="宋体" pitchFamily="2" charset="-122"/>
              </a:rPr>
              <a:t> </a:t>
            </a:r>
            <a:r>
              <a:rPr lang="zh-CN" altLang="en-US" sz="2800" b="1" smtClean="0">
                <a:latin typeface="Times New Roman" pitchFamily="18" charset="0"/>
                <a:ea typeface="宋体" pitchFamily="2" charset="-122"/>
              </a:rPr>
              <a:t>。</a:t>
            </a:r>
          </a:p>
        </p:txBody>
      </p:sp>
      <p:sp>
        <p:nvSpPr>
          <p:cNvPr id="280578" name="AutoShape 2">
            <a:hlinkClick r:id="rId3" action="ppaction://hlinksldjump"/>
          </p:cNvPr>
          <p:cNvSpPr>
            <a:spLocks noChangeArrowheads="1"/>
          </p:cNvSpPr>
          <p:nvPr/>
        </p:nvSpPr>
        <p:spPr bwMode="auto">
          <a:xfrm>
            <a:off x="8077200" y="6172200"/>
            <a:ext cx="685800" cy="457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9900"/>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04800" y="304800"/>
            <a:ext cx="8534400" cy="1143000"/>
          </a:xfrm>
        </p:spPr>
        <p:txBody>
          <a:bodyPr/>
          <a:lstStyle/>
          <a:p>
            <a:pPr eaLnBrk="1" hangingPunct="1">
              <a:defRPr/>
            </a:pPr>
            <a:r>
              <a:rPr lang="en-US" altLang="zh-CN" sz="3600" smtClean="0">
                <a:latin typeface="Times New Roman" pitchFamily="18" charset="0"/>
                <a:ea typeface="宋体" pitchFamily="2" charset="-122"/>
              </a:rPr>
              <a:t/>
            </a:r>
            <a:br>
              <a:rPr lang="en-US" altLang="zh-CN" sz="3600" smtClean="0">
                <a:latin typeface="Times New Roman" pitchFamily="18" charset="0"/>
                <a:ea typeface="宋体" pitchFamily="2" charset="-122"/>
              </a:rPr>
            </a:br>
            <a:r>
              <a:rPr lang="en-US" altLang="zh-CN" sz="3200" b="1" smtClean="0">
                <a:latin typeface="Times New Roman" pitchFamily="18" charset="0"/>
                <a:ea typeface="宋体" pitchFamily="2" charset="-122"/>
              </a:rPr>
              <a:t>CDMA</a:t>
            </a:r>
            <a:r>
              <a:rPr lang="zh-CN" altLang="en-US" sz="3200" b="1" smtClean="0">
                <a:latin typeface="Times New Roman" pitchFamily="18" charset="0"/>
                <a:ea typeface="宋体" pitchFamily="2" charset="-122"/>
              </a:rPr>
              <a:t>系统的容量（单个小区） </a:t>
            </a:r>
            <a:r>
              <a:rPr lang="en-US" altLang="zh-CN" sz="3200" b="1" u="sng" smtClean="0">
                <a:effectLst>
                  <a:outerShdw blurRad="38100" dist="38100" dir="2700000" algn="tl">
                    <a:srgbClr val="FFFFFF"/>
                  </a:outerShdw>
                </a:effectLst>
                <a:latin typeface="Times New Roman" pitchFamily="18" charset="0"/>
                <a:ea typeface="宋体" pitchFamily="2" charset="-122"/>
              </a:rPr>
              <a:t>pp333 9.7.1</a:t>
            </a:r>
            <a:r>
              <a:rPr lang="zh-CN" altLang="en-US" sz="3200" b="1" u="sng" smtClean="0">
                <a:effectLst>
                  <a:outerShdw blurRad="38100" dist="38100" dir="2700000" algn="tl">
                    <a:srgbClr val="FFFFFF"/>
                  </a:outerShdw>
                </a:effectLst>
                <a:latin typeface="Times New Roman" pitchFamily="18" charset="0"/>
                <a:ea typeface="宋体" pitchFamily="2" charset="-122"/>
              </a:rPr>
              <a:t>节</a:t>
            </a:r>
          </a:p>
        </p:txBody>
      </p:sp>
      <p:sp>
        <p:nvSpPr>
          <p:cNvPr id="57347" name="Rectangle 3"/>
          <p:cNvSpPr>
            <a:spLocks noGrp="1" noChangeArrowheads="1"/>
          </p:cNvSpPr>
          <p:nvPr>
            <p:ph type="body" idx="1"/>
          </p:nvPr>
        </p:nvSpPr>
        <p:spPr>
          <a:xfrm>
            <a:off x="457200" y="1600200"/>
            <a:ext cx="8382000" cy="5029200"/>
          </a:xfrm>
        </p:spPr>
        <p:txBody>
          <a:bodyPr/>
          <a:lstStyle/>
          <a:p>
            <a:pPr eaLnBrk="1" hangingPunct="1">
              <a:lnSpc>
                <a:spcPct val="80000"/>
              </a:lnSpc>
            </a:pPr>
            <a:r>
              <a:rPr lang="zh-CN" altLang="en-US" b="1" smtClean="0">
                <a:latin typeface="Times New Roman" pitchFamily="18" charset="0"/>
                <a:ea typeface="宋体" pitchFamily="2" charset="-122"/>
              </a:rPr>
              <a:t>容量公式的导出条件：</a:t>
            </a:r>
          </a:p>
          <a:p>
            <a:pPr eaLnBrk="1" hangingPunct="1">
              <a:lnSpc>
                <a:spcPct val="80000"/>
              </a:lnSpc>
              <a:buFontTx/>
              <a:buNone/>
            </a:pPr>
            <a:r>
              <a:rPr lang="zh-CN" altLang="en-US" b="1" smtClean="0">
                <a:latin typeface="Times New Roman" pitchFamily="18" charset="0"/>
                <a:ea typeface="宋体" pitchFamily="2" charset="-122"/>
              </a:rPr>
              <a:t>   </a:t>
            </a:r>
            <a:r>
              <a:rPr lang="en-US" altLang="zh-CN" sz="2800" b="1" smtClean="0">
                <a:latin typeface="Times New Roman" pitchFamily="18" charset="0"/>
                <a:ea typeface="宋体" pitchFamily="2" charset="-122"/>
              </a:rPr>
              <a:t>1</a:t>
            </a:r>
            <a:r>
              <a:rPr lang="zh-CN" altLang="en-US" sz="2800" b="1" smtClean="0">
                <a:latin typeface="Times New Roman" pitchFamily="18" charset="0"/>
                <a:ea typeface="宋体" pitchFamily="2" charset="-122"/>
              </a:rPr>
              <a:t>）假定反向链路已做到理想功率控制</a:t>
            </a:r>
            <a:r>
              <a:rPr lang="en-US" altLang="zh-CN" sz="2800" b="1" smtClean="0">
                <a:latin typeface="Times New Roman" pitchFamily="18" charset="0"/>
                <a:ea typeface="宋体" pitchFamily="2" charset="-122"/>
              </a:rPr>
              <a:t>——</a:t>
            </a:r>
            <a:r>
              <a:rPr lang="zh-CN" altLang="en-US" sz="2800" b="1" smtClean="0">
                <a:latin typeface="Times New Roman" pitchFamily="18" charset="0"/>
                <a:ea typeface="宋体" pitchFamily="2" charset="-122"/>
              </a:rPr>
              <a:t>各移动台到达基站的信号功率都相等；前向链路不进行功率控制，基站针对各移动台的所有发送采用相同功率。</a:t>
            </a:r>
          </a:p>
          <a:p>
            <a:pPr eaLnBrk="1" hangingPunct="1">
              <a:lnSpc>
                <a:spcPct val="80000"/>
              </a:lnSpc>
              <a:buFontTx/>
              <a:buNone/>
            </a:pPr>
            <a:r>
              <a:rPr lang="zh-CN" altLang="en-US" sz="2800" b="1" smtClean="0">
                <a:latin typeface="Times New Roman" pitchFamily="18" charset="0"/>
                <a:ea typeface="宋体" pitchFamily="2" charset="-122"/>
              </a:rPr>
              <a:t>   </a:t>
            </a:r>
            <a:r>
              <a:rPr lang="en-US" altLang="zh-CN" sz="2800" b="1" smtClean="0">
                <a:latin typeface="Times New Roman" pitchFamily="18" charset="0"/>
                <a:ea typeface="宋体" pitchFamily="2" charset="-122"/>
              </a:rPr>
              <a:t>2</a:t>
            </a:r>
            <a:r>
              <a:rPr lang="zh-CN" altLang="en-US" sz="2800" b="1" smtClean="0">
                <a:latin typeface="Times New Roman" pitchFamily="18" charset="0"/>
                <a:ea typeface="宋体" pitchFamily="2" charset="-122"/>
              </a:rPr>
              <a:t>）划分扇区</a:t>
            </a:r>
            <a:r>
              <a:rPr lang="en-US" altLang="zh-CN" sz="2800" b="1" smtClean="0">
                <a:latin typeface="Times New Roman" pitchFamily="18" charset="0"/>
                <a:ea typeface="宋体" pitchFamily="2" charset="-122"/>
              </a:rPr>
              <a:t>——</a:t>
            </a:r>
            <a:r>
              <a:rPr lang="zh-CN" altLang="en-US" sz="2800" b="1" smtClean="0">
                <a:latin typeface="Times New Roman" pitchFamily="18" charset="0"/>
                <a:ea typeface="宋体" pitchFamily="2" charset="-122"/>
              </a:rPr>
              <a:t>通过定向发射，减小干扰功率。如：划分</a:t>
            </a: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个扇区，可以认为每个扇区之间互不影响，且都可以支持原来整个小区可支持的用户数，这样用户容量提高了约</a:t>
            </a: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倍。</a:t>
            </a:r>
          </a:p>
          <a:p>
            <a:pPr eaLnBrk="1" hangingPunct="1">
              <a:lnSpc>
                <a:spcPct val="80000"/>
              </a:lnSpc>
              <a:buFontTx/>
              <a:buNone/>
            </a:pPr>
            <a:r>
              <a:rPr lang="zh-CN" altLang="en-US" sz="2800" b="1" smtClean="0">
                <a:latin typeface="Times New Roman" pitchFamily="18" charset="0"/>
                <a:ea typeface="宋体" pitchFamily="2" charset="-122"/>
              </a:rPr>
              <a:t>   </a:t>
            </a:r>
            <a:r>
              <a:rPr lang="en-US" altLang="zh-CN" sz="2800" b="1" smtClean="0">
                <a:latin typeface="Times New Roman" pitchFamily="18" charset="0"/>
                <a:ea typeface="宋体" pitchFamily="2" charset="-122"/>
              </a:rPr>
              <a:t>3</a:t>
            </a:r>
            <a:r>
              <a:rPr lang="zh-CN" altLang="en-US" sz="2800" b="1" smtClean="0">
                <a:latin typeface="Times New Roman" pitchFamily="18" charset="0"/>
                <a:ea typeface="宋体" pitchFamily="2" charset="-122"/>
              </a:rPr>
              <a:t>）话音激活技术（这样就可以进行不连续发射，</a:t>
            </a:r>
            <a:r>
              <a:rPr lang="en-US" altLang="zh-CN" sz="2800" b="1" smtClean="0">
                <a:latin typeface="Times New Roman" pitchFamily="18" charset="0"/>
                <a:ea typeface="宋体" pitchFamily="2" charset="-122"/>
              </a:rPr>
              <a:t>DTX</a:t>
            </a:r>
            <a:r>
              <a:rPr lang="zh-CN" altLang="en-US" sz="2800" b="1" smtClean="0">
                <a:latin typeface="Times New Roman" pitchFamily="18" charset="0"/>
                <a:ea typeface="宋体" pitchFamily="2" charset="-122"/>
              </a:rPr>
              <a:t>）</a:t>
            </a:r>
            <a:r>
              <a:rPr lang="en-US" altLang="zh-CN" sz="2800" b="1" smtClean="0">
                <a:latin typeface="Times New Roman" pitchFamily="18" charset="0"/>
                <a:ea typeface="宋体" pitchFamily="2" charset="-122"/>
              </a:rPr>
              <a:t>——</a:t>
            </a:r>
            <a:r>
              <a:rPr lang="zh-CN" altLang="en-US" sz="2800" b="1" smtClean="0">
                <a:latin typeface="Times New Roman" pitchFamily="18" charset="0"/>
                <a:ea typeface="宋体" pitchFamily="2" charset="-122"/>
              </a:rPr>
              <a:t>通话期间，没有话音就关闭发射机，不发送，减轻干扰。</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14340" name="Rectangle 3"/>
          <p:cNvSpPr>
            <a:spLocks noGrp="1" noChangeArrowheads="1"/>
          </p:cNvSpPr>
          <p:nvPr>
            <p:ph type="body" sz="half" idx="1"/>
          </p:nvPr>
        </p:nvSpPr>
        <p:spPr>
          <a:xfrm>
            <a:off x="457200" y="1600200"/>
            <a:ext cx="8305800" cy="5029200"/>
          </a:xfrm>
        </p:spPr>
        <p:txBody>
          <a:bodyPr/>
          <a:lstStyle/>
          <a:p>
            <a:pPr eaLnBrk="1" hangingPunct="1">
              <a:lnSpc>
                <a:spcPct val="90000"/>
              </a:lnSpc>
            </a:pPr>
            <a:r>
              <a:rPr lang="zh-CN" altLang="en-US" sz="2800" b="1" smtClean="0">
                <a:latin typeface="Times New Roman" pitchFamily="18" charset="0"/>
                <a:ea typeface="宋体" pitchFamily="2" charset="-122"/>
              </a:rPr>
              <a:t>单个小区</a:t>
            </a:r>
            <a:r>
              <a:rPr lang="en-US" altLang="zh-CN" sz="2800" b="1" smtClean="0">
                <a:latin typeface="Times New Roman" pitchFamily="18" charset="0"/>
                <a:ea typeface="宋体" pitchFamily="2" charset="-122"/>
              </a:rPr>
              <a:t>CDMA</a:t>
            </a:r>
            <a:r>
              <a:rPr lang="zh-CN" altLang="en-US" sz="2800" b="1" smtClean="0">
                <a:latin typeface="Times New Roman" pitchFamily="18" charset="0"/>
                <a:ea typeface="宋体" pitchFamily="2" charset="-122"/>
              </a:rPr>
              <a:t>容量公式（干扰受限）：</a:t>
            </a:r>
          </a:p>
          <a:p>
            <a:pPr eaLnBrk="1" hangingPunct="1">
              <a:lnSpc>
                <a:spcPct val="90000"/>
              </a:lnSpc>
            </a:pPr>
            <a:endParaRPr lang="zh-CN" altLang="en-US" sz="2400" b="1" smtClean="0">
              <a:latin typeface="Times New Roman" pitchFamily="18" charset="0"/>
              <a:ea typeface="宋体" pitchFamily="2" charset="-122"/>
            </a:endParaRPr>
          </a:p>
          <a:p>
            <a:pPr eaLnBrk="1" hangingPunct="1">
              <a:lnSpc>
                <a:spcPct val="90000"/>
              </a:lnSpc>
            </a:pPr>
            <a:endParaRPr lang="zh-CN" altLang="en-US" sz="2400" b="1" smtClean="0">
              <a:latin typeface="Times New Roman" pitchFamily="18" charset="0"/>
              <a:ea typeface="宋体" pitchFamily="2" charset="-122"/>
            </a:endParaRPr>
          </a:p>
          <a:p>
            <a:pPr eaLnBrk="1" hangingPunct="1">
              <a:lnSpc>
                <a:spcPct val="90000"/>
              </a:lnSpc>
              <a:buFontTx/>
              <a:buNone/>
            </a:pPr>
            <a:endParaRPr lang="zh-CN" altLang="en-US" sz="2400" b="1" smtClean="0">
              <a:latin typeface="Times New Roman" pitchFamily="18" charset="0"/>
              <a:ea typeface="宋体" pitchFamily="2" charset="-122"/>
            </a:endParaRPr>
          </a:p>
          <a:p>
            <a:pPr eaLnBrk="1" hangingPunct="1">
              <a:lnSpc>
                <a:spcPct val="90000"/>
              </a:lnSpc>
              <a:buFontTx/>
              <a:buNone/>
            </a:pPr>
            <a:r>
              <a:rPr lang="zh-CN" altLang="en-US" sz="2800" b="1" smtClean="0">
                <a:latin typeface="Times New Roman" pitchFamily="18" charset="0"/>
                <a:ea typeface="宋体" pitchFamily="2" charset="-122"/>
              </a:rPr>
              <a:t>其中， </a:t>
            </a:r>
            <a:r>
              <a:rPr lang="el-GR" altLang="zh-CN" sz="2800" b="1" i="1" smtClean="0">
                <a:latin typeface="Times New Roman" pitchFamily="18" charset="0"/>
              </a:rPr>
              <a:t>α</a:t>
            </a:r>
            <a:r>
              <a:rPr lang="zh-CN" altLang="en-US" sz="2800" b="1" smtClean="0">
                <a:latin typeface="Times New Roman" pitchFamily="18" charset="0"/>
                <a:ea typeface="宋体" pitchFamily="2" charset="-122"/>
              </a:rPr>
              <a:t>是话音激活因子（ </a:t>
            </a:r>
            <a:r>
              <a:rPr lang="en-US" altLang="zh-CN" sz="2800" b="1" smtClean="0">
                <a:latin typeface="Times New Roman" pitchFamily="18" charset="0"/>
                <a:ea typeface="宋体" pitchFamily="2" charset="-122"/>
              </a:rPr>
              <a:t>0&lt;</a:t>
            </a:r>
            <a:r>
              <a:rPr lang="el-GR" altLang="zh-CN" sz="2800" b="1" i="1" smtClean="0">
                <a:latin typeface="Times New Roman" pitchFamily="18" charset="0"/>
              </a:rPr>
              <a:t>α</a:t>
            </a:r>
            <a:r>
              <a:rPr lang="en-US" altLang="zh-CN" sz="2800" b="1" smtClean="0">
                <a:latin typeface="Times New Roman" pitchFamily="18" charset="0"/>
                <a:ea typeface="宋体" pitchFamily="2" charset="-122"/>
              </a:rPr>
              <a:t>&lt;1</a:t>
            </a:r>
            <a:r>
              <a:rPr lang="zh-CN" altLang="en-US" sz="2800" b="1" smtClean="0">
                <a:latin typeface="Times New Roman" pitchFamily="18" charset="0"/>
                <a:ea typeface="宋体" pitchFamily="2" charset="-122"/>
              </a:rPr>
              <a:t>），</a:t>
            </a:r>
            <a:r>
              <a:rPr lang="en-US" altLang="zh-CN" sz="2800" b="1" smtClean="0">
                <a:latin typeface="Times New Roman" pitchFamily="18" charset="0"/>
                <a:ea typeface="宋体" pitchFamily="2" charset="-122"/>
              </a:rPr>
              <a:t>W</a:t>
            </a:r>
            <a:r>
              <a:rPr lang="zh-CN" altLang="en-US" sz="2800" b="1" smtClean="0">
                <a:latin typeface="Times New Roman" pitchFamily="18" charset="0"/>
                <a:ea typeface="宋体" pitchFamily="2" charset="-122"/>
              </a:rPr>
              <a:t>为扩频后</a:t>
            </a:r>
          </a:p>
          <a:p>
            <a:pPr eaLnBrk="1" hangingPunct="1">
              <a:lnSpc>
                <a:spcPct val="90000"/>
              </a:lnSpc>
              <a:buFontTx/>
              <a:buNone/>
            </a:pPr>
            <a:r>
              <a:rPr lang="zh-CN" altLang="en-US" sz="2800" b="1" smtClean="0">
                <a:latin typeface="Times New Roman" pitchFamily="18" charset="0"/>
                <a:ea typeface="宋体" pitchFamily="2" charset="-122"/>
              </a:rPr>
              <a:t>的射频带宽，</a:t>
            </a:r>
            <a:r>
              <a:rPr lang="en-US" altLang="zh-CN" sz="2800" b="1" smtClean="0">
                <a:latin typeface="Times New Roman" pitchFamily="18" charset="0"/>
                <a:ea typeface="宋体" pitchFamily="2" charset="-122"/>
              </a:rPr>
              <a:t>R</a:t>
            </a:r>
            <a:r>
              <a:rPr lang="zh-CN" altLang="en-US" sz="2800" b="1" smtClean="0">
                <a:latin typeface="Times New Roman" pitchFamily="18" charset="0"/>
                <a:ea typeface="宋体" pitchFamily="2" charset="-122"/>
              </a:rPr>
              <a:t>是基带信号的比特率，</a:t>
            </a:r>
            <a:r>
              <a:rPr lang="en-US" altLang="zh-CN" sz="2800" b="1" smtClean="0">
                <a:latin typeface="Times New Roman" pitchFamily="18" charset="0"/>
                <a:ea typeface="宋体" pitchFamily="2" charset="-122"/>
              </a:rPr>
              <a:t>E</a:t>
            </a:r>
            <a:r>
              <a:rPr lang="en-US" altLang="zh-CN" sz="2800" b="1" baseline="-25000" smtClean="0">
                <a:latin typeface="Times New Roman" pitchFamily="18" charset="0"/>
                <a:ea typeface="宋体" pitchFamily="2" charset="-122"/>
              </a:rPr>
              <a:t>b</a:t>
            </a:r>
            <a:r>
              <a:rPr lang="en-US" altLang="zh-CN" sz="2800" b="1" smtClean="0">
                <a:latin typeface="Times New Roman" pitchFamily="18" charset="0"/>
                <a:ea typeface="宋体" pitchFamily="2" charset="-122"/>
              </a:rPr>
              <a:t>/N</a:t>
            </a:r>
            <a:r>
              <a:rPr lang="en-US" altLang="zh-CN" sz="2800" b="1" baseline="-25000" smtClean="0">
                <a:latin typeface="Times New Roman" pitchFamily="18" charset="0"/>
                <a:ea typeface="宋体" pitchFamily="2" charset="-122"/>
              </a:rPr>
              <a:t>0</a:t>
            </a:r>
            <a:r>
              <a:rPr lang="en-US" altLang="zh-CN" sz="2800" b="1" baseline="30000" smtClean="0">
                <a:latin typeface="Times New Roman" pitchFamily="18" charset="0"/>
                <a:ea typeface="宋体" pitchFamily="2" charset="-122"/>
              </a:rPr>
              <a:t>’</a:t>
            </a:r>
            <a:r>
              <a:rPr lang="zh-CN" altLang="en-US" sz="2800" b="1" smtClean="0">
                <a:latin typeface="Times New Roman" pitchFamily="18" charset="0"/>
                <a:ea typeface="宋体" pitchFamily="2" charset="-122"/>
              </a:rPr>
              <a:t>是系统</a:t>
            </a:r>
          </a:p>
          <a:p>
            <a:pPr eaLnBrk="1" hangingPunct="1">
              <a:lnSpc>
                <a:spcPct val="90000"/>
              </a:lnSpc>
              <a:buFontTx/>
              <a:buNone/>
            </a:pPr>
            <a:r>
              <a:rPr lang="zh-CN" altLang="en-US" sz="2800" b="1" smtClean="0">
                <a:latin typeface="Times New Roman" pitchFamily="18" charset="0"/>
                <a:ea typeface="宋体" pitchFamily="2" charset="-122"/>
              </a:rPr>
              <a:t>要求的数字信噪比。</a:t>
            </a:r>
            <a:r>
              <a:rPr lang="en-US" altLang="zh-CN" sz="2800" b="1" smtClean="0">
                <a:latin typeface="Times New Roman" pitchFamily="18" charset="0"/>
                <a:ea typeface="宋体" pitchFamily="2" charset="-122"/>
              </a:rPr>
              <a:t>N</a:t>
            </a:r>
            <a:r>
              <a:rPr lang="en-US" altLang="zh-CN" sz="2800" b="1" baseline="-25000" smtClean="0">
                <a:latin typeface="Times New Roman" pitchFamily="18" charset="0"/>
                <a:ea typeface="宋体" pitchFamily="2" charset="-122"/>
              </a:rPr>
              <a:t>S</a:t>
            </a:r>
            <a:r>
              <a:rPr lang="zh-CN" altLang="en-US" sz="2800" b="1" smtClean="0">
                <a:latin typeface="Times New Roman" pitchFamily="18" charset="0"/>
                <a:ea typeface="宋体" pitchFamily="2" charset="-122"/>
              </a:rPr>
              <a:t>是小区（采用全向天线时）</a:t>
            </a:r>
          </a:p>
          <a:p>
            <a:pPr eaLnBrk="1" hangingPunct="1">
              <a:lnSpc>
                <a:spcPct val="90000"/>
              </a:lnSpc>
              <a:buFontTx/>
              <a:buNone/>
            </a:pPr>
            <a:r>
              <a:rPr lang="zh-CN" altLang="en-US" sz="2800" b="1" smtClean="0">
                <a:latin typeface="Times New Roman" pitchFamily="18" charset="0"/>
                <a:ea typeface="宋体" pitchFamily="2" charset="-122"/>
              </a:rPr>
              <a:t>或扇区（采用定向天线时）可支持的用户数。当采</a:t>
            </a:r>
          </a:p>
          <a:p>
            <a:pPr eaLnBrk="1" hangingPunct="1">
              <a:lnSpc>
                <a:spcPct val="90000"/>
              </a:lnSpc>
              <a:buFontTx/>
              <a:buNone/>
            </a:pPr>
            <a:r>
              <a:rPr lang="zh-CN" altLang="en-US" sz="2800" b="1" smtClean="0">
                <a:latin typeface="Times New Roman" pitchFamily="18" charset="0"/>
                <a:ea typeface="宋体" pitchFamily="2" charset="-122"/>
              </a:rPr>
              <a:t>用</a:t>
            </a:r>
            <a:r>
              <a:rPr lang="en-US" altLang="zh-CN" sz="2800" b="1" smtClean="0">
                <a:latin typeface="Times New Roman" pitchFamily="18" charset="0"/>
                <a:ea typeface="宋体" pitchFamily="2" charset="-122"/>
              </a:rPr>
              <a:t>120°</a:t>
            </a:r>
            <a:r>
              <a:rPr lang="zh-CN" altLang="en-US" sz="2800" b="1" smtClean="0">
                <a:latin typeface="Times New Roman" pitchFamily="18" charset="0"/>
                <a:ea typeface="宋体" pitchFamily="2" charset="-122"/>
              </a:rPr>
              <a:t>定向天线、划分三个扇区时，就</a:t>
            </a:r>
            <a:r>
              <a:rPr lang="en-US" altLang="zh-CN" sz="2800" b="1" smtClean="0">
                <a:latin typeface="Times New Roman" pitchFamily="18" charset="0"/>
                <a:ea typeface="宋体" pitchFamily="2" charset="-122"/>
              </a:rPr>
              <a:t>CDMA</a:t>
            </a:r>
            <a:r>
              <a:rPr lang="zh-CN" altLang="en-US" sz="2800" b="1" smtClean="0">
                <a:latin typeface="Times New Roman" pitchFamily="18" charset="0"/>
                <a:ea typeface="宋体" pitchFamily="2" charset="-122"/>
              </a:rPr>
              <a:t>系统</a:t>
            </a:r>
          </a:p>
          <a:p>
            <a:pPr eaLnBrk="1" hangingPunct="1">
              <a:lnSpc>
                <a:spcPct val="90000"/>
              </a:lnSpc>
              <a:buFontTx/>
              <a:buNone/>
            </a:pPr>
            <a:r>
              <a:rPr lang="zh-CN" altLang="en-US" sz="2800" b="1" smtClean="0">
                <a:latin typeface="Times New Roman" pitchFamily="18" charset="0"/>
                <a:ea typeface="宋体" pitchFamily="2" charset="-122"/>
              </a:rPr>
              <a:t>而言，整个小区可以支持的用户总数为：</a:t>
            </a:r>
          </a:p>
          <a:p>
            <a:pPr eaLnBrk="1" hangingPunct="1">
              <a:lnSpc>
                <a:spcPct val="90000"/>
              </a:lnSpc>
              <a:buFontTx/>
              <a:buNone/>
            </a:pPr>
            <a:r>
              <a:rPr lang="zh-CN" altLang="en-US" sz="2800" b="1" smtClean="0">
                <a:latin typeface="Times New Roman" pitchFamily="18" charset="0"/>
                <a:ea typeface="宋体" pitchFamily="2" charset="-122"/>
              </a:rPr>
              <a:t>                                    </a:t>
            </a:r>
            <a:r>
              <a:rPr lang="zh-CN" altLang="en-US" sz="2800" b="1" i="1" smtClean="0">
                <a:latin typeface="Times New Roman" pitchFamily="18" charset="0"/>
                <a:ea typeface="宋体" pitchFamily="2" charset="-122"/>
              </a:rPr>
              <a:t> </a:t>
            </a:r>
            <a:r>
              <a:rPr lang="en-US" altLang="zh-CN" sz="2800" b="1" i="1" smtClean="0">
                <a:latin typeface="Times New Roman" pitchFamily="18" charset="0"/>
                <a:ea typeface="宋体" pitchFamily="2" charset="-122"/>
              </a:rPr>
              <a:t>N</a:t>
            </a:r>
            <a:r>
              <a:rPr lang="zh-CN" altLang="en-US" sz="2800" b="1" smtClean="0">
                <a:latin typeface="Times New Roman" pitchFamily="18" charset="0"/>
                <a:ea typeface="宋体" pitchFamily="2" charset="-122"/>
              </a:rPr>
              <a:t>＝</a:t>
            </a:r>
            <a:r>
              <a:rPr lang="en-US" altLang="zh-CN" sz="2800" b="1" i="1" smtClean="0">
                <a:latin typeface="Times New Roman" pitchFamily="18" charset="0"/>
                <a:ea typeface="宋体" pitchFamily="2" charset="-122"/>
              </a:rPr>
              <a:t>3N</a:t>
            </a:r>
            <a:r>
              <a:rPr lang="en-US" altLang="zh-CN" sz="2800" b="1" i="1" baseline="-25000" smtClean="0">
                <a:latin typeface="Times New Roman" pitchFamily="18" charset="0"/>
                <a:ea typeface="宋体" pitchFamily="2" charset="-122"/>
              </a:rPr>
              <a:t>S</a:t>
            </a:r>
            <a:r>
              <a:rPr lang="en-US" altLang="zh-CN" sz="2800" b="1" i="1" smtClean="0">
                <a:latin typeface="Times New Roman" pitchFamily="18" charset="0"/>
                <a:ea typeface="宋体" pitchFamily="2" charset="-122"/>
              </a:rPr>
              <a:t>  </a:t>
            </a:r>
            <a:r>
              <a:rPr lang="en-US" altLang="zh-CN" sz="2800" b="1" smtClean="0">
                <a:latin typeface="Times New Roman" pitchFamily="18" charset="0"/>
                <a:ea typeface="宋体" pitchFamily="2" charset="-122"/>
              </a:rPr>
              <a:t>       </a:t>
            </a:r>
            <a:r>
              <a:rPr lang="zh-CN" altLang="en-US" sz="2800" b="1" smtClean="0">
                <a:latin typeface="Times New Roman" pitchFamily="18" charset="0"/>
                <a:ea typeface="宋体" pitchFamily="2" charset="-122"/>
              </a:rPr>
              <a:t>。 </a:t>
            </a:r>
            <a:endParaRPr lang="zh-CN" altLang="el-GR" sz="2800" b="1" smtClean="0">
              <a:latin typeface="Times New Roman" pitchFamily="18" charset="0"/>
              <a:ea typeface="宋体" pitchFamily="2" charset="-122"/>
            </a:endParaRPr>
          </a:p>
        </p:txBody>
      </p:sp>
      <p:graphicFrame>
        <p:nvGraphicFramePr>
          <p:cNvPr id="14338" name="Object 4"/>
          <p:cNvGraphicFramePr>
            <a:graphicFrameLocks noChangeAspect="1"/>
          </p:cNvGraphicFramePr>
          <p:nvPr>
            <p:ph sz="half" idx="2"/>
          </p:nvPr>
        </p:nvGraphicFramePr>
        <p:xfrm>
          <a:off x="2589213" y="2057400"/>
          <a:ext cx="3098800" cy="1144588"/>
        </p:xfrm>
        <a:graphic>
          <a:graphicData uri="http://schemas.openxmlformats.org/presentationml/2006/ole">
            <p:oleObj spid="_x0000_s14338" name="公式" r:id="rId4" imgW="1409400" imgH="520560" progId="Equation.3">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4"/>
          <p:cNvSpPr>
            <a:spLocks noGrp="1"/>
          </p:cNvSpPr>
          <p:nvPr>
            <p:ph type="title"/>
          </p:nvPr>
        </p:nvSpPr>
        <p:spPr/>
        <p:txBody>
          <a:bodyPr/>
          <a:lstStyle/>
          <a:p>
            <a:endParaRPr lang="zh-CN" altLang="en-US" smtClean="0">
              <a:ea typeface="宋体" pitchFamily="2" charset="-122"/>
            </a:endParaRPr>
          </a:p>
        </p:txBody>
      </p:sp>
      <p:sp>
        <p:nvSpPr>
          <p:cNvPr id="6" name="内容占位符 5"/>
          <p:cNvSpPr>
            <a:spLocks noGrp="1"/>
          </p:cNvSpPr>
          <p:nvPr>
            <p:ph idx="1"/>
          </p:nvPr>
        </p:nvSpPr>
        <p:spPr/>
        <p:txBody>
          <a:bodyPr/>
          <a:lstStyle/>
          <a:p>
            <a:pPr>
              <a:defRPr/>
            </a:pPr>
            <a:r>
              <a:rPr lang="zh-CN" altLang="en-US" sz="2800" b="1" smtClean="0">
                <a:latin typeface="Times New Roman" pitchFamily="18" charset="0"/>
                <a:ea typeface="宋体" pitchFamily="2" charset="-122"/>
                <a:cs typeface="Times New Roman" pitchFamily="18" charset="0"/>
              </a:rPr>
              <a:t>例（</a:t>
            </a:r>
            <a:r>
              <a:rPr lang="en-US" altLang="zh-CN" sz="2800" b="1" smtClean="0">
                <a:latin typeface="Times New Roman" pitchFamily="18" charset="0"/>
                <a:ea typeface="宋体" pitchFamily="2" charset="-122"/>
                <a:cs typeface="Times New Roman" pitchFamily="18" charset="0"/>
              </a:rPr>
              <a:t>pp334</a:t>
            </a:r>
            <a:r>
              <a:rPr lang="zh-CN" altLang="en-US" sz="2800" b="1" smtClean="0">
                <a:latin typeface="Times New Roman" pitchFamily="18" charset="0"/>
                <a:ea typeface="宋体" pitchFamily="2" charset="-122"/>
                <a:cs typeface="Times New Roman" pitchFamily="18" charset="0"/>
              </a:rPr>
              <a:t>）：</a:t>
            </a:r>
            <a:r>
              <a:rPr lang="en-US" altLang="zh-CN" sz="2800" b="1" smtClean="0">
                <a:latin typeface="Times New Roman" pitchFamily="18" charset="0"/>
                <a:ea typeface="宋体" pitchFamily="2" charset="-122"/>
                <a:cs typeface="Times New Roman" pitchFamily="18" charset="0"/>
              </a:rPr>
              <a:t>W=1.25MHz</a:t>
            </a:r>
            <a:r>
              <a:rPr lang="zh-CN" altLang="en-US" sz="2800" b="1" smtClean="0">
                <a:latin typeface="Times New Roman" pitchFamily="18" charset="0"/>
                <a:ea typeface="宋体" pitchFamily="2" charset="-122"/>
                <a:cs typeface="Times New Roman" pitchFamily="18" charset="0"/>
              </a:rPr>
              <a:t>，</a:t>
            </a:r>
            <a:r>
              <a:rPr lang="en-US" altLang="zh-CN" sz="2800" b="1" smtClean="0">
                <a:latin typeface="Times New Roman" pitchFamily="18" charset="0"/>
                <a:ea typeface="宋体" pitchFamily="2" charset="-122"/>
                <a:cs typeface="Times New Roman" pitchFamily="18" charset="0"/>
              </a:rPr>
              <a:t>R=9600bps</a:t>
            </a:r>
            <a:r>
              <a:rPr lang="zh-CN" altLang="en-US" sz="2800" b="1" smtClean="0">
                <a:latin typeface="Times New Roman" pitchFamily="18" charset="0"/>
                <a:ea typeface="宋体" pitchFamily="2" charset="-122"/>
                <a:cs typeface="Times New Roman" pitchFamily="18" charset="0"/>
              </a:rPr>
              <a:t>，最小可接受的</a:t>
            </a:r>
            <a:r>
              <a:rPr lang="en-US" altLang="zh-CN" sz="2800" b="1" smtClean="0">
                <a:latin typeface="Times New Roman" pitchFamily="18" charset="0"/>
                <a:ea typeface="宋体" pitchFamily="2" charset="-122"/>
                <a:cs typeface="Times New Roman" pitchFamily="18" charset="0"/>
              </a:rPr>
              <a:t>E</a:t>
            </a:r>
            <a:r>
              <a:rPr lang="en-US" altLang="zh-CN" sz="2800" b="1" baseline="-25000" smtClean="0">
                <a:latin typeface="Times New Roman" pitchFamily="18" charset="0"/>
                <a:ea typeface="宋体" pitchFamily="2" charset="-122"/>
                <a:cs typeface="Times New Roman" pitchFamily="18" charset="0"/>
              </a:rPr>
              <a:t>b</a:t>
            </a:r>
            <a:r>
              <a:rPr lang="en-US" altLang="zh-CN" sz="2800" b="1" smtClean="0">
                <a:latin typeface="Times New Roman" pitchFamily="18" charset="0"/>
                <a:ea typeface="宋体" pitchFamily="2" charset="-122"/>
                <a:cs typeface="Times New Roman" pitchFamily="18" charset="0"/>
              </a:rPr>
              <a:t>/N</a:t>
            </a:r>
            <a:r>
              <a:rPr lang="en-US" altLang="zh-CN" sz="2800" b="1" baseline="-25000" smtClean="0">
                <a:latin typeface="Times New Roman" pitchFamily="18" charset="0"/>
                <a:ea typeface="宋体" pitchFamily="2" charset="-122"/>
                <a:cs typeface="Times New Roman" pitchFamily="18" charset="0"/>
              </a:rPr>
              <a:t>0</a:t>
            </a:r>
            <a:r>
              <a:rPr lang="zh-CN" altLang="en-US" sz="2800" b="1" smtClean="0">
                <a:latin typeface="Times New Roman" pitchFamily="18" charset="0"/>
                <a:ea typeface="宋体" pitchFamily="2" charset="-122"/>
                <a:cs typeface="Times New Roman" pitchFamily="18" charset="0"/>
              </a:rPr>
              <a:t>为</a:t>
            </a:r>
            <a:r>
              <a:rPr lang="en-US" altLang="zh-CN" sz="2800" b="1" smtClean="0">
                <a:latin typeface="Times New Roman" pitchFamily="18" charset="0"/>
                <a:ea typeface="宋体" pitchFamily="2" charset="-122"/>
                <a:cs typeface="Times New Roman" pitchFamily="18" charset="0"/>
              </a:rPr>
              <a:t>10dB</a:t>
            </a:r>
            <a:r>
              <a:rPr lang="zh-CN" altLang="en-US" sz="2800" b="1" smtClean="0">
                <a:latin typeface="Times New Roman" pitchFamily="18" charset="0"/>
                <a:ea typeface="宋体" pitchFamily="2" charset="-122"/>
                <a:cs typeface="Times New Roman" pitchFamily="18" charset="0"/>
              </a:rPr>
              <a:t>。则</a:t>
            </a:r>
            <a:r>
              <a:rPr lang="en-US" altLang="zh-CN" sz="2800" b="1" smtClean="0">
                <a:latin typeface="Times New Roman" pitchFamily="18" charset="0"/>
                <a:ea typeface="宋体" pitchFamily="2" charset="-122"/>
                <a:cs typeface="Times New Roman" pitchFamily="18" charset="0"/>
              </a:rPr>
              <a:t>(a)</a:t>
            </a:r>
            <a:r>
              <a:rPr lang="zh-CN" altLang="en-US" sz="2800" b="1" smtClean="0">
                <a:latin typeface="Times New Roman" pitchFamily="18" charset="0"/>
                <a:ea typeface="宋体" pitchFamily="2" charset="-122"/>
                <a:cs typeface="Times New Roman" pitchFamily="18" charset="0"/>
              </a:rPr>
              <a:t>全向基站天线，不进行话音激活检测；</a:t>
            </a:r>
            <a:r>
              <a:rPr lang="en-US" altLang="zh-CN" sz="2800" b="1" smtClean="0">
                <a:latin typeface="Times New Roman" pitchFamily="18" charset="0"/>
                <a:ea typeface="宋体" pitchFamily="2" charset="-122"/>
                <a:cs typeface="Times New Roman" pitchFamily="18" charset="0"/>
              </a:rPr>
              <a:t>(b)</a:t>
            </a:r>
            <a:r>
              <a:rPr lang="zh-CN" altLang="en-US" sz="2800" b="1" smtClean="0">
                <a:latin typeface="Times New Roman" pitchFamily="18" charset="0"/>
                <a:ea typeface="宋体" pitchFamily="2" charset="-122"/>
                <a:cs typeface="Times New Roman" pitchFamily="18" charset="0"/>
              </a:rPr>
              <a:t>划分</a:t>
            </a:r>
            <a:r>
              <a:rPr lang="en-US" altLang="zh-CN" sz="2800" b="1" smtClean="0">
                <a:latin typeface="Times New Roman" pitchFamily="18" charset="0"/>
                <a:ea typeface="宋体" pitchFamily="2" charset="-122"/>
                <a:cs typeface="Times New Roman" pitchFamily="18" charset="0"/>
              </a:rPr>
              <a:t>3</a:t>
            </a:r>
            <a:r>
              <a:rPr lang="zh-CN" altLang="en-US" sz="2800" b="1" smtClean="0">
                <a:latin typeface="Times New Roman" pitchFamily="18" charset="0"/>
                <a:ea typeface="宋体" pitchFamily="2" charset="-122"/>
                <a:cs typeface="Times New Roman" pitchFamily="18" charset="0"/>
              </a:rPr>
              <a:t>个扇区，进行话音激活检测且</a:t>
            </a:r>
            <a:r>
              <a:rPr lang="el-GR" altLang="zh-CN" sz="2800" b="1" smtClean="0">
                <a:latin typeface="Times New Roman" pitchFamily="18" charset="0"/>
                <a:ea typeface="宋体" pitchFamily="2" charset="-122"/>
                <a:cs typeface="Times New Roman" pitchFamily="18" charset="0"/>
              </a:rPr>
              <a:t>α</a:t>
            </a:r>
            <a:r>
              <a:rPr lang="en-US" altLang="zh-CN" sz="2800" b="1" smtClean="0">
                <a:latin typeface="Times New Roman" pitchFamily="18" charset="0"/>
                <a:ea typeface="宋体" pitchFamily="2" charset="-122"/>
                <a:cs typeface="Times New Roman" pitchFamily="18" charset="0"/>
              </a:rPr>
              <a:t>=3/8</a:t>
            </a:r>
            <a:r>
              <a:rPr lang="zh-CN" altLang="en-US" sz="2800" b="1" smtClean="0">
                <a:latin typeface="Times New Roman" pitchFamily="18" charset="0"/>
                <a:ea typeface="宋体" pitchFamily="2" charset="-122"/>
                <a:cs typeface="Times New Roman" pitchFamily="18" charset="0"/>
              </a:rPr>
              <a:t>；计算单个小区可支持的最大用户数。假设系统是干扰受限的（即噪声影响可以忽略，只需考虑多址干扰）。</a:t>
            </a:r>
            <a:endParaRPr lang="en-US" altLang="zh-CN" sz="2800" b="1" smtClean="0">
              <a:latin typeface="Times New Roman" pitchFamily="18" charset="0"/>
              <a:ea typeface="宋体" pitchFamily="2" charset="-122"/>
              <a:cs typeface="Times New Roman" pitchFamily="18" charset="0"/>
            </a:endParaRPr>
          </a:p>
          <a:p>
            <a:pPr>
              <a:buFontTx/>
              <a:buNone/>
              <a:defRPr/>
            </a:pPr>
            <a:r>
              <a:rPr lang="en-US" altLang="zh-CN" sz="2800" b="1" smtClean="0">
                <a:latin typeface="Times New Roman" pitchFamily="18" charset="0"/>
                <a:ea typeface="宋体" pitchFamily="2" charset="-122"/>
                <a:cs typeface="Times New Roman" pitchFamily="18" charset="0"/>
              </a:rPr>
              <a:t>    </a:t>
            </a:r>
            <a:r>
              <a:rPr lang="en-US" altLang="zh-CN" sz="2800" b="1" smtClean="0">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rPr>
              <a:t>(a)N=14</a:t>
            </a:r>
          </a:p>
          <a:p>
            <a:pPr>
              <a:buFontTx/>
              <a:buNone/>
              <a:defRPr/>
            </a:pPr>
            <a:r>
              <a:rPr lang="en-US" altLang="zh-CN" sz="2800" b="1" smtClean="0">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rPr>
              <a:t>    (b)N=107</a:t>
            </a:r>
            <a:endParaRPr lang="zh-CN" altLang="en-US" sz="2800" b="1" smtClean="0">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zh-CN" altLang="en-US" smtClean="0">
              <a:ea typeface="宋体" pitchFamily="2" charset="-122"/>
            </a:endParaRPr>
          </a:p>
        </p:txBody>
      </p:sp>
      <p:sp>
        <p:nvSpPr>
          <p:cNvPr id="59395" name="Rectangle 3"/>
          <p:cNvSpPr>
            <a:spLocks noGrp="1" noChangeArrowheads="1"/>
          </p:cNvSpPr>
          <p:nvPr>
            <p:ph type="body" idx="1"/>
          </p:nvPr>
        </p:nvSpPr>
        <p:spPr/>
        <p:txBody>
          <a:bodyPr/>
          <a:lstStyle/>
          <a:p>
            <a:pPr eaLnBrk="1" hangingPunct="1"/>
            <a:r>
              <a:rPr lang="zh-CN" altLang="en-US" b="1" smtClean="0">
                <a:ea typeface="宋体" pitchFamily="2" charset="-122"/>
              </a:rPr>
              <a:t>多小区情况：</a:t>
            </a:r>
            <a:r>
              <a:rPr lang="en-US" altLang="zh-CN" sz="2800" b="1" smtClean="0">
                <a:latin typeface="Times New Roman" pitchFamily="18" charset="0"/>
                <a:ea typeface="宋体" pitchFamily="2" charset="-122"/>
              </a:rPr>
              <a:t>(a)</a:t>
            </a:r>
            <a:r>
              <a:rPr lang="zh-CN" altLang="en-US" sz="2800" b="1" smtClean="0">
                <a:latin typeface="Times New Roman" pitchFamily="18" charset="0"/>
                <a:ea typeface="宋体" pitchFamily="2" charset="-122"/>
              </a:rPr>
              <a:t>前向多址干扰</a:t>
            </a:r>
            <a:r>
              <a:rPr lang="en-US" altLang="zh-CN" sz="2800" b="1" smtClean="0">
                <a:latin typeface="Times New Roman" pitchFamily="18" charset="0"/>
                <a:ea typeface="宋体" pitchFamily="2" charset="-122"/>
              </a:rPr>
              <a:t>(b)</a:t>
            </a:r>
            <a:r>
              <a:rPr lang="zh-CN" altLang="en-US" sz="2800" b="1" smtClean="0">
                <a:latin typeface="Times New Roman" pitchFamily="18" charset="0"/>
                <a:ea typeface="宋体" pitchFamily="2" charset="-122"/>
              </a:rPr>
              <a:t>反向多址干扰</a:t>
            </a:r>
          </a:p>
        </p:txBody>
      </p:sp>
      <p:pic>
        <p:nvPicPr>
          <p:cNvPr id="59396" name="Picture 11"/>
          <p:cNvPicPr>
            <a:picLocks noChangeAspect="1" noChangeArrowheads="1"/>
          </p:cNvPicPr>
          <p:nvPr/>
        </p:nvPicPr>
        <p:blipFill>
          <a:blip r:embed="rId3" cstate="print"/>
          <a:srcRect/>
          <a:stretch>
            <a:fillRect/>
          </a:stretch>
        </p:blipFill>
        <p:spPr bwMode="auto">
          <a:xfrm>
            <a:off x="304800" y="2590800"/>
            <a:ext cx="8542338" cy="4048125"/>
          </a:xfrm>
          <a:prstGeom prst="rect">
            <a:avLst/>
          </a:prstGeom>
          <a:noFill/>
          <a:ln w="9525">
            <a:noFill/>
            <a:miter lim="800000"/>
            <a:headEnd/>
            <a:tailEnd/>
          </a:ln>
        </p:spPr>
      </p:pic>
      <p:sp>
        <p:nvSpPr>
          <p:cNvPr id="284684" name="Text Box 12"/>
          <p:cNvSpPr txBox="1">
            <a:spLocks noChangeArrowheads="1"/>
          </p:cNvSpPr>
          <p:nvPr/>
        </p:nvSpPr>
        <p:spPr bwMode="auto">
          <a:xfrm>
            <a:off x="1371600" y="2514600"/>
            <a:ext cx="5867400" cy="457200"/>
          </a:xfrm>
          <a:prstGeom prst="rect">
            <a:avLst/>
          </a:prstGeom>
          <a:noFill/>
          <a:ln w="9525" algn="ctr">
            <a:noFill/>
            <a:miter lim="800000"/>
            <a:headEnd/>
            <a:tailEnd/>
          </a:ln>
          <a:effectLst/>
        </p:spPr>
        <p:txBody>
          <a:bodyPr>
            <a:spAutoFit/>
          </a:bodyPr>
          <a:lstStyle/>
          <a:p>
            <a:pPr algn="l">
              <a:spcBef>
                <a:spcPct val="50000"/>
              </a:spcBef>
              <a:defRPr/>
            </a:pPr>
            <a:r>
              <a:rPr lang="zh-CN" altLang="en-US" sz="2400">
                <a:solidFill>
                  <a:schemeClr val="accent2"/>
                </a:solidFill>
                <a:effectLst>
                  <a:outerShdw blurRad="38100" dist="38100" dir="2700000" algn="tl">
                    <a:srgbClr val="000000"/>
                  </a:outerShdw>
                </a:effectLst>
                <a:ea typeface="宋体" pitchFamily="2" charset="-122"/>
              </a:rPr>
              <a:t>            假定所有小区采用相同频率工作！</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0"/>
          <p:cNvSpPr>
            <a:spLocks noGrp="1" noChangeArrowheads="1"/>
          </p:cNvSpPr>
          <p:nvPr>
            <p:ph type="title"/>
          </p:nvPr>
        </p:nvSpPr>
        <p:spPr>
          <a:xfrm>
            <a:off x="457200" y="304800"/>
            <a:ext cx="8229600" cy="990600"/>
          </a:xfrm>
        </p:spPr>
        <p:txBody>
          <a:bodyPr/>
          <a:lstStyle/>
          <a:p>
            <a:pPr eaLnBrk="1" hangingPunct="1"/>
            <a:r>
              <a:rPr lang="zh-CN" altLang="en-US" sz="4000" b="1" smtClean="0">
                <a:latin typeface="Times New Roman" pitchFamily="18" charset="0"/>
                <a:ea typeface="宋体" pitchFamily="2" charset="-122"/>
              </a:rPr>
              <a:t/>
            </a:r>
            <a:br>
              <a:rPr lang="zh-CN" altLang="en-US" sz="4000" b="1" smtClean="0">
                <a:latin typeface="Times New Roman" pitchFamily="18" charset="0"/>
                <a:ea typeface="宋体" pitchFamily="2" charset="-122"/>
              </a:rPr>
            </a:br>
            <a:r>
              <a:rPr lang="zh-CN" altLang="en-US" sz="3600" b="1" smtClean="0">
                <a:latin typeface="Times New Roman" pitchFamily="18" charset="0"/>
                <a:ea typeface="宋体" pitchFamily="2" charset="-122"/>
              </a:rPr>
              <a:t>无冲突的</a:t>
            </a:r>
            <a:r>
              <a:rPr lang="en-US" altLang="zh-CN" sz="3600" b="1" smtClean="0">
                <a:latin typeface="Times New Roman" pitchFamily="18" charset="0"/>
                <a:ea typeface="宋体" pitchFamily="2" charset="-122"/>
              </a:rPr>
              <a:t>MA</a:t>
            </a:r>
            <a:endParaRPr lang="zh-CN" altLang="en-US" sz="3600" b="1" smtClean="0">
              <a:latin typeface="Times New Roman" pitchFamily="18" charset="0"/>
              <a:ea typeface="宋体" pitchFamily="2" charset="-122"/>
            </a:endParaRPr>
          </a:p>
        </p:txBody>
      </p:sp>
      <p:sp>
        <p:nvSpPr>
          <p:cNvPr id="190467" name="Rectangle 2051"/>
          <p:cNvSpPr>
            <a:spLocks noGrp="1" noChangeArrowheads="1"/>
          </p:cNvSpPr>
          <p:nvPr>
            <p:ph type="body" idx="1"/>
          </p:nvPr>
        </p:nvSpPr>
        <p:spPr>
          <a:xfrm>
            <a:off x="457200" y="1447800"/>
            <a:ext cx="8382000" cy="5181600"/>
          </a:xfrm>
        </p:spPr>
        <p:txBody>
          <a:bodyPr/>
          <a:lstStyle/>
          <a:p>
            <a:pPr eaLnBrk="1" hangingPunct="1">
              <a:lnSpc>
                <a:spcPct val="90000"/>
              </a:lnSpc>
              <a:defRPr/>
            </a:pPr>
            <a:r>
              <a:rPr lang="zh-CN" altLang="en-US" sz="2800" b="1" dirty="0" smtClean="0">
                <a:ea typeface="宋体" pitchFamily="2" charset="-122"/>
              </a:rPr>
              <a:t>所谓</a:t>
            </a:r>
            <a:r>
              <a:rPr lang="zh-CN" altLang="en-US" sz="2800" b="1" dirty="0" smtClean="0">
                <a:effectLst>
                  <a:outerShdw blurRad="38100" dist="38100" dir="2700000" algn="tl">
                    <a:srgbClr val="FFFFFF"/>
                  </a:outerShdw>
                </a:effectLst>
                <a:latin typeface="Times New Roman" pitchFamily="18" charset="0"/>
                <a:ea typeface="宋体" pitchFamily="2" charset="-122"/>
              </a:rPr>
              <a:t>无冲突的</a:t>
            </a:r>
            <a:r>
              <a:rPr lang="en-US" altLang="zh-CN" sz="2800" b="1" dirty="0" smtClean="0">
                <a:effectLst>
                  <a:outerShdw blurRad="38100" dist="38100" dir="2700000" algn="tl">
                    <a:srgbClr val="FFFFFF"/>
                  </a:outerShdw>
                </a:effectLst>
                <a:latin typeface="Times New Roman" pitchFamily="18" charset="0"/>
                <a:ea typeface="宋体" pitchFamily="2" charset="-122"/>
              </a:rPr>
              <a:t>MA</a:t>
            </a:r>
            <a:r>
              <a:rPr lang="zh-CN" altLang="en-US" sz="2800" b="1" dirty="0" smtClean="0">
                <a:latin typeface="Times New Roman" pitchFamily="18" charset="0"/>
                <a:ea typeface="宋体" pitchFamily="2" charset="-122"/>
              </a:rPr>
              <a:t>是指</a:t>
            </a:r>
            <a:r>
              <a:rPr lang="zh-CN" altLang="en-US" sz="2800" b="1" u="sng" dirty="0" smtClean="0">
                <a:latin typeface="Times New Roman" pitchFamily="18" charset="0"/>
                <a:ea typeface="宋体" pitchFamily="2" charset="-122"/>
              </a:rPr>
              <a:t>由系统以特定的方式来划</a:t>
            </a:r>
          </a:p>
          <a:p>
            <a:pPr eaLnBrk="1" hangingPunct="1">
              <a:lnSpc>
                <a:spcPct val="90000"/>
              </a:lnSpc>
              <a:buFontTx/>
              <a:buNone/>
              <a:defRPr/>
            </a:pPr>
            <a:r>
              <a:rPr lang="zh-CN" altLang="en-US" sz="2800" b="1" dirty="0" smtClean="0">
                <a:latin typeface="Times New Roman" pitchFamily="18" charset="0"/>
                <a:ea typeface="宋体" pitchFamily="2" charset="-122"/>
              </a:rPr>
              <a:t>    </a:t>
            </a:r>
            <a:r>
              <a:rPr lang="zh-CN" altLang="en-US" sz="2800" b="1" u="sng" dirty="0" smtClean="0">
                <a:latin typeface="Times New Roman" pitchFamily="18" charset="0"/>
                <a:ea typeface="宋体" pitchFamily="2" charset="-122"/>
              </a:rPr>
              <a:t>分信道，然后将不同的信道分配给不同的用户使</a:t>
            </a:r>
          </a:p>
          <a:p>
            <a:pPr eaLnBrk="1" hangingPunct="1">
              <a:lnSpc>
                <a:spcPct val="90000"/>
              </a:lnSpc>
              <a:buFontTx/>
              <a:buNone/>
              <a:defRPr/>
            </a:pPr>
            <a:r>
              <a:rPr lang="zh-CN" altLang="en-US" sz="2800" b="1" dirty="0" smtClean="0">
                <a:latin typeface="Times New Roman" pitchFamily="18" charset="0"/>
                <a:ea typeface="宋体" pitchFamily="2" charset="-122"/>
              </a:rPr>
              <a:t>    </a:t>
            </a:r>
            <a:r>
              <a:rPr lang="zh-CN" altLang="en-US" sz="2800" b="1" u="sng" dirty="0" smtClean="0">
                <a:latin typeface="Times New Roman" pitchFamily="18" charset="0"/>
                <a:ea typeface="宋体" pitchFamily="2" charset="-122"/>
              </a:rPr>
              <a:t>用，以保证信道使用过程中不发生冲突</a:t>
            </a:r>
            <a:r>
              <a:rPr lang="zh-CN" altLang="en-US" sz="2800" b="1" dirty="0" smtClean="0">
                <a:latin typeface="Times New Roman" pitchFamily="18" charset="0"/>
                <a:ea typeface="宋体" pitchFamily="2" charset="-122"/>
              </a:rPr>
              <a:t>。常用的</a:t>
            </a:r>
            <a:endParaRPr lang="en-US" altLang="zh-CN" sz="2800" b="1" dirty="0" smtClean="0">
              <a:latin typeface="Times New Roman" pitchFamily="18" charset="0"/>
              <a:ea typeface="宋体" pitchFamily="2" charset="-122"/>
            </a:endParaRPr>
          </a:p>
          <a:p>
            <a:pPr eaLnBrk="1" hangingPunct="1">
              <a:lnSpc>
                <a:spcPct val="90000"/>
              </a:lnSpc>
              <a:buFontTx/>
              <a:buNone/>
              <a:defRPr/>
            </a:pPr>
            <a:r>
              <a:rPr lang="en-US" altLang="zh-CN" sz="2800" b="1" dirty="0" smtClean="0">
                <a:latin typeface="Times New Roman" pitchFamily="18" charset="0"/>
                <a:ea typeface="宋体" pitchFamily="2" charset="-122"/>
              </a:rPr>
              <a:t>    </a:t>
            </a:r>
            <a:r>
              <a:rPr lang="zh-CN" altLang="en-US" sz="2800" b="1" dirty="0" smtClean="0">
                <a:latin typeface="Times New Roman" pitchFamily="18" charset="0"/>
                <a:ea typeface="宋体" pitchFamily="2" charset="-122"/>
              </a:rPr>
              <a:t>无冲突的</a:t>
            </a:r>
            <a:r>
              <a:rPr lang="en-US" altLang="zh-CN" sz="2800" b="1" dirty="0" smtClean="0">
                <a:latin typeface="Times New Roman" pitchFamily="18" charset="0"/>
                <a:ea typeface="宋体" pitchFamily="2" charset="-122"/>
              </a:rPr>
              <a:t>MA</a:t>
            </a:r>
            <a:r>
              <a:rPr lang="zh-CN" altLang="en-US" sz="2800" b="1" dirty="0" smtClean="0">
                <a:latin typeface="Times New Roman" pitchFamily="18" charset="0"/>
                <a:ea typeface="宋体" pitchFamily="2" charset="-122"/>
              </a:rPr>
              <a:t>有</a:t>
            </a:r>
            <a:r>
              <a:rPr lang="zh-CN" altLang="en-US" sz="2800" b="1" dirty="0" smtClean="0">
                <a:effectLst>
                  <a:outerShdw blurRad="38100" dist="38100" dir="2700000" algn="tl">
                    <a:srgbClr val="FFFFFF"/>
                  </a:outerShdw>
                </a:effectLst>
                <a:latin typeface="Times New Roman" pitchFamily="18" charset="0"/>
                <a:ea typeface="宋体" pitchFamily="2" charset="-122"/>
              </a:rPr>
              <a:t>4</a:t>
            </a:r>
            <a:r>
              <a:rPr lang="zh-CN" altLang="en-US" sz="2800" b="1" dirty="0" smtClean="0">
                <a:latin typeface="Times New Roman" pitchFamily="18" charset="0"/>
                <a:ea typeface="宋体" pitchFamily="2" charset="-122"/>
              </a:rPr>
              <a:t>种：</a:t>
            </a:r>
            <a:endParaRPr lang="en-US" altLang="zh-CN" sz="2800" b="1" dirty="0" smtClean="0">
              <a:latin typeface="Times New Roman" pitchFamily="18" charset="0"/>
              <a:ea typeface="宋体" pitchFamily="2" charset="-122"/>
            </a:endParaRPr>
          </a:p>
          <a:p>
            <a:pPr eaLnBrk="1" hangingPunct="1">
              <a:lnSpc>
                <a:spcPct val="90000"/>
              </a:lnSpc>
              <a:buFontTx/>
              <a:buNone/>
              <a:defRPr/>
            </a:pPr>
            <a:endParaRPr lang="zh-CN" altLang="en-US" sz="2800" b="1" dirty="0" smtClean="0">
              <a:latin typeface="Times New Roman" pitchFamily="18" charset="0"/>
              <a:ea typeface="宋体" pitchFamily="2" charset="-122"/>
            </a:endParaRPr>
          </a:p>
          <a:p>
            <a:pPr eaLnBrk="1" hangingPunct="1">
              <a:lnSpc>
                <a:spcPct val="90000"/>
              </a:lnSpc>
              <a:buFontTx/>
              <a:buNone/>
              <a:defRPr/>
            </a:pPr>
            <a:r>
              <a:rPr lang="zh-CN" altLang="en-US" sz="2800" b="1" dirty="0" smtClean="0">
                <a:latin typeface="Times New Roman" pitchFamily="18" charset="0"/>
                <a:ea typeface="宋体" pitchFamily="2" charset="-122"/>
              </a:rPr>
              <a:t>   1）</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频</a:t>
            </a:r>
            <a:r>
              <a:rPr lang="zh-CN" altLang="en-US" sz="2800" b="1" dirty="0" smtClean="0">
                <a:effectLst>
                  <a:outerShdw blurRad="38100" dist="38100" dir="2700000" algn="tl">
                    <a:srgbClr val="FFFFFF"/>
                  </a:outerShdw>
                </a:effectLst>
                <a:latin typeface="Times New Roman" pitchFamily="18" charset="0"/>
                <a:ea typeface="宋体" pitchFamily="2" charset="-122"/>
              </a:rPr>
              <a:t>分多址（</a:t>
            </a:r>
            <a:r>
              <a:rPr lang="en-US" altLang="zh-CN" sz="2800" b="1" dirty="0" smtClean="0">
                <a:solidFill>
                  <a:srgbClr val="FF3300"/>
                </a:solidFill>
                <a:effectLst>
                  <a:outerShdw blurRad="38100" dist="38100" dir="2700000" algn="tl">
                    <a:srgbClr val="000000"/>
                  </a:outerShdw>
                </a:effectLst>
                <a:latin typeface="Times New Roman" pitchFamily="18" charset="0"/>
                <a:ea typeface="宋体" pitchFamily="2" charset="-122"/>
              </a:rPr>
              <a:t>F</a:t>
            </a:r>
            <a:r>
              <a:rPr lang="en-US" altLang="zh-CN" sz="2800" b="1" dirty="0" smtClean="0">
                <a:effectLst>
                  <a:outerShdw blurRad="38100" dist="38100" dir="2700000" algn="tl">
                    <a:srgbClr val="FFFFFF"/>
                  </a:outerShdw>
                </a:effectLst>
                <a:latin typeface="Times New Roman" pitchFamily="18" charset="0"/>
                <a:ea typeface="宋体" pitchFamily="2" charset="-122"/>
              </a:rPr>
              <a:t>DMA</a:t>
            </a:r>
            <a:r>
              <a:rPr lang="zh-CN" altLang="en-US" sz="2800" b="1" dirty="0" smtClean="0">
                <a:effectLst>
                  <a:outerShdw blurRad="38100" dist="38100" dir="2700000" algn="tl">
                    <a:srgbClr val="FFFFFF"/>
                  </a:outerShdw>
                </a:effectLst>
                <a:latin typeface="Times New Roman" pitchFamily="18" charset="0"/>
                <a:ea typeface="宋体" pitchFamily="2" charset="-122"/>
              </a:rPr>
              <a:t>）</a:t>
            </a:r>
            <a:r>
              <a:rPr lang="zh-CN" altLang="en-US" sz="2800" b="1" dirty="0" smtClean="0">
                <a:latin typeface="Times New Roman" pitchFamily="18" charset="0"/>
                <a:ea typeface="宋体" pitchFamily="2" charset="-122"/>
              </a:rPr>
              <a:t>  不同信道即不同</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频道</a:t>
            </a:r>
          </a:p>
          <a:p>
            <a:pPr eaLnBrk="1" hangingPunct="1">
              <a:lnSpc>
                <a:spcPct val="90000"/>
              </a:lnSpc>
              <a:buFontTx/>
              <a:buNone/>
              <a:defRPr/>
            </a:pPr>
            <a:r>
              <a:rPr lang="en-US" altLang="zh-CN" sz="2800" b="1" dirty="0" smtClean="0">
                <a:latin typeface="Times New Roman" pitchFamily="18" charset="0"/>
                <a:ea typeface="宋体" pitchFamily="2" charset="-122"/>
              </a:rPr>
              <a:t>   2）</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时</a:t>
            </a:r>
            <a:r>
              <a:rPr lang="zh-CN" altLang="en-US" sz="2800" b="1" dirty="0" smtClean="0">
                <a:effectLst>
                  <a:outerShdw blurRad="38100" dist="38100" dir="2700000" algn="tl">
                    <a:srgbClr val="FFFFFF"/>
                  </a:outerShdw>
                </a:effectLst>
                <a:latin typeface="Times New Roman" pitchFamily="18" charset="0"/>
                <a:ea typeface="宋体" pitchFamily="2" charset="-122"/>
              </a:rPr>
              <a:t>分多址（</a:t>
            </a:r>
            <a:r>
              <a:rPr lang="en-US" altLang="zh-CN" sz="2800" b="1" dirty="0" smtClean="0">
                <a:solidFill>
                  <a:srgbClr val="FF3300"/>
                </a:solidFill>
                <a:effectLst>
                  <a:outerShdw blurRad="38100" dist="38100" dir="2700000" algn="tl">
                    <a:srgbClr val="000000"/>
                  </a:outerShdw>
                </a:effectLst>
                <a:latin typeface="Times New Roman" pitchFamily="18" charset="0"/>
                <a:ea typeface="宋体" pitchFamily="2" charset="-122"/>
              </a:rPr>
              <a:t>T</a:t>
            </a:r>
            <a:r>
              <a:rPr lang="en-US" altLang="zh-CN" sz="2800" b="1" dirty="0" smtClean="0">
                <a:effectLst>
                  <a:outerShdw blurRad="38100" dist="38100" dir="2700000" algn="tl">
                    <a:srgbClr val="FFFFFF"/>
                  </a:outerShdw>
                </a:effectLst>
                <a:latin typeface="Times New Roman" pitchFamily="18" charset="0"/>
                <a:ea typeface="宋体" pitchFamily="2" charset="-122"/>
              </a:rPr>
              <a:t>DMA</a:t>
            </a:r>
            <a:r>
              <a:rPr lang="zh-CN" altLang="en-US" sz="2800" b="1" dirty="0" smtClean="0">
                <a:effectLst>
                  <a:outerShdw blurRad="38100" dist="38100" dir="2700000" algn="tl">
                    <a:srgbClr val="FFFFFF"/>
                  </a:outerShdw>
                </a:effectLst>
                <a:latin typeface="Times New Roman" pitchFamily="18" charset="0"/>
                <a:ea typeface="宋体" pitchFamily="2" charset="-122"/>
              </a:rPr>
              <a:t>）</a:t>
            </a:r>
            <a:r>
              <a:rPr lang="zh-CN" altLang="en-US" sz="2800" b="1" dirty="0" smtClean="0">
                <a:latin typeface="Times New Roman" pitchFamily="18" charset="0"/>
                <a:ea typeface="宋体" pitchFamily="2" charset="-122"/>
              </a:rPr>
              <a:t>  不同信道即不同</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时隙</a:t>
            </a:r>
          </a:p>
          <a:p>
            <a:pPr eaLnBrk="1" hangingPunct="1">
              <a:lnSpc>
                <a:spcPct val="90000"/>
              </a:lnSpc>
              <a:buFontTx/>
              <a:buNone/>
              <a:defRPr/>
            </a:pPr>
            <a:r>
              <a:rPr lang="en-US" altLang="zh-CN" sz="2800" b="1" dirty="0" smtClean="0">
                <a:latin typeface="Times New Roman" pitchFamily="18" charset="0"/>
                <a:ea typeface="宋体" pitchFamily="2" charset="-122"/>
              </a:rPr>
              <a:t>   3）</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码</a:t>
            </a:r>
            <a:r>
              <a:rPr lang="zh-CN" altLang="en-US" sz="2800" b="1" dirty="0" smtClean="0">
                <a:effectLst>
                  <a:outerShdw blurRad="38100" dist="38100" dir="2700000" algn="tl">
                    <a:srgbClr val="FFFFFF"/>
                  </a:outerShdw>
                </a:effectLst>
                <a:latin typeface="Times New Roman" pitchFamily="18" charset="0"/>
                <a:ea typeface="宋体" pitchFamily="2" charset="-122"/>
              </a:rPr>
              <a:t>分多址（</a:t>
            </a:r>
            <a:r>
              <a:rPr lang="en-US" altLang="zh-CN" sz="2800" b="1" dirty="0" smtClean="0">
                <a:solidFill>
                  <a:srgbClr val="FF3300"/>
                </a:solidFill>
                <a:effectLst>
                  <a:outerShdw blurRad="38100" dist="38100" dir="2700000" algn="tl">
                    <a:srgbClr val="000000"/>
                  </a:outerShdw>
                </a:effectLst>
                <a:latin typeface="Times New Roman" pitchFamily="18" charset="0"/>
                <a:ea typeface="宋体" pitchFamily="2" charset="-122"/>
              </a:rPr>
              <a:t>C</a:t>
            </a:r>
            <a:r>
              <a:rPr lang="en-US" altLang="zh-CN" sz="2800" b="1" dirty="0" smtClean="0">
                <a:effectLst>
                  <a:outerShdw blurRad="38100" dist="38100" dir="2700000" algn="tl">
                    <a:srgbClr val="FFFFFF"/>
                  </a:outerShdw>
                </a:effectLst>
                <a:latin typeface="Times New Roman" pitchFamily="18" charset="0"/>
                <a:ea typeface="宋体" pitchFamily="2" charset="-122"/>
              </a:rPr>
              <a:t>DMA</a:t>
            </a:r>
            <a:r>
              <a:rPr lang="zh-CN" altLang="en-US" sz="2800" b="1" dirty="0" smtClean="0">
                <a:effectLst>
                  <a:outerShdw blurRad="38100" dist="38100" dir="2700000" algn="tl">
                    <a:srgbClr val="FFFFFF"/>
                  </a:outerShdw>
                </a:effectLst>
                <a:latin typeface="Times New Roman" pitchFamily="18" charset="0"/>
                <a:ea typeface="宋体" pitchFamily="2" charset="-122"/>
              </a:rPr>
              <a:t>）</a:t>
            </a:r>
            <a:r>
              <a:rPr lang="zh-CN" altLang="en-US" sz="2800" b="1" dirty="0" smtClean="0">
                <a:latin typeface="Times New Roman" pitchFamily="18" charset="0"/>
                <a:ea typeface="宋体" pitchFamily="2" charset="-122"/>
              </a:rPr>
              <a:t>  不同信道即不同</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扩频序列</a:t>
            </a:r>
          </a:p>
          <a:p>
            <a:pPr eaLnBrk="1" hangingPunct="1">
              <a:lnSpc>
                <a:spcPct val="90000"/>
              </a:lnSpc>
              <a:buFontTx/>
              <a:buNone/>
              <a:defRPr/>
            </a:pPr>
            <a:r>
              <a:rPr lang="zh-CN" altLang="en-US" sz="2800" b="1" dirty="0" smtClean="0">
                <a:latin typeface="Times New Roman" pitchFamily="18" charset="0"/>
                <a:ea typeface="宋体" pitchFamily="2" charset="-122"/>
              </a:rPr>
              <a:t>   4）</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空</a:t>
            </a:r>
            <a:r>
              <a:rPr lang="zh-CN" altLang="en-US" sz="2800" b="1" dirty="0" smtClean="0">
                <a:effectLst>
                  <a:outerShdw blurRad="38100" dist="38100" dir="2700000" algn="tl">
                    <a:srgbClr val="FFFFFF"/>
                  </a:outerShdw>
                </a:effectLst>
                <a:latin typeface="Times New Roman" pitchFamily="18" charset="0"/>
                <a:ea typeface="宋体" pitchFamily="2" charset="-122"/>
              </a:rPr>
              <a:t>分多址（</a:t>
            </a:r>
            <a:r>
              <a:rPr lang="en-US" altLang="zh-CN" sz="2800" b="1" dirty="0" smtClean="0">
                <a:solidFill>
                  <a:srgbClr val="FF3300"/>
                </a:solidFill>
                <a:effectLst>
                  <a:outerShdw blurRad="38100" dist="38100" dir="2700000" algn="tl">
                    <a:srgbClr val="000000"/>
                  </a:outerShdw>
                </a:effectLst>
                <a:latin typeface="Times New Roman" pitchFamily="18" charset="0"/>
                <a:ea typeface="宋体" pitchFamily="2" charset="-122"/>
              </a:rPr>
              <a:t>S</a:t>
            </a:r>
            <a:r>
              <a:rPr lang="en-US" altLang="zh-CN" sz="2800" b="1" dirty="0" smtClean="0">
                <a:effectLst>
                  <a:outerShdw blurRad="38100" dist="38100" dir="2700000" algn="tl">
                    <a:srgbClr val="FFFFFF"/>
                  </a:outerShdw>
                </a:effectLst>
                <a:latin typeface="Times New Roman" pitchFamily="18" charset="0"/>
                <a:ea typeface="宋体" pitchFamily="2" charset="-122"/>
              </a:rPr>
              <a:t>DMA</a:t>
            </a:r>
            <a:r>
              <a:rPr lang="zh-CN" altLang="en-US" sz="2800" b="1" dirty="0" smtClean="0">
                <a:effectLst>
                  <a:outerShdw blurRad="38100" dist="38100" dir="2700000" algn="tl">
                    <a:srgbClr val="FFFFFF"/>
                  </a:outerShdw>
                </a:effectLst>
                <a:latin typeface="Times New Roman" pitchFamily="18" charset="0"/>
                <a:ea typeface="宋体" pitchFamily="2" charset="-122"/>
              </a:rPr>
              <a:t>）</a:t>
            </a:r>
            <a:r>
              <a:rPr lang="zh-CN" altLang="en-US" sz="2800" b="1" dirty="0" smtClean="0">
                <a:latin typeface="Times New Roman" pitchFamily="18" charset="0"/>
                <a:ea typeface="宋体" pitchFamily="2" charset="-122"/>
              </a:rPr>
              <a:t>   不同信道即</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天线的不同</a:t>
            </a:r>
          </a:p>
          <a:p>
            <a:pPr eaLnBrk="1" hangingPunct="1">
              <a:lnSpc>
                <a:spcPct val="90000"/>
              </a:lnSpc>
              <a:buFontTx/>
              <a:buNone/>
              <a:defRPr/>
            </a:pP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                                                            </a:t>
            </a:r>
            <a:r>
              <a:rPr lang="zh-CN" altLang="en-US" sz="2800" b="1" u="wavyHeavy" dirty="0" smtClean="0">
                <a:solidFill>
                  <a:srgbClr val="FF3300"/>
                </a:solidFill>
                <a:effectLst>
                  <a:outerShdw blurRad="38100" dist="38100" dir="2700000" algn="tl">
                    <a:srgbClr val="000000"/>
                  </a:outerShdw>
                </a:effectLst>
                <a:latin typeface="Times New Roman" pitchFamily="18" charset="0"/>
                <a:ea typeface="宋体" pitchFamily="2" charset="-122"/>
              </a:rPr>
              <a:t>点状</a:t>
            </a:r>
            <a:r>
              <a:rPr lang="zh-CN" altLang="en-US" sz="2800" b="1" dirty="0" smtClean="0">
                <a:solidFill>
                  <a:srgbClr val="FF3300"/>
                </a:solidFill>
                <a:effectLst>
                  <a:outerShdw blurRad="38100" dist="38100" dir="2700000" algn="tl">
                    <a:srgbClr val="000000"/>
                  </a:outerShdw>
                </a:effectLst>
                <a:latin typeface="Times New Roman" pitchFamily="18" charset="0"/>
                <a:ea typeface="宋体" pitchFamily="2" charset="-122"/>
              </a:rPr>
              <a:t>定向辐射区域</a:t>
            </a:r>
            <a:r>
              <a:rPr lang="en-US" altLang="zh-CN" sz="2800" b="1" dirty="0" smtClean="0">
                <a:solidFill>
                  <a:srgbClr val="FF3300"/>
                </a:solidFill>
                <a:effectLst>
                  <a:outerShdw blurRad="38100" dist="38100" dir="2700000" algn="tl">
                    <a:srgbClr val="000000"/>
                  </a:outerShdw>
                </a:effectLst>
                <a:latin typeface="Times New Roman" pitchFamily="18" charset="0"/>
                <a:ea typeface="宋体" pitchFamily="2" charset="-122"/>
              </a:rPr>
              <a:t> </a:t>
            </a:r>
          </a:p>
        </p:txBody>
      </p:sp>
      <p:sp>
        <p:nvSpPr>
          <p:cNvPr id="190468" name="AutoShape 2052"/>
          <p:cNvSpPr>
            <a:spLocks noChangeArrowheads="1"/>
          </p:cNvSpPr>
          <p:nvPr/>
        </p:nvSpPr>
        <p:spPr bwMode="auto">
          <a:xfrm>
            <a:off x="5410200" y="2971800"/>
            <a:ext cx="2438400" cy="685800"/>
          </a:xfrm>
          <a:prstGeom prst="wedgeEllipseCallout">
            <a:avLst>
              <a:gd name="adj1" fmla="val -137503"/>
              <a:gd name="adj2" fmla="val 86574"/>
            </a:avLst>
          </a:prstGeom>
          <a:solidFill>
            <a:schemeClr val="accent2">
              <a:alpha val="25000"/>
            </a:schemeClr>
          </a:solidFill>
          <a:ln w="9525">
            <a:solidFill>
              <a:schemeClr val="tx1"/>
            </a:solidFill>
            <a:miter lim="800000"/>
            <a:headEnd/>
            <a:tailEnd/>
          </a:ln>
          <a:effectLst/>
        </p:spPr>
        <p:txBody>
          <a:bodyPr/>
          <a:lstStyle/>
          <a:p>
            <a:pPr>
              <a:defRPr/>
            </a:pPr>
            <a:r>
              <a:rPr lang="en-US" altLang="zh-CN" sz="2400" dirty="0">
                <a:effectLst>
                  <a:outerShdw blurRad="38100" dist="38100" dir="2700000" algn="tl">
                    <a:srgbClr val="000000"/>
                  </a:outerShdw>
                </a:effectLst>
                <a:ea typeface="宋体" pitchFamily="2" charset="-122"/>
              </a:rPr>
              <a:t>Frequency</a:t>
            </a:r>
          </a:p>
        </p:txBody>
      </p:sp>
      <p:sp>
        <p:nvSpPr>
          <p:cNvPr id="190469" name="AutoShape 2053"/>
          <p:cNvSpPr>
            <a:spLocks noChangeArrowheads="1"/>
          </p:cNvSpPr>
          <p:nvPr/>
        </p:nvSpPr>
        <p:spPr bwMode="auto">
          <a:xfrm>
            <a:off x="381000" y="5791200"/>
            <a:ext cx="1600200" cy="685800"/>
          </a:xfrm>
          <a:prstGeom prst="wedgeEllipseCallout">
            <a:avLst>
              <a:gd name="adj1" fmla="val 129861"/>
              <a:gd name="adj2" fmla="val -222454"/>
            </a:avLst>
          </a:prstGeom>
          <a:solidFill>
            <a:schemeClr val="accent2">
              <a:alpha val="25000"/>
            </a:schemeClr>
          </a:solidFill>
          <a:ln w="9525">
            <a:solidFill>
              <a:schemeClr val="tx1"/>
            </a:solidFill>
            <a:miter lim="800000"/>
            <a:headEnd/>
            <a:tailEnd/>
          </a:ln>
          <a:effectLst/>
        </p:spPr>
        <p:txBody>
          <a:bodyPr/>
          <a:lstStyle/>
          <a:p>
            <a:pPr>
              <a:defRPr/>
            </a:pPr>
            <a:r>
              <a:rPr lang="en-US" altLang="zh-CN" sz="2400">
                <a:effectLst>
                  <a:outerShdw blurRad="38100" dist="38100" dir="2700000" algn="tl">
                    <a:srgbClr val="000000"/>
                  </a:outerShdw>
                </a:effectLst>
                <a:ea typeface="宋体" pitchFamily="2" charset="-122"/>
              </a:rPr>
              <a:t>Time</a:t>
            </a:r>
          </a:p>
        </p:txBody>
      </p:sp>
      <p:sp>
        <p:nvSpPr>
          <p:cNvPr id="190470" name="AutoShape 2054"/>
          <p:cNvSpPr>
            <a:spLocks noChangeArrowheads="1"/>
          </p:cNvSpPr>
          <p:nvPr/>
        </p:nvSpPr>
        <p:spPr bwMode="auto">
          <a:xfrm>
            <a:off x="2057400" y="5791200"/>
            <a:ext cx="1295400" cy="533400"/>
          </a:xfrm>
          <a:prstGeom prst="wedgeEllipseCallout">
            <a:avLst>
              <a:gd name="adj1" fmla="val 47157"/>
              <a:gd name="adj2" fmla="val -183033"/>
            </a:avLst>
          </a:prstGeom>
          <a:solidFill>
            <a:schemeClr val="accent2">
              <a:alpha val="25000"/>
            </a:schemeClr>
          </a:solidFill>
          <a:ln w="9525">
            <a:solidFill>
              <a:schemeClr val="tx1"/>
            </a:solidFill>
            <a:miter lim="800000"/>
            <a:headEnd/>
            <a:tailEnd/>
          </a:ln>
          <a:effectLst/>
        </p:spPr>
        <p:txBody>
          <a:bodyPr/>
          <a:lstStyle/>
          <a:p>
            <a:pPr>
              <a:defRPr/>
            </a:pPr>
            <a:r>
              <a:rPr lang="en-US" altLang="zh-CN" sz="2400">
                <a:effectLst>
                  <a:outerShdw blurRad="38100" dist="38100" dir="2700000" algn="tl">
                    <a:srgbClr val="000000"/>
                  </a:outerShdw>
                </a:effectLst>
                <a:ea typeface="宋体" pitchFamily="2" charset="-122"/>
              </a:rPr>
              <a:t>Code</a:t>
            </a:r>
          </a:p>
        </p:txBody>
      </p:sp>
      <p:sp>
        <p:nvSpPr>
          <p:cNvPr id="190471" name="AutoShape 2055"/>
          <p:cNvSpPr>
            <a:spLocks noChangeArrowheads="1"/>
          </p:cNvSpPr>
          <p:nvPr/>
        </p:nvSpPr>
        <p:spPr bwMode="auto">
          <a:xfrm>
            <a:off x="3581400" y="6248400"/>
            <a:ext cx="1600200" cy="609600"/>
          </a:xfrm>
          <a:prstGeom prst="wedgeEllipseCallout">
            <a:avLst>
              <a:gd name="adj1" fmla="val -68551"/>
              <a:gd name="adj2" fmla="val -159378"/>
            </a:avLst>
          </a:prstGeom>
          <a:solidFill>
            <a:schemeClr val="accent2">
              <a:alpha val="25000"/>
            </a:schemeClr>
          </a:solidFill>
          <a:ln w="9525">
            <a:solidFill>
              <a:schemeClr val="tx1"/>
            </a:solidFill>
            <a:miter lim="800000"/>
            <a:headEnd/>
            <a:tailEnd/>
          </a:ln>
          <a:effectLst/>
        </p:spPr>
        <p:txBody>
          <a:bodyPr/>
          <a:lstStyle/>
          <a:p>
            <a:pPr>
              <a:defRPr/>
            </a:pPr>
            <a:r>
              <a:rPr lang="en-US" altLang="zh-CN" sz="2400">
                <a:effectLst>
                  <a:outerShdw blurRad="38100" dist="38100" dir="2700000" algn="tl">
                    <a:srgbClr val="000000"/>
                  </a:outerShdw>
                </a:effectLst>
                <a:ea typeface="宋体" pitchFamily="2" charset="-122"/>
              </a:rPr>
              <a:t>Space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p:txBody>
          <a:bodyPr/>
          <a:lstStyle/>
          <a:p>
            <a:pPr eaLnBrk="1" hangingPunct="1">
              <a:defRPr/>
            </a:pPr>
            <a:r>
              <a:rPr lang="en-US" altLang="zh-CN" sz="3600" b="1" smtClean="0">
                <a:effectLst>
                  <a:outerShdw blurRad="38100" dist="38100" dir="2700000" algn="tl">
                    <a:srgbClr val="FFFFFF"/>
                  </a:outerShdw>
                </a:effectLst>
                <a:latin typeface="Times New Roman" pitchFamily="18" charset="0"/>
                <a:ea typeface="宋体" pitchFamily="2" charset="-122"/>
              </a:rPr>
              <a:t>SDMA——</a:t>
            </a:r>
            <a:r>
              <a:rPr lang="zh-CN" altLang="en-US" sz="3600" b="1" smtClean="0">
                <a:effectLst>
                  <a:outerShdw blurRad="38100" dist="38100" dir="2700000" algn="tl">
                    <a:srgbClr val="FFFFFF"/>
                  </a:outerShdw>
                </a:effectLst>
                <a:latin typeface="Times New Roman" pitchFamily="18" charset="0"/>
                <a:ea typeface="宋体" pitchFamily="2" charset="-122"/>
              </a:rPr>
              <a:t>基于智能天线技术</a:t>
            </a:r>
          </a:p>
        </p:txBody>
      </p:sp>
      <p:graphicFrame>
        <p:nvGraphicFramePr>
          <p:cNvPr id="1026" name="Object 1027"/>
          <p:cNvGraphicFramePr>
            <a:graphicFrameLocks noChangeAspect="1"/>
          </p:cNvGraphicFramePr>
          <p:nvPr>
            <p:ph idx="1"/>
          </p:nvPr>
        </p:nvGraphicFramePr>
        <p:xfrm>
          <a:off x="457200" y="1219200"/>
          <a:ext cx="8229600" cy="3810000"/>
        </p:xfrm>
        <a:graphic>
          <a:graphicData uri="http://schemas.openxmlformats.org/presentationml/2006/ole">
            <p:oleObj spid="_x0000_s1026" name="位图图像" r:id="rId4" imgW="9678751" imgH="4990476" progId="PBrush">
              <p:embed/>
            </p:oleObj>
          </a:graphicData>
        </a:graphic>
      </p:graphicFrame>
      <p:sp>
        <p:nvSpPr>
          <p:cNvPr id="192517" name="Text Box 1029"/>
          <p:cNvSpPr txBox="1">
            <a:spLocks noChangeArrowheads="1"/>
          </p:cNvSpPr>
          <p:nvPr/>
        </p:nvSpPr>
        <p:spPr bwMode="auto">
          <a:xfrm>
            <a:off x="457200" y="5181600"/>
            <a:ext cx="8229600" cy="1370013"/>
          </a:xfrm>
          <a:prstGeom prst="rect">
            <a:avLst/>
          </a:prstGeom>
          <a:noFill/>
          <a:ln w="9525">
            <a:noFill/>
            <a:miter lim="800000"/>
            <a:headEnd/>
            <a:tailEnd/>
          </a:ln>
          <a:effectLst/>
        </p:spPr>
        <p:txBody>
          <a:bodyPr>
            <a:spAutoFit/>
          </a:bodyPr>
          <a:lstStyle/>
          <a:p>
            <a:pPr algn="l">
              <a:spcBef>
                <a:spcPct val="50000"/>
              </a:spcBef>
              <a:defRPr/>
            </a:pPr>
            <a:r>
              <a:rPr lang="zh-CN" altLang="en-US" sz="2400" dirty="0">
                <a:solidFill>
                  <a:schemeClr val="tx1"/>
                </a:solidFill>
                <a:latin typeface="Arial" pitchFamily="34" charset="0"/>
                <a:ea typeface="宋体" pitchFamily="2" charset="-122"/>
              </a:rPr>
              <a:t>信号严格定向发送，减小了相互之间的干扰。——</a:t>
            </a:r>
            <a:r>
              <a:rPr lang="zh-CN" altLang="en-US" sz="2400" dirty="0">
                <a:solidFill>
                  <a:schemeClr val="accent2"/>
                </a:solidFill>
                <a:effectLst>
                  <a:outerShdw blurRad="38100" dist="38100" dir="2700000" algn="tl">
                    <a:srgbClr val="000000"/>
                  </a:outerShdw>
                </a:effectLst>
                <a:latin typeface="Arial" pitchFamily="34" charset="0"/>
                <a:ea typeface="宋体" pitchFamily="2" charset="-122"/>
              </a:rPr>
              <a:t>波束切换</a:t>
            </a:r>
          </a:p>
          <a:p>
            <a:pPr algn="l">
              <a:spcBef>
                <a:spcPct val="50000"/>
              </a:spcBef>
              <a:defRPr/>
            </a:pPr>
            <a:r>
              <a:rPr lang="zh-CN" altLang="en-US" sz="2400" dirty="0">
                <a:solidFill>
                  <a:schemeClr val="tx1"/>
                </a:solidFill>
                <a:latin typeface="Arial" pitchFamily="34" charset="0"/>
                <a:ea typeface="宋体" pitchFamily="2" charset="-122"/>
              </a:rPr>
              <a:t>对单个用户可以形成多个波束来实现多径的最大比合并，并在干扰方向上形成零陷。</a:t>
            </a:r>
            <a:r>
              <a:rPr lang="zh-CN" altLang="en-US" sz="2400" b="0" dirty="0">
                <a:solidFill>
                  <a:schemeClr val="tx1"/>
                </a:solidFill>
                <a:latin typeface="Arial" pitchFamily="34" charset="0"/>
                <a:ea typeface="宋体" pitchFamily="2" charset="-122"/>
              </a:rPr>
              <a:t>——</a:t>
            </a:r>
            <a:r>
              <a:rPr lang="zh-CN" altLang="en-US" sz="2400" dirty="0">
                <a:solidFill>
                  <a:schemeClr val="accent2"/>
                </a:solidFill>
                <a:effectLst>
                  <a:outerShdw blurRad="38100" dist="38100" dir="2700000" algn="tl">
                    <a:srgbClr val="000000"/>
                  </a:outerShdw>
                </a:effectLst>
                <a:latin typeface="Arial" pitchFamily="34" charset="0"/>
                <a:ea typeface="宋体" pitchFamily="2" charset="-122"/>
              </a:rPr>
              <a:t>自适应天线阵列</a:t>
            </a:r>
            <a:endParaRPr lang="zh-CN" altLang="en-US" sz="2400" dirty="0">
              <a:solidFill>
                <a:schemeClr val="accent2"/>
              </a:solidFill>
              <a:latin typeface="Arial" pitchFamily="34" charset="0"/>
              <a:ea typeface="宋体" pitchFamily="2" charset="-122"/>
            </a:endParaRPr>
          </a:p>
        </p:txBody>
      </p:sp>
      <p:sp>
        <p:nvSpPr>
          <p:cNvPr id="192518" name="AutoShape 1030">
            <a:hlinkClick r:id="rId5" action="ppaction://hlinksldjump"/>
          </p:cNvPr>
          <p:cNvSpPr>
            <a:spLocks noChangeArrowheads="1"/>
          </p:cNvSpPr>
          <p:nvPr/>
        </p:nvSpPr>
        <p:spPr bwMode="auto">
          <a:xfrm>
            <a:off x="8153400" y="6248400"/>
            <a:ext cx="533400" cy="381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2"/>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200" b="1" smtClean="0">
                <a:ea typeface="宋体" pitchFamily="2" charset="-122"/>
              </a:rPr>
              <a:t/>
            </a:r>
            <a:br>
              <a:rPr lang="zh-CN" altLang="en-US" sz="3200" b="1" smtClean="0">
                <a:ea typeface="宋体" pitchFamily="2" charset="-122"/>
              </a:rPr>
            </a:br>
            <a:r>
              <a:rPr lang="zh-CN" altLang="en-US" sz="3600" b="1" smtClean="0">
                <a:ea typeface="宋体" pitchFamily="2" charset="-122"/>
              </a:rPr>
              <a:t>允许冲突的</a:t>
            </a:r>
            <a:r>
              <a:rPr lang="en-US" altLang="zh-CN" sz="3600" b="1" smtClean="0">
                <a:latin typeface="Times New Roman" pitchFamily="18" charset="0"/>
                <a:ea typeface="宋体" pitchFamily="2" charset="-122"/>
              </a:rPr>
              <a:t>MA</a:t>
            </a:r>
          </a:p>
        </p:txBody>
      </p:sp>
      <p:sp>
        <p:nvSpPr>
          <p:cNvPr id="194563" name="Rectangle 3"/>
          <p:cNvSpPr>
            <a:spLocks noGrp="1" noChangeArrowheads="1"/>
          </p:cNvSpPr>
          <p:nvPr>
            <p:ph type="body" idx="1"/>
          </p:nvPr>
        </p:nvSpPr>
        <p:spPr>
          <a:xfrm>
            <a:off x="457200" y="1600200"/>
            <a:ext cx="8229600" cy="4876800"/>
          </a:xfrm>
        </p:spPr>
        <p:txBody>
          <a:bodyPr/>
          <a:lstStyle/>
          <a:p>
            <a:pPr eaLnBrk="1" hangingPunct="1">
              <a:lnSpc>
                <a:spcPct val="90000"/>
              </a:lnSpc>
              <a:defRPr/>
            </a:pPr>
            <a:r>
              <a:rPr lang="zh-CN" altLang="en-US" b="1" dirty="0" smtClean="0">
                <a:effectLst>
                  <a:outerShdw blurRad="38100" dist="38100" dir="2700000" algn="tl">
                    <a:srgbClr val="FFFFFF"/>
                  </a:outerShdw>
                </a:effectLst>
                <a:latin typeface="Times New Roman" pitchFamily="18" charset="0"/>
                <a:ea typeface="宋体" pitchFamily="2" charset="-122"/>
              </a:rPr>
              <a:t>允许冲突的</a:t>
            </a:r>
            <a:r>
              <a:rPr lang="en-US" altLang="zh-CN" b="1" dirty="0" smtClean="0">
                <a:effectLst>
                  <a:outerShdw blurRad="38100" dist="38100" dir="2700000" algn="tl">
                    <a:srgbClr val="FFFFFF"/>
                  </a:outerShdw>
                </a:effectLst>
                <a:latin typeface="Times New Roman" pitchFamily="18" charset="0"/>
                <a:ea typeface="宋体" pitchFamily="2" charset="-122"/>
              </a:rPr>
              <a:t>MA</a:t>
            </a:r>
            <a:r>
              <a:rPr lang="zh-CN" altLang="en-US" b="1" dirty="0" smtClean="0">
                <a:latin typeface="Times New Roman" pitchFamily="18" charset="0"/>
                <a:ea typeface="宋体" pitchFamily="2" charset="-122"/>
              </a:rPr>
              <a:t>是指用户对信道的使用具有系统无法控制（或不必控制）的突发性和随机性，从而在共用信道时会发生冲突的多址方式。分组无线数据通信（也称作分组无线电，</a:t>
            </a:r>
            <a:r>
              <a:rPr lang="en-US" altLang="zh-CN" b="1" dirty="0" smtClean="0">
                <a:latin typeface="Times New Roman" pitchFamily="18" charset="0"/>
                <a:ea typeface="宋体" pitchFamily="2" charset="-122"/>
              </a:rPr>
              <a:t>Packet Radio</a:t>
            </a:r>
            <a:r>
              <a:rPr lang="zh-CN" altLang="en-US" b="1" dirty="0" smtClean="0">
                <a:latin typeface="Times New Roman" pitchFamily="18" charset="0"/>
                <a:ea typeface="宋体" pitchFamily="2" charset="-122"/>
              </a:rPr>
              <a:t>）一般采用允许冲突的</a:t>
            </a:r>
            <a:r>
              <a:rPr lang="en-US" altLang="zh-CN" b="1" dirty="0" smtClean="0">
                <a:latin typeface="Times New Roman" pitchFamily="18" charset="0"/>
                <a:ea typeface="宋体" pitchFamily="2" charset="-122"/>
              </a:rPr>
              <a:t>MA</a:t>
            </a:r>
            <a:r>
              <a:rPr lang="zh-CN" altLang="en-US" b="1" dirty="0" smtClean="0">
                <a:latin typeface="Times New Roman" pitchFamily="18" charset="0"/>
                <a:ea typeface="宋体" pitchFamily="2" charset="-122"/>
              </a:rPr>
              <a:t>方式。</a:t>
            </a:r>
          </a:p>
          <a:p>
            <a:pPr eaLnBrk="1" hangingPunct="1">
              <a:lnSpc>
                <a:spcPct val="90000"/>
              </a:lnSpc>
              <a:defRPr/>
            </a:pPr>
            <a:r>
              <a:rPr lang="zh-CN" altLang="en-US" b="1" dirty="0" smtClean="0">
                <a:latin typeface="Times New Roman" pitchFamily="18" charset="0"/>
                <a:ea typeface="宋体" pitchFamily="2" charset="-122"/>
              </a:rPr>
              <a:t>常用的允许冲突的</a:t>
            </a:r>
            <a:r>
              <a:rPr lang="en-US" altLang="zh-CN" b="1" dirty="0" smtClean="0">
                <a:latin typeface="Times New Roman" pitchFamily="18" charset="0"/>
                <a:ea typeface="宋体" pitchFamily="2" charset="-122"/>
              </a:rPr>
              <a:t>MA</a:t>
            </a:r>
            <a:r>
              <a:rPr lang="zh-CN" altLang="en-US" b="1" dirty="0" smtClean="0">
                <a:latin typeface="Times New Roman" pitchFamily="18" charset="0"/>
                <a:ea typeface="宋体" pitchFamily="2" charset="-122"/>
              </a:rPr>
              <a:t>方式包括：</a:t>
            </a:r>
          </a:p>
          <a:p>
            <a:pPr eaLnBrk="1" hangingPunct="1">
              <a:lnSpc>
                <a:spcPct val="90000"/>
              </a:lnSpc>
              <a:buFont typeface="Wingdings" pitchFamily="2" charset="2"/>
              <a:buNone/>
              <a:defRPr/>
            </a:pPr>
            <a:r>
              <a:rPr lang="en-US" altLang="zh-CN" b="1" dirty="0" smtClean="0">
                <a:latin typeface="Times New Roman" pitchFamily="18" charset="0"/>
                <a:ea typeface="宋体" pitchFamily="2" charset="-122"/>
              </a:rPr>
              <a:t>    1</a:t>
            </a:r>
            <a:r>
              <a:rPr lang="zh-CN" altLang="en-US" b="1" dirty="0" smtClean="0">
                <a:latin typeface="Times New Roman" pitchFamily="18" charset="0"/>
                <a:ea typeface="宋体" pitchFamily="2" charset="-122"/>
              </a:rPr>
              <a:t>）纯</a:t>
            </a:r>
            <a:r>
              <a:rPr lang="en-US" altLang="zh-CN" b="1" dirty="0" smtClean="0">
                <a:latin typeface="Times New Roman" pitchFamily="18" charset="0"/>
                <a:ea typeface="宋体" pitchFamily="2" charset="-122"/>
              </a:rPr>
              <a:t>ALOHA</a:t>
            </a:r>
            <a:r>
              <a:rPr lang="zh-CN" altLang="en-US" b="1" dirty="0" smtClean="0">
                <a:latin typeface="Times New Roman" pitchFamily="18" charset="0"/>
                <a:ea typeface="宋体" pitchFamily="2" charset="-122"/>
              </a:rPr>
              <a:t>（</a:t>
            </a:r>
            <a:r>
              <a:rPr lang="en-US" altLang="zh-CN" b="1" dirty="0" smtClean="0">
                <a:latin typeface="Times New Roman" pitchFamily="18" charset="0"/>
                <a:ea typeface="宋体" pitchFamily="2" charset="-122"/>
              </a:rPr>
              <a:t>Pure ALOHA</a:t>
            </a:r>
            <a:r>
              <a:rPr lang="zh-CN" altLang="en-US" b="1" dirty="0" smtClean="0">
                <a:latin typeface="Times New Roman" pitchFamily="18" charset="0"/>
                <a:ea typeface="宋体" pitchFamily="2" charset="-122"/>
              </a:rPr>
              <a:t>）</a:t>
            </a:r>
          </a:p>
          <a:p>
            <a:pPr eaLnBrk="1" hangingPunct="1">
              <a:lnSpc>
                <a:spcPct val="90000"/>
              </a:lnSpc>
              <a:buFont typeface="Wingdings" pitchFamily="2" charset="2"/>
              <a:buNone/>
              <a:defRPr/>
            </a:pPr>
            <a:r>
              <a:rPr lang="en-US" altLang="zh-CN" b="1" dirty="0" smtClean="0">
                <a:latin typeface="Times New Roman" pitchFamily="18" charset="0"/>
                <a:ea typeface="宋体" pitchFamily="2" charset="-122"/>
              </a:rPr>
              <a:t>    2</a:t>
            </a:r>
            <a:r>
              <a:rPr lang="zh-CN" altLang="en-US" b="1" dirty="0" smtClean="0">
                <a:latin typeface="Times New Roman" pitchFamily="18" charset="0"/>
                <a:ea typeface="宋体" pitchFamily="2" charset="-122"/>
              </a:rPr>
              <a:t>）时隙</a:t>
            </a:r>
            <a:r>
              <a:rPr lang="en-US" altLang="zh-CN" b="1" dirty="0" smtClean="0">
                <a:latin typeface="Times New Roman" pitchFamily="18" charset="0"/>
                <a:ea typeface="宋体" pitchFamily="2" charset="-122"/>
              </a:rPr>
              <a:t>ALOHA</a:t>
            </a:r>
            <a:r>
              <a:rPr lang="zh-CN" altLang="en-US" b="1" dirty="0" smtClean="0">
                <a:latin typeface="Times New Roman" pitchFamily="18" charset="0"/>
                <a:ea typeface="宋体" pitchFamily="2" charset="-122"/>
              </a:rPr>
              <a:t>（</a:t>
            </a:r>
            <a:r>
              <a:rPr lang="en-US" altLang="zh-CN" b="1" dirty="0" smtClean="0">
                <a:latin typeface="Times New Roman" pitchFamily="18" charset="0"/>
                <a:ea typeface="宋体" pitchFamily="2" charset="-122"/>
              </a:rPr>
              <a:t>Slotted ALOHA</a:t>
            </a:r>
            <a:r>
              <a:rPr lang="zh-CN" altLang="en-US" b="1" dirty="0" smtClean="0">
                <a:latin typeface="Times New Roman" pitchFamily="18" charset="0"/>
                <a:ea typeface="宋体" pitchFamily="2" charset="-122"/>
              </a:rPr>
              <a:t>）</a:t>
            </a:r>
          </a:p>
          <a:p>
            <a:pPr eaLnBrk="1" hangingPunct="1">
              <a:lnSpc>
                <a:spcPct val="90000"/>
              </a:lnSpc>
              <a:buFont typeface="Wingdings" pitchFamily="2" charset="2"/>
              <a:buNone/>
              <a:defRPr/>
            </a:pPr>
            <a:r>
              <a:rPr lang="en-US" altLang="zh-CN" b="1" dirty="0" smtClean="0">
                <a:latin typeface="Times New Roman" pitchFamily="18" charset="0"/>
                <a:ea typeface="宋体" pitchFamily="2" charset="-122"/>
              </a:rPr>
              <a:t>    3</a:t>
            </a:r>
            <a:r>
              <a:rPr lang="zh-CN" altLang="en-US" b="1" dirty="0" smtClean="0">
                <a:latin typeface="Times New Roman" pitchFamily="18" charset="0"/>
                <a:ea typeface="宋体" pitchFamily="2" charset="-122"/>
              </a:rPr>
              <a:t>）载波侦听多址（</a:t>
            </a:r>
            <a:r>
              <a:rPr lang="en-US" altLang="zh-CN" b="1" dirty="0" smtClean="0">
                <a:latin typeface="Times New Roman" pitchFamily="18" charset="0"/>
                <a:ea typeface="宋体" pitchFamily="2" charset="-122"/>
              </a:rPr>
              <a:t>CSMA</a:t>
            </a:r>
            <a:r>
              <a:rPr lang="zh-CN" altLang="en-US" b="1" dirty="0" smtClean="0">
                <a:latin typeface="Times New Roman" pitchFamily="18" charset="0"/>
                <a:ea typeface="宋体" pitchFamily="2" charset="-122"/>
              </a:rPr>
              <a:t>）</a:t>
            </a:r>
            <a:r>
              <a:rPr lang="zh-CN" altLang="en-US" dirty="0" smtClean="0">
                <a:ea typeface="宋体" pitchFamily="2" charset="-122"/>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0"/>
          <p:cNvSpPr>
            <a:spLocks noGrp="1" noChangeArrowheads="1"/>
          </p:cNvSpPr>
          <p:nvPr>
            <p:ph type="title"/>
          </p:nvPr>
        </p:nvSpPr>
        <p:spPr>
          <a:xfrm>
            <a:off x="457200" y="274638"/>
            <a:ext cx="8229600" cy="1020762"/>
          </a:xfrm>
        </p:spPr>
        <p:txBody>
          <a:bodyPr/>
          <a:lstStyle/>
          <a:p>
            <a:pPr eaLnBrk="1" hangingPunct="1"/>
            <a:r>
              <a:rPr lang="en-US" altLang="zh-CN" sz="3200" smtClean="0">
                <a:latin typeface="Times New Roman" pitchFamily="18" charset="0"/>
                <a:ea typeface="宋体" pitchFamily="2" charset="-122"/>
              </a:rPr>
              <a:t/>
            </a:r>
            <a:br>
              <a:rPr lang="en-US" altLang="zh-CN" sz="3200" smtClean="0">
                <a:latin typeface="Times New Roman" pitchFamily="18" charset="0"/>
                <a:ea typeface="宋体" pitchFamily="2" charset="-122"/>
              </a:rPr>
            </a:br>
            <a:r>
              <a:rPr lang="en-US" altLang="zh-CN" sz="3600" b="1" smtClean="0">
                <a:latin typeface="Times New Roman" pitchFamily="18" charset="0"/>
                <a:ea typeface="宋体" pitchFamily="2" charset="-122"/>
              </a:rPr>
              <a:t>MA</a:t>
            </a:r>
            <a:r>
              <a:rPr lang="zh-CN" altLang="en-US" sz="3600" b="1" smtClean="0">
                <a:ea typeface="宋体" pitchFamily="2" charset="-122"/>
              </a:rPr>
              <a:t>的适用性</a:t>
            </a:r>
            <a:endParaRPr lang="en-US" altLang="zh-CN" sz="3600" b="1" smtClean="0">
              <a:ea typeface="宋体" pitchFamily="2" charset="-122"/>
            </a:endParaRPr>
          </a:p>
        </p:txBody>
      </p:sp>
      <p:sp>
        <p:nvSpPr>
          <p:cNvPr id="196614" name="Text Box 2054"/>
          <p:cNvSpPr txBox="1">
            <a:spLocks noChangeArrowheads="1"/>
          </p:cNvSpPr>
          <p:nvPr/>
        </p:nvSpPr>
        <p:spPr bwMode="auto">
          <a:xfrm>
            <a:off x="457200" y="1295400"/>
            <a:ext cx="8229600" cy="1843088"/>
          </a:xfrm>
          <a:prstGeom prst="rect">
            <a:avLst/>
          </a:prstGeom>
          <a:noFill/>
          <a:ln w="9525">
            <a:noFill/>
            <a:miter lim="800000"/>
            <a:headEnd/>
            <a:tailEnd/>
          </a:ln>
          <a:effectLst/>
        </p:spPr>
        <p:txBody>
          <a:bodyPr>
            <a:spAutoFit/>
          </a:bodyPr>
          <a:lstStyle/>
          <a:p>
            <a:pPr algn="l">
              <a:lnSpc>
                <a:spcPct val="90000"/>
              </a:lnSpc>
              <a:spcBef>
                <a:spcPct val="50000"/>
              </a:spcBef>
              <a:defRPr/>
            </a:pPr>
            <a:r>
              <a:rPr lang="zh-CN" altLang="en-US" sz="2800">
                <a:solidFill>
                  <a:schemeClr val="tx1"/>
                </a:solidFill>
                <a:effectLst>
                  <a:outerShdw blurRad="38100" dist="38100" dir="2700000" algn="tl">
                    <a:srgbClr val="FFFFFF"/>
                  </a:outerShdw>
                </a:effectLst>
                <a:latin typeface="Arial" pitchFamily="34" charset="0"/>
                <a:ea typeface="宋体" pitchFamily="2" charset="-122"/>
              </a:rPr>
              <a:t>话音业务特点</a:t>
            </a:r>
            <a:r>
              <a:rPr lang="zh-CN" altLang="en-US" sz="2800">
                <a:solidFill>
                  <a:schemeClr val="tx1"/>
                </a:solidFill>
                <a:latin typeface="Arial" pitchFamily="34" charset="0"/>
                <a:ea typeface="宋体" pitchFamily="2" charset="-122"/>
              </a:rPr>
              <a:t>：</a:t>
            </a:r>
            <a:r>
              <a:rPr lang="zh-CN" altLang="en-US" sz="2800" u="sng">
                <a:solidFill>
                  <a:schemeClr val="tx1"/>
                </a:solidFill>
                <a:latin typeface="Arial" pitchFamily="34" charset="0"/>
                <a:ea typeface="宋体" pitchFamily="2" charset="-122"/>
              </a:rPr>
              <a:t>实时、速率恒定，且具有一定的端到端时延要求</a:t>
            </a:r>
            <a:r>
              <a:rPr lang="zh-CN" altLang="en-US" sz="2800">
                <a:solidFill>
                  <a:schemeClr val="tx1"/>
                </a:solidFill>
                <a:latin typeface="Arial" pitchFamily="34" charset="0"/>
                <a:ea typeface="宋体" pitchFamily="2" charset="-122"/>
              </a:rPr>
              <a:t>。</a:t>
            </a:r>
          </a:p>
          <a:p>
            <a:pPr algn="l">
              <a:lnSpc>
                <a:spcPct val="90000"/>
              </a:lnSpc>
              <a:spcBef>
                <a:spcPct val="50000"/>
              </a:spcBef>
              <a:defRPr/>
            </a:pPr>
            <a:r>
              <a:rPr lang="zh-CN" altLang="en-US" sz="2800">
                <a:solidFill>
                  <a:schemeClr val="tx1"/>
                </a:solidFill>
                <a:effectLst>
                  <a:outerShdw blurRad="38100" dist="38100" dir="2700000" algn="tl">
                    <a:srgbClr val="FFFFFF"/>
                  </a:outerShdw>
                </a:effectLst>
                <a:latin typeface="Arial" pitchFamily="34" charset="0"/>
                <a:ea typeface="宋体" pitchFamily="2" charset="-122"/>
              </a:rPr>
              <a:t>数据业务特点</a:t>
            </a:r>
            <a:r>
              <a:rPr lang="zh-CN" altLang="en-US" sz="2800">
                <a:solidFill>
                  <a:schemeClr val="tx1"/>
                </a:solidFill>
                <a:latin typeface="Arial" pitchFamily="34" charset="0"/>
                <a:ea typeface="宋体" pitchFamily="2" charset="-122"/>
              </a:rPr>
              <a:t>：</a:t>
            </a:r>
            <a:r>
              <a:rPr lang="zh-CN" altLang="en-US" sz="2800" u="sng">
                <a:solidFill>
                  <a:schemeClr val="tx1"/>
                </a:solidFill>
                <a:latin typeface="Arial" pitchFamily="34" charset="0"/>
                <a:ea typeface="宋体" pitchFamily="2" charset="-122"/>
              </a:rPr>
              <a:t>突发（峰值速率远大于平均速率）、而对传输的实时性却要求不高</a:t>
            </a:r>
            <a:r>
              <a:rPr lang="zh-CN" altLang="en-US" sz="2800">
                <a:solidFill>
                  <a:schemeClr val="tx1"/>
                </a:solidFill>
                <a:latin typeface="Arial" pitchFamily="34" charset="0"/>
                <a:ea typeface="宋体" pitchFamily="2" charset="-122"/>
              </a:rPr>
              <a:t>。</a:t>
            </a:r>
            <a:endParaRPr lang="en-US" altLang="zh-CN" sz="2800">
              <a:solidFill>
                <a:schemeClr val="tx1"/>
              </a:solidFill>
              <a:latin typeface="Arial" pitchFamily="34" charset="0"/>
              <a:ea typeface="宋体" pitchFamily="2" charset="-122"/>
            </a:endParaRPr>
          </a:p>
        </p:txBody>
      </p:sp>
      <p:pic>
        <p:nvPicPr>
          <p:cNvPr id="23556" name="Picture 6"/>
          <p:cNvPicPr>
            <a:picLocks noGrp="1" noChangeAspect="1" noChangeArrowheads="1"/>
          </p:cNvPicPr>
          <p:nvPr>
            <p:ph idx="1"/>
          </p:nvPr>
        </p:nvPicPr>
        <p:blipFill>
          <a:blip r:embed="rId3" cstate="print"/>
          <a:srcRect/>
          <a:stretch>
            <a:fillRect/>
          </a:stretch>
        </p:blipFill>
        <p:spPr>
          <a:xfrm>
            <a:off x="457200" y="3276600"/>
            <a:ext cx="8210550" cy="327660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alpha val="25000"/>
          </a:scheme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FF3300"/>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2">
            <a:alpha val="25000"/>
          </a:scheme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rgbClr val="FF3300"/>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3965</Words>
  <Application>Microsoft Office PowerPoint</Application>
  <PresentationFormat>全屏显示(4:3)</PresentationFormat>
  <Paragraphs>389</Paragraphs>
  <Slides>57</Slides>
  <Notes>50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61" baseType="lpstr">
      <vt:lpstr>Default Design</vt:lpstr>
      <vt:lpstr>位图图像</vt:lpstr>
      <vt:lpstr>公式</vt:lpstr>
      <vt:lpstr>Equation</vt:lpstr>
      <vt:lpstr>多址技术</vt:lpstr>
      <vt:lpstr>幻灯片 2</vt:lpstr>
      <vt:lpstr> 多址是一个什么样的问题？</vt:lpstr>
      <vt:lpstr> 多址是一个什么样的问题？（续1）</vt:lpstr>
      <vt:lpstr> 多址是一个什么样的问题？（续2）</vt:lpstr>
      <vt:lpstr> 无冲突的MA</vt:lpstr>
      <vt:lpstr>SDMA——基于智能天线技术</vt:lpstr>
      <vt:lpstr> 允许冲突的MA</vt:lpstr>
      <vt:lpstr> MA的适用性</vt:lpstr>
      <vt:lpstr>幻灯片 10</vt:lpstr>
      <vt:lpstr> ALOHA与时隙ALOHA</vt:lpstr>
      <vt:lpstr> ALOHA的易损（冲突）区间</vt:lpstr>
      <vt:lpstr>幻灯片 13</vt:lpstr>
      <vt:lpstr> 吞吐量和传输延迟</vt:lpstr>
      <vt:lpstr> CSMA</vt:lpstr>
      <vt:lpstr> CD和CA</vt:lpstr>
      <vt:lpstr>无冲突多址方式简介</vt:lpstr>
      <vt:lpstr> FDD与TDD</vt:lpstr>
      <vt:lpstr> FDD与TDD（续1）</vt:lpstr>
      <vt:lpstr> FDD与TDD（续2）</vt:lpstr>
      <vt:lpstr> 多址和双工方式的系统例</vt:lpstr>
      <vt:lpstr> FDMA是TDMA和CDMA的基础</vt:lpstr>
      <vt:lpstr> 频分多址 FDMA</vt:lpstr>
      <vt:lpstr>幻灯片 24</vt:lpstr>
      <vt:lpstr>幻灯片 25</vt:lpstr>
      <vt:lpstr> 时分多址 TDMA</vt:lpstr>
      <vt:lpstr>幻灯片 27</vt:lpstr>
      <vt:lpstr>幻灯片 28</vt:lpstr>
      <vt:lpstr> TDMA的帧和时隙</vt:lpstr>
      <vt:lpstr> GSM的帧结构</vt:lpstr>
      <vt:lpstr>幻灯片 31</vt:lpstr>
      <vt:lpstr> GSM时隙的组成</vt:lpstr>
      <vt:lpstr>GSM的不同突发及其结构（pp391）</vt:lpstr>
      <vt:lpstr>幻灯片 34</vt:lpstr>
      <vt:lpstr> 为什么要留保护间隔？</vt:lpstr>
      <vt:lpstr> 为什么要留保护间隔？（续1）</vt:lpstr>
      <vt:lpstr> 为什么要留保护间隔？（续2）</vt:lpstr>
      <vt:lpstr> 为什么要留保护间隔？（续3）</vt:lpstr>
      <vt:lpstr> （最大）保护间隔的计算</vt:lpstr>
      <vt:lpstr> 保护间隔的计算例</vt:lpstr>
      <vt:lpstr> GSM中的时间提前问题</vt:lpstr>
      <vt:lpstr>幻灯片 42</vt:lpstr>
      <vt:lpstr> TDMA/FDD与TDMA/TDD</vt:lpstr>
      <vt:lpstr>幻灯片 44</vt:lpstr>
      <vt:lpstr> 实际的TDMA系统比较</vt:lpstr>
      <vt:lpstr>幻灯片 46</vt:lpstr>
      <vt:lpstr> 码分多址 CDMA（即DS-SSMA） </vt:lpstr>
      <vt:lpstr> 码分多址（ CDMA）的优点</vt:lpstr>
      <vt:lpstr> SSMA</vt:lpstr>
      <vt:lpstr> FDMA系统容量计算</vt:lpstr>
      <vt:lpstr> FDMA系统容量计算（续1）</vt:lpstr>
      <vt:lpstr> FDMA系统容量计算（续2）</vt:lpstr>
      <vt:lpstr> 系统间的容量比较</vt:lpstr>
      <vt:lpstr> CDMA系统的容量（单个小区） pp333 9.7.1节</vt:lpstr>
      <vt:lpstr>幻灯片 55</vt:lpstr>
      <vt:lpstr>幻灯片 56</vt:lpstr>
      <vt:lpstr>幻灯片 57</vt:lpstr>
    </vt:vector>
  </TitlesOfParts>
  <Company>Virginia 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Principles and Practice</dc:title>
  <dc:creator>Kristen Funk</dc:creator>
  <cp:lastModifiedBy>tieyi</cp:lastModifiedBy>
  <cp:revision>267</cp:revision>
  <dcterms:created xsi:type="dcterms:W3CDTF">2002-05-01T19:31:20Z</dcterms:created>
  <dcterms:modified xsi:type="dcterms:W3CDTF">2013-06-24T01:17:35Z</dcterms:modified>
</cp:coreProperties>
</file>