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61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D13001\Desktop\修图\音乐盒子 - 副本.jpg音乐盒子 - 副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" y="0"/>
            <a:ext cx="9141619" cy="688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606" y="2273301"/>
            <a:ext cx="7541623" cy="12954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t="1000"/>
            </a:stretch>
          </a:blipFill>
          <a:ln w="19050">
            <a:noFill/>
          </a:ln>
          <a:effectLst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600" b="1" i="0">
                <a:gradFill>
                  <a:gsLst>
                    <a:gs pos="0">
                      <a:srgbClr val="B2BD4B"/>
                    </a:gs>
                    <a:gs pos="89000">
                      <a:srgbClr val="40847E"/>
                    </a:gs>
                  </a:gsLst>
                  <a:lin ang="5400000" scaled="1"/>
                </a:gra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4565" y="3806823"/>
            <a:ext cx="3470638" cy="520700"/>
          </a:xfrm>
          <a:solidFill>
            <a:srgbClr val="FFFFFF">
              <a:alpha val="50196"/>
            </a:srgbClr>
          </a:solidFill>
          <a:ln w="19050">
            <a:noFill/>
          </a:ln>
          <a:effectLst/>
        </p:spPr>
        <p:txBody>
          <a:bodyPr wrap="square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</a:schemeClr>
                </a:solidFill>
                <a:effectLst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04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1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83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8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86744"/>
            <a:ext cx="7886700" cy="1070339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84071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696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50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45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8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13001\Desktop\修图\音乐盒子 - 副本.jpg音乐盒子 - 副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" y="0"/>
            <a:ext cx="9141619" cy="688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61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0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74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D13001\Desktop\修图\音乐盒子 - 副本.jpg音乐盒子 - 副本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" y="0"/>
            <a:ext cx="9141619" cy="688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圆角矩形 14"/>
          <p:cNvSpPr/>
          <p:nvPr/>
        </p:nvSpPr>
        <p:spPr>
          <a:xfrm>
            <a:off x="0" y="990601"/>
            <a:ext cx="9144000" cy="5365752"/>
          </a:xfrm>
          <a:prstGeom prst="roundRect">
            <a:avLst>
              <a:gd name="adj" fmla="val 0"/>
            </a:avLst>
          </a:prstGeom>
          <a:solidFill>
            <a:schemeClr val="bg1">
              <a:alpha val="37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060" y="1257300"/>
            <a:ext cx="8010253" cy="503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060" y="238316"/>
            <a:ext cx="8010253" cy="6015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0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400" b="1" kern="1200">
          <a:gradFill>
            <a:gsLst>
              <a:gs pos="0">
                <a:srgbClr val="B2BD4B"/>
              </a:gs>
              <a:gs pos="89000">
                <a:srgbClr val="40847E"/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67891" indent="-267891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SzPct val="70000"/>
        <a:buFont typeface="Wingdings 2" panose="05020102010507070707" pitchFamily="18" charset="2"/>
        <a:buChar char="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267891" indent="-267891" algn="l" defTabSz="685800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slide" Target="slide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8.bin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OFDM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（正交频分复用）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什么是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OFDM</a:t>
            </a:r>
          </a:p>
          <a:p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sldjump"/>
              </a:rPr>
              <a:t>OFDM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action="ppaction://hlinksldjump"/>
              </a:rPr>
              <a:t>的数字实现</a:t>
            </a: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sldjump"/>
              </a:rPr>
              <a:t>保护间隔与循环前缀</a:t>
            </a: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OFDM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hlinksldjump"/>
              </a:rPr>
              <a:t>关键技术</a:t>
            </a: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一个简单的设计实例</a:t>
            </a: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OFDM</a:t>
            </a:r>
            <a:r>
              <a:rPr lang="zh-CN" altLang="en-US" sz="3200" dirty="0"/>
              <a:t>的数字实现（</a:t>
            </a:r>
            <a:r>
              <a:rPr lang="en-US" altLang="zh-CN" sz="3200" dirty="0"/>
              <a:t>2</a:t>
            </a:r>
            <a:r>
              <a:rPr lang="zh-CN" altLang="en-US" sz="3200" dirty="0"/>
              <a:t>）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052736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BPSK-OFDM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发射机的等效形式</a:t>
            </a:r>
          </a:p>
        </p:txBody>
      </p:sp>
      <p:pic>
        <p:nvPicPr>
          <p:cNvPr id="12" name="内容占位符 11" descr="Image3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5720" y="1532204"/>
            <a:ext cx="8572528" cy="482575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OFDM</a:t>
            </a:r>
            <a:r>
              <a:rPr lang="zh-CN" altLang="en-US" sz="3600" dirty="0"/>
              <a:t>的数字实现（</a:t>
            </a:r>
            <a:r>
              <a:rPr lang="en-US" altLang="zh-CN" sz="3600" dirty="0"/>
              <a:t>3</a:t>
            </a:r>
            <a:r>
              <a:rPr lang="zh-CN" altLang="en-US" sz="3600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回顾：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离散傅里叶变换（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DFT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）：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其中，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</a:p>
          <a:p>
            <a:pPr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离散傅里叶逆变换（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IDFT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）：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即：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67744" y="2276872"/>
          <a:ext cx="4968552" cy="134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38280" imgH="660240" progId="Equation.3">
                  <p:embed/>
                </p:oleObj>
              </mc:Choice>
              <mc:Fallback>
                <p:oleObj name="公式" r:id="rId2" imgW="2438280" imgH="660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276872"/>
                        <a:ext cx="4968552" cy="134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411760" y="3212976"/>
          <a:ext cx="2009626" cy="5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850680" imgH="228600" progId="Equation.3">
                  <p:embed/>
                </p:oleObj>
              </mc:Choice>
              <mc:Fallback>
                <p:oleObj name="公式" r:id="rId4" imgW="8506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212976"/>
                        <a:ext cx="2009626" cy="53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835696" y="4221088"/>
          <a:ext cx="5459413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679480" imgH="660240" progId="Equation.3">
                  <p:embed/>
                </p:oleObj>
              </mc:Choice>
              <mc:Fallback>
                <p:oleObj name="公式" r:id="rId6" imgW="2679480" imgH="660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221088"/>
                        <a:ext cx="5459413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907704" y="5301208"/>
          <a:ext cx="3600401" cy="93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663560" imgH="431640" progId="Equation.3">
                  <p:embed/>
                </p:oleObj>
              </mc:Choice>
              <mc:Fallback>
                <p:oleObj name="公式" r:id="rId8" imgW="166356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301208"/>
                        <a:ext cx="3600401" cy="9344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OFDM</a:t>
            </a:r>
            <a:r>
              <a:rPr lang="zh-CN" altLang="en-US" sz="3200" dirty="0"/>
              <a:t>的数字实现（</a:t>
            </a:r>
            <a:r>
              <a:rPr lang="en-US" altLang="zh-CN" sz="3200" dirty="0"/>
              <a:t>4</a:t>
            </a:r>
            <a:r>
              <a:rPr lang="zh-CN" altLang="en-US" sz="3200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BPSK-OFDM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的基带等效复信号：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考虑对模拟信号进行采样处理，并假设每个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期间采样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  <a:p>
            <a:pPr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个点，在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[0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</a:t>
            </a:r>
            <a:r>
              <a:rPr lang="en-US" altLang="zh-CN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期间采样时刻是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zh-CN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/N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m=0,1,2,…N-1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），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则采样后的序列为：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altLang="zh-CN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</a:t>
            </a:r>
          </a:p>
          <a:p>
            <a:pPr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83768" y="1844824"/>
          <a:ext cx="3551218" cy="93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38000" imgH="431640" progId="Equation.3">
                  <p:embed/>
                </p:oleObj>
              </mc:Choice>
              <mc:Fallback>
                <p:oleObj name="公式" r:id="rId2" imgW="16380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844824"/>
                        <a:ext cx="3551218" cy="9359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63688" y="4005064"/>
          <a:ext cx="5760640" cy="2041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34880" imgH="914400" progId="Equation.3">
                  <p:embed/>
                </p:oleObj>
              </mc:Choice>
              <mc:Fallback>
                <p:oleObj name="公式" r:id="rId4" imgW="223488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005064"/>
                        <a:ext cx="5760640" cy="20413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560" y="5805264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即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331640" y="5805264"/>
          <a:ext cx="2702492" cy="517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69720" imgH="228600" progId="Equation.3">
                  <p:embed/>
                </p:oleObj>
              </mc:Choice>
              <mc:Fallback>
                <p:oleObj name="公式" r:id="rId6" imgW="126972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805264"/>
                        <a:ext cx="2702492" cy="5173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OFDM</a:t>
            </a:r>
            <a:r>
              <a:rPr lang="zh-CN" altLang="en-US" sz="3600" dirty="0"/>
              <a:t>的数字实现（</a:t>
            </a:r>
            <a:r>
              <a:rPr lang="en-US" altLang="zh-CN" sz="3600" dirty="0"/>
              <a:t>5</a:t>
            </a:r>
            <a:r>
              <a:rPr lang="zh-CN" altLang="en-US" sz="3600" dirty="0"/>
              <a:t>）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124744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OFDM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基带调制解调的数字实现：</a:t>
            </a:r>
          </a:p>
        </p:txBody>
      </p:sp>
      <p:pic>
        <p:nvPicPr>
          <p:cNvPr id="14" name="内容占位符 13" descr="Image1 (2)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1643050"/>
            <a:ext cx="8429684" cy="470197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OFDM</a:t>
            </a:r>
            <a:r>
              <a:rPr lang="zh-CN" altLang="en-US" sz="3200" dirty="0"/>
              <a:t>的数字实现（</a:t>
            </a:r>
            <a:r>
              <a:rPr lang="en-US" altLang="zh-CN" sz="3200" dirty="0"/>
              <a:t>6</a:t>
            </a:r>
            <a:r>
              <a:rPr lang="zh-CN" altLang="en-US" sz="3200" dirty="0"/>
              <a:t>）</a:t>
            </a:r>
            <a:endParaRPr lang="zh-CN" altLang="en-US" dirty="0"/>
          </a:p>
        </p:txBody>
      </p:sp>
      <p:pic>
        <p:nvPicPr>
          <p:cNvPr id="27650" name="Picture 2" descr="C:\Users\Yi\Desktop\BPSK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3" y="1214422"/>
            <a:ext cx="4714908" cy="114300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85786" y="2428868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     BPSK</a:t>
            </a:r>
            <a:r>
              <a:rPr lang="zh-CN" altLang="en-US" sz="2400" b="1" dirty="0"/>
              <a:t>的星座图</a:t>
            </a:r>
          </a:p>
        </p:txBody>
      </p:sp>
      <p:pic>
        <p:nvPicPr>
          <p:cNvPr id="27651" name="Picture 3" descr="C:\Users\Yi\Desktop\QPS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3071810"/>
            <a:ext cx="4759428" cy="263366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28662" y="5786454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     QPSK</a:t>
            </a:r>
            <a:r>
              <a:rPr lang="zh-CN" altLang="en-US" sz="2400" b="1" dirty="0"/>
              <a:t>的星座图</a:t>
            </a:r>
          </a:p>
        </p:txBody>
      </p:sp>
      <p:pic>
        <p:nvPicPr>
          <p:cNvPr id="27653" name="Picture 5" descr="C:\Users\Yi\Desktop\16QA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1571612"/>
            <a:ext cx="3770471" cy="351043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572132" y="5143512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    16QAM</a:t>
            </a:r>
            <a:r>
              <a:rPr lang="zh-CN" altLang="en-US" sz="2400" b="1" dirty="0"/>
              <a:t>的星座图</a:t>
            </a:r>
          </a:p>
        </p:txBody>
      </p:sp>
      <p:sp>
        <p:nvSpPr>
          <p:cNvPr id="11" name="直角上箭头 10">
            <a:hlinkClick r:id="rId5" action="ppaction://hlinksldjump"/>
          </p:cNvPr>
          <p:cNvSpPr/>
          <p:nvPr/>
        </p:nvSpPr>
        <p:spPr>
          <a:xfrm>
            <a:off x="8495928" y="6315120"/>
            <a:ext cx="648072" cy="542880"/>
          </a:xfrm>
          <a:prstGeom prst="bentUpArrow">
            <a:avLst>
              <a:gd name="adj1" fmla="val 32463"/>
              <a:gd name="adj2" fmla="val 29665"/>
              <a:gd name="adj3" fmla="val 4253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保护间隔和循环前缀（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060" y="1142984"/>
            <a:ext cx="8010253" cy="321471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保护间隔</a:t>
            </a:r>
            <a:endParaRPr lang="en-US" altLang="zh-CN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altLang="zh-CN" sz="2600" dirty="0"/>
              <a:t>         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对于给定的系统带宽，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OFDM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子载波数的选取应满足</a:t>
            </a:r>
            <a:endParaRPr lang="en-US" altLang="zh-CN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使符号持续时间</a:t>
            </a:r>
            <a:r>
              <a:rPr lang="en-US" altLang="zh-CN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sz="1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远大于信道的均方根时延扩展</a:t>
            </a:r>
            <a:r>
              <a:rPr lang="el-GR" altLang="zh-CN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l-GR" altLang="zh-CN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zh-CN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在此基础上，还需要采取措施消除前后两个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OFDM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符</a:t>
            </a:r>
            <a:endParaRPr lang="en-US" altLang="zh-CN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号之间的码间干扰。一种方法就是在两个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OFDM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符号之间</a:t>
            </a:r>
            <a:endParaRPr lang="en-US" altLang="zh-CN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插入保护间隔（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Guard Interval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）。保护间隔长度为</a:t>
            </a:r>
            <a:r>
              <a:rPr lang="en-US" altLang="zh-CN" sz="2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3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应大于最大多径时延。</a:t>
            </a:r>
            <a:endParaRPr lang="en-US" altLang="zh-CN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1" name="Picture 1" descr="D:\备课\OFDM\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437112"/>
            <a:ext cx="7848872" cy="19164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保护间隔和循环前缀（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060" y="1257301"/>
            <a:ext cx="8010253" cy="2528890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ICI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（子载波间干扰）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保护间隔内可以不发送信号，即</a:t>
            </a:r>
            <a:r>
              <a:rPr lang="en-US" altLang="zh-CN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是一段空白的传输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时段。但在这种情况下，多径传输会破坏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时间内子载波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的正交性，产生子载波间干扰（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Inter-Carrier Interference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ICI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）。</a:t>
            </a:r>
          </a:p>
        </p:txBody>
      </p:sp>
      <p:pic>
        <p:nvPicPr>
          <p:cNvPr id="29700" name="Picture 4" descr="H:\备课\OFDM\002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714752"/>
            <a:ext cx="7500990" cy="26432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保护间隔和循环前缀（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060" y="1257301"/>
            <a:ext cx="8010253" cy="1957386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循环前缀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为了解决保护间隔造成的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ICI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问题，可以采用循环前缀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的方法。循环前缀就是将每个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OFDM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符号信号波形的最后</a:t>
            </a:r>
            <a:r>
              <a:rPr lang="en-US" altLang="zh-CN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时间内的波形复制到前面原本是保护间隔的位置上。</a:t>
            </a:r>
          </a:p>
        </p:txBody>
      </p:sp>
      <p:pic>
        <p:nvPicPr>
          <p:cNvPr id="30723" name="Picture 3" descr="H:\备课\OFDM\006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3286124"/>
            <a:ext cx="7715304" cy="3071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保护间隔和循环前缀（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060" y="1257301"/>
            <a:ext cx="8010253" cy="957254"/>
          </a:xfrm>
        </p:spPr>
        <p:txBody>
          <a:bodyPr>
            <a:no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添加循环前缀后，经过信道传输，在时域相当于发送信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号（即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OFDM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符号）与信道响应求循环卷积。</a:t>
            </a:r>
          </a:p>
        </p:txBody>
      </p:sp>
      <p:pic>
        <p:nvPicPr>
          <p:cNvPr id="27651" name="Picture 3" descr="H:\备课\OFDM\0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214554"/>
            <a:ext cx="7572428" cy="2000264"/>
          </a:xfrm>
          <a:prstGeom prst="rect">
            <a:avLst/>
          </a:prstGeom>
          <a:noFill/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428860" y="5072074"/>
          <a:ext cx="4390214" cy="4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044440" imgH="215640" progId="Equation.3">
                  <p:embed/>
                </p:oleObj>
              </mc:Choice>
              <mc:Fallback>
                <p:oleObj name="公式" r:id="rId3" imgW="204444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5072074"/>
                        <a:ext cx="4390214" cy="4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4348" y="4214818"/>
            <a:ext cx="750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设等效到基带的信道响应为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h(n)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，则收到的等效基带信号为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a(n)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h(n)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000232" y="4643446"/>
          <a:ext cx="357190" cy="384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64880" imgH="177480" progId="Equation.3">
                  <p:embed/>
                </p:oleObj>
              </mc:Choice>
              <mc:Fallback>
                <p:oleObj name="公式" r:id="rId5" imgW="16488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4643446"/>
                        <a:ext cx="357190" cy="3846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4348" y="5500702"/>
            <a:ext cx="7715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要想得到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A(k)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，需要知道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H(k)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。通过正确的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信道估计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，可以得到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H(k)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保护间隔和循环前缀（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060" y="1257301"/>
            <a:ext cx="8010253" cy="457188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OFDM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基带等效系统原理框图：</a:t>
            </a:r>
          </a:p>
        </p:txBody>
      </p:sp>
      <p:pic>
        <p:nvPicPr>
          <p:cNvPr id="28674" name="Picture 2" descr="H:\备课\OFDM\008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714488"/>
            <a:ext cx="8550167" cy="4643470"/>
          </a:xfrm>
          <a:prstGeom prst="rect">
            <a:avLst/>
          </a:prstGeom>
          <a:noFill/>
        </p:spPr>
      </p:pic>
      <p:sp>
        <p:nvSpPr>
          <p:cNvPr id="5" name="直角上箭头 4">
            <a:hlinkClick r:id="rId3" action="ppaction://hlinksldjump"/>
          </p:cNvPr>
          <p:cNvSpPr/>
          <p:nvPr/>
        </p:nvSpPr>
        <p:spPr>
          <a:xfrm>
            <a:off x="8495928" y="6315120"/>
            <a:ext cx="648072" cy="542880"/>
          </a:xfrm>
          <a:prstGeom prst="bentUpArrow">
            <a:avLst>
              <a:gd name="adj1" fmla="val 32463"/>
              <a:gd name="adj2" fmla="val 29665"/>
              <a:gd name="adj3" fmla="val 4253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什么是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OFDM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85852" y="1714488"/>
            <a:ext cx="6563487" cy="4521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5720" y="1214422"/>
            <a:ext cx="885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OFDM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是一种多载波传输方式。多载波发射机如下图所示。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OFDM</a:t>
            </a:r>
            <a:r>
              <a:rPr lang="zh-CN" altLang="en-US" dirty="0"/>
              <a:t>关键技术（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降低峰均比技术：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OFDM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系统的主要缺点之一就是峰值功率与平均功率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的比值（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PAPR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，简称峰均比）较高。这意味着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OFDM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已调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载波的包络呈现出较为剧烈的变化，将对发射机功放的线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性动态范围提出非常高的要求。一旦不满足线性要求，功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放输出信号将发生非线性畸变，这会导致输出频谱再生；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同时还会破坏子载波间的正交性，造成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ICI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。同样，在接收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机前端，高的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PAPR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也对放大器和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变换器的线性度提出了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很高的要求。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所以降低峰均比技术是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OFDM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关键技术之一。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OFDM</a:t>
            </a:r>
            <a:r>
              <a:rPr lang="zh-CN" altLang="en-US" dirty="0"/>
              <a:t>关键技术（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060" y="1257301"/>
            <a:ext cx="8010253" cy="1457320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同步技术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OFDM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系统中包括以下同步问题：载波同步、样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值同步和符号同步。</a:t>
            </a:r>
          </a:p>
        </p:txBody>
      </p:sp>
      <p:pic>
        <p:nvPicPr>
          <p:cNvPr id="29698" name="Picture 2" descr="H:\备课\OFDM\009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714620"/>
            <a:ext cx="8072494" cy="3643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OFDM</a:t>
            </a:r>
            <a:r>
              <a:rPr lang="zh-CN" altLang="en-US" dirty="0"/>
              <a:t>关键技术（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载波同步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OFDM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系统中，载波同步的频率偏差将导致子载波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间的正交性被破坏，从而引起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ICI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理论分析表明，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ICI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干扰功率与相对频偏（绝对频偏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子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载波间隔）的平方成正比。并且，在绝对频偏与系统带宽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一定是，与子载波数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的四次方成正比。所以，子载波数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的越多，载频同步也必须要越精确（使绝对频偏接近于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零）。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OFDM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对载频同步的要求比单载波系统要严格得多。</a:t>
            </a:r>
          </a:p>
        </p:txBody>
      </p:sp>
      <p:sp>
        <p:nvSpPr>
          <p:cNvPr id="4" name="直角上箭头 3">
            <a:hlinkClick r:id="rId2" action="ppaction://hlinksldjump"/>
          </p:cNvPr>
          <p:cNvSpPr/>
          <p:nvPr/>
        </p:nvSpPr>
        <p:spPr>
          <a:xfrm>
            <a:off x="8495928" y="6315120"/>
            <a:ext cx="648072" cy="542880"/>
          </a:xfrm>
          <a:prstGeom prst="bentUpArrow">
            <a:avLst>
              <a:gd name="adj1" fmla="val 32463"/>
              <a:gd name="adj2" fmla="val 29665"/>
              <a:gd name="adj3" fmla="val 4253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一个简单的设计实例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试设计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OFDM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无线通信系统：传输速率为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1.2Mbits/s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，信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道带宽为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800kHz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；采用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QPSK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调制。设信道均方根时延扩展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l-GR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l-GR" altLang="zh-CN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l-GR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μ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，信道相关带宽按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=1/(5</a:t>
            </a:r>
            <a:r>
              <a:rPr lang="el-GR" altLang="zh-C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l-GR" altLang="zh-CN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计算。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3EC85-55D3-44F2-8005-EC10D151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OFDM</a:t>
            </a:r>
            <a:r>
              <a:rPr lang="zh-CN" altLang="en-US" dirty="0"/>
              <a:t>系统的速率变化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69FF985-0921-4163-BC2D-35F0DE246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51" y="1052736"/>
            <a:ext cx="8044985" cy="51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7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1DB42-BEED-412C-BF8C-6EB683D5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0F8C87-58EA-42A5-8A16-E28136B3F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0" y="1052736"/>
            <a:ext cx="7966393" cy="526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04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2AFC8-26ED-4D14-BA97-413A1E1C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0E4C2-AAFD-4E32-9717-DBB26AAB3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b="1" dirty="0"/>
              <a:t>1. </a:t>
            </a:r>
            <a:r>
              <a:rPr lang="zh-CN" altLang="en-US" b="1" dirty="0"/>
              <a:t>保护间隔取多大？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不同资料上说法不太一致，有的说取</a:t>
            </a:r>
            <a:r>
              <a:rPr lang="en-US" altLang="zh-CN" b="1" dirty="0"/>
              <a:t>2~4</a:t>
            </a:r>
            <a:r>
              <a:rPr lang="zh-CN" altLang="en-US" b="1" dirty="0"/>
              <a:t>倍的</a:t>
            </a:r>
            <a:r>
              <a:rPr lang="el-GR" altLang="zh-CN" b="1" dirty="0"/>
              <a:t>σ</a:t>
            </a:r>
            <a:r>
              <a:rPr lang="el-GR" altLang="zh-CN" sz="1600" b="1" dirty="0"/>
              <a:t>τ</a:t>
            </a:r>
            <a:r>
              <a:rPr lang="zh-CN" altLang="en-US" b="1" dirty="0"/>
              <a:t>，有的说要大于最大附加时延（即附加时延的最大值）</a:t>
            </a:r>
            <a:r>
              <a:rPr lang="el-GR" altLang="zh-CN" b="1" dirty="0"/>
              <a:t>τ</a:t>
            </a:r>
            <a:r>
              <a:rPr lang="en-US" altLang="zh-CN" sz="1600" b="1" dirty="0"/>
              <a:t>max </a:t>
            </a:r>
            <a:r>
              <a:rPr lang="zh-CN" altLang="en-US" b="1" dirty="0"/>
              <a:t>。这里给大家统一一下，我们</a:t>
            </a:r>
            <a:r>
              <a:rPr lang="zh-CN" altLang="en-US" b="1" dirty="0">
                <a:solidFill>
                  <a:srgbClr val="FF0000"/>
                </a:solidFill>
              </a:rPr>
              <a:t>都按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l-GR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τ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考虑</a:t>
            </a:r>
            <a:r>
              <a:rPr lang="zh-CN" altLang="en-US" sz="2400" b="1" dirty="0"/>
              <a:t>，这里</a:t>
            </a:r>
            <a:r>
              <a:rPr lang="en-US" altLang="zh-CN" sz="2400" b="1" dirty="0" err="1"/>
              <a:t>T</a:t>
            </a:r>
            <a:r>
              <a:rPr lang="en-US" altLang="zh-CN" sz="1600" b="1" dirty="0" err="1"/>
              <a:t>g</a:t>
            </a:r>
            <a:r>
              <a:rPr lang="zh-CN" altLang="en-US" sz="2400" b="1" dirty="0"/>
              <a:t>表示保护间隔时长。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2. </a:t>
            </a:r>
            <a:r>
              <a:rPr lang="zh-CN" altLang="en-US" b="1" dirty="0"/>
              <a:t>如果要计算</a:t>
            </a:r>
            <a:r>
              <a:rPr lang="en-US" altLang="zh-CN" b="1" dirty="0"/>
              <a:t>OFDM</a:t>
            </a:r>
            <a:r>
              <a:rPr lang="zh-CN" altLang="en-US" b="1" dirty="0"/>
              <a:t>符号周期</a:t>
            </a:r>
            <a:r>
              <a:rPr lang="en-US" altLang="zh-CN" b="1" dirty="0"/>
              <a:t>T</a:t>
            </a:r>
            <a:r>
              <a:rPr lang="en-US" altLang="zh-CN" sz="1700" b="1" dirty="0"/>
              <a:t>N</a:t>
            </a:r>
            <a:r>
              <a:rPr lang="zh-CN" altLang="en-US" b="1" dirty="0"/>
              <a:t>和总的信号带宽</a:t>
            </a:r>
            <a:r>
              <a:rPr lang="en-US" altLang="zh-CN" b="1" dirty="0"/>
              <a:t>N/T</a:t>
            </a:r>
            <a:r>
              <a:rPr lang="en-US" altLang="zh-CN" sz="1700" b="1" dirty="0"/>
              <a:t>N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一般可以按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不考虑</a:t>
            </a:r>
            <a:r>
              <a:rPr lang="zh-CN" altLang="en-US" b="1" dirty="0">
                <a:solidFill>
                  <a:srgbClr val="FF0000"/>
                </a:solidFill>
              </a:rPr>
              <a:t>循环前缀（保护间隔）开销来计算</a:t>
            </a:r>
            <a:r>
              <a:rPr lang="zh-CN" altLang="en-US" b="1" dirty="0"/>
              <a:t>，这是为了保证子载波间的正交性。即</a:t>
            </a:r>
            <a:r>
              <a:rPr lang="en-US" altLang="zh-CN" b="1" dirty="0"/>
              <a:t>T</a:t>
            </a:r>
            <a:r>
              <a:rPr lang="en-US" altLang="zh-CN" sz="1700" b="1" dirty="0"/>
              <a:t>N</a:t>
            </a:r>
            <a:r>
              <a:rPr lang="en-US" altLang="zh-CN" b="1" dirty="0"/>
              <a:t>=</a:t>
            </a:r>
            <a:r>
              <a:rPr lang="en-US" altLang="zh-CN" b="1" dirty="0" err="1"/>
              <a:t>NT</a:t>
            </a:r>
            <a:r>
              <a:rPr lang="en-US" altLang="zh-CN" sz="1700" b="1" dirty="0" err="1"/>
              <a:t>b</a:t>
            </a:r>
            <a:r>
              <a:rPr lang="zh-CN" altLang="en-US" sz="2600" b="1" dirty="0"/>
              <a:t>，这里</a:t>
            </a:r>
            <a:r>
              <a:rPr lang="en-US" altLang="zh-CN" sz="2600" b="1" dirty="0"/>
              <a:t>T</a:t>
            </a:r>
            <a:r>
              <a:rPr lang="en-US" altLang="zh-CN" sz="1700" b="1" dirty="0"/>
              <a:t>b</a:t>
            </a:r>
            <a:r>
              <a:rPr lang="zh-CN" altLang="en-US" sz="2600" b="1" dirty="0"/>
              <a:t>是发端原始串行数据流的比特周期，</a:t>
            </a:r>
            <a:r>
              <a:rPr lang="en-US" altLang="zh-CN" sz="2600" b="1" dirty="0"/>
              <a:t> T</a:t>
            </a:r>
            <a:r>
              <a:rPr lang="en-US" altLang="zh-CN" sz="1700" b="1" dirty="0"/>
              <a:t>b</a:t>
            </a:r>
            <a:r>
              <a:rPr lang="en-US" altLang="zh-CN" sz="2600" b="1" dirty="0"/>
              <a:t>= 1/R</a:t>
            </a:r>
            <a:r>
              <a:rPr lang="en-US" altLang="zh-CN" sz="1700" b="1" dirty="0"/>
              <a:t>b</a:t>
            </a:r>
            <a:r>
              <a:rPr lang="zh-CN" altLang="en-US" sz="2600" b="1" dirty="0"/>
              <a:t>，</a:t>
            </a:r>
            <a:r>
              <a:rPr lang="en-US" altLang="zh-CN" sz="2600" b="1" dirty="0"/>
              <a:t>R</a:t>
            </a:r>
            <a:r>
              <a:rPr lang="en-US" altLang="zh-CN" sz="1700" b="1" dirty="0"/>
              <a:t>b</a:t>
            </a:r>
            <a:r>
              <a:rPr lang="zh-CN" altLang="en-US" sz="2600" b="1" dirty="0"/>
              <a:t>为比特速率。</a:t>
            </a:r>
            <a:endParaRPr lang="en-US" altLang="zh-CN" sz="2600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3. </a:t>
            </a:r>
            <a:r>
              <a:rPr lang="zh-CN" altLang="en-US" b="1" dirty="0"/>
              <a:t>为了进行</a:t>
            </a:r>
            <a:r>
              <a:rPr lang="en-US" altLang="zh-CN" b="1" dirty="0"/>
              <a:t>IFFT/FFT</a:t>
            </a:r>
            <a:r>
              <a:rPr lang="zh-CN" altLang="en-US" b="1" dirty="0"/>
              <a:t>，子载波数目</a:t>
            </a:r>
            <a:r>
              <a:rPr lang="en-US" altLang="zh-CN" b="1" dirty="0"/>
              <a:t>N</a:t>
            </a:r>
            <a:r>
              <a:rPr lang="zh-CN" altLang="en-US" b="1" dirty="0"/>
              <a:t>一般为</a:t>
            </a:r>
            <a:r>
              <a:rPr lang="en-US" altLang="zh-CN" b="1" dirty="0"/>
              <a:t>2</a:t>
            </a:r>
            <a:r>
              <a:rPr lang="zh-CN" altLang="en-US" b="1" dirty="0"/>
              <a:t>的幂次，比如说</a:t>
            </a:r>
            <a:r>
              <a:rPr lang="en-US" altLang="zh-CN" b="1" dirty="0"/>
              <a:t>64</a:t>
            </a:r>
            <a:r>
              <a:rPr lang="zh-CN" altLang="en-US" b="1" dirty="0"/>
              <a:t>、</a:t>
            </a:r>
            <a:r>
              <a:rPr lang="en-US" altLang="zh-CN" b="1" dirty="0"/>
              <a:t>128</a:t>
            </a:r>
            <a:r>
              <a:rPr lang="zh-CN" altLang="en-US" b="1" dirty="0"/>
              <a:t>、</a:t>
            </a:r>
            <a:r>
              <a:rPr lang="en-US" altLang="zh-CN" b="1" dirty="0"/>
              <a:t>256</a:t>
            </a:r>
            <a:r>
              <a:rPr lang="zh-CN" altLang="en-US" b="1" dirty="0"/>
              <a:t>、</a:t>
            </a:r>
            <a:r>
              <a:rPr lang="en-US" altLang="zh-CN" b="1" dirty="0"/>
              <a:t>… </a:t>
            </a:r>
            <a:r>
              <a:rPr lang="zh-CN" altLang="en-US" b="1" dirty="0"/>
              <a:t>。那么每个</a:t>
            </a:r>
            <a:r>
              <a:rPr lang="en-US" altLang="zh-CN" b="1" dirty="0"/>
              <a:t>OFDM</a:t>
            </a:r>
            <a:r>
              <a:rPr lang="zh-CN" altLang="en-US" b="1" dirty="0"/>
              <a:t>符号周期</a:t>
            </a:r>
            <a:r>
              <a:rPr lang="en-US" altLang="zh-CN" b="1" dirty="0"/>
              <a:t>T</a:t>
            </a:r>
            <a:r>
              <a:rPr lang="en-US" altLang="zh-CN" sz="1600" b="1" dirty="0"/>
              <a:t>N</a:t>
            </a:r>
            <a:r>
              <a:rPr lang="zh-CN" altLang="en-US" b="1" dirty="0"/>
              <a:t>期间就对应为</a:t>
            </a:r>
            <a:r>
              <a:rPr lang="en-US" altLang="zh-CN" b="1" dirty="0"/>
              <a:t>N</a:t>
            </a: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的幂次）个样点，所以系统的采样率也就随之而确定了</a:t>
            </a:r>
            <a:r>
              <a:rPr lang="en-US" altLang="zh-CN" b="1" dirty="0"/>
              <a:t>——N/T</a:t>
            </a:r>
            <a:r>
              <a:rPr lang="en-US" altLang="zh-CN" sz="1700" b="1" dirty="0"/>
              <a:t>N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1386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F2AB3-600D-49E9-A0E4-F03AC352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74E61-26FE-4B11-A10E-2161547A0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如果考虑保护间隔时间，比如保护间隔时间对应为</a:t>
            </a:r>
            <a:r>
              <a:rPr lang="en-US" altLang="zh-CN" b="1" dirty="0"/>
              <a:t>M</a:t>
            </a:r>
            <a:r>
              <a:rPr lang="zh-CN" altLang="en-US" b="1" dirty="0"/>
              <a:t>个样点，子载波数为</a:t>
            </a:r>
            <a:r>
              <a:rPr lang="en-US" altLang="zh-CN" b="1" dirty="0"/>
              <a:t>N</a:t>
            </a:r>
            <a:r>
              <a:rPr lang="zh-CN" altLang="en-US" b="1" dirty="0"/>
              <a:t>（应该为</a:t>
            </a:r>
            <a:r>
              <a:rPr lang="en-US" altLang="zh-CN" b="1" dirty="0"/>
              <a:t>2</a:t>
            </a:r>
            <a:r>
              <a:rPr lang="zh-CN" altLang="en-US" b="1" dirty="0"/>
              <a:t>的幂次），那么系统采样率应该适当增大，即：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                             采样率</a:t>
            </a:r>
            <a:r>
              <a:rPr lang="en-US" altLang="zh-CN" b="1" dirty="0"/>
              <a:t>f</a:t>
            </a:r>
            <a:r>
              <a:rPr lang="en-US" altLang="zh-CN" sz="2000" b="1" dirty="0"/>
              <a:t>s</a:t>
            </a:r>
            <a:r>
              <a:rPr lang="en-US" altLang="zh-CN" b="1" dirty="0"/>
              <a:t>=</a:t>
            </a:r>
            <a:r>
              <a:rPr lang="zh-CN" altLang="en-US" b="1" dirty="0"/>
              <a:t>（</a:t>
            </a:r>
            <a:r>
              <a:rPr lang="en-US" altLang="zh-CN" b="1" dirty="0"/>
              <a:t>N+M</a:t>
            </a:r>
            <a:r>
              <a:rPr lang="zh-CN" altLang="en-US" b="1" dirty="0"/>
              <a:t>）</a:t>
            </a:r>
            <a:r>
              <a:rPr lang="en-US" altLang="zh-CN" b="1" dirty="0"/>
              <a:t>/T</a:t>
            </a:r>
            <a:r>
              <a:rPr lang="en-US" altLang="zh-CN" sz="1600" b="1" dirty="0"/>
              <a:t>N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这里，</a:t>
            </a:r>
            <a:r>
              <a:rPr lang="en-US" altLang="zh-CN" b="1" dirty="0"/>
              <a:t>T</a:t>
            </a:r>
            <a:r>
              <a:rPr lang="en-US" altLang="zh-CN" sz="1600" b="1" dirty="0"/>
              <a:t>N</a:t>
            </a:r>
            <a:r>
              <a:rPr lang="zh-CN" altLang="en-US" b="1" dirty="0"/>
              <a:t>为</a:t>
            </a:r>
            <a:r>
              <a:rPr lang="en-US" altLang="zh-CN" b="1" dirty="0"/>
              <a:t>OFDM</a:t>
            </a:r>
            <a:r>
              <a:rPr lang="zh-CN" altLang="en-US" b="1" dirty="0"/>
              <a:t>符号周期（不考虑保护间隔）。</a:t>
            </a:r>
          </a:p>
        </p:txBody>
      </p:sp>
    </p:spTree>
    <p:extLst>
      <p:ext uri="{BB962C8B-B14F-4D97-AF65-F5344CB8AC3E}">
        <p14:creationId xmlns:p14="http://schemas.microsoft.com/office/powerpoint/2010/main" val="238236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9D17E-223B-496D-9C4B-B23ECF76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5FF53-2737-4E47-8CBC-2C46D21DE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3B9A90-C322-401D-B659-983A8F213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51" y="980728"/>
            <a:ext cx="8044985" cy="43204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7AC5EB4-ED59-4CE1-8CCD-5DFE3B5EF81D}"/>
              </a:ext>
            </a:extLst>
          </p:cNvPr>
          <p:cNvSpPr txBox="1"/>
          <p:nvPr/>
        </p:nvSpPr>
        <p:spPr>
          <a:xfrm>
            <a:off x="566060" y="5445224"/>
            <a:ext cx="8044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注意：以上</a:t>
            </a: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en-US" altLang="zh-CN" b="1" dirty="0"/>
              <a:t>3</a:t>
            </a:r>
            <a:r>
              <a:rPr lang="zh-CN" altLang="en-US" b="1" dirty="0"/>
              <a:t>两点的讨论，假定了调制方式为</a:t>
            </a:r>
            <a:r>
              <a:rPr lang="en-US" altLang="zh-CN" b="1" dirty="0"/>
              <a:t>BPSK</a:t>
            </a:r>
            <a:r>
              <a:rPr lang="zh-CN" altLang="en-US" b="1" dirty="0"/>
              <a:t>调制，即可以不考虑</a:t>
            </a:r>
            <a:r>
              <a:rPr lang="en-US" altLang="zh-CN" b="1" dirty="0"/>
              <a:t>2</a:t>
            </a:r>
            <a:r>
              <a:rPr lang="zh-CN" altLang="en-US" b="1" dirty="0"/>
              <a:t>进制到多进制的调制星座映射环节，直接对</a:t>
            </a:r>
            <a:r>
              <a:rPr lang="en-US" altLang="zh-CN" b="1" dirty="0"/>
              <a:t>2</a:t>
            </a:r>
            <a:r>
              <a:rPr lang="zh-CN" altLang="en-US" b="1" dirty="0"/>
              <a:t>进制数据流（比特率为</a:t>
            </a:r>
            <a:r>
              <a:rPr lang="en-US" altLang="zh-CN" b="1" dirty="0"/>
              <a:t>R</a:t>
            </a:r>
            <a:r>
              <a:rPr lang="en-US" altLang="zh-CN" sz="1400" b="1" dirty="0"/>
              <a:t>b</a:t>
            </a:r>
            <a:r>
              <a:rPr lang="zh-CN" altLang="en-US" b="1" dirty="0"/>
              <a:t>）进行串并变换，也即上图中</a:t>
            </a:r>
            <a:r>
              <a:rPr lang="en-US" altLang="zh-CN" b="1" dirty="0"/>
              <a:t>R</a:t>
            </a:r>
            <a:r>
              <a:rPr lang="en-US" altLang="zh-CN" sz="1400" b="1" dirty="0"/>
              <a:t>s</a:t>
            </a:r>
            <a:r>
              <a:rPr lang="en-US" altLang="zh-CN" b="1" dirty="0"/>
              <a:t>=R</a:t>
            </a:r>
            <a:r>
              <a:rPr lang="en-US" altLang="zh-CN" sz="1400" b="1" dirty="0"/>
              <a:t>b</a:t>
            </a:r>
            <a:r>
              <a:rPr lang="zh-CN" altLang="en-US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0359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什么是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OFDM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dirty="0"/>
          </a:p>
        </p:txBody>
      </p:sp>
      <p:pic>
        <p:nvPicPr>
          <p:cNvPr id="4" name="内容占位符 3" descr="00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1472" y="1928802"/>
            <a:ext cx="8008937" cy="4282482"/>
          </a:xfrm>
        </p:spPr>
      </p:pic>
      <p:sp>
        <p:nvSpPr>
          <p:cNvPr id="7" name="TextBox 6"/>
          <p:cNvSpPr txBox="1"/>
          <p:nvPr/>
        </p:nvSpPr>
        <p:spPr>
          <a:xfrm>
            <a:off x="500034" y="1214422"/>
            <a:ext cx="842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多载波接收机如下图所示。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什么是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OFDM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OFDM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是一种保证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各并行支路载频相互正交的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多载波调制。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altLang="zh-CN" b="1" dirty="0"/>
              <a:t>          </a:t>
            </a:r>
            <a:r>
              <a:rPr lang="zh-CN" altLang="en-US" b="1" dirty="0"/>
              <a:t>设串并变换前的比特速率为</a:t>
            </a:r>
            <a:r>
              <a:rPr lang="en-US" altLang="zh-CN" b="1" i="1" dirty="0" err="1"/>
              <a:t>R</a:t>
            </a:r>
            <a:r>
              <a:rPr lang="en-US" altLang="zh-CN" sz="1200" b="1" i="1" dirty="0" err="1"/>
              <a:t>b</a:t>
            </a:r>
            <a:r>
              <a:rPr lang="en-US" altLang="zh-CN" sz="1200" b="1" i="1" dirty="0"/>
              <a:t> </a:t>
            </a:r>
            <a:r>
              <a:rPr lang="en-US" altLang="zh-CN" b="1" dirty="0"/>
              <a:t> </a:t>
            </a:r>
            <a:r>
              <a:rPr lang="zh-CN" altLang="en-US" b="1" dirty="0"/>
              <a:t>，相应的比特周期为</a:t>
            </a:r>
            <a:r>
              <a:rPr lang="en-US" altLang="zh-CN" b="1" i="1" dirty="0"/>
              <a:t>T</a:t>
            </a:r>
            <a:r>
              <a:rPr lang="en-US" altLang="zh-CN" sz="1200" b="1" i="1" dirty="0"/>
              <a:t>b</a:t>
            </a:r>
            <a:r>
              <a:rPr lang="en-US" altLang="zh-CN" sz="900" b="1" i="1" dirty="0"/>
              <a:t>   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>
              <a:buNone/>
            </a:pPr>
            <a:r>
              <a:rPr lang="zh-CN" altLang="en-US" b="1" dirty="0"/>
              <a:t>假定共有</a:t>
            </a:r>
            <a:r>
              <a:rPr lang="en-US" altLang="zh-CN" b="1" dirty="0"/>
              <a:t>N</a:t>
            </a:r>
            <a:r>
              <a:rPr lang="zh-CN" altLang="en-US" b="1" dirty="0"/>
              <a:t>条调制支路，这样串并变换后每一条并行支路</a:t>
            </a:r>
            <a:endParaRPr lang="en-US" altLang="zh-CN" b="1" dirty="0"/>
          </a:p>
          <a:p>
            <a:pPr>
              <a:buNone/>
            </a:pPr>
            <a:r>
              <a:rPr lang="zh-CN" altLang="en-US" b="1" dirty="0"/>
              <a:t>的符号速率为</a:t>
            </a:r>
            <a:r>
              <a:rPr lang="en-US" altLang="zh-CN" b="1" i="1" dirty="0" err="1"/>
              <a:t>R</a:t>
            </a:r>
            <a:r>
              <a:rPr lang="en-US" altLang="zh-CN" sz="1200" b="1" i="1" dirty="0" err="1"/>
              <a:t>b</a:t>
            </a:r>
            <a:r>
              <a:rPr lang="en-US" altLang="zh-CN" b="1" i="1" dirty="0"/>
              <a:t> /</a:t>
            </a:r>
            <a:r>
              <a:rPr lang="en-US" altLang="zh-CN" b="1" dirty="0"/>
              <a:t>N</a:t>
            </a:r>
            <a:r>
              <a:rPr lang="zh-CN" altLang="en-US" b="1" dirty="0"/>
              <a:t>，相应的符号周期为</a:t>
            </a:r>
            <a:r>
              <a:rPr lang="en-US" altLang="zh-CN" b="1" i="1" dirty="0"/>
              <a:t>T</a:t>
            </a:r>
            <a:r>
              <a:rPr lang="en-US" altLang="zh-CN" sz="1200" b="1" i="1" dirty="0"/>
              <a:t>N</a:t>
            </a:r>
            <a:r>
              <a:rPr lang="en-US" altLang="zh-CN" b="1" dirty="0"/>
              <a:t>=</a:t>
            </a:r>
            <a:r>
              <a:rPr lang="en-US" altLang="zh-CN" b="1" dirty="0" err="1"/>
              <a:t>N</a:t>
            </a:r>
            <a:r>
              <a:rPr lang="en-US" altLang="zh-CN" b="1" i="1" dirty="0" err="1"/>
              <a:t>T</a:t>
            </a:r>
            <a:r>
              <a:rPr lang="en-US" altLang="zh-CN" sz="1200" b="1" i="1" dirty="0" err="1"/>
              <a:t>b</a:t>
            </a:r>
            <a:r>
              <a:rPr lang="en-US" altLang="zh-CN" sz="1200" b="1" i="1" dirty="0"/>
              <a:t>  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>
              <a:buNone/>
            </a:pPr>
            <a:r>
              <a:rPr lang="en-US" altLang="zh-CN" b="1" dirty="0"/>
              <a:t>           </a:t>
            </a:r>
            <a:r>
              <a:rPr lang="zh-CN" altLang="en-US" b="1" dirty="0"/>
              <a:t>所谓正交即：</a:t>
            </a:r>
            <a:endParaRPr lang="en-US" altLang="zh-CN" b="1" dirty="0"/>
          </a:p>
          <a:p>
            <a:pPr>
              <a:buNone/>
            </a:pPr>
            <a:endParaRPr lang="en-US" altLang="zh-CN" b="1" dirty="0"/>
          </a:p>
          <a:p>
            <a:pPr>
              <a:buNone/>
            </a:pPr>
            <a:endParaRPr lang="en-US" altLang="zh-CN" b="1" dirty="0"/>
          </a:p>
          <a:p>
            <a:pPr>
              <a:buNone/>
            </a:pPr>
            <a:r>
              <a:rPr lang="zh-CN" altLang="en-US" b="1" dirty="0"/>
              <a:t>可以证明：</a:t>
            </a:r>
            <a:endParaRPr lang="en-US" altLang="zh-CN" b="1" dirty="0"/>
          </a:p>
          <a:p>
            <a:pPr>
              <a:buNone/>
            </a:pPr>
            <a:r>
              <a:rPr lang="en-US" altLang="zh-CN" b="1" dirty="0"/>
              <a:t>          </a:t>
            </a:r>
            <a:r>
              <a:rPr lang="zh-CN" altLang="en-US" b="1" dirty="0"/>
              <a:t>当                                                                       时可以保证载</a:t>
            </a:r>
            <a:endParaRPr lang="en-US" altLang="zh-CN" b="1" dirty="0"/>
          </a:p>
          <a:p>
            <a:pPr>
              <a:buNone/>
            </a:pPr>
            <a:r>
              <a:rPr lang="zh-CN" altLang="en-US" b="1" dirty="0"/>
              <a:t>频之间相互正交。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55776" y="3789040"/>
          <a:ext cx="4590842" cy="868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88760" imgH="330120" progId="Equation.3">
                  <p:embed/>
                </p:oleObj>
              </mc:Choice>
              <mc:Fallback>
                <p:oleObj name="公式" r:id="rId2" imgW="168876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789040"/>
                        <a:ext cx="4590842" cy="8682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14480" y="5072074"/>
          <a:ext cx="4714908" cy="932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184120" imgH="431640" progId="Equation.3">
                  <p:embed/>
                </p:oleObj>
              </mc:Choice>
              <mc:Fallback>
                <p:oleObj name="公式" r:id="rId4" imgW="21841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5072074"/>
                        <a:ext cx="4714908" cy="9320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什么是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OFDM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dirty="0"/>
          </a:p>
        </p:txBody>
      </p:sp>
      <p:pic>
        <p:nvPicPr>
          <p:cNvPr id="4" name="内容占位符 3" descr="005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6738" y="2608230"/>
            <a:ext cx="8008937" cy="2333690"/>
          </a:xfrm>
        </p:spPr>
      </p:pic>
      <p:sp>
        <p:nvSpPr>
          <p:cNvPr id="5" name="TextBox 4"/>
          <p:cNvSpPr txBox="1"/>
          <p:nvPr/>
        </p:nvSpPr>
        <p:spPr>
          <a:xfrm>
            <a:off x="428596" y="1214422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OFDM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在保证各并行支路载波彼此正交的同时，各支路调制以后的频谱是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相互重叠的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，这就大大减小了总的占用带宽，提高了带宽效率。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5214950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调制以后的带宽大约等于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N/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CN" sz="1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endParaRPr lang="zh-CN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什么是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OFDM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71546"/>
            <a:ext cx="80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OFDM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接收机的原理框图如下图。</a:t>
            </a:r>
          </a:p>
        </p:txBody>
      </p:sp>
      <p:pic>
        <p:nvPicPr>
          <p:cNvPr id="7" name="内容占位符 6" descr="006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1643050"/>
            <a:ext cx="8755380" cy="441769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什么是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OFDM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12474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BPSK-OFDM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发射机原理框图</a:t>
            </a:r>
          </a:p>
        </p:txBody>
      </p:sp>
      <p:pic>
        <p:nvPicPr>
          <p:cNvPr id="7" name="内容占位符 6" descr="Image1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8208912" cy="468051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什么是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OFDM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052736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BPSK-OFDM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接收机原理框图</a:t>
            </a:r>
          </a:p>
        </p:txBody>
      </p:sp>
      <p:sp>
        <p:nvSpPr>
          <p:cNvPr id="8" name="直角上箭头 7">
            <a:hlinkClick r:id="rId2" action="ppaction://hlinksldjump"/>
          </p:cNvPr>
          <p:cNvSpPr/>
          <p:nvPr/>
        </p:nvSpPr>
        <p:spPr>
          <a:xfrm>
            <a:off x="8495928" y="6315120"/>
            <a:ext cx="648072" cy="542880"/>
          </a:xfrm>
          <a:prstGeom prst="bentUpArrow">
            <a:avLst>
              <a:gd name="adj1" fmla="val 32463"/>
              <a:gd name="adj2" fmla="val 29665"/>
              <a:gd name="adj3" fmla="val 4253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内容占位符 9" descr="Image2_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23528" y="1556793"/>
            <a:ext cx="8472076" cy="475252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OFDM</a:t>
            </a:r>
            <a:r>
              <a:rPr lang="zh-CN" altLang="en-US" sz="3600" dirty="0"/>
              <a:t>的数字实现（</a:t>
            </a:r>
            <a:r>
              <a:rPr lang="en-US" altLang="zh-CN" sz="3600" dirty="0"/>
              <a:t>1</a:t>
            </a:r>
            <a:r>
              <a:rPr lang="zh-CN" altLang="en-US" sz="36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等效的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BPSK-OFDM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发射机形式（矩形脉冲成形）的推导：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令                                  ，                                 则有：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如果令                     ，这样          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15616" y="1772816"/>
          <a:ext cx="6680917" cy="1812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76360" imgH="888840" progId="Equation.3">
                  <p:embed/>
                </p:oleObj>
              </mc:Choice>
              <mc:Fallback>
                <p:oleObj name="公式" r:id="rId2" imgW="3276360" imgH="888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772816"/>
                        <a:ext cx="6680917" cy="18126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15616" y="3573016"/>
          <a:ext cx="2032875" cy="863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15920" imgH="431640" progId="Equation.3">
                  <p:embed/>
                </p:oleObj>
              </mc:Choice>
              <mc:Fallback>
                <p:oleObj name="公式" r:id="rId4" imgW="10159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573016"/>
                        <a:ext cx="2032875" cy="8639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707904" y="3501008"/>
          <a:ext cx="2016224" cy="856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015920" imgH="431640" progId="Equation.3">
                  <p:embed/>
                </p:oleObj>
              </mc:Choice>
              <mc:Fallback>
                <p:oleObj name="公式" r:id="rId6" imgW="101592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501008"/>
                        <a:ext cx="2016224" cy="8568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043608" y="4653136"/>
          <a:ext cx="75469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997000" imgH="228600" progId="Equation.3">
                  <p:embed/>
                </p:oleObj>
              </mc:Choice>
              <mc:Fallback>
                <p:oleObj name="公式" r:id="rId8" imgW="29970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653136"/>
                        <a:ext cx="75469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691680" y="5085184"/>
          <a:ext cx="1224136" cy="904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583920" imgH="431640" progId="Equation.3">
                  <p:embed/>
                </p:oleObj>
              </mc:Choice>
              <mc:Fallback>
                <p:oleObj name="公式" r:id="rId10" imgW="58392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085184"/>
                        <a:ext cx="1224136" cy="9047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211959" y="5301208"/>
          <a:ext cx="291821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396800" imgH="241200" progId="Equation.3">
                  <p:embed/>
                </p:oleObj>
              </mc:Choice>
              <mc:Fallback>
                <p:oleObj name="公式" r:id="rId12" imgW="139680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59" y="5301208"/>
                        <a:ext cx="2918219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000120141119A01PPBG">
  <a:themeElements>
    <a:clrScheme name="自定义 498">
      <a:dk1>
        <a:srgbClr val="55595B"/>
      </a:dk1>
      <a:lt1>
        <a:srgbClr val="FFFFFF"/>
      </a:lt1>
      <a:dk2>
        <a:srgbClr val="55595B"/>
      </a:dk2>
      <a:lt2>
        <a:srgbClr val="FFFFFF"/>
      </a:lt2>
      <a:accent1>
        <a:srgbClr val="56B4B6"/>
      </a:accent1>
      <a:accent2>
        <a:srgbClr val="4D91BF"/>
      </a:accent2>
      <a:accent3>
        <a:srgbClr val="6B8A4B"/>
      </a:accent3>
      <a:accent4>
        <a:srgbClr val="50A07A"/>
      </a:accent4>
      <a:accent5>
        <a:srgbClr val="DCAB48"/>
      </a:accent5>
      <a:accent6>
        <a:srgbClr val="B84D3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A000120150407A17PPBG</Template>
  <TotalTime>1080</TotalTime>
  <Words>1377</Words>
  <Application>Microsoft Office PowerPoint</Application>
  <PresentationFormat>全屏显示(4:3)</PresentationFormat>
  <Paragraphs>145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微软雅黑</vt:lpstr>
      <vt:lpstr>Arial</vt:lpstr>
      <vt:lpstr>Broadway</vt:lpstr>
      <vt:lpstr>Calibri</vt:lpstr>
      <vt:lpstr>Times New Roman</vt:lpstr>
      <vt:lpstr>Wingdings 2</vt:lpstr>
      <vt:lpstr>A000120141119A01PPBG</vt:lpstr>
      <vt:lpstr>公式</vt:lpstr>
      <vt:lpstr>OFDM（正交频分复用）</vt:lpstr>
      <vt:lpstr>什么是OFDM（1）</vt:lpstr>
      <vt:lpstr>什么是OFDM（2）</vt:lpstr>
      <vt:lpstr>什么是OFDM（3）</vt:lpstr>
      <vt:lpstr>什么是OFDM（4）</vt:lpstr>
      <vt:lpstr>什么是OFDM（5）</vt:lpstr>
      <vt:lpstr>什么是OFDM（6）</vt:lpstr>
      <vt:lpstr>什么是OFDM（7）</vt:lpstr>
      <vt:lpstr>OFDM的数字实现（1）</vt:lpstr>
      <vt:lpstr>OFDM的数字实现（2）</vt:lpstr>
      <vt:lpstr>OFDM的数字实现（3）</vt:lpstr>
      <vt:lpstr>OFDM的数字实现（4）</vt:lpstr>
      <vt:lpstr>OFDM的数字实现（5）</vt:lpstr>
      <vt:lpstr>OFDM的数字实现（6）</vt:lpstr>
      <vt:lpstr>保护间隔和循环前缀（1）</vt:lpstr>
      <vt:lpstr>保护间隔和循环前缀（2）</vt:lpstr>
      <vt:lpstr>保护间隔和循环前缀（3）</vt:lpstr>
      <vt:lpstr>保护间隔和循环前缀（4）</vt:lpstr>
      <vt:lpstr>保护间隔和循环前缀（5）</vt:lpstr>
      <vt:lpstr>OFDM关键技术（1）</vt:lpstr>
      <vt:lpstr>OFDM关键技术（2）</vt:lpstr>
      <vt:lpstr>OFDM关键技术（3）</vt:lpstr>
      <vt:lpstr>一个简单的设计实例</vt:lpstr>
      <vt:lpstr>OFDM系统的速率变化</vt:lpstr>
      <vt:lpstr>计算例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OFDM（正交频分复用）</dc:title>
  <dc:creator>Yi Tie</dc:creator>
  <cp:lastModifiedBy>帖 翊</cp:lastModifiedBy>
  <cp:revision>66</cp:revision>
  <dcterms:created xsi:type="dcterms:W3CDTF">2015-07-05T10:08:43Z</dcterms:created>
  <dcterms:modified xsi:type="dcterms:W3CDTF">2021-06-28T02:33:26Z</dcterms:modified>
</cp:coreProperties>
</file>